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 id="2147483679" r:id="rId4"/>
    <p:sldMasterId id="2147483682" r:id="rId5"/>
  </p:sldMasterIdLst>
  <p:notesMasterIdLst>
    <p:notesMasterId r:id="rId39"/>
  </p:notesMasterIdLst>
  <p:handoutMasterIdLst>
    <p:handoutMasterId r:id="rId40"/>
  </p:handoutMasterIdLst>
  <p:sldIdLst>
    <p:sldId id="1210" r:id="rId6"/>
    <p:sldId id="319" r:id="rId7"/>
    <p:sldId id="320" r:id="rId8"/>
    <p:sldId id="332" r:id="rId9"/>
    <p:sldId id="368" r:id="rId10"/>
    <p:sldId id="360" r:id="rId11"/>
    <p:sldId id="345" r:id="rId12"/>
    <p:sldId id="374" r:id="rId13"/>
    <p:sldId id="363" r:id="rId14"/>
    <p:sldId id="365" r:id="rId15"/>
    <p:sldId id="297" r:id="rId16"/>
    <p:sldId id="333" r:id="rId17"/>
    <p:sldId id="369" r:id="rId18"/>
    <p:sldId id="335" r:id="rId19"/>
    <p:sldId id="334" r:id="rId20"/>
    <p:sldId id="371" r:id="rId21"/>
    <p:sldId id="352" r:id="rId22"/>
    <p:sldId id="378" r:id="rId23"/>
    <p:sldId id="337" r:id="rId24"/>
    <p:sldId id="372" r:id="rId25"/>
    <p:sldId id="354" r:id="rId26"/>
    <p:sldId id="373" r:id="rId27"/>
    <p:sldId id="353" r:id="rId28"/>
    <p:sldId id="375" r:id="rId29"/>
    <p:sldId id="358" r:id="rId30"/>
    <p:sldId id="377" r:id="rId31"/>
    <p:sldId id="285" r:id="rId32"/>
    <p:sldId id="293" r:id="rId33"/>
    <p:sldId id="276" r:id="rId34"/>
    <p:sldId id="342" r:id="rId35"/>
    <p:sldId id="277" r:id="rId36"/>
    <p:sldId id="278" r:id="rId37"/>
    <p:sldId id="260" r:id="rId38"/>
  </p:sldIdLst>
  <p:sldSz cx="12192000" cy="6858000"/>
  <p:notesSz cx="6858000" cy="9144000"/>
  <p:embeddedFontLst>
    <p:embeddedFont>
      <p:font typeface="Bierstadt" panose="020B00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Montserrat Light" panose="00000400000000000000" pitchFamily="2" charset="0"/>
      <p:regular r:id="rId53"/>
      <p:italic r:id="rId54"/>
    </p:embeddedFont>
    <p:embeddedFont>
      <p:font typeface="Montserrat Medium" panose="00000600000000000000" pitchFamily="2" charset="0"/>
      <p:regular r:id="rId55"/>
      <p:italic r:id="rId56"/>
    </p:embeddedFont>
    <p:embeddedFont>
      <p:font typeface="Montserrat SemiBold" panose="00000700000000000000" pitchFamily="2" charset="0"/>
      <p:regular r:id="rId57"/>
      <p:bold r:id="rId58"/>
      <p:italic r:id="rId59"/>
      <p:boldItalic r:id="rId60"/>
    </p:embeddedFont>
    <p:embeddedFont>
      <p:font typeface="Posterama" panose="020B0504020200020000"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cro Trends" id="{0BCA51A4-B97B-A84F-83BB-428D6FE90F3B}">
          <p14:sldIdLst>
            <p14:sldId id="1210"/>
            <p14:sldId id="319"/>
            <p14:sldId id="320"/>
            <p14:sldId id="332"/>
            <p14:sldId id="368"/>
            <p14:sldId id="360"/>
            <p14:sldId id="345"/>
            <p14:sldId id="374"/>
            <p14:sldId id="363"/>
            <p14:sldId id="365"/>
            <p14:sldId id="297"/>
          </p14:sldIdLst>
        </p14:section>
        <p14:section name="Competitive Intelligence" id="{BF95F5D8-A173-5946-9010-51CB57F8745A}">
          <p14:sldIdLst>
            <p14:sldId id="333"/>
            <p14:sldId id="369"/>
            <p14:sldId id="335"/>
            <p14:sldId id="334"/>
          </p14:sldIdLst>
        </p14:section>
        <p14:section name="Customer info" id="{2F7CAC49-3D28-2444-9696-BC42F9C7BE8F}">
          <p14:sldIdLst>
            <p14:sldId id="371"/>
            <p14:sldId id="352"/>
            <p14:sldId id="378"/>
            <p14:sldId id="337"/>
            <p14:sldId id="372"/>
            <p14:sldId id="354"/>
            <p14:sldId id="373"/>
          </p14:sldIdLst>
        </p14:section>
        <p14:section name="Findings &amp; recommendations" id="{F5F4C3EA-0D20-F14A-8971-A983AB95D47E}">
          <p14:sldIdLst>
            <p14:sldId id="353"/>
            <p14:sldId id="375"/>
            <p14:sldId id="358"/>
            <p14:sldId id="377"/>
            <p14:sldId id="285"/>
            <p14:sldId id="293"/>
          </p14:sldIdLst>
        </p14:section>
        <p14:section name="Research plan" id="{2FEF0844-B24A-074E-9C59-25BDA7CE6C1B}">
          <p14:sldIdLst>
            <p14:sldId id="276"/>
            <p14:sldId id="342"/>
            <p14:sldId id="277"/>
            <p14:sldId id="278"/>
            <p14:sldId id="260"/>
          </p14:sldIdLst>
        </p14:section>
      </p14:sectionLst>
    </p:ext>
    <p:ext uri="{EFAFB233-063F-42B5-8137-9DF3F51BA10A}">
      <p15:sldGuideLst xmlns:p15="http://schemas.microsoft.com/office/powerpoint/2012/main">
        <p15:guide id="1" pos="4200" userDrawn="1">
          <p15:clr>
            <a:srgbClr val="A4A3A4"/>
          </p15:clr>
        </p15:guide>
        <p15:guide id="2" orient="horz" pos="16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AAFE"/>
    <a:srgbClr val="F0F1F6"/>
    <a:srgbClr val="F1F2F7"/>
    <a:srgbClr val="F2F3F8"/>
    <a:srgbClr val="FF5050"/>
    <a:srgbClr val="25C1C9"/>
    <a:srgbClr val="014BDC"/>
    <a:srgbClr val="003293"/>
    <a:srgbClr val="AAC6FE"/>
    <a:srgbClr val="D2DE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F42B7-01F5-6908-5048-7D367518251B}" v="5" dt="2023-10-01T14:19:17.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74"/>
    <p:restoredTop sz="90857"/>
  </p:normalViewPr>
  <p:slideViewPr>
    <p:cSldViewPr snapToGrid="0" snapToObjects="1">
      <p:cViewPr varScale="1">
        <p:scale>
          <a:sx n="105" d="100"/>
          <a:sy n="105" d="100"/>
        </p:scale>
        <p:origin x="992" y="200"/>
      </p:cViewPr>
      <p:guideLst>
        <p:guide pos="4200"/>
        <p:guide orient="horz" pos="1633"/>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Master" Target="slideMasters/slideMaster3.xml"/><Relationship Id="rId61" Type="http://schemas.openxmlformats.org/officeDocument/2006/relationships/font" Target="fonts/font2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font" Target="fonts/font10.fntdata"/><Relationship Id="rId55"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e, Valentin" userId="S::valentin.bese@bz-partners.eu::218cd579-aa15-487a-960f-9eaa43db2bd5" providerId="AD" clId="Web-{0EBF42B7-01F5-6908-5048-7D367518251B}"/>
    <pc:docChg chg="modSld">
      <pc:chgData name="Bese, Valentin" userId="S::valentin.bese@bz-partners.eu::218cd579-aa15-487a-960f-9eaa43db2bd5" providerId="AD" clId="Web-{0EBF42B7-01F5-6908-5048-7D367518251B}" dt="2023-10-01T14:19:15.848" v="3" actId="20577"/>
      <pc:docMkLst>
        <pc:docMk/>
      </pc:docMkLst>
      <pc:sldChg chg="modSp">
        <pc:chgData name="Bese, Valentin" userId="S::valentin.bese@bz-partners.eu::218cd579-aa15-487a-960f-9eaa43db2bd5" providerId="AD" clId="Web-{0EBF42B7-01F5-6908-5048-7D367518251B}" dt="2023-10-01T14:19:15.848" v="3" actId="20577"/>
        <pc:sldMkLst>
          <pc:docMk/>
          <pc:sldMk cId="1155232014" sldId="1210"/>
        </pc:sldMkLst>
        <pc:spChg chg="mod">
          <ac:chgData name="Bese, Valentin" userId="S::valentin.bese@bz-partners.eu::218cd579-aa15-487a-960f-9eaa43db2bd5" providerId="AD" clId="Web-{0EBF42B7-01F5-6908-5048-7D367518251B}" dt="2023-10-01T14:19:11.160" v="1" actId="20577"/>
          <ac:spMkLst>
            <pc:docMk/>
            <pc:sldMk cId="1155232014" sldId="1210"/>
            <ac:spMk id="29" creationId="{13E3BFA7-0CE4-1D98-983E-E945300E8E82}"/>
          </ac:spMkLst>
        </pc:spChg>
        <pc:spChg chg="mod">
          <ac:chgData name="Bese, Valentin" userId="S::valentin.bese@bz-partners.eu::218cd579-aa15-487a-960f-9eaa43db2bd5" providerId="AD" clId="Web-{0EBF42B7-01F5-6908-5048-7D367518251B}" dt="2023-10-01T14:19:15.848" v="3" actId="20577"/>
          <ac:spMkLst>
            <pc:docMk/>
            <pc:sldMk cId="1155232014" sldId="1210"/>
            <ac:spMk id="30" creationId="{E05815EF-ADD5-6525-657A-52EC7DA9E5D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Arbeitsblat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Arbeitsblat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92B3FE"/>
            </a:solidFill>
            <a:ln>
              <a:noFill/>
            </a:ln>
            <a:effectLst/>
          </c:spPr>
          <c:invertIfNegative val="0"/>
          <c:cat>
            <c:strRef>
              <c:f>Sheet1!$A$2:$A$3</c:f>
              <c:strCache>
                <c:ptCount val="2"/>
                <c:pt idx="0">
                  <c:v>FY 1</c:v>
                </c:pt>
                <c:pt idx="1">
                  <c:v>FY 2</c:v>
                </c:pt>
              </c:strCache>
            </c:strRef>
          </c:cat>
          <c:val>
            <c:numRef>
              <c:f>Sheet1!$B$2:$B$3</c:f>
              <c:numCache>
                <c:formatCode>General</c:formatCode>
                <c:ptCount val="2"/>
                <c:pt idx="0">
                  <c:v>71.5</c:v>
                </c:pt>
                <c:pt idx="1">
                  <c:v>76</c:v>
                </c:pt>
              </c:numCache>
            </c:numRef>
          </c:val>
          <c:extLst>
            <c:ext xmlns:c16="http://schemas.microsoft.com/office/drawing/2014/chart" uri="{C3380CC4-5D6E-409C-BE32-E72D297353CC}">
              <c16:uniqueId val="{00000000-1485-9345-8878-F6172479688A}"/>
            </c:ext>
          </c:extLst>
        </c:ser>
        <c:dLbls>
          <c:showLegendKey val="0"/>
          <c:showVal val="0"/>
          <c:showCatName val="0"/>
          <c:showSerName val="0"/>
          <c:showPercent val="0"/>
          <c:showBubbleSize val="0"/>
        </c:dLbls>
        <c:gapWidth val="80"/>
        <c:overlap val="100"/>
        <c:axId val="1835514352"/>
        <c:axId val="1871088559"/>
      </c:barChart>
      <c:catAx>
        <c:axId val="183551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707C8D"/>
                </a:solidFill>
                <a:latin typeface="Montserrat" pitchFamily="2" charset="77"/>
                <a:ea typeface="+mn-ea"/>
                <a:cs typeface="+mn-cs"/>
              </a:defRPr>
            </a:pPr>
            <a:endParaRPr lang="de-DE"/>
          </a:p>
        </c:txPr>
        <c:crossAx val="1871088559"/>
        <c:crosses val="autoZero"/>
        <c:auto val="1"/>
        <c:lblAlgn val="ctr"/>
        <c:lblOffset val="100"/>
        <c:noMultiLvlLbl val="0"/>
      </c:catAx>
      <c:valAx>
        <c:axId val="1871088559"/>
        <c:scaling>
          <c:orientation val="minMax"/>
        </c:scaling>
        <c:delete val="0"/>
        <c:axPos val="l"/>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85000"/>
                  </a:schemeClr>
                </a:solidFill>
                <a:latin typeface="Montserrat" pitchFamily="2" charset="77"/>
                <a:ea typeface="+mn-ea"/>
                <a:cs typeface="+mn-cs"/>
              </a:defRPr>
            </a:pPr>
            <a:endParaRPr lang="de-DE"/>
          </a:p>
        </c:txPr>
        <c:crossAx val="183551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2225" cap="rnd">
              <a:solidFill>
                <a:schemeClr val="accent1"/>
              </a:solidFill>
              <a:round/>
            </a:ln>
            <a:effectLst/>
          </c:spPr>
          <c:marker>
            <c:symbol val="circle"/>
            <c:size val="10"/>
            <c:spPr>
              <a:solidFill>
                <a:schemeClr val="accent1"/>
              </a:solidFill>
              <a:ln w="38100">
                <a:solidFill>
                  <a:schemeClr val="bg1"/>
                </a:solidFill>
              </a:ln>
              <a:effectLst/>
            </c:spPr>
          </c:marke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Sheet1!$B$2:$B$12</c:f>
              <c:numCache>
                <c:formatCode>0%</c:formatCode>
                <c:ptCount val="11"/>
                <c:pt idx="0">
                  <c:v>0.01</c:v>
                </c:pt>
                <c:pt idx="1">
                  <c:v>0</c:v>
                </c:pt>
                <c:pt idx="2">
                  <c:v>0.01</c:v>
                </c:pt>
                <c:pt idx="3">
                  <c:v>0.03</c:v>
                </c:pt>
                <c:pt idx="4">
                  <c:v>0.02</c:v>
                </c:pt>
                <c:pt idx="5">
                  <c:v>0.03</c:v>
                </c:pt>
                <c:pt idx="6">
                  <c:v>0.04</c:v>
                </c:pt>
                <c:pt idx="7">
                  <c:v>0.09</c:v>
                </c:pt>
                <c:pt idx="8">
                  <c:v>0.13</c:v>
                </c:pt>
                <c:pt idx="9">
                  <c:v>0.33</c:v>
                </c:pt>
                <c:pt idx="10">
                  <c:v>0.31</c:v>
                </c:pt>
              </c:numCache>
            </c:numRef>
          </c:val>
          <c:smooth val="1"/>
          <c:extLst>
            <c:ext xmlns:c16="http://schemas.microsoft.com/office/drawing/2014/chart" uri="{C3380CC4-5D6E-409C-BE32-E72D297353CC}">
              <c16:uniqueId val="{00000000-975D-8A40-AC31-73D49D626751}"/>
            </c:ext>
          </c:extLst>
        </c:ser>
        <c:ser>
          <c:idx val="1"/>
          <c:order val="1"/>
          <c:tx>
            <c:strRef>
              <c:f>Sheet1!$C$1</c:f>
              <c:strCache>
                <c:ptCount val="1"/>
                <c:pt idx="0">
                  <c:v>Series 2</c:v>
                </c:pt>
              </c:strCache>
            </c:strRef>
          </c:tx>
          <c:spPr>
            <a:ln w="22225" cap="rnd">
              <a:solidFill>
                <a:schemeClr val="tx1">
                  <a:lumMod val="50000"/>
                  <a:lumOff val="50000"/>
                </a:schemeClr>
              </a:solidFill>
              <a:round/>
              <a:headEnd type="none"/>
              <a:tailEnd type="none"/>
            </a:ln>
            <a:effectLst/>
          </c:spPr>
          <c:marker>
            <c:symbol val="circle"/>
            <c:size val="10"/>
            <c:spPr>
              <a:solidFill>
                <a:schemeClr val="tx1">
                  <a:lumMod val="50000"/>
                  <a:lumOff val="50000"/>
                </a:schemeClr>
              </a:solidFill>
              <a:ln w="38100">
                <a:solidFill>
                  <a:schemeClr val="bg1"/>
                </a:solidFill>
              </a:ln>
              <a:effectLst/>
            </c:spPr>
          </c:marker>
          <c:cat>
            <c:numRef>
              <c:f>Sheet1!$A$2:$A$12</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cat>
          <c:val>
            <c:numRef>
              <c:f>Sheet1!$C$2:$C$12</c:f>
              <c:numCache>
                <c:formatCode>0%</c:formatCode>
                <c:ptCount val="11"/>
                <c:pt idx="0">
                  <c:v>0.04</c:v>
                </c:pt>
                <c:pt idx="1">
                  <c:v>0.06</c:v>
                </c:pt>
                <c:pt idx="2">
                  <c:v>0.04</c:v>
                </c:pt>
                <c:pt idx="3">
                  <c:v>0.02</c:v>
                </c:pt>
                <c:pt idx="4">
                  <c:v>0.06</c:v>
                </c:pt>
                <c:pt idx="5">
                  <c:v>0.15</c:v>
                </c:pt>
                <c:pt idx="6">
                  <c:v>0.11</c:v>
                </c:pt>
                <c:pt idx="7">
                  <c:v>0.2</c:v>
                </c:pt>
                <c:pt idx="8">
                  <c:v>0.1</c:v>
                </c:pt>
                <c:pt idx="9">
                  <c:v>0.15</c:v>
                </c:pt>
                <c:pt idx="10">
                  <c:v>0.09</c:v>
                </c:pt>
              </c:numCache>
            </c:numRef>
          </c:val>
          <c:smooth val="1"/>
          <c:extLst>
            <c:ext xmlns:c16="http://schemas.microsoft.com/office/drawing/2014/chart" uri="{C3380CC4-5D6E-409C-BE32-E72D297353CC}">
              <c16:uniqueId val="{00000001-975D-8A40-AC31-73D49D626751}"/>
            </c:ext>
          </c:extLst>
        </c:ser>
        <c:dLbls>
          <c:showLegendKey val="0"/>
          <c:showVal val="0"/>
          <c:showCatName val="0"/>
          <c:showSerName val="0"/>
          <c:showPercent val="0"/>
          <c:showBubbleSize val="0"/>
        </c:dLbls>
        <c:marker val="1"/>
        <c:smooth val="0"/>
        <c:axId val="2121842751"/>
        <c:axId val="14247632"/>
      </c:lineChart>
      <c:catAx>
        <c:axId val="2121842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ontserrat" pitchFamily="2" charset="77"/>
                <a:ea typeface="+mn-ea"/>
                <a:cs typeface="+mn-cs"/>
              </a:defRPr>
            </a:pPr>
            <a:endParaRPr lang="de-DE"/>
          </a:p>
        </c:txPr>
        <c:crossAx val="14247632"/>
        <c:crosses val="autoZero"/>
        <c:auto val="1"/>
        <c:lblAlgn val="ctr"/>
        <c:lblOffset val="100"/>
        <c:noMultiLvlLbl val="0"/>
      </c:catAx>
      <c:valAx>
        <c:axId val="14247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40000"/>
                    <a:lumOff val="60000"/>
                  </a:schemeClr>
                </a:solidFill>
                <a:latin typeface="Montserrat" pitchFamily="2" charset="77"/>
                <a:ea typeface="+mn-ea"/>
                <a:cs typeface="+mn-cs"/>
              </a:defRPr>
            </a:pPr>
            <a:endParaRPr lang="de-DE"/>
          </a:p>
        </c:txPr>
        <c:crossAx val="2121842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gradFill flip="none" rotWithShape="1">
              <a:gsLst>
                <a:gs pos="0">
                  <a:schemeClr val="accent1"/>
                </a:gs>
                <a:gs pos="60000">
                  <a:srgbClr val="6B9CFE"/>
                </a:gs>
                <a:gs pos="100000">
                  <a:schemeClr val="accent1">
                    <a:lumMod val="40000"/>
                    <a:lumOff val="60000"/>
                  </a:schemeClr>
                </a:gs>
              </a:gsLst>
              <a:lin ang="16200000" scaled="1"/>
              <a:tileRect/>
            </a:gradFill>
            <a:ln>
              <a:noFill/>
            </a:ln>
            <a:effectLst>
              <a:outerShdw blurRad="190500" dist="63500" dir="2700000" algn="tl" rotWithShape="0">
                <a:prstClr val="black">
                  <a:alpha val="15000"/>
                </a:prstClr>
              </a:outerShdw>
            </a:effectLst>
          </c:spPr>
          <c:invertIfNegative val="0"/>
          <c:dLbls>
            <c:dLbl>
              <c:idx val="0"/>
              <c:layout>
                <c:manualLayout>
                  <c:x val="-1.4505093463569732E-7"/>
                  <c:y val="-0.19910110600855857"/>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ontserrat" pitchFamily="2" charset="77"/>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layout>
                    <c:manualLayout>
                      <c:w val="0.29045115192199739"/>
                      <c:h val="0.11447901322905865"/>
                    </c:manualLayout>
                  </c15:layout>
                </c:ext>
                <c:ext xmlns:c16="http://schemas.microsoft.com/office/drawing/2014/chart" uri="{C3380CC4-5D6E-409C-BE32-E72D297353CC}">
                  <c16:uniqueId val="{00000003-7218-844B-A804-1F3DA9012FD3}"/>
                </c:ext>
              </c:extLst>
            </c:dLbl>
            <c:dLbl>
              <c:idx val="1"/>
              <c:layout>
                <c:manualLayout>
                  <c:x val="1.8422919208079917E-3"/>
                  <c:y val="-0.4305506564218093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ontserrat" pitchFamily="2" charset="77"/>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layout>
                    <c:manualLayout>
                      <c:w val="0.29743303360975204"/>
                      <c:h val="0.11447901322905865"/>
                    </c:manualLayout>
                  </c15:layout>
                </c:ext>
                <c:ext xmlns:c16="http://schemas.microsoft.com/office/drawing/2014/chart" uri="{C3380CC4-5D6E-409C-BE32-E72D297353CC}">
                  <c16:uniqueId val="{00000004-7218-844B-A804-1F3DA9012FD3}"/>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2"/>
                    </a:solidFill>
                    <a:latin typeface="Montserrat" pitchFamily="2" charset="77"/>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20XX</c:v>
                </c:pt>
                <c:pt idx="1">
                  <c:v>20XX</c:v>
                </c:pt>
              </c:strCache>
            </c:strRef>
          </c:cat>
          <c:val>
            <c:numRef>
              <c:f>Sheet1!$B$2:$B$3</c:f>
              <c:numCache>
                <c:formatCode>[$$-409]#,##0.00</c:formatCode>
                <c:ptCount val="2"/>
                <c:pt idx="0">
                  <c:v>21482</c:v>
                </c:pt>
                <c:pt idx="1">
                  <c:v>25198</c:v>
                </c:pt>
              </c:numCache>
            </c:numRef>
          </c:val>
          <c:extLst>
            <c:ext xmlns:c16="http://schemas.microsoft.com/office/drawing/2014/chart" uri="{C3380CC4-5D6E-409C-BE32-E72D297353CC}">
              <c16:uniqueId val="{00000000-7218-844B-A804-1F3DA9012FD3}"/>
            </c:ext>
          </c:extLst>
        </c:ser>
        <c:dLbls>
          <c:showLegendKey val="0"/>
          <c:showVal val="0"/>
          <c:showCatName val="0"/>
          <c:showSerName val="0"/>
          <c:showPercent val="0"/>
          <c:showBubbleSize val="0"/>
        </c:dLbls>
        <c:gapWidth val="58"/>
        <c:overlap val="100"/>
        <c:axId val="572876528"/>
        <c:axId val="572549600"/>
      </c:barChart>
      <c:catAx>
        <c:axId val="572876528"/>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ontserrat" pitchFamily="2" charset="77"/>
                <a:ea typeface="+mn-ea"/>
                <a:cs typeface="+mn-cs"/>
              </a:defRPr>
            </a:pPr>
            <a:endParaRPr lang="de-DE"/>
          </a:p>
        </c:txPr>
        <c:crossAx val="572549600"/>
        <c:crosses val="autoZero"/>
        <c:auto val="1"/>
        <c:lblAlgn val="ctr"/>
        <c:lblOffset val="100"/>
        <c:noMultiLvlLbl val="0"/>
      </c:catAx>
      <c:valAx>
        <c:axId val="572549600"/>
        <c:scaling>
          <c:orientation val="minMax"/>
        </c:scaling>
        <c:delete val="1"/>
        <c:axPos val="l"/>
        <c:majorGridlines>
          <c:spPr>
            <a:ln w="6350" cap="flat" cmpd="sng" algn="ctr">
              <a:solidFill>
                <a:schemeClr val="bg1">
                  <a:lumMod val="85000"/>
                </a:schemeClr>
              </a:solidFill>
              <a:round/>
            </a:ln>
            <a:effectLst/>
          </c:spPr>
        </c:majorGridlines>
        <c:numFmt formatCode="[$$-409]#,##0.00" sourceLinked="1"/>
        <c:majorTickMark val="none"/>
        <c:minorTickMark val="none"/>
        <c:tickLblPos val="nextTo"/>
        <c:crossAx val="57287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tx2">
                <a:lumMod val="20000"/>
                <a:lumOff val="80000"/>
              </a:schemeClr>
            </a:solidFill>
            <a:ln>
              <a:noFill/>
            </a:ln>
            <a:effectLst/>
          </c:spPr>
          <c:invertIfNegative val="0"/>
          <c:dLbls>
            <c:dLbl>
              <c:idx val="0"/>
              <c:layout>
                <c:manualLayout>
                  <c:x val="-1.4505093463569732E-7"/>
                  <c:y val="-0.1139074217450731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ontserrat" pitchFamily="2" charset="77"/>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layout>
                    <c:manualLayout>
                      <c:w val="0.29045115192199739"/>
                      <c:h val="0.11447901322905865"/>
                    </c:manualLayout>
                  </c15:layout>
                </c:ext>
                <c:ext xmlns:c16="http://schemas.microsoft.com/office/drawing/2014/chart" uri="{C3380CC4-5D6E-409C-BE32-E72D297353CC}">
                  <c16:uniqueId val="{00000003-7218-844B-A804-1F3DA9012FD3}"/>
                </c:ext>
              </c:extLst>
            </c:dLbl>
            <c:dLbl>
              <c:idx val="1"/>
              <c:layout>
                <c:manualLayout>
                  <c:x val="1.8422919208079917E-3"/>
                  <c:y val="-0.38795381429006659"/>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Montserrat" pitchFamily="2" charset="77"/>
                      <a:ea typeface="+mn-ea"/>
                      <a:cs typeface="+mn-cs"/>
                    </a:defRPr>
                  </a:pPr>
                  <a:endParaRPr lang="de-DE"/>
                </a:p>
              </c:txPr>
              <c:dLblPos val="ctr"/>
              <c:showLegendKey val="0"/>
              <c:showVal val="1"/>
              <c:showCatName val="0"/>
              <c:showSerName val="0"/>
              <c:showPercent val="0"/>
              <c:showBubbleSize val="0"/>
              <c:extLst>
                <c:ext xmlns:c15="http://schemas.microsoft.com/office/drawing/2012/chart" uri="{CE6537A1-D6FC-4f65-9D91-7224C49458BB}">
                  <c15:layout>
                    <c:manualLayout>
                      <c:w val="0.29743303360975204"/>
                      <c:h val="0.11447901322905865"/>
                    </c:manualLayout>
                  </c15:layout>
                </c:ext>
                <c:ext xmlns:c16="http://schemas.microsoft.com/office/drawing/2014/chart" uri="{C3380CC4-5D6E-409C-BE32-E72D297353CC}">
                  <c16:uniqueId val="{00000004-7218-844B-A804-1F3DA9012FD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solidFill>
                    <a:latin typeface="Montserrat" pitchFamily="2" charset="77"/>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20XX</c:v>
                </c:pt>
                <c:pt idx="1">
                  <c:v>20XX</c:v>
                </c:pt>
              </c:strCache>
            </c:strRef>
          </c:cat>
          <c:val>
            <c:numRef>
              <c:f>Sheet1!$B$2:$B$3</c:f>
              <c:numCache>
                <c:formatCode>[$$-409]#,##0.00</c:formatCode>
                <c:ptCount val="2"/>
                <c:pt idx="0">
                  <c:v>853</c:v>
                </c:pt>
                <c:pt idx="1">
                  <c:v>4783</c:v>
                </c:pt>
              </c:numCache>
            </c:numRef>
          </c:val>
          <c:extLst>
            <c:ext xmlns:c16="http://schemas.microsoft.com/office/drawing/2014/chart" uri="{C3380CC4-5D6E-409C-BE32-E72D297353CC}">
              <c16:uniqueId val="{00000000-7218-844B-A804-1F3DA9012FD3}"/>
            </c:ext>
          </c:extLst>
        </c:ser>
        <c:dLbls>
          <c:showLegendKey val="0"/>
          <c:showVal val="0"/>
          <c:showCatName val="0"/>
          <c:showSerName val="0"/>
          <c:showPercent val="0"/>
          <c:showBubbleSize val="0"/>
        </c:dLbls>
        <c:gapWidth val="58"/>
        <c:overlap val="100"/>
        <c:axId val="572876528"/>
        <c:axId val="572549600"/>
      </c:barChart>
      <c:catAx>
        <c:axId val="572876528"/>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ontserrat" pitchFamily="2" charset="77"/>
                <a:ea typeface="+mn-ea"/>
                <a:cs typeface="+mn-cs"/>
              </a:defRPr>
            </a:pPr>
            <a:endParaRPr lang="de-DE"/>
          </a:p>
        </c:txPr>
        <c:crossAx val="572549600"/>
        <c:crosses val="autoZero"/>
        <c:auto val="1"/>
        <c:lblAlgn val="ctr"/>
        <c:lblOffset val="100"/>
        <c:noMultiLvlLbl val="0"/>
      </c:catAx>
      <c:valAx>
        <c:axId val="572549600"/>
        <c:scaling>
          <c:orientation val="minMax"/>
        </c:scaling>
        <c:delete val="1"/>
        <c:axPos val="l"/>
        <c:majorGridlines>
          <c:spPr>
            <a:ln w="6350" cap="flat" cmpd="sng" algn="ctr">
              <a:solidFill>
                <a:schemeClr val="bg1">
                  <a:lumMod val="85000"/>
                </a:schemeClr>
              </a:solidFill>
              <a:round/>
            </a:ln>
            <a:effectLst/>
          </c:spPr>
        </c:majorGridlines>
        <c:numFmt formatCode="[$$-409]#,##0.00" sourceLinked="1"/>
        <c:majorTickMark val="none"/>
        <c:minorTickMark val="none"/>
        <c:tickLblPos val="nextTo"/>
        <c:crossAx val="572876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Sheet1!$A$2:$A$6</c:f>
              <c:strCache>
                <c:ptCount val="5"/>
                <c:pt idx="0">
                  <c:v>Social Trends</c:v>
                </c:pt>
                <c:pt idx="1">
                  <c:v>Products Info</c:v>
                </c:pt>
                <c:pt idx="2">
                  <c:v>Podcasts</c:v>
                </c:pt>
                <c:pt idx="3">
                  <c:v>Best Practices</c:v>
                </c:pt>
                <c:pt idx="4">
                  <c:v>Marketing topics</c:v>
                </c:pt>
              </c:strCache>
            </c:strRef>
          </c:cat>
          <c:val>
            <c:numRef>
              <c:f>Sheet1!$B$2:$B$6</c:f>
              <c:numCache>
                <c:formatCode>General</c:formatCode>
                <c:ptCount val="5"/>
                <c:pt idx="0">
                  <c:v>220</c:v>
                </c:pt>
                <c:pt idx="1">
                  <c:v>650</c:v>
                </c:pt>
                <c:pt idx="2">
                  <c:v>850</c:v>
                </c:pt>
                <c:pt idx="3">
                  <c:v>1260</c:v>
                </c:pt>
                <c:pt idx="4">
                  <c:v>1850</c:v>
                </c:pt>
              </c:numCache>
            </c:numRef>
          </c:val>
          <c:extLst>
            <c:ext xmlns:c16="http://schemas.microsoft.com/office/drawing/2014/chart" uri="{C3380CC4-5D6E-409C-BE32-E72D297353CC}">
              <c16:uniqueId val="{00000000-DB49-1547-B07B-4260AE9EC178}"/>
            </c:ext>
          </c:extLst>
        </c:ser>
        <c:dLbls>
          <c:showLegendKey val="0"/>
          <c:showVal val="0"/>
          <c:showCatName val="0"/>
          <c:showSerName val="0"/>
          <c:showPercent val="0"/>
          <c:showBubbleSize val="0"/>
        </c:dLbls>
        <c:gapWidth val="174"/>
        <c:axId val="2011489151"/>
        <c:axId val="2012015823"/>
      </c:barChart>
      <c:catAx>
        <c:axId val="2011489151"/>
        <c:scaling>
          <c:orientation val="minMax"/>
        </c:scaling>
        <c:delete val="0"/>
        <c:axPos val="l"/>
        <c:numFmt formatCode="General" sourceLinked="1"/>
        <c:majorTickMark val="none"/>
        <c:minorTickMark val="none"/>
        <c:tickLblPos val="nextTo"/>
        <c:spPr>
          <a:noFill/>
          <a:ln w="6350" cap="flat" cmpd="sng" algn="ctr">
            <a:solidFill>
              <a:schemeClr val="bg1">
                <a:lumMod val="85000"/>
              </a:schemeClr>
            </a:solidFill>
            <a:round/>
          </a:ln>
          <a:effectLst/>
        </c:spPr>
        <c:txPr>
          <a:bodyPr rot="-60000000" spcFirstLastPara="1" vertOverflow="ellipsis" vert="horz" wrap="square" anchor="ctr" anchorCtr="1"/>
          <a:lstStyle/>
          <a:p>
            <a:pPr>
              <a:defRPr sz="800" b="0" i="0" u="none" strike="noStrike" kern="1200" baseline="0">
                <a:solidFill>
                  <a:schemeClr val="tx2"/>
                </a:solidFill>
                <a:latin typeface="Montserrat" pitchFamily="2" charset="77"/>
                <a:ea typeface="+mn-ea"/>
                <a:cs typeface="+mn-cs"/>
              </a:defRPr>
            </a:pPr>
            <a:endParaRPr lang="de-DE"/>
          </a:p>
        </c:txPr>
        <c:crossAx val="2012015823"/>
        <c:crosses val="autoZero"/>
        <c:auto val="1"/>
        <c:lblAlgn val="ctr"/>
        <c:lblOffset val="100"/>
        <c:noMultiLvlLbl val="0"/>
      </c:catAx>
      <c:valAx>
        <c:axId val="2012015823"/>
        <c:scaling>
          <c:orientation val="minMax"/>
        </c:scaling>
        <c:delete val="0"/>
        <c:axPos val="b"/>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ontserrat" pitchFamily="2" charset="77"/>
                <a:ea typeface="+mn-ea"/>
                <a:cs typeface="+mn-cs"/>
              </a:defRPr>
            </a:pPr>
            <a:endParaRPr lang="de-DE"/>
          </a:p>
        </c:txPr>
        <c:crossAx val="20114891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33357835701254"/>
          <c:y val="3.2755819550839636E-2"/>
          <c:w val="0.80600364910920586"/>
          <c:h val="0.76997231582237391"/>
        </c:manualLayout>
      </c:layout>
      <c:barChart>
        <c:barDir val="bar"/>
        <c:grouping val="clustered"/>
        <c:varyColors val="0"/>
        <c:ser>
          <c:idx val="0"/>
          <c:order val="0"/>
          <c:tx>
            <c:strRef>
              <c:f>Sheet1!$B$1</c:f>
              <c:strCache>
                <c:ptCount val="1"/>
                <c:pt idx="0">
                  <c:v>Male</c:v>
                </c:pt>
              </c:strCache>
            </c:strRef>
          </c:tx>
          <c:spPr>
            <a:solidFill>
              <a:schemeClr val="accent1"/>
            </a:solidFill>
            <a:ln>
              <a:noFill/>
            </a:ln>
            <a:effectLst/>
          </c:spPr>
          <c:invertIfNegative val="0"/>
          <c:cat>
            <c:strRef>
              <c:f>Sheet1!$A$2:$A$7</c:f>
              <c:strCache>
                <c:ptCount val="6"/>
                <c:pt idx="0">
                  <c:v>12 - 17</c:v>
                </c:pt>
                <c:pt idx="1">
                  <c:v>18 - 22</c:v>
                </c:pt>
                <c:pt idx="2">
                  <c:v>23 - 27</c:v>
                </c:pt>
                <c:pt idx="3">
                  <c:v>28 - 32</c:v>
                </c:pt>
                <c:pt idx="4">
                  <c:v>33 - 37</c:v>
                </c:pt>
                <c:pt idx="5">
                  <c:v>38 - 42</c:v>
                </c:pt>
              </c:strCache>
            </c:strRef>
          </c:cat>
          <c:val>
            <c:numRef>
              <c:f>Sheet1!$B$2:$B$7</c:f>
              <c:numCache>
                <c:formatCode>0%</c:formatCode>
                <c:ptCount val="6"/>
                <c:pt idx="0">
                  <c:v>0.02</c:v>
                </c:pt>
                <c:pt idx="1">
                  <c:v>0.08</c:v>
                </c:pt>
                <c:pt idx="2">
                  <c:v>0.22</c:v>
                </c:pt>
                <c:pt idx="3">
                  <c:v>0.38</c:v>
                </c:pt>
                <c:pt idx="4">
                  <c:v>0.17</c:v>
                </c:pt>
                <c:pt idx="5">
                  <c:v>0.14000000000000001</c:v>
                </c:pt>
              </c:numCache>
            </c:numRef>
          </c:val>
          <c:extLst>
            <c:ext xmlns:c16="http://schemas.microsoft.com/office/drawing/2014/chart" uri="{C3380CC4-5D6E-409C-BE32-E72D297353CC}">
              <c16:uniqueId val="{00000000-2F67-D640-BAE8-97A29F0EC210}"/>
            </c:ext>
          </c:extLst>
        </c:ser>
        <c:ser>
          <c:idx val="1"/>
          <c:order val="1"/>
          <c:tx>
            <c:strRef>
              <c:f>Sheet1!$C$1</c:f>
              <c:strCache>
                <c:ptCount val="1"/>
                <c:pt idx="0">
                  <c:v>Female</c:v>
                </c:pt>
              </c:strCache>
            </c:strRef>
          </c:tx>
          <c:spPr>
            <a:solidFill>
              <a:schemeClr val="tx2">
                <a:lumMod val="40000"/>
                <a:lumOff val="60000"/>
              </a:schemeClr>
            </a:solidFill>
            <a:ln>
              <a:noFill/>
            </a:ln>
            <a:effectLst/>
          </c:spPr>
          <c:invertIfNegative val="0"/>
          <c:cat>
            <c:strRef>
              <c:f>Sheet1!$A$2:$A$7</c:f>
              <c:strCache>
                <c:ptCount val="6"/>
                <c:pt idx="0">
                  <c:v>12 - 17</c:v>
                </c:pt>
                <c:pt idx="1">
                  <c:v>18 - 22</c:v>
                </c:pt>
                <c:pt idx="2">
                  <c:v>23 - 27</c:v>
                </c:pt>
                <c:pt idx="3">
                  <c:v>28 - 32</c:v>
                </c:pt>
                <c:pt idx="4">
                  <c:v>33 - 37</c:v>
                </c:pt>
                <c:pt idx="5">
                  <c:v>38 - 42</c:v>
                </c:pt>
              </c:strCache>
            </c:strRef>
          </c:cat>
          <c:val>
            <c:numRef>
              <c:f>Sheet1!$C$2:$C$7</c:f>
              <c:numCache>
                <c:formatCode>0%</c:formatCode>
                <c:ptCount val="6"/>
                <c:pt idx="0">
                  <c:v>0.03</c:v>
                </c:pt>
                <c:pt idx="1">
                  <c:v>7.0000000000000007E-2</c:v>
                </c:pt>
                <c:pt idx="2">
                  <c:v>0.19</c:v>
                </c:pt>
                <c:pt idx="3">
                  <c:v>0.35</c:v>
                </c:pt>
                <c:pt idx="4">
                  <c:v>0.19</c:v>
                </c:pt>
                <c:pt idx="5">
                  <c:v>0.18</c:v>
                </c:pt>
              </c:numCache>
            </c:numRef>
          </c:val>
          <c:extLst>
            <c:ext xmlns:c16="http://schemas.microsoft.com/office/drawing/2014/chart" uri="{C3380CC4-5D6E-409C-BE32-E72D297353CC}">
              <c16:uniqueId val="{00000001-2F67-D640-BAE8-97A29F0EC210}"/>
            </c:ext>
          </c:extLst>
        </c:ser>
        <c:dLbls>
          <c:showLegendKey val="0"/>
          <c:showVal val="0"/>
          <c:showCatName val="0"/>
          <c:showSerName val="0"/>
          <c:showPercent val="0"/>
          <c:showBubbleSize val="0"/>
        </c:dLbls>
        <c:gapWidth val="130"/>
        <c:overlap val="-20"/>
        <c:axId val="1610536576"/>
        <c:axId val="1610610896"/>
      </c:barChart>
      <c:catAx>
        <c:axId val="161053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ontserrat" pitchFamily="2" charset="77"/>
                <a:ea typeface="+mn-ea"/>
                <a:cs typeface="+mn-cs"/>
              </a:defRPr>
            </a:pPr>
            <a:endParaRPr lang="de-DE"/>
          </a:p>
        </c:txPr>
        <c:crossAx val="1610610896"/>
        <c:crosses val="autoZero"/>
        <c:auto val="1"/>
        <c:lblAlgn val="ctr"/>
        <c:lblOffset val="100"/>
        <c:noMultiLvlLbl val="0"/>
      </c:catAx>
      <c:valAx>
        <c:axId val="1610610896"/>
        <c:scaling>
          <c:orientation val="minMax"/>
        </c:scaling>
        <c:delete val="0"/>
        <c:axPos val="b"/>
        <c:majorGridlines>
          <c:spPr>
            <a:ln w="6350"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ontserrat" pitchFamily="2" charset="77"/>
                <a:ea typeface="+mn-ea"/>
                <a:cs typeface="+mn-cs"/>
              </a:defRPr>
            </a:pPr>
            <a:endParaRPr lang="de-DE"/>
          </a:p>
        </c:txPr>
        <c:crossAx val="1610536576"/>
        <c:crosses val="autoZero"/>
        <c:crossBetween val="between"/>
      </c:valAx>
      <c:spPr>
        <a:noFill/>
        <a:ln>
          <a:noFill/>
        </a:ln>
        <a:effectLst/>
      </c:spPr>
    </c:plotArea>
    <c:legend>
      <c:legendPos val="b"/>
      <c:layout>
        <c:manualLayout>
          <c:xMode val="edge"/>
          <c:yMode val="edge"/>
          <c:x val="0.73562358530555993"/>
          <c:y val="0.69208620129741549"/>
          <c:w val="0.20084932922652476"/>
          <c:h val="0.1067272734473390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itchFamily="2"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6410844960598"/>
          <c:y val="3.2755819550839636E-2"/>
          <c:w val="0.76169415574038046"/>
          <c:h val="0.88313973750702968"/>
        </c:manualLayout>
      </c:layout>
      <c:barChart>
        <c:barDir val="bar"/>
        <c:grouping val="clustered"/>
        <c:varyColors val="0"/>
        <c:ser>
          <c:idx val="0"/>
          <c:order val="0"/>
          <c:tx>
            <c:strRef>
              <c:f>Sheet1!$B$1</c:f>
              <c:strCache>
                <c:ptCount val="1"/>
                <c:pt idx="0">
                  <c:v>Male</c:v>
                </c:pt>
              </c:strCache>
            </c:strRef>
          </c:tx>
          <c:spPr>
            <a:gradFill>
              <a:gsLst>
                <a:gs pos="32000">
                  <a:srgbClr val="2B71FD">
                    <a:alpha val="76000"/>
                  </a:srgbClr>
                </a:gs>
                <a:gs pos="0">
                  <a:schemeClr val="accent1">
                    <a:alpha val="29895"/>
                  </a:schemeClr>
                </a:gs>
                <a:gs pos="85000">
                  <a:schemeClr val="accent1"/>
                </a:gs>
              </a:gsLst>
              <a:lin ang="7800000" scaled="0"/>
            </a:gradFill>
            <a:ln>
              <a:noFill/>
            </a:ln>
            <a:effectLst/>
          </c:spPr>
          <c:invertIfNegative val="0"/>
          <c:cat>
            <c:strRef>
              <c:f>Sheet1!$A$2:$A$7</c:f>
              <c:strCache>
                <c:ptCount val="6"/>
                <c:pt idx="0">
                  <c:v>12 - 17</c:v>
                </c:pt>
                <c:pt idx="1">
                  <c:v>18 - 22</c:v>
                </c:pt>
                <c:pt idx="2">
                  <c:v>23 - 27</c:v>
                </c:pt>
                <c:pt idx="3">
                  <c:v>28 - 32</c:v>
                </c:pt>
                <c:pt idx="4">
                  <c:v>33 - 37</c:v>
                </c:pt>
                <c:pt idx="5">
                  <c:v>38 - 42</c:v>
                </c:pt>
              </c:strCache>
            </c:strRef>
          </c:cat>
          <c:val>
            <c:numRef>
              <c:f>Sheet1!$B$2:$B$7</c:f>
              <c:numCache>
                <c:formatCode>0%</c:formatCode>
                <c:ptCount val="6"/>
                <c:pt idx="0">
                  <c:v>0.02</c:v>
                </c:pt>
                <c:pt idx="1">
                  <c:v>0.08</c:v>
                </c:pt>
                <c:pt idx="2">
                  <c:v>0.22</c:v>
                </c:pt>
                <c:pt idx="3">
                  <c:v>0.38</c:v>
                </c:pt>
                <c:pt idx="4">
                  <c:v>0.17</c:v>
                </c:pt>
                <c:pt idx="5">
                  <c:v>0.14000000000000001</c:v>
                </c:pt>
              </c:numCache>
            </c:numRef>
          </c:val>
          <c:extLst>
            <c:ext xmlns:c16="http://schemas.microsoft.com/office/drawing/2014/chart" uri="{C3380CC4-5D6E-409C-BE32-E72D297353CC}">
              <c16:uniqueId val="{00000000-2F67-D640-BAE8-97A29F0EC210}"/>
            </c:ext>
          </c:extLst>
        </c:ser>
        <c:ser>
          <c:idx val="1"/>
          <c:order val="1"/>
          <c:tx>
            <c:strRef>
              <c:f>Sheet1!$C$1</c:f>
              <c:strCache>
                <c:ptCount val="1"/>
                <c:pt idx="0">
                  <c:v>Female</c:v>
                </c:pt>
              </c:strCache>
            </c:strRef>
          </c:tx>
          <c:spPr>
            <a:gradFill>
              <a:gsLst>
                <a:gs pos="32000">
                  <a:schemeClr val="tx2">
                    <a:lumMod val="40000"/>
                    <a:lumOff val="60000"/>
                    <a:alpha val="75000"/>
                  </a:schemeClr>
                </a:gs>
                <a:gs pos="0">
                  <a:schemeClr val="bg2">
                    <a:lumMod val="75000"/>
                    <a:alpha val="25000"/>
                  </a:schemeClr>
                </a:gs>
                <a:gs pos="85000">
                  <a:schemeClr val="bg2">
                    <a:lumMod val="75000"/>
                  </a:schemeClr>
                </a:gs>
              </a:gsLst>
              <a:lin ang="7800000" scaled="0"/>
            </a:gradFill>
            <a:ln>
              <a:noFill/>
            </a:ln>
            <a:effectLst/>
          </c:spPr>
          <c:invertIfNegative val="0"/>
          <c:cat>
            <c:strRef>
              <c:f>Sheet1!$A$2:$A$7</c:f>
              <c:strCache>
                <c:ptCount val="6"/>
                <c:pt idx="0">
                  <c:v>12 - 17</c:v>
                </c:pt>
                <c:pt idx="1">
                  <c:v>18 - 22</c:v>
                </c:pt>
                <c:pt idx="2">
                  <c:v>23 - 27</c:v>
                </c:pt>
                <c:pt idx="3">
                  <c:v>28 - 32</c:v>
                </c:pt>
                <c:pt idx="4">
                  <c:v>33 - 37</c:v>
                </c:pt>
                <c:pt idx="5">
                  <c:v>38 - 42</c:v>
                </c:pt>
              </c:strCache>
            </c:strRef>
          </c:cat>
          <c:val>
            <c:numRef>
              <c:f>Sheet1!$C$2:$C$7</c:f>
              <c:numCache>
                <c:formatCode>0%</c:formatCode>
                <c:ptCount val="6"/>
                <c:pt idx="0">
                  <c:v>0.03</c:v>
                </c:pt>
                <c:pt idx="1">
                  <c:v>7.0000000000000007E-2</c:v>
                </c:pt>
                <c:pt idx="2">
                  <c:v>0.19</c:v>
                </c:pt>
                <c:pt idx="3">
                  <c:v>0.35</c:v>
                </c:pt>
                <c:pt idx="4">
                  <c:v>0.19</c:v>
                </c:pt>
                <c:pt idx="5">
                  <c:v>0.18</c:v>
                </c:pt>
              </c:numCache>
            </c:numRef>
          </c:val>
          <c:extLst>
            <c:ext xmlns:c16="http://schemas.microsoft.com/office/drawing/2014/chart" uri="{C3380CC4-5D6E-409C-BE32-E72D297353CC}">
              <c16:uniqueId val="{00000001-2F67-D640-BAE8-97A29F0EC210}"/>
            </c:ext>
          </c:extLst>
        </c:ser>
        <c:dLbls>
          <c:showLegendKey val="0"/>
          <c:showVal val="0"/>
          <c:showCatName val="0"/>
          <c:showSerName val="0"/>
          <c:showPercent val="0"/>
          <c:showBubbleSize val="0"/>
        </c:dLbls>
        <c:gapWidth val="163"/>
        <c:axId val="1610536576"/>
        <c:axId val="1610610896"/>
      </c:barChart>
      <c:catAx>
        <c:axId val="161053657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2"/>
                </a:solidFill>
                <a:latin typeface="Montserrat" pitchFamily="2" charset="77"/>
                <a:ea typeface="+mn-ea"/>
                <a:cs typeface="+mn-cs"/>
              </a:defRPr>
            </a:pPr>
            <a:endParaRPr lang="de-DE"/>
          </a:p>
        </c:txPr>
        <c:crossAx val="1610610896"/>
        <c:crosses val="autoZero"/>
        <c:auto val="1"/>
        <c:lblAlgn val="ctr"/>
        <c:lblOffset val="100"/>
        <c:noMultiLvlLbl val="0"/>
      </c:catAx>
      <c:valAx>
        <c:axId val="1610610896"/>
        <c:scaling>
          <c:orientation val="minMax"/>
        </c:scaling>
        <c:delete val="1"/>
        <c:axPos val="b"/>
        <c:numFmt formatCode="0%" sourceLinked="1"/>
        <c:majorTickMark val="none"/>
        <c:minorTickMark val="none"/>
        <c:tickLblPos val="nextTo"/>
        <c:crossAx val="1610536576"/>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bg2">
                <a:lumMod val="90000"/>
              </a:schemeClr>
            </a:solidFill>
            <a:ln>
              <a:noFill/>
            </a:ln>
            <a:effectLst/>
          </c:spPr>
          <c:invertIfNegative val="0"/>
          <c:cat>
            <c:strRef>
              <c:f>Sheet1!$A$2:$A$7</c:f>
              <c:strCache>
                <c:ptCount val="6"/>
                <c:pt idx="0">
                  <c:v>FY 1</c:v>
                </c:pt>
                <c:pt idx="1">
                  <c:v>FY 2</c:v>
                </c:pt>
                <c:pt idx="2">
                  <c:v>FY 3</c:v>
                </c:pt>
                <c:pt idx="3">
                  <c:v>FY 4</c:v>
                </c:pt>
                <c:pt idx="4">
                  <c:v>FY 5</c:v>
                </c:pt>
                <c:pt idx="5">
                  <c:v>FY 6</c:v>
                </c:pt>
              </c:strCache>
            </c:strRef>
          </c:cat>
          <c:val>
            <c:numRef>
              <c:f>Sheet1!$B$2:$B$7</c:f>
              <c:numCache>
                <c:formatCode>General</c:formatCode>
                <c:ptCount val="6"/>
                <c:pt idx="0">
                  <c:v>12</c:v>
                </c:pt>
                <c:pt idx="1">
                  <c:v>15</c:v>
                </c:pt>
                <c:pt idx="2">
                  <c:v>15</c:v>
                </c:pt>
                <c:pt idx="3">
                  <c:v>20</c:v>
                </c:pt>
                <c:pt idx="4">
                  <c:v>25</c:v>
                </c:pt>
                <c:pt idx="5">
                  <c:v>28</c:v>
                </c:pt>
              </c:numCache>
            </c:numRef>
          </c:val>
          <c:extLst>
            <c:ext xmlns:c16="http://schemas.microsoft.com/office/drawing/2014/chart" uri="{C3380CC4-5D6E-409C-BE32-E72D297353CC}">
              <c16:uniqueId val="{00000000-27B7-444F-83A7-A2E17A2F32FD}"/>
            </c:ext>
          </c:extLst>
        </c:ser>
        <c:dLbls>
          <c:showLegendKey val="0"/>
          <c:showVal val="0"/>
          <c:showCatName val="0"/>
          <c:showSerName val="0"/>
          <c:showPercent val="0"/>
          <c:showBubbleSize val="0"/>
        </c:dLbls>
        <c:gapWidth val="150"/>
        <c:overlap val="100"/>
        <c:axId val="2047487439"/>
        <c:axId val="1212100367"/>
      </c:barChart>
      <c:catAx>
        <c:axId val="2047487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ontserrat" pitchFamily="2" charset="77"/>
                <a:ea typeface="+mn-ea"/>
                <a:cs typeface="+mn-cs"/>
              </a:defRPr>
            </a:pPr>
            <a:endParaRPr lang="de-DE"/>
          </a:p>
        </c:txPr>
        <c:crossAx val="1212100367"/>
        <c:crosses val="autoZero"/>
        <c:auto val="1"/>
        <c:lblAlgn val="ctr"/>
        <c:lblOffset val="100"/>
        <c:noMultiLvlLbl val="0"/>
      </c:catAx>
      <c:valAx>
        <c:axId val="1212100367"/>
        <c:scaling>
          <c:orientation val="minMax"/>
        </c:scaling>
        <c:delete val="0"/>
        <c:axPos val="l"/>
        <c:majorGridlines>
          <c:spPr>
            <a:ln w="6350"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ontserrat" pitchFamily="2" charset="77"/>
                <a:ea typeface="+mn-ea"/>
                <a:cs typeface="+mn-cs"/>
              </a:defRPr>
            </a:pPr>
            <a:endParaRPr lang="de-DE"/>
          </a:p>
        </c:txPr>
        <c:crossAx val="2047487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lumMod val="50000"/>
              </a:schemeClr>
            </a:solidFill>
            <a:ln>
              <a:noFill/>
            </a:ln>
            <a:effectLst/>
          </c:spPr>
          <c:invertIfNegative val="0"/>
          <c:dLbls>
            <c:delete val="1"/>
          </c:dLbls>
          <c:cat>
            <c:strRef>
              <c:f>Sheet1!$A$2:$A$6</c:f>
              <c:strCache>
                <c:ptCount val="5"/>
                <c:pt idx="0">
                  <c:v>FY 5</c:v>
                </c:pt>
                <c:pt idx="1">
                  <c:v>FY 4</c:v>
                </c:pt>
                <c:pt idx="2">
                  <c:v>FY 3</c:v>
                </c:pt>
                <c:pt idx="3">
                  <c:v>FY 2</c:v>
                </c:pt>
                <c:pt idx="4">
                  <c:v>FY 1</c:v>
                </c:pt>
              </c:strCache>
            </c:strRef>
          </c:cat>
          <c:val>
            <c:numRef>
              <c:f>Sheet1!$B$2:$B$6</c:f>
              <c:numCache>
                <c:formatCode>0%</c:formatCode>
                <c:ptCount val="5"/>
                <c:pt idx="0">
                  <c:v>0.02</c:v>
                </c:pt>
                <c:pt idx="1">
                  <c:v>0.04</c:v>
                </c:pt>
                <c:pt idx="2">
                  <c:v>0.03</c:v>
                </c:pt>
                <c:pt idx="3">
                  <c:v>0.04</c:v>
                </c:pt>
                <c:pt idx="4">
                  <c:v>0.03</c:v>
                </c:pt>
              </c:numCache>
            </c:numRef>
          </c:val>
          <c:extLst>
            <c:ext xmlns:c16="http://schemas.microsoft.com/office/drawing/2014/chart" uri="{C3380CC4-5D6E-409C-BE32-E72D297353CC}">
              <c16:uniqueId val="{00000000-77F8-D647-BF0D-099BA1149A5B}"/>
            </c:ext>
          </c:extLst>
        </c:ser>
        <c:ser>
          <c:idx val="1"/>
          <c:order val="1"/>
          <c:tx>
            <c:strRef>
              <c:f>Sheet1!$C$1</c:f>
              <c:strCache>
                <c:ptCount val="1"/>
                <c:pt idx="0">
                  <c:v>Series 2</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5</c:v>
                </c:pt>
                <c:pt idx="1">
                  <c:v>FY 4</c:v>
                </c:pt>
                <c:pt idx="2">
                  <c:v>FY 3</c:v>
                </c:pt>
                <c:pt idx="3">
                  <c:v>FY 2</c:v>
                </c:pt>
                <c:pt idx="4">
                  <c:v>FY 1</c:v>
                </c:pt>
              </c:strCache>
            </c:strRef>
          </c:cat>
          <c:val>
            <c:numRef>
              <c:f>Sheet1!$C$2:$C$6</c:f>
              <c:numCache>
                <c:formatCode>0%</c:formatCode>
                <c:ptCount val="5"/>
                <c:pt idx="0">
                  <c:v>0.12</c:v>
                </c:pt>
                <c:pt idx="1">
                  <c:v>0.12</c:v>
                </c:pt>
                <c:pt idx="2">
                  <c:v>0.15</c:v>
                </c:pt>
                <c:pt idx="3">
                  <c:v>0.15</c:v>
                </c:pt>
                <c:pt idx="4">
                  <c:v>0.12</c:v>
                </c:pt>
              </c:numCache>
            </c:numRef>
          </c:val>
          <c:extLst>
            <c:ext xmlns:c16="http://schemas.microsoft.com/office/drawing/2014/chart" uri="{C3380CC4-5D6E-409C-BE32-E72D297353CC}">
              <c16:uniqueId val="{00000001-77F8-D647-BF0D-099BA1149A5B}"/>
            </c:ext>
          </c:extLst>
        </c:ser>
        <c:ser>
          <c:idx val="2"/>
          <c:order val="2"/>
          <c:tx>
            <c:strRef>
              <c:f>Sheet1!$D$1</c:f>
              <c:strCache>
                <c:ptCount val="1"/>
                <c:pt idx="0">
                  <c:v>Series 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5</c:v>
                </c:pt>
                <c:pt idx="1">
                  <c:v>FY 4</c:v>
                </c:pt>
                <c:pt idx="2">
                  <c:v>FY 3</c:v>
                </c:pt>
                <c:pt idx="3">
                  <c:v>FY 2</c:v>
                </c:pt>
                <c:pt idx="4">
                  <c:v>FY 1</c:v>
                </c:pt>
              </c:strCache>
            </c:strRef>
          </c:cat>
          <c:val>
            <c:numRef>
              <c:f>Sheet1!$D$2:$D$6</c:f>
              <c:numCache>
                <c:formatCode>0%</c:formatCode>
                <c:ptCount val="5"/>
                <c:pt idx="0">
                  <c:v>0.4</c:v>
                </c:pt>
                <c:pt idx="1">
                  <c:v>0.36</c:v>
                </c:pt>
                <c:pt idx="2">
                  <c:v>0.31</c:v>
                </c:pt>
                <c:pt idx="3">
                  <c:v>0.39</c:v>
                </c:pt>
                <c:pt idx="4">
                  <c:v>0.37</c:v>
                </c:pt>
              </c:numCache>
            </c:numRef>
          </c:val>
          <c:extLst>
            <c:ext xmlns:c16="http://schemas.microsoft.com/office/drawing/2014/chart" uri="{C3380CC4-5D6E-409C-BE32-E72D297353CC}">
              <c16:uniqueId val="{00000002-77F8-D647-BF0D-099BA1149A5B}"/>
            </c:ext>
          </c:extLst>
        </c:ser>
        <c:ser>
          <c:idx val="3"/>
          <c:order val="3"/>
          <c:tx>
            <c:strRef>
              <c:f>Sheet1!$E$1</c:f>
              <c:strCache>
                <c:ptCount val="1"/>
                <c:pt idx="0">
                  <c:v>Series 4</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5</c:v>
                </c:pt>
                <c:pt idx="1">
                  <c:v>FY 4</c:v>
                </c:pt>
                <c:pt idx="2">
                  <c:v>FY 3</c:v>
                </c:pt>
                <c:pt idx="3">
                  <c:v>FY 2</c:v>
                </c:pt>
                <c:pt idx="4">
                  <c:v>FY 1</c:v>
                </c:pt>
              </c:strCache>
            </c:strRef>
          </c:cat>
          <c:val>
            <c:numRef>
              <c:f>Sheet1!$E$2:$E$6</c:f>
              <c:numCache>
                <c:formatCode>0%</c:formatCode>
                <c:ptCount val="5"/>
                <c:pt idx="0">
                  <c:v>0.38</c:v>
                </c:pt>
                <c:pt idx="1">
                  <c:v>0.33</c:v>
                </c:pt>
                <c:pt idx="2">
                  <c:v>0.39</c:v>
                </c:pt>
                <c:pt idx="3">
                  <c:v>0.32</c:v>
                </c:pt>
                <c:pt idx="4">
                  <c:v>0.4</c:v>
                </c:pt>
              </c:numCache>
            </c:numRef>
          </c:val>
          <c:extLst>
            <c:ext xmlns:c16="http://schemas.microsoft.com/office/drawing/2014/chart" uri="{C3380CC4-5D6E-409C-BE32-E72D297353CC}">
              <c16:uniqueId val="{00000003-77F8-D647-BF0D-099BA1149A5B}"/>
            </c:ext>
          </c:extLst>
        </c:ser>
        <c:ser>
          <c:idx val="4"/>
          <c:order val="4"/>
          <c:tx>
            <c:strRef>
              <c:f>Sheet1!$F$1</c:f>
              <c:strCache>
                <c:ptCount val="1"/>
                <c:pt idx="0">
                  <c:v>Series 5</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itchFamily="2" charset="77"/>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 5</c:v>
                </c:pt>
                <c:pt idx="1">
                  <c:v>FY 4</c:v>
                </c:pt>
                <c:pt idx="2">
                  <c:v>FY 3</c:v>
                </c:pt>
                <c:pt idx="3">
                  <c:v>FY 2</c:v>
                </c:pt>
                <c:pt idx="4">
                  <c:v>FY 1</c:v>
                </c:pt>
              </c:strCache>
            </c:strRef>
          </c:cat>
          <c:val>
            <c:numRef>
              <c:f>Sheet1!$F$2:$F$6</c:f>
              <c:numCache>
                <c:formatCode>0%</c:formatCode>
                <c:ptCount val="5"/>
                <c:pt idx="0">
                  <c:v>0.09</c:v>
                </c:pt>
                <c:pt idx="1">
                  <c:v>0.14000000000000001</c:v>
                </c:pt>
                <c:pt idx="2">
                  <c:v>0.12</c:v>
                </c:pt>
                <c:pt idx="3">
                  <c:v>0.1</c:v>
                </c:pt>
                <c:pt idx="4">
                  <c:v>0.08</c:v>
                </c:pt>
              </c:numCache>
            </c:numRef>
          </c:val>
          <c:extLst>
            <c:ext xmlns:c16="http://schemas.microsoft.com/office/drawing/2014/chart" uri="{C3380CC4-5D6E-409C-BE32-E72D297353CC}">
              <c16:uniqueId val="{00000004-77F8-D647-BF0D-099BA1149A5B}"/>
            </c:ext>
          </c:extLst>
        </c:ser>
        <c:dLbls>
          <c:dLblPos val="ctr"/>
          <c:showLegendKey val="0"/>
          <c:showVal val="1"/>
          <c:showCatName val="0"/>
          <c:showSerName val="0"/>
          <c:showPercent val="0"/>
          <c:showBubbleSize val="0"/>
        </c:dLbls>
        <c:gapWidth val="70"/>
        <c:overlap val="100"/>
        <c:axId val="1474954832"/>
        <c:axId val="1836412992"/>
      </c:barChart>
      <c:catAx>
        <c:axId val="1474954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itchFamily="2" charset="77"/>
                <a:ea typeface="+mn-ea"/>
                <a:cs typeface="+mn-cs"/>
              </a:defRPr>
            </a:pPr>
            <a:endParaRPr lang="de-DE"/>
          </a:p>
        </c:txPr>
        <c:crossAx val="1836412992"/>
        <c:crosses val="autoZero"/>
        <c:auto val="1"/>
        <c:lblAlgn val="ctr"/>
        <c:lblOffset val="100"/>
        <c:noMultiLvlLbl val="0"/>
      </c:catAx>
      <c:valAx>
        <c:axId val="1836412992"/>
        <c:scaling>
          <c:orientation val="minMax"/>
          <c:max val="1"/>
        </c:scaling>
        <c:delete val="1"/>
        <c:axPos val="b"/>
        <c:majorGridlines>
          <c:spPr>
            <a:ln w="6350" cap="flat" cmpd="sng" algn="ctr">
              <a:solidFill>
                <a:schemeClr val="bg1">
                  <a:lumMod val="85000"/>
                </a:schemeClr>
              </a:solidFill>
              <a:round/>
            </a:ln>
            <a:effectLst/>
          </c:spPr>
        </c:majorGridlines>
        <c:numFmt formatCode="0%" sourceLinked="1"/>
        <c:majorTickMark val="none"/>
        <c:minorTickMark val="none"/>
        <c:tickLblPos val="nextTo"/>
        <c:crossAx val="1474954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CF6D9F-FFC8-47CC-57CF-8CE08BC763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a:extLst>
              <a:ext uri="{FF2B5EF4-FFF2-40B4-BE49-F238E27FC236}">
                <a16:creationId xmlns:a16="http://schemas.microsoft.com/office/drawing/2014/main" id="{4C2C0761-5359-58C9-E688-58731BFDC2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C9EA0A-D039-134B-9C9B-EC41592E6477}" type="datetimeFigureOut">
              <a:rPr lang="en-UA" smtClean="0"/>
              <a:t>10/01/2023</a:t>
            </a:fld>
            <a:endParaRPr lang="en-UA"/>
          </a:p>
        </p:txBody>
      </p:sp>
      <p:sp>
        <p:nvSpPr>
          <p:cNvPr id="4" name="Footer Placeholder 3">
            <a:extLst>
              <a:ext uri="{FF2B5EF4-FFF2-40B4-BE49-F238E27FC236}">
                <a16:creationId xmlns:a16="http://schemas.microsoft.com/office/drawing/2014/main" id="{D6BB259B-6970-4A87-1E85-D4FFE171E3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5" name="Slide Number Placeholder 4">
            <a:extLst>
              <a:ext uri="{FF2B5EF4-FFF2-40B4-BE49-F238E27FC236}">
                <a16:creationId xmlns:a16="http://schemas.microsoft.com/office/drawing/2014/main" id="{3F1AACAB-5DD6-E317-6E1E-93C8CAF026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EA91D2-13AB-084C-A91A-925D09DA1BA9}" type="slidenum">
              <a:rPr lang="en-UA" smtClean="0"/>
              <a:t>‹Nr.›</a:t>
            </a:fld>
            <a:endParaRPr lang="en-UA"/>
          </a:p>
        </p:txBody>
      </p:sp>
    </p:spTree>
    <p:extLst>
      <p:ext uri="{BB962C8B-B14F-4D97-AF65-F5344CB8AC3E}">
        <p14:creationId xmlns:p14="http://schemas.microsoft.com/office/powerpoint/2010/main" val="2211709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73946-B789-E143-8F93-3EEEF1051792}" type="datetimeFigureOut">
              <a:rPr lang="en-UA" smtClean="0"/>
              <a:t>10/01/2023</a:t>
            </a:fld>
            <a:endParaRPr lang="en-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803F8-A610-2E4E-8149-61FB0ED06A95}" type="slidenum">
              <a:rPr lang="en-UA" smtClean="0"/>
              <a:t>‹Nr.›</a:t>
            </a:fld>
            <a:endParaRPr lang="en-UA"/>
          </a:p>
        </p:txBody>
      </p:sp>
    </p:spTree>
    <p:extLst>
      <p:ext uri="{BB962C8B-B14F-4D97-AF65-F5344CB8AC3E}">
        <p14:creationId xmlns:p14="http://schemas.microsoft.com/office/powerpoint/2010/main" val="377957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1D96E-4CA2-485E-9EE5-CEB7143ACC3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53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10</a:t>
            </a:fld>
            <a:endParaRPr lang="en-UA"/>
          </a:p>
        </p:txBody>
      </p:sp>
    </p:spTree>
    <p:extLst>
      <p:ext uri="{BB962C8B-B14F-4D97-AF65-F5344CB8AC3E}">
        <p14:creationId xmlns:p14="http://schemas.microsoft.com/office/powerpoint/2010/main" val="18253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11</a:t>
            </a:fld>
            <a:endParaRPr lang="en-UA"/>
          </a:p>
        </p:txBody>
      </p:sp>
    </p:spTree>
    <p:extLst>
      <p:ext uri="{BB962C8B-B14F-4D97-AF65-F5344CB8AC3E}">
        <p14:creationId xmlns:p14="http://schemas.microsoft.com/office/powerpoint/2010/main" val="3873484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12</a:t>
            </a:fld>
            <a:endParaRPr lang="en-UA"/>
          </a:p>
        </p:txBody>
      </p:sp>
    </p:spTree>
    <p:extLst>
      <p:ext uri="{BB962C8B-B14F-4D97-AF65-F5344CB8AC3E}">
        <p14:creationId xmlns:p14="http://schemas.microsoft.com/office/powerpoint/2010/main" val="36912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13</a:t>
            </a:fld>
            <a:endParaRPr lang="en-UA"/>
          </a:p>
        </p:txBody>
      </p:sp>
    </p:spTree>
    <p:extLst>
      <p:ext uri="{BB962C8B-B14F-4D97-AF65-F5344CB8AC3E}">
        <p14:creationId xmlns:p14="http://schemas.microsoft.com/office/powerpoint/2010/main" val="3679628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14</a:t>
            </a:fld>
            <a:endParaRPr lang="en-UA"/>
          </a:p>
        </p:txBody>
      </p:sp>
    </p:spTree>
    <p:extLst>
      <p:ext uri="{BB962C8B-B14F-4D97-AF65-F5344CB8AC3E}">
        <p14:creationId xmlns:p14="http://schemas.microsoft.com/office/powerpoint/2010/main" val="1750505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15</a:t>
            </a:fld>
            <a:endParaRPr lang="en-UA"/>
          </a:p>
        </p:txBody>
      </p:sp>
    </p:spTree>
    <p:extLst>
      <p:ext uri="{BB962C8B-B14F-4D97-AF65-F5344CB8AC3E}">
        <p14:creationId xmlns:p14="http://schemas.microsoft.com/office/powerpoint/2010/main" val="371271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16</a:t>
            </a:fld>
            <a:endParaRPr lang="en-UA"/>
          </a:p>
        </p:txBody>
      </p:sp>
    </p:spTree>
    <p:extLst>
      <p:ext uri="{BB962C8B-B14F-4D97-AF65-F5344CB8AC3E}">
        <p14:creationId xmlns:p14="http://schemas.microsoft.com/office/powerpoint/2010/main" val="3958049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17</a:t>
            </a:fld>
            <a:endParaRPr lang="en-UA"/>
          </a:p>
        </p:txBody>
      </p:sp>
    </p:spTree>
    <p:extLst>
      <p:ext uri="{BB962C8B-B14F-4D97-AF65-F5344CB8AC3E}">
        <p14:creationId xmlns:p14="http://schemas.microsoft.com/office/powerpoint/2010/main" val="3221240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18</a:t>
            </a:fld>
            <a:endParaRPr lang="en-UA"/>
          </a:p>
        </p:txBody>
      </p:sp>
    </p:spTree>
    <p:extLst>
      <p:ext uri="{BB962C8B-B14F-4D97-AF65-F5344CB8AC3E}">
        <p14:creationId xmlns:p14="http://schemas.microsoft.com/office/powerpoint/2010/main" val="41965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19</a:t>
            </a:fld>
            <a:endParaRPr lang="en-UA"/>
          </a:p>
        </p:txBody>
      </p:sp>
    </p:spTree>
    <p:extLst>
      <p:ext uri="{BB962C8B-B14F-4D97-AF65-F5344CB8AC3E}">
        <p14:creationId xmlns:p14="http://schemas.microsoft.com/office/powerpoint/2010/main" val="3012304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a:t>
            </a:fld>
            <a:endParaRPr lang="en-UA"/>
          </a:p>
        </p:txBody>
      </p:sp>
    </p:spTree>
    <p:extLst>
      <p:ext uri="{BB962C8B-B14F-4D97-AF65-F5344CB8AC3E}">
        <p14:creationId xmlns:p14="http://schemas.microsoft.com/office/powerpoint/2010/main" val="227950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20</a:t>
            </a:fld>
            <a:endParaRPr lang="en-UA"/>
          </a:p>
        </p:txBody>
      </p:sp>
    </p:spTree>
    <p:extLst>
      <p:ext uri="{BB962C8B-B14F-4D97-AF65-F5344CB8AC3E}">
        <p14:creationId xmlns:p14="http://schemas.microsoft.com/office/powerpoint/2010/main" val="1052079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21</a:t>
            </a:fld>
            <a:endParaRPr lang="en-UA"/>
          </a:p>
        </p:txBody>
      </p:sp>
    </p:spTree>
    <p:extLst>
      <p:ext uri="{BB962C8B-B14F-4D97-AF65-F5344CB8AC3E}">
        <p14:creationId xmlns:p14="http://schemas.microsoft.com/office/powerpoint/2010/main" val="1717094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22</a:t>
            </a:fld>
            <a:endParaRPr lang="en-UA"/>
          </a:p>
        </p:txBody>
      </p:sp>
    </p:spTree>
    <p:extLst>
      <p:ext uri="{BB962C8B-B14F-4D97-AF65-F5344CB8AC3E}">
        <p14:creationId xmlns:p14="http://schemas.microsoft.com/office/powerpoint/2010/main" val="301263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23</a:t>
            </a:fld>
            <a:endParaRPr lang="en-UA"/>
          </a:p>
        </p:txBody>
      </p:sp>
    </p:spTree>
    <p:extLst>
      <p:ext uri="{BB962C8B-B14F-4D97-AF65-F5344CB8AC3E}">
        <p14:creationId xmlns:p14="http://schemas.microsoft.com/office/powerpoint/2010/main" val="452086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24</a:t>
            </a:fld>
            <a:endParaRPr lang="en-UA"/>
          </a:p>
        </p:txBody>
      </p:sp>
    </p:spTree>
    <p:extLst>
      <p:ext uri="{BB962C8B-B14F-4D97-AF65-F5344CB8AC3E}">
        <p14:creationId xmlns:p14="http://schemas.microsoft.com/office/powerpoint/2010/main" val="2417116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25</a:t>
            </a:fld>
            <a:endParaRPr lang="en-UA"/>
          </a:p>
        </p:txBody>
      </p:sp>
    </p:spTree>
    <p:extLst>
      <p:ext uri="{BB962C8B-B14F-4D97-AF65-F5344CB8AC3E}">
        <p14:creationId xmlns:p14="http://schemas.microsoft.com/office/powerpoint/2010/main" val="3880650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26</a:t>
            </a:fld>
            <a:endParaRPr lang="en-UA"/>
          </a:p>
        </p:txBody>
      </p:sp>
    </p:spTree>
    <p:extLst>
      <p:ext uri="{BB962C8B-B14F-4D97-AF65-F5344CB8AC3E}">
        <p14:creationId xmlns:p14="http://schemas.microsoft.com/office/powerpoint/2010/main" val="4055308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1BCAA0-0D6B-6449-AB65-14D230B74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321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28</a:t>
            </a:fld>
            <a:endParaRPr lang="en-UA"/>
          </a:p>
        </p:txBody>
      </p:sp>
    </p:spTree>
    <p:extLst>
      <p:ext uri="{BB962C8B-B14F-4D97-AF65-F5344CB8AC3E}">
        <p14:creationId xmlns:p14="http://schemas.microsoft.com/office/powerpoint/2010/main" val="1319647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29</a:t>
            </a:fld>
            <a:endParaRPr lang="en-UA"/>
          </a:p>
        </p:txBody>
      </p:sp>
    </p:spTree>
    <p:extLst>
      <p:ext uri="{BB962C8B-B14F-4D97-AF65-F5344CB8AC3E}">
        <p14:creationId xmlns:p14="http://schemas.microsoft.com/office/powerpoint/2010/main" val="355378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3</a:t>
            </a:fld>
            <a:endParaRPr lang="en-UA"/>
          </a:p>
        </p:txBody>
      </p:sp>
    </p:spTree>
    <p:extLst>
      <p:ext uri="{BB962C8B-B14F-4D97-AF65-F5344CB8AC3E}">
        <p14:creationId xmlns:p14="http://schemas.microsoft.com/office/powerpoint/2010/main" val="262964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30</a:t>
            </a:fld>
            <a:endParaRPr lang="en-UA"/>
          </a:p>
        </p:txBody>
      </p:sp>
    </p:spTree>
    <p:extLst>
      <p:ext uri="{BB962C8B-B14F-4D97-AF65-F5344CB8AC3E}">
        <p14:creationId xmlns:p14="http://schemas.microsoft.com/office/powerpoint/2010/main" val="1400069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31</a:t>
            </a:fld>
            <a:endParaRPr lang="en-UA"/>
          </a:p>
        </p:txBody>
      </p:sp>
    </p:spTree>
    <p:extLst>
      <p:ext uri="{BB962C8B-B14F-4D97-AF65-F5344CB8AC3E}">
        <p14:creationId xmlns:p14="http://schemas.microsoft.com/office/powerpoint/2010/main" val="3956567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32</a:t>
            </a:fld>
            <a:endParaRPr lang="en-UA"/>
          </a:p>
        </p:txBody>
      </p:sp>
    </p:spTree>
    <p:extLst>
      <p:ext uri="{BB962C8B-B14F-4D97-AF65-F5344CB8AC3E}">
        <p14:creationId xmlns:p14="http://schemas.microsoft.com/office/powerpoint/2010/main" val="4270675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33</a:t>
            </a:fld>
            <a:endParaRPr lang="en-UA"/>
          </a:p>
        </p:txBody>
      </p:sp>
    </p:spTree>
    <p:extLst>
      <p:ext uri="{BB962C8B-B14F-4D97-AF65-F5344CB8AC3E}">
        <p14:creationId xmlns:p14="http://schemas.microsoft.com/office/powerpoint/2010/main" val="312358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4</a:t>
            </a:fld>
            <a:endParaRPr lang="en-UA"/>
          </a:p>
        </p:txBody>
      </p:sp>
    </p:spTree>
    <p:extLst>
      <p:ext uri="{BB962C8B-B14F-4D97-AF65-F5344CB8AC3E}">
        <p14:creationId xmlns:p14="http://schemas.microsoft.com/office/powerpoint/2010/main" val="8684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5</a:t>
            </a:fld>
            <a:endParaRPr lang="en-UA"/>
          </a:p>
        </p:txBody>
      </p:sp>
    </p:spTree>
    <p:extLst>
      <p:ext uri="{BB962C8B-B14F-4D97-AF65-F5344CB8AC3E}">
        <p14:creationId xmlns:p14="http://schemas.microsoft.com/office/powerpoint/2010/main" val="123981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6</a:t>
            </a:fld>
            <a:endParaRPr lang="en-UA"/>
          </a:p>
        </p:txBody>
      </p:sp>
    </p:spTree>
    <p:extLst>
      <p:ext uri="{BB962C8B-B14F-4D97-AF65-F5344CB8AC3E}">
        <p14:creationId xmlns:p14="http://schemas.microsoft.com/office/powerpoint/2010/main" val="375527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7</a:t>
            </a:fld>
            <a:endParaRPr lang="en-UA"/>
          </a:p>
        </p:txBody>
      </p:sp>
    </p:spTree>
    <p:extLst>
      <p:ext uri="{BB962C8B-B14F-4D97-AF65-F5344CB8AC3E}">
        <p14:creationId xmlns:p14="http://schemas.microsoft.com/office/powerpoint/2010/main" val="2926778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8</a:t>
            </a:fld>
            <a:endParaRPr lang="en-UA"/>
          </a:p>
        </p:txBody>
      </p:sp>
    </p:spTree>
    <p:extLst>
      <p:ext uri="{BB962C8B-B14F-4D97-AF65-F5344CB8AC3E}">
        <p14:creationId xmlns:p14="http://schemas.microsoft.com/office/powerpoint/2010/main" val="348978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803F8-A610-2E4E-8149-61FB0ED06A95}" type="slidenum">
              <a:rPr lang="en-UA" smtClean="0"/>
              <a:t>9</a:t>
            </a:fld>
            <a:endParaRPr lang="en-UA"/>
          </a:p>
        </p:txBody>
      </p:sp>
    </p:spTree>
    <p:extLst>
      <p:ext uri="{BB962C8B-B14F-4D97-AF65-F5344CB8AC3E}">
        <p14:creationId xmlns:p14="http://schemas.microsoft.com/office/powerpoint/2010/main" val="3998372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956D-59CE-8893-E1BE-B7C5B976C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B64A0A-0710-6CE8-3324-9639916F6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5BC3B4-9B6C-C6F0-8915-482456CD91E6}"/>
              </a:ext>
            </a:extLst>
          </p:cNvPr>
          <p:cNvSpPr>
            <a:spLocks noGrp="1"/>
          </p:cNvSpPr>
          <p:nvPr>
            <p:ph type="dt" sz="half" idx="10"/>
          </p:nvPr>
        </p:nvSpPr>
        <p:spPr/>
        <p:txBody>
          <a:bodyPr/>
          <a:lstStyle/>
          <a:p>
            <a:fld id="{129AC001-B55A-4846-A807-644A9C6C8725}" type="datetimeFigureOut">
              <a:rPr lang="en-US" smtClean="0"/>
              <a:t>10/1/2023</a:t>
            </a:fld>
            <a:endParaRPr lang="en-US"/>
          </a:p>
        </p:txBody>
      </p:sp>
      <p:sp>
        <p:nvSpPr>
          <p:cNvPr id="5" name="Footer Placeholder 4">
            <a:extLst>
              <a:ext uri="{FF2B5EF4-FFF2-40B4-BE49-F238E27FC236}">
                <a16:creationId xmlns:a16="http://schemas.microsoft.com/office/drawing/2014/main" id="{AD914AEE-F0DF-CA5B-4352-66785FFB1E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D1162C-C550-0A56-6DCF-5BC5E6B121E7}"/>
              </a:ext>
            </a:extLst>
          </p:cNvPr>
          <p:cNvSpPr>
            <a:spLocks noGrp="1"/>
          </p:cNvSpPr>
          <p:nvPr>
            <p:ph type="sldNum" sz="quarter" idx="12"/>
          </p:nvPr>
        </p:nvSpPr>
        <p:spPr/>
        <p:txBody>
          <a:bodyPr/>
          <a:lstStyle/>
          <a:p>
            <a:fld id="{A43D360B-356F-3C45-B01F-AFE88D89530C}" type="slidenum">
              <a:rPr lang="en-US" smtClean="0"/>
              <a:t>‹Nr.›</a:t>
            </a:fld>
            <a:endParaRPr lang="en-US"/>
          </a:p>
        </p:txBody>
      </p:sp>
    </p:spTree>
    <p:extLst>
      <p:ext uri="{BB962C8B-B14F-4D97-AF65-F5344CB8AC3E}">
        <p14:creationId xmlns:p14="http://schemas.microsoft.com/office/powerpoint/2010/main" val="11986770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ternehmensübersicht">
    <p:spTree>
      <p:nvGrpSpPr>
        <p:cNvPr id="1" name=""/>
        <p:cNvGrpSpPr/>
        <p:nvPr/>
      </p:nvGrpSpPr>
      <p:grpSpPr>
        <a:xfrm>
          <a:off x="0" y="0"/>
          <a:ext cx="0" cy="0"/>
          <a:chOff x="0" y="0"/>
          <a:chExt cx="0" cy="0"/>
        </a:xfrm>
      </p:grpSpPr>
      <p:sp>
        <p:nvSpPr>
          <p:cNvPr id="5" name="Bildplatzhalt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rtlCol="0"/>
          <a:lstStyle>
            <a:lvl1pPr marL="0" indent="0" algn="ctr">
              <a:buNone/>
              <a:defRPr>
                <a:solidFill>
                  <a:schemeClr val="tx1"/>
                </a:solidFill>
              </a:defRPr>
            </a:lvl1pPr>
          </a:lstStyle>
          <a:p>
            <a:pPr rtl="0"/>
            <a:r>
              <a:rPr lang="de-DE" noProof="0"/>
              <a:t>Zum Hinzufügen eines Fotos klicken</a:t>
            </a:r>
          </a:p>
        </p:txBody>
      </p:sp>
      <p:sp>
        <p:nvSpPr>
          <p:cNvPr id="2" name="Titel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rtlCol="0">
            <a:noAutofit/>
          </a:bodyPr>
          <a:lstStyle>
            <a:lvl1pPr algn="ctr">
              <a:defRPr sz="5400">
                <a:ln w="19050">
                  <a:solidFill>
                    <a:schemeClr val="accent5"/>
                  </a:solidFill>
                </a:ln>
              </a:defRPr>
            </a:lvl1pPr>
          </a:lstStyle>
          <a:p>
            <a:pPr rtl="0"/>
            <a:r>
              <a:rPr lang="de-DE" noProof="0"/>
              <a:t>Titel durch Klicken hinzufügen</a:t>
            </a:r>
          </a:p>
        </p:txBody>
      </p:sp>
    </p:spTree>
    <p:extLst>
      <p:ext uri="{BB962C8B-B14F-4D97-AF65-F5344CB8AC3E}">
        <p14:creationId xmlns:p14="http://schemas.microsoft.com/office/powerpoint/2010/main" val="31421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schäftsmodell">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Bildplatzhalt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rtlCol="0"/>
          <a:lstStyle>
            <a:lvl1pPr marL="0" indent="0" algn="ctr">
              <a:buNone/>
              <a:defRPr>
                <a:solidFill>
                  <a:schemeClr val="bg1"/>
                </a:solidFill>
              </a:defRPr>
            </a:lvl1pPr>
          </a:lstStyle>
          <a:p>
            <a:pPr rtl="0"/>
            <a:r>
              <a:rPr lang="de-DE" noProof="0"/>
              <a:t>Zum Hinzufügen eines Fotos klicken</a:t>
            </a:r>
          </a:p>
        </p:txBody>
      </p:sp>
      <p:sp>
        <p:nvSpPr>
          <p:cNvPr id="2" name="Titel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rtlCol="0" anchor="t">
            <a:normAutofit/>
          </a:bodyPr>
          <a:lstStyle>
            <a:lvl1pPr algn="l">
              <a:lnSpc>
                <a:spcPct val="100000"/>
              </a:lnSpc>
              <a:defRPr sz="2800"/>
            </a:lvl1pPr>
          </a:lstStyle>
          <a:p>
            <a:pPr rtl="0"/>
            <a:r>
              <a:rPr lang="de-DE" noProof="0"/>
              <a:t>Titel durch Klicken hinzufügen</a:t>
            </a:r>
          </a:p>
        </p:txBody>
      </p:sp>
      <p:sp>
        <p:nvSpPr>
          <p:cNvPr id="16" name="Textplatzhalt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rtlCol="0"/>
          <a:lstStyle>
            <a:lvl1pPr marL="0" indent="0">
              <a:buNone/>
              <a:defRPr sz="1600" b="1" cap="all" spc="200" baseline="0">
                <a:solidFill>
                  <a:schemeClr val="accent2"/>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5" name="Textplatzhalt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rtlCol="0">
            <a:normAutofit/>
          </a:bodyPr>
          <a:lstStyle>
            <a:lvl1pPr marL="0" indent="0">
              <a:lnSpc>
                <a:spcPct val="114000"/>
              </a:lnSpc>
              <a:spcBef>
                <a:spcPts val="0"/>
              </a:spcBef>
              <a:buNone/>
              <a:defRPr sz="1400" cap="none" spc="100" baseline="0">
                <a:solidFill>
                  <a:schemeClr val="accent2"/>
                </a:solidFill>
                <a:latin typeface="+mn-lt"/>
              </a:defRPr>
            </a:lvl1pPr>
          </a:lstStyle>
          <a:p>
            <a:pPr lvl="0" rtl="0"/>
            <a:r>
              <a:rPr lang="de-DE" noProof="0"/>
              <a:t>Klicken Sie, um Text hinzuzufügen.</a:t>
            </a:r>
          </a:p>
        </p:txBody>
      </p:sp>
      <p:sp>
        <p:nvSpPr>
          <p:cNvPr id="22" name="Textplatzhalt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rtlCol="0"/>
          <a:lstStyle>
            <a:lvl1pPr marL="0" indent="0">
              <a:buNone/>
              <a:defRPr sz="1600" b="1" cap="all" spc="200" baseline="0">
                <a:solidFill>
                  <a:schemeClr val="accent2"/>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1" name="Textplatzhalt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rtlCol="0">
            <a:normAutofit/>
          </a:bodyPr>
          <a:lstStyle>
            <a:lvl1pPr marL="0" indent="0">
              <a:lnSpc>
                <a:spcPct val="114000"/>
              </a:lnSpc>
              <a:spcBef>
                <a:spcPts val="0"/>
              </a:spcBef>
              <a:buNone/>
              <a:defRPr sz="1400" cap="none" spc="100" baseline="0">
                <a:solidFill>
                  <a:schemeClr val="accent2"/>
                </a:solidFill>
                <a:latin typeface="+mn-lt"/>
              </a:defRPr>
            </a:lvl1pPr>
          </a:lstStyle>
          <a:p>
            <a:pPr lvl="0" rtl="0"/>
            <a:r>
              <a:rPr lang="de-DE" noProof="0"/>
              <a:t>Klicken Sie, um Text hinzuzufügen.</a:t>
            </a:r>
          </a:p>
        </p:txBody>
      </p:sp>
      <p:sp>
        <p:nvSpPr>
          <p:cNvPr id="24" name="Textplatzhalt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rtlCol="0"/>
          <a:lstStyle>
            <a:lvl1pPr marL="0" indent="0">
              <a:buNone/>
              <a:defRPr sz="1600" b="1" cap="all" spc="200" baseline="0">
                <a:solidFill>
                  <a:schemeClr val="accent2"/>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3" name="Textplatzhalt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rtlCol="0">
            <a:normAutofit/>
          </a:bodyPr>
          <a:lstStyle>
            <a:lvl1pPr marL="0" indent="0">
              <a:lnSpc>
                <a:spcPct val="114000"/>
              </a:lnSpc>
              <a:spcBef>
                <a:spcPts val="0"/>
              </a:spcBef>
              <a:buNone/>
              <a:defRPr sz="1400" cap="none" spc="100" baseline="0">
                <a:solidFill>
                  <a:schemeClr val="accent2"/>
                </a:solidFill>
                <a:latin typeface="+mn-lt"/>
              </a:defRPr>
            </a:lvl1pPr>
          </a:lstStyle>
          <a:p>
            <a:pPr lvl="0" rtl="0"/>
            <a:r>
              <a:rPr lang="de-DE" noProof="0"/>
              <a:t>Klicken Sie, um Text hinzuzufügen.</a:t>
            </a:r>
          </a:p>
        </p:txBody>
      </p:sp>
      <p:sp>
        <p:nvSpPr>
          <p:cNvPr id="5" name="Datumsplatzhalter 4">
            <a:extLst>
              <a:ext uri="{FF2B5EF4-FFF2-40B4-BE49-F238E27FC236}">
                <a16:creationId xmlns:a16="http://schemas.microsoft.com/office/drawing/2014/main" id="{BBA930A0-A89C-48EB-A039-375BDA735BBF}"/>
              </a:ext>
            </a:extLst>
          </p:cNvPr>
          <p:cNvSpPr>
            <a:spLocks noGrp="1"/>
          </p:cNvSpPr>
          <p:nvPr>
            <p:ph type="dt" sz="half" idx="10"/>
          </p:nvPr>
        </p:nvSpPr>
        <p:spPr/>
        <p:txBody>
          <a:bodyPr rtlCol="0"/>
          <a:lstStyle/>
          <a:p>
            <a:pPr rtl="0"/>
            <a:r>
              <a:rPr lang="de-DE" noProof="0"/>
              <a:t>06.08.20XX</a:t>
            </a:r>
          </a:p>
        </p:txBody>
      </p:sp>
      <p:sp>
        <p:nvSpPr>
          <p:cNvPr id="6" name="Fußzeilenplatzhalt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rtlCol="0"/>
          <a:lstStyle/>
          <a:p>
            <a:pPr rtl="0"/>
            <a:r>
              <a:rPr lang="de-DE" noProof="0"/>
              <a:t>VERKAUFSPRÄSENTATION</a:t>
            </a:r>
          </a:p>
        </p:txBody>
      </p:sp>
      <p:sp>
        <p:nvSpPr>
          <p:cNvPr id="7" name="Foliennummernplatzhalt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4" name="Titel 1">
            <a:extLst>
              <a:ext uri="{FF2B5EF4-FFF2-40B4-BE49-F238E27FC236}">
                <a16:creationId xmlns:a16="http://schemas.microsoft.com/office/drawing/2014/main" id="{4FA2B6EC-7682-494A-A02D-E22FEB7A4FD2}"/>
              </a:ext>
            </a:extLst>
          </p:cNvPr>
          <p:cNvSpPr txBox="1">
            <a:spLocks/>
          </p:cNvSpPr>
          <p:nvPr userDrawn="1"/>
        </p:nvSpPr>
        <p:spPr>
          <a:xfrm>
            <a:off x="0" y="1036629"/>
            <a:ext cx="6007099" cy="4784742"/>
          </a:xfrm>
          <a:prstGeom prst="rect">
            <a:avLst/>
          </a:prstGeom>
          <a:solidFill>
            <a:schemeClr val="accent6">
              <a:alpha val="80000"/>
            </a:schemeClr>
          </a:solidFill>
        </p:spPr>
        <p:txBody>
          <a:bodyPr vert="horz" lIns="822960" tIns="640080" rIns="91440" bIns="45720" rtlCol="0" anchor="t">
            <a:normAutofit/>
          </a:bodyPr>
          <a:lstStyle>
            <a:lvl1pPr algn="l" defTabSz="914400" rtl="0" eaLnBrk="1" latinLnBrk="0" hangingPunct="1">
              <a:lnSpc>
                <a:spcPct val="100000"/>
              </a:lnSpc>
              <a:spcBef>
                <a:spcPct val="0"/>
              </a:spcBef>
              <a:buNone/>
              <a:defRPr sz="2800" b="1" kern="1200" cap="all" spc="400" baseline="0">
                <a:ln w="19050">
                  <a:solidFill>
                    <a:schemeClr val="accent2"/>
                  </a:solidFill>
                </a:ln>
                <a:noFill/>
                <a:latin typeface="Arial" panose="020B0604020202020204" pitchFamily="34" charset="0"/>
                <a:ea typeface="+mj-ea"/>
                <a:cs typeface="Arial" panose="020B0604020202020204" pitchFamily="34" charset="0"/>
              </a:defRPr>
            </a:lvl1pPr>
          </a:lstStyle>
          <a:p>
            <a:r>
              <a:rPr lang="de-DE" noProof="0"/>
              <a:t>Titel durch Klicken hinzufügen</a:t>
            </a:r>
          </a:p>
        </p:txBody>
      </p:sp>
    </p:spTree>
    <p:extLst>
      <p:ext uri="{BB962C8B-B14F-4D97-AF65-F5344CB8AC3E}">
        <p14:creationId xmlns:p14="http://schemas.microsoft.com/office/powerpoint/2010/main" val="4728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tübersicht">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umsplatzhalter 4">
            <a:extLst>
              <a:ext uri="{FF2B5EF4-FFF2-40B4-BE49-F238E27FC236}">
                <a16:creationId xmlns:a16="http://schemas.microsoft.com/office/drawing/2014/main" id="{A410CE2C-509A-4C33-AB34-6F278F1171B9}"/>
              </a:ext>
            </a:extLst>
          </p:cNvPr>
          <p:cNvSpPr>
            <a:spLocks noGrp="1"/>
          </p:cNvSpPr>
          <p:nvPr>
            <p:ph type="dt" sz="half" idx="10"/>
          </p:nvPr>
        </p:nvSpPr>
        <p:spPr/>
        <p:txBody>
          <a:bodyPr rtlCol="0"/>
          <a:lstStyle/>
          <a:p>
            <a:pPr rtl="0"/>
            <a:r>
              <a:rPr lang="de-DE" noProof="0"/>
              <a:t>06.08.20XX</a:t>
            </a:r>
          </a:p>
        </p:txBody>
      </p:sp>
      <p:sp>
        <p:nvSpPr>
          <p:cNvPr id="6" name="Fußzeilenplatzhalt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rtlCol="0"/>
          <a:lstStyle/>
          <a:p>
            <a:pPr rtl="0"/>
            <a:r>
              <a:rPr lang="de-DE" noProof="0"/>
              <a:t>VERKAUFSPRÄSENTATION</a:t>
            </a:r>
          </a:p>
        </p:txBody>
      </p:sp>
      <p:sp>
        <p:nvSpPr>
          <p:cNvPr id="7" name="Foliennummernplatzhalt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0" name="Textplatzhalt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rtlCol="0"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rtl="0"/>
            <a:r>
              <a:rPr lang="de-DE" noProof="0"/>
              <a:t>Hier Text hinzufügen</a:t>
            </a:r>
          </a:p>
        </p:txBody>
      </p:sp>
      <p:sp>
        <p:nvSpPr>
          <p:cNvPr id="11" name="Textplatzhalt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rtlCol="0" anchor="b"/>
          <a:lstStyle>
            <a:lvl1pPr marL="0" indent="0" algn="r">
              <a:buNone/>
              <a:defRPr sz="4000" b="1" kern="0" cap="all" spc="400" baseline="0">
                <a:solidFill>
                  <a:schemeClr val="accent5"/>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12" name="Textplatzhalt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rtlCol="0"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rtl="0"/>
            <a:r>
              <a:rPr lang="de-DE" noProof="0"/>
              <a:t>Hier Text hinzufügen</a:t>
            </a:r>
          </a:p>
        </p:txBody>
      </p:sp>
      <p:sp>
        <p:nvSpPr>
          <p:cNvPr id="13" name="Textplatzhalt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rtlCol="0"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rtl="0"/>
            <a:r>
              <a:rPr lang="de-DE" noProof="0"/>
              <a:t>Hier Text hinzufügen</a:t>
            </a:r>
          </a:p>
        </p:txBody>
      </p:sp>
      <p:cxnSp>
        <p:nvCxnSpPr>
          <p:cNvPr id="14" name="Gerader Verbinde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platzhalt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rtlCol="0" anchor="b"/>
          <a:lstStyle>
            <a:lvl1pPr marL="0" indent="0" algn="r">
              <a:buNone/>
              <a:defRPr sz="4000" b="1" kern="0" cap="all" spc="400" baseline="0">
                <a:solidFill>
                  <a:schemeClr val="accent5"/>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16" name="Textplatzhalt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rtlCol="0" anchor="b"/>
          <a:lstStyle>
            <a:lvl1pPr marL="0" indent="0" algn="r">
              <a:buNone/>
              <a:defRPr sz="4000" b="1" kern="0" cap="all" spc="400" baseline="0">
                <a:solidFill>
                  <a:schemeClr val="accent5"/>
                </a:solidFill>
                <a:latin typeface="Arial" panose="020B0604020202020204" pitchFamily="34" charset="0"/>
                <a:cs typeface="Arial" panose="020B0604020202020204" pitchFamily="34" charset="0"/>
              </a:defRPr>
            </a:lvl1pPr>
          </a:lstStyle>
          <a:p>
            <a:pPr lvl="0" rtl="0"/>
            <a:r>
              <a:rPr lang="de-DE" noProof="0"/>
              <a:t>Titel hinzufügen</a:t>
            </a:r>
          </a:p>
        </p:txBody>
      </p:sp>
      <p:cxnSp>
        <p:nvCxnSpPr>
          <p:cNvPr id="26" name="Gerader Verbinde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rtlCol="0">
            <a:noAutofit/>
          </a:bodyPr>
          <a:lstStyle>
            <a:lvl1pPr>
              <a:lnSpc>
                <a:spcPct val="100000"/>
              </a:lnSpc>
              <a:defRPr sz="2800">
                <a:ln w="19050">
                  <a:solidFill>
                    <a:schemeClr val="accent5"/>
                  </a:solidFill>
                </a:ln>
              </a:defRPr>
            </a:lvl1pPr>
          </a:lstStyle>
          <a:p>
            <a:pPr rtl="0"/>
            <a:r>
              <a:rPr lang="de-DE" noProof="0"/>
              <a:t>Titel durch Klicken hinzufügen</a:t>
            </a:r>
          </a:p>
        </p:txBody>
      </p:sp>
    </p:spTree>
    <p:extLst>
      <p:ext uri="{BB962C8B-B14F-4D97-AF65-F5344CB8AC3E}">
        <p14:creationId xmlns:p14="http://schemas.microsoft.com/office/powerpoint/2010/main" val="73781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rktvergleich">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Bildplatzhalt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rtlCol="0"/>
          <a:lstStyle>
            <a:lvl1pPr marL="0" indent="0" algn="ctr">
              <a:buNone/>
              <a:defRPr>
                <a:solidFill>
                  <a:schemeClr val="bg1"/>
                </a:solidFill>
              </a:defRPr>
            </a:lvl1pPr>
          </a:lstStyle>
          <a:p>
            <a:pPr rtl="0"/>
            <a:r>
              <a:rPr lang="de-DE" noProof="0"/>
              <a:t>Zum Hinzufügen eines Fotos klicken</a:t>
            </a:r>
          </a:p>
        </p:txBody>
      </p:sp>
      <p:sp>
        <p:nvSpPr>
          <p:cNvPr id="4" name="Datumsplatzhalter 3">
            <a:extLst>
              <a:ext uri="{FF2B5EF4-FFF2-40B4-BE49-F238E27FC236}">
                <a16:creationId xmlns:a16="http://schemas.microsoft.com/office/drawing/2014/main" id="{A77D30EC-51F8-4EBE-9AC8-349D6E064E20}"/>
              </a:ext>
            </a:extLst>
          </p:cNvPr>
          <p:cNvSpPr>
            <a:spLocks noGrp="1"/>
          </p:cNvSpPr>
          <p:nvPr>
            <p:ph type="dt" sz="half" idx="10"/>
          </p:nvPr>
        </p:nvSpPr>
        <p:spPr/>
        <p:txBody>
          <a:bodyPr rtlCol="0"/>
          <a:lstStyle/>
          <a:p>
            <a:pPr rtl="0"/>
            <a:r>
              <a:rPr lang="de-DE" noProof="0"/>
              <a:t>06.08.20XX</a:t>
            </a:r>
          </a:p>
        </p:txBody>
      </p:sp>
      <p:sp>
        <p:nvSpPr>
          <p:cNvPr id="14" name="Textplatzhalt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rtlCol="0" anchor="ctr"/>
          <a:lstStyle>
            <a:lvl1pPr marL="0" indent="0" algn="ctr">
              <a:buNone/>
              <a:defRPr sz="2400" b="1" cap="all" spc="100" baseline="0">
                <a:solidFill>
                  <a:schemeClr val="accent5">
                    <a:lumMod val="20000"/>
                    <a:lumOff val="80000"/>
                  </a:schemeClr>
                </a:solidFill>
                <a:latin typeface="Arial" panose="020B0604020202020204" pitchFamily="34" charset="0"/>
                <a:cs typeface="Arial" panose="020B0604020202020204" pitchFamily="34" charset="0"/>
              </a:defRPr>
            </a:lvl1pPr>
          </a:lstStyle>
          <a:p>
            <a:pPr lvl="0" rtl="0"/>
            <a:r>
              <a:rPr lang="de-DE" noProof="0"/>
              <a:t>2 Mrd. €</a:t>
            </a:r>
          </a:p>
        </p:txBody>
      </p:sp>
      <p:sp>
        <p:nvSpPr>
          <p:cNvPr id="5" name="Fußzeilenplatzhalt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rtlCol="0"/>
          <a:lstStyle/>
          <a:p>
            <a:pPr rtl="0"/>
            <a:r>
              <a:rPr lang="de-DE" noProof="0"/>
              <a:t>VERKAUFSPRÄSENTATION</a:t>
            </a:r>
          </a:p>
        </p:txBody>
      </p:sp>
      <p:sp>
        <p:nvSpPr>
          <p:cNvPr id="6" name="Foliennummernplatzhalt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6" name="Textplatzhalt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rtlCol="0" anchor="ctr"/>
          <a:lstStyle>
            <a:lvl1pPr marL="0" indent="0" algn="ctr">
              <a:buNone/>
              <a:defRPr sz="2400" b="1" cap="all" spc="100" baseline="0">
                <a:solidFill>
                  <a:schemeClr val="accent5">
                    <a:lumMod val="20000"/>
                    <a:lumOff val="80000"/>
                  </a:schemeClr>
                </a:solidFill>
                <a:latin typeface="Arial" panose="020B0604020202020204" pitchFamily="34" charset="0"/>
                <a:cs typeface="Arial" panose="020B0604020202020204" pitchFamily="34" charset="0"/>
              </a:defRPr>
            </a:lvl1pPr>
          </a:lstStyle>
          <a:p>
            <a:pPr lvl="0" rtl="0"/>
            <a:r>
              <a:rPr lang="de-DE" noProof="0"/>
              <a:t>1 Mrd. €</a:t>
            </a:r>
          </a:p>
        </p:txBody>
      </p:sp>
      <p:sp>
        <p:nvSpPr>
          <p:cNvPr id="11" name="Textplatzhalt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rtlCol="0" anchor="t">
            <a:noAutofit/>
          </a:bodyPr>
          <a:lstStyle>
            <a:lvl1pPr marL="0" indent="0" algn="l">
              <a:lnSpc>
                <a:spcPct val="125000"/>
              </a:lnSpc>
              <a:spcBef>
                <a:spcPts val="500"/>
              </a:spcBef>
              <a:buNone/>
              <a:defRPr sz="1400" cap="none" spc="100" baseline="0">
                <a:solidFill>
                  <a:schemeClr val="bg1"/>
                </a:solidFill>
                <a:latin typeface="+mn-lt"/>
              </a:defRPr>
            </a:lvl1pPr>
          </a:lstStyle>
          <a:p>
            <a:pPr lvl="0" rtl="0"/>
            <a:r>
              <a:rPr lang="de-DE" noProof="0"/>
              <a:t>Klicken Sie, um Text hinzuzufügen.</a:t>
            </a:r>
          </a:p>
        </p:txBody>
      </p:sp>
      <p:sp>
        <p:nvSpPr>
          <p:cNvPr id="12" name="Textplatzhalt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rtlCol="0" anchor="ctr"/>
          <a:lstStyle>
            <a:lvl1pPr marL="0" indent="0" algn="ctr">
              <a:buNone/>
              <a:defRPr sz="2400" b="1" cap="all" spc="100" baseline="0">
                <a:solidFill>
                  <a:schemeClr val="accent5">
                    <a:lumMod val="20000"/>
                    <a:lumOff val="80000"/>
                  </a:schemeClr>
                </a:solidFill>
                <a:latin typeface="Arial" panose="020B0604020202020204" pitchFamily="34" charset="0"/>
                <a:cs typeface="Arial" panose="020B0604020202020204" pitchFamily="34" charset="0"/>
              </a:defRPr>
            </a:lvl1pPr>
          </a:lstStyle>
          <a:p>
            <a:pPr lvl="0" rtl="0"/>
            <a:r>
              <a:rPr lang="de-DE" noProof="0"/>
              <a:t>3 Mrd. €</a:t>
            </a:r>
          </a:p>
        </p:txBody>
      </p:sp>
      <p:sp>
        <p:nvSpPr>
          <p:cNvPr id="20" name="Textplatzhalt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rtlCol="0" anchor="t">
            <a:noAutofit/>
          </a:bodyPr>
          <a:lstStyle>
            <a:lvl1pPr marL="0" indent="0" algn="l">
              <a:lnSpc>
                <a:spcPct val="125000"/>
              </a:lnSpc>
              <a:spcBef>
                <a:spcPts val="500"/>
              </a:spcBef>
              <a:buNone/>
              <a:defRPr sz="1400" cap="none" spc="100" baseline="0">
                <a:solidFill>
                  <a:schemeClr val="bg1"/>
                </a:solidFill>
                <a:latin typeface="+mn-lt"/>
              </a:defRPr>
            </a:lvl1pPr>
          </a:lstStyle>
          <a:p>
            <a:pPr lvl="0" rtl="0"/>
            <a:r>
              <a:rPr lang="de-DE" noProof="0"/>
              <a:t>Klicken Sie, um Text hinzuzufügen.</a:t>
            </a:r>
          </a:p>
        </p:txBody>
      </p:sp>
      <p:sp>
        <p:nvSpPr>
          <p:cNvPr id="21" name="Textplatzhalt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rtlCol="0" anchor="t">
            <a:noAutofit/>
          </a:bodyPr>
          <a:lstStyle>
            <a:lvl1pPr marL="0" indent="0" algn="l">
              <a:lnSpc>
                <a:spcPct val="125000"/>
              </a:lnSpc>
              <a:spcBef>
                <a:spcPts val="500"/>
              </a:spcBef>
              <a:buNone/>
              <a:defRPr sz="1400" cap="none" spc="100" baseline="0">
                <a:solidFill>
                  <a:schemeClr val="bg1"/>
                </a:solidFill>
                <a:latin typeface="+mn-lt"/>
              </a:defRPr>
            </a:lvl1pPr>
          </a:lstStyle>
          <a:p>
            <a:pPr lvl="0" rtl="0"/>
            <a:r>
              <a:rPr lang="de-DE" noProof="0"/>
              <a:t>Klicken Sie, um Text hinzuzufügen.</a:t>
            </a:r>
          </a:p>
        </p:txBody>
      </p:sp>
      <p:sp>
        <p:nvSpPr>
          <p:cNvPr id="2" name="Titel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rtlCol="0">
            <a:noAutofit/>
          </a:bodyPr>
          <a:lstStyle>
            <a:lvl1pPr>
              <a:lnSpc>
                <a:spcPct val="100000"/>
              </a:lnSpc>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50140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nsere Wettbewerber">
    <p:bg>
      <p:bgPr>
        <a:solidFill>
          <a:schemeClr val="bg2">
            <a:lumMod val="10000"/>
          </a:schemeClr>
        </a:solidFill>
        <a:effectLst/>
      </p:bgPr>
    </p:bg>
    <p:spTree>
      <p:nvGrpSpPr>
        <p:cNvPr id="1" name=""/>
        <p:cNvGrpSpPr/>
        <p:nvPr/>
      </p:nvGrpSpPr>
      <p:grpSpPr>
        <a:xfrm>
          <a:off x="0" y="0"/>
          <a:ext cx="0" cy="0"/>
          <a:chOff x="0" y="0"/>
          <a:chExt cx="0" cy="0"/>
        </a:xfrm>
      </p:grpSpPr>
      <p:sp>
        <p:nvSpPr>
          <p:cNvPr id="21" name="Bildplatzhalt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rtlCol="0"/>
          <a:lstStyle>
            <a:lvl1pPr marL="0" indent="0" algn="ctr">
              <a:buNone/>
              <a:defRPr>
                <a:solidFill>
                  <a:schemeClr val="bg1"/>
                </a:solidFill>
              </a:defRPr>
            </a:lvl1pPr>
          </a:lstStyle>
          <a:p>
            <a:pPr rtl="0"/>
            <a:r>
              <a:rPr lang="de-DE" noProof="0"/>
              <a:t>Klicken, um ein Foto hinzuzufügen</a:t>
            </a:r>
          </a:p>
        </p:txBody>
      </p:sp>
      <p:sp>
        <p:nvSpPr>
          <p:cNvPr id="4" name="Datumsplatzhalter 3">
            <a:extLst>
              <a:ext uri="{FF2B5EF4-FFF2-40B4-BE49-F238E27FC236}">
                <a16:creationId xmlns:a16="http://schemas.microsoft.com/office/drawing/2014/main" id="{56754628-3BB3-414A-88E4-67B3809A62CD}"/>
              </a:ext>
            </a:extLst>
          </p:cNvPr>
          <p:cNvSpPr>
            <a:spLocks noGrp="1"/>
          </p:cNvSpPr>
          <p:nvPr>
            <p:ph type="dt" sz="half" idx="10"/>
          </p:nvPr>
        </p:nvSpPr>
        <p:spPr/>
        <p:txBody>
          <a:bodyPr rtlCol="0"/>
          <a:lstStyle/>
          <a:p>
            <a:pPr rtl="0"/>
            <a:r>
              <a:rPr lang="de-DE" noProof="0"/>
              <a:t>06.08.20XX</a:t>
            </a:r>
          </a:p>
        </p:txBody>
      </p:sp>
      <p:sp>
        <p:nvSpPr>
          <p:cNvPr id="5" name="Fußzeilenplatzhalt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rtlCol="0"/>
          <a:lstStyle/>
          <a:p>
            <a:pPr rtl="0"/>
            <a:r>
              <a:rPr lang="de-DE" noProof="0"/>
              <a:t>VERKAUFSPRÄSENTATION</a:t>
            </a:r>
          </a:p>
        </p:txBody>
      </p:sp>
      <p:sp>
        <p:nvSpPr>
          <p:cNvPr id="6" name="Foliennummernplatzhalt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7" name="Textplatzhalt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rtlCol="0"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rtl="0"/>
            <a:r>
              <a:rPr lang="de-DE" noProof="0"/>
              <a:t>Klicken Sie, um Text hinzuzufügen.</a:t>
            </a:r>
          </a:p>
        </p:txBody>
      </p:sp>
      <p:sp>
        <p:nvSpPr>
          <p:cNvPr id="18" name="Textplatzhalt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rtlCol="0" anchor="b">
            <a:normAutofit/>
          </a:bodyPr>
          <a:lstStyle>
            <a:lvl1pPr marL="0" indent="0" algn="l">
              <a:buNone/>
              <a:defRPr sz="1600" b="1" cap="all" spc="100" baseline="0">
                <a:solidFill>
                  <a:schemeClr val="accent6"/>
                </a:solidFill>
                <a:latin typeface="Arial" panose="020B0604020202020204" pitchFamily="34" charset="0"/>
                <a:cs typeface="Arial" panose="020B0604020202020204" pitchFamily="34" charset="0"/>
              </a:defRPr>
            </a:lvl1pPr>
          </a:lstStyle>
          <a:p>
            <a:pPr lvl="0" rtl="0"/>
            <a:r>
              <a:rPr lang="de-DE" noProof="0"/>
              <a:t>Untertitel durch Klicken hinzufügen</a:t>
            </a:r>
          </a:p>
        </p:txBody>
      </p:sp>
      <p:sp>
        <p:nvSpPr>
          <p:cNvPr id="19" name="Textplatzhalt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rtlCol="0"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rtl="0"/>
            <a:r>
              <a:rPr lang="de-DE" noProof="0"/>
              <a:t>Klicken Sie, um Text hinzuzufügen.</a:t>
            </a:r>
          </a:p>
        </p:txBody>
      </p:sp>
      <p:sp>
        <p:nvSpPr>
          <p:cNvPr id="20" name="Textplatzhalt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rtlCol="0" anchor="b">
            <a:normAutofit/>
          </a:bodyPr>
          <a:lstStyle>
            <a:lvl1pPr marL="0" indent="0" algn="l">
              <a:buNone/>
              <a:defRPr sz="1600" b="1" cap="all" spc="100" baseline="0">
                <a:solidFill>
                  <a:schemeClr val="accent6"/>
                </a:solidFill>
                <a:latin typeface="Arial" panose="020B0604020202020204" pitchFamily="34" charset="0"/>
                <a:cs typeface="Arial" panose="020B0604020202020204" pitchFamily="34" charset="0"/>
              </a:defRPr>
            </a:lvl1pPr>
          </a:lstStyle>
          <a:p>
            <a:pPr lvl="0" rtl="0"/>
            <a:r>
              <a:rPr lang="de-DE" noProof="0"/>
              <a:t>Untertitel durch Klicken hinzufügen</a:t>
            </a:r>
          </a:p>
        </p:txBody>
      </p:sp>
      <p:sp>
        <p:nvSpPr>
          <p:cNvPr id="2" name="Titel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rtlCol="0">
            <a:noAutofit/>
          </a:bodyPr>
          <a:lstStyle>
            <a:lvl1pPr>
              <a:lnSpc>
                <a:spcPct val="100000"/>
              </a:lnSpc>
              <a:defRPr sz="2800">
                <a:ln w="19050">
                  <a:solidFill>
                    <a:schemeClr val="accent6"/>
                  </a:solidFill>
                </a:ln>
              </a:defRPr>
            </a:lvl1pPr>
          </a:lstStyle>
          <a:p>
            <a:pPr rtl="0"/>
            <a:r>
              <a:rPr lang="de-DE" noProof="0"/>
              <a:t>Titel durch Klicken hinzufügen</a:t>
            </a:r>
          </a:p>
        </p:txBody>
      </p:sp>
    </p:spTree>
    <p:extLst>
      <p:ext uri="{BB962C8B-B14F-4D97-AF65-F5344CB8AC3E}">
        <p14:creationId xmlns:p14="http://schemas.microsoft.com/office/powerpoint/2010/main" val="247275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nsere Wettbewerber v2">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hteck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 name="Datumsplatzhalter 2">
            <a:extLst>
              <a:ext uri="{FF2B5EF4-FFF2-40B4-BE49-F238E27FC236}">
                <a16:creationId xmlns:a16="http://schemas.microsoft.com/office/drawing/2014/main" id="{5822AF5C-69BC-4A87-8E5C-E473F6A73EEF}"/>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8" name="Textplatzhalt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rtlCol="0" anchor="ctr"/>
          <a:lstStyle>
            <a:lvl1pPr marL="0" indent="0" algn="ctr">
              <a:lnSpc>
                <a:spcPct val="100000"/>
              </a:lnSpc>
              <a:buNone/>
              <a:defRPr sz="10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9" name="Textplatzhalt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rtlCol="0" anchor="ctr"/>
          <a:lstStyle>
            <a:lvl1pPr marL="0" indent="0" algn="ctr">
              <a:lnSpc>
                <a:spcPct val="100000"/>
              </a:lnSpc>
              <a:buNone/>
              <a:defRPr sz="10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Klicken, um einen Namen hinzuzufügen</a:t>
            </a:r>
          </a:p>
        </p:txBody>
      </p:sp>
      <p:sp>
        <p:nvSpPr>
          <p:cNvPr id="10" name="Textplatzhalt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rtlCol="0" anchor="ctr"/>
          <a:lstStyle>
            <a:lvl1pPr marL="0" indent="0" algn="ctr">
              <a:lnSpc>
                <a:spcPct val="100000"/>
              </a:lnSpc>
              <a:buNone/>
              <a:defRPr sz="10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1" name="Textplatzhalt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rtlCol="0" anchor="ctr"/>
          <a:lstStyle>
            <a:lvl1pPr marL="0" indent="0" algn="ctr">
              <a:lnSpc>
                <a:spcPct val="100000"/>
              </a:lnSpc>
              <a:buNone/>
              <a:defRPr sz="1200" b="1" cap="all" spc="200" baseline="0">
                <a:solidFill>
                  <a:schemeClr val="accent2">
                    <a:lumMod val="20000"/>
                    <a:lumOff val="80000"/>
                  </a:schemeClr>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2" name="Textplatzhalt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rtlCol="0" anchor="ctr"/>
          <a:lstStyle>
            <a:lvl1pPr marL="0" indent="0" algn="ctr">
              <a:lnSpc>
                <a:spcPct val="100000"/>
              </a:lnSpc>
              <a:buNone/>
              <a:defRPr sz="1200" b="1" cap="all" spc="200" baseline="0">
                <a:solidFill>
                  <a:schemeClr val="accent1">
                    <a:lumMod val="20000"/>
                    <a:lumOff val="80000"/>
                  </a:schemeClr>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3" name="Textplatzhalt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rtlCol="0" anchor="ctr"/>
          <a:lstStyle>
            <a:lvl1pPr marL="0" indent="0" algn="ctr">
              <a:lnSpc>
                <a:spcPct val="100000"/>
              </a:lnSpc>
              <a:buNone/>
              <a:defRPr sz="1200" b="1" cap="all" spc="200" baseline="0">
                <a:solidFill>
                  <a:schemeClr val="accent6">
                    <a:lumMod val="40000"/>
                    <a:lumOff val="60000"/>
                  </a:schemeClr>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4" name="Textplatzhalt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rtlCol="0" anchor="ctr"/>
          <a:lstStyle>
            <a:lvl1pPr marL="0" indent="0" algn="ctr">
              <a:lnSpc>
                <a:spcPct val="100000"/>
              </a:lnSpc>
              <a:buNone/>
              <a:defRPr sz="1200" b="1" cap="all" spc="200" baseline="0">
                <a:solidFill>
                  <a:schemeClr val="accent1">
                    <a:lumMod val="40000"/>
                    <a:lumOff val="60000"/>
                  </a:schemeClr>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5" name="Textplatzhalt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rtlCol="0" anchor="ctr"/>
          <a:lstStyle>
            <a:lvl1pPr marL="0" indent="0" algn="ctr">
              <a:lnSpc>
                <a:spcPct val="100000"/>
              </a:lnSpc>
              <a:buNone/>
              <a:defRPr sz="10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Klicken, um Namen hinzuzufügen</a:t>
            </a:r>
          </a:p>
        </p:txBody>
      </p:sp>
      <p:cxnSp>
        <p:nvCxnSpPr>
          <p:cNvPr id="16" name="Gerader Verbinde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platzhalt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rtlCol="0" anchor="ctr"/>
          <a:lstStyle>
            <a:lvl1pPr marL="0" indent="0" algn="ctr">
              <a:lnSpc>
                <a:spcPct val="100000"/>
              </a:lnSpc>
              <a:buNone/>
              <a:defRPr sz="1600" b="1" cap="all" spc="200" baseline="0">
                <a:solidFill>
                  <a:schemeClr val="bg1"/>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20" name="Textplatzhalt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rtlCol="0" anchor="ctr"/>
          <a:lstStyle>
            <a:lvl1pPr marL="0" indent="0" algn="ctr">
              <a:lnSpc>
                <a:spcPct val="100000"/>
              </a:lnSpc>
              <a:buNone/>
              <a:defRPr sz="1200" b="1" cap="all" spc="200" baseline="0">
                <a:solidFill>
                  <a:schemeClr val="accent4"/>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2" name="Titel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rtlCol="0" anchor="t">
            <a:noAutofit/>
          </a:bodyPr>
          <a:lstStyle>
            <a:lvl1pPr>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1333081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chstumsstrategie">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umsplatzhalter 2">
            <a:extLst>
              <a:ext uri="{FF2B5EF4-FFF2-40B4-BE49-F238E27FC236}">
                <a16:creationId xmlns:a16="http://schemas.microsoft.com/office/drawing/2014/main" id="{94C3578F-2A0F-4E30-AF4A-8F796929EE04}"/>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11" name="Textplatzhalt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rtlCol="0">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rtl="0"/>
            <a:r>
              <a:rPr lang="de-DE" noProof="0"/>
              <a:t>Untertitel hinzufügen</a:t>
            </a:r>
          </a:p>
        </p:txBody>
      </p:sp>
      <p:sp>
        <p:nvSpPr>
          <p:cNvPr id="12" name="Textplatzhalt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rtlCol="0" anchor="ctr"/>
          <a:lstStyle>
            <a:lvl1pPr marL="0" indent="0" algn="ctr">
              <a:lnSpc>
                <a:spcPct val="100000"/>
              </a:lnSpc>
              <a:buNone/>
              <a:defRPr sz="1600" b="1" cap="all" spc="200" baseline="0">
                <a:solidFill>
                  <a:schemeClr val="accent6"/>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3" name="Textplatzhalt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rtlCol="0" anchor="ctr"/>
          <a:lstStyle>
            <a:lvl1pPr marL="0" indent="0" algn="ctr">
              <a:lnSpc>
                <a:spcPct val="100000"/>
              </a:lnSpc>
              <a:buNone/>
              <a:defRPr sz="1600" b="1" cap="all" spc="200" baseline="0">
                <a:solidFill>
                  <a:schemeClr val="accent6"/>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4" name="Textplatzhalt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rtlCol="0" anchor="ctr"/>
          <a:lstStyle>
            <a:lvl1pPr marL="0" indent="0" algn="ctr">
              <a:lnSpc>
                <a:spcPct val="100000"/>
              </a:lnSpc>
              <a:buNone/>
              <a:defRPr sz="1600" b="1" cap="all" spc="200" baseline="0">
                <a:solidFill>
                  <a:schemeClr val="accent6"/>
                </a:solidFill>
                <a:latin typeface="Arial" panose="020B0604020202020204" pitchFamily="34" charset="0"/>
                <a:cs typeface="Arial" panose="020B0604020202020204" pitchFamily="34" charset="0"/>
              </a:defRPr>
            </a:lvl1pPr>
          </a:lstStyle>
          <a:p>
            <a:pPr lvl="0" rtl="0"/>
            <a:r>
              <a:rPr lang="de-DE" noProof="0"/>
              <a:t>Klicken, um Namen hinzuzufügen</a:t>
            </a:r>
          </a:p>
        </p:txBody>
      </p:sp>
      <p:sp>
        <p:nvSpPr>
          <p:cNvPr id="15" name="Textplatzhalt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rtlCol="0"/>
          <a:lstStyle>
            <a:lvl1pPr marL="0" indent="0" algn="ctr">
              <a:lnSpc>
                <a:spcPct val="125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6" name="Textplatzhalt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rtlCol="0"/>
          <a:lstStyle>
            <a:lvl1pPr marL="0" indent="0" algn="ctr">
              <a:lnSpc>
                <a:spcPct val="125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7" name="Textplatzhalt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rtlCol="0"/>
          <a:lstStyle>
            <a:lvl1pPr marL="0" indent="0" algn="ctr">
              <a:lnSpc>
                <a:spcPct val="125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2" name="Titel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rtlCol="0" anchor="t">
            <a:noAutofit/>
          </a:bodyPr>
          <a:lstStyle>
            <a:lvl1pPr algn="ctr">
              <a:lnSpc>
                <a:spcPct val="125000"/>
              </a:lnSpc>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1601582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ktion">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Inhaltsplatzhalter 8">
            <a:extLst>
              <a:ext uri="{FF2B5EF4-FFF2-40B4-BE49-F238E27FC236}">
                <a16:creationId xmlns:a16="http://schemas.microsoft.com/office/drawing/2014/main" id="{30B4BBA3-2E4B-4AF2-8A2B-92DD019631E8}"/>
              </a:ext>
            </a:extLst>
          </p:cNvPr>
          <p:cNvSpPr>
            <a:spLocks noGrp="1"/>
          </p:cNvSpPr>
          <p:nvPr>
            <p:ph sz="quarter" idx="39" hasCustomPrompt="1"/>
          </p:nvPr>
        </p:nvSpPr>
        <p:spPr>
          <a:xfrm>
            <a:off x="6266428" y="2782888"/>
            <a:ext cx="4992567" cy="343693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8" name="Textplatzhalt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rtlCol="0">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rtl="0"/>
            <a:r>
              <a:rPr lang="de-DE" noProof="0"/>
              <a:t>Untertitel hinzufügen</a:t>
            </a:r>
          </a:p>
        </p:txBody>
      </p:sp>
      <p:sp>
        <p:nvSpPr>
          <p:cNvPr id="3" name="Datumsplatzhalter 2">
            <a:extLst>
              <a:ext uri="{FF2B5EF4-FFF2-40B4-BE49-F238E27FC236}">
                <a16:creationId xmlns:a16="http://schemas.microsoft.com/office/drawing/2014/main" id="{6968D310-58F4-4A10-A286-9B42AECFDD18}"/>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78" name="Textplatzhalt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rtlCol="0"/>
          <a:lstStyle>
            <a:lvl1pPr marL="0" indent="0" algn="ctr">
              <a:buNone/>
              <a:defRPr sz="1600" b="1" cap="all" spc="200" baseline="0">
                <a:solidFill>
                  <a:schemeClr val="accent6"/>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79" name="Textplatzhalt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rtlCol="0"/>
          <a:lstStyle>
            <a:lvl1pPr marL="0" indent="0" algn="ctr">
              <a:buNone/>
              <a:defRPr sz="1600" b="1" cap="all" spc="200" baseline="0">
                <a:solidFill>
                  <a:schemeClr val="accent6"/>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9" name="Titel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rtlCol="0" anchor="t">
            <a:noAutofit/>
          </a:bodyPr>
          <a:lstStyle>
            <a:lvl1pPr algn="ctr">
              <a:lnSpc>
                <a:spcPct val="125000"/>
              </a:lnSpc>
              <a:defRPr sz="2800">
                <a:ln w="19050">
                  <a:solidFill>
                    <a:schemeClr val="bg1"/>
                  </a:solidFill>
                </a:ln>
              </a:defRPr>
            </a:lvl1pPr>
          </a:lstStyle>
          <a:p>
            <a:pPr rtl="0"/>
            <a:r>
              <a:rPr lang="de-DE" noProof="0"/>
              <a:t>Titel durch Klicken hinzufügen</a:t>
            </a:r>
          </a:p>
        </p:txBody>
      </p:sp>
      <p:sp>
        <p:nvSpPr>
          <p:cNvPr id="9" name="Inhaltsplatzhalter 8">
            <a:extLst>
              <a:ext uri="{FF2B5EF4-FFF2-40B4-BE49-F238E27FC236}">
                <a16:creationId xmlns:a16="http://schemas.microsoft.com/office/drawing/2014/main" id="{ACB4710E-545B-4940-B69A-359188335AD3}"/>
              </a:ext>
            </a:extLst>
          </p:cNvPr>
          <p:cNvSpPr>
            <a:spLocks noGrp="1"/>
          </p:cNvSpPr>
          <p:nvPr>
            <p:ph sz="quarter" idx="38" hasCustomPrompt="1"/>
          </p:nvPr>
        </p:nvSpPr>
        <p:spPr>
          <a:xfrm>
            <a:off x="919283" y="2782888"/>
            <a:ext cx="4992567" cy="343693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938610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Jahres-Aktionsplan">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umsplatzhalter 2">
            <a:extLst>
              <a:ext uri="{FF2B5EF4-FFF2-40B4-BE49-F238E27FC236}">
                <a16:creationId xmlns:a16="http://schemas.microsoft.com/office/drawing/2014/main" id="{DE68A0C5-BEED-4BC5-ACD5-3F28EDE19EE3}"/>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16" name="Textplatzhalt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17" name="Textplatzhalt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18" name="Textplatzhalt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19" name="Textplatzhalt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0" name="Textplatzhalt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1" name="Textplatzhalt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2" name="Textplatzhalt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3" name="Textplatzhalt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4" name="Textplatzhalt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5" name="Textplatzhalt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6" name="Textplatzhalt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7" name="Textplatzhalt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8" name="Textplatzhalt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29" name="Textplatzhalt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0" name="Textplatzhalt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1" name="Textplatzhalt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2" name="Textplatzhalt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3" name="Textplatzhalt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4" name="Textplatzhalt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5" name="Textplatzhalt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6" name="Textplatzhalt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7" name="Textplatzhalt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8" name="Textplatzhalt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39" name="Textplatzhalt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rtlCol="0"/>
          <a:lstStyle>
            <a:lvl1pPr marL="0" indent="0" algn="ctr">
              <a:lnSpc>
                <a:spcPct val="80000"/>
              </a:lnSpc>
              <a:spcBef>
                <a:spcPts val="0"/>
              </a:spcBef>
              <a:buNone/>
              <a:defRPr sz="1200" cap="none" spc="100" baseline="0">
                <a:solidFill>
                  <a:schemeClr val="bg1"/>
                </a:solidFill>
                <a:latin typeface="+mn-lt"/>
              </a:defRPr>
            </a:lvl1pPr>
          </a:lstStyle>
          <a:p>
            <a:pPr lvl="0" rtl="0"/>
            <a:r>
              <a:rPr lang="de-DE" noProof="0"/>
              <a:t>Klicken Sie, um Text hinzuzufügen.</a:t>
            </a:r>
          </a:p>
        </p:txBody>
      </p:sp>
      <p:sp>
        <p:nvSpPr>
          <p:cNvPr id="52" name="Textplatzhalt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rtlCol="0" anchor="ctr">
            <a:noAutofit/>
          </a:bodyPr>
          <a:lstStyle>
            <a:lvl1pPr marL="0" indent="0" algn="ctr">
              <a:buNone/>
              <a:defRPr sz="1600" b="1" cap="all" spc="100" baseline="0">
                <a:solidFill>
                  <a:schemeClr val="bg1"/>
                </a:solidFill>
                <a:latin typeface="Arial" panose="020B0604020202020204" pitchFamily="34" charset="0"/>
                <a:cs typeface="Arial" panose="020B0604020202020204" pitchFamily="34" charset="0"/>
              </a:defRPr>
            </a:lvl1pPr>
          </a:lstStyle>
          <a:p>
            <a:pPr lvl="0" rtl="0"/>
            <a:r>
              <a:rPr lang="de-DE" noProof="0"/>
              <a:t>Jahr hinzufügen</a:t>
            </a:r>
          </a:p>
        </p:txBody>
      </p:sp>
      <p:sp>
        <p:nvSpPr>
          <p:cNvPr id="53" name="Textplatzhalt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rtlCol="0" anchor="ctr">
            <a:noAutofit/>
          </a:bodyPr>
          <a:lstStyle>
            <a:lvl1pPr marL="0" indent="0" algn="ctr">
              <a:buNone/>
              <a:defRPr sz="1600" b="1" cap="all" spc="100" baseline="0">
                <a:solidFill>
                  <a:schemeClr val="bg1"/>
                </a:solidFill>
                <a:latin typeface="Arial" panose="020B0604020202020204" pitchFamily="34" charset="0"/>
                <a:cs typeface="Arial" panose="020B0604020202020204" pitchFamily="34" charset="0"/>
              </a:defRPr>
            </a:lvl1pPr>
          </a:lstStyle>
          <a:p>
            <a:pPr lvl="0" rtl="0"/>
            <a:r>
              <a:rPr lang="de-DE" noProof="0"/>
              <a:t>Jahr hinzufügen</a:t>
            </a:r>
          </a:p>
        </p:txBody>
      </p:sp>
      <p:sp>
        <p:nvSpPr>
          <p:cNvPr id="54" name="Textplatzhalt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rtlCol="0" anchor="b"/>
          <a:lstStyle>
            <a:lvl1pPr marL="0" indent="0" algn="ctr">
              <a:lnSpc>
                <a:spcPct val="100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55" name="Textplatzhalt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rtlCol="0" anchor="b"/>
          <a:lstStyle>
            <a:lvl1pPr marL="0" indent="0" algn="ctr">
              <a:lnSpc>
                <a:spcPct val="100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56" name="Textplatzhalt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rtlCol="0" anchor="b"/>
          <a:lstStyle>
            <a:lvl1pPr marL="0" indent="0" algn="ctr">
              <a:lnSpc>
                <a:spcPct val="100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57" name="Textplatzhalt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rtlCol="0" anchor="b"/>
          <a:lstStyle>
            <a:lvl1pPr marL="0" indent="0" algn="ctr">
              <a:lnSpc>
                <a:spcPct val="100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58" name="Textplatzhalt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rtlCol="0" anchor="b"/>
          <a:lstStyle>
            <a:lvl1pPr marL="0" indent="0" algn="ctr">
              <a:lnSpc>
                <a:spcPct val="100000"/>
              </a:lnSpc>
              <a:spcBef>
                <a:spcPts val="0"/>
              </a:spcBef>
              <a:buNone/>
              <a:defRPr sz="1400" b="1" cap="none" spc="100" baseline="0">
                <a:solidFill>
                  <a:schemeClr val="accent6"/>
                </a:solidFill>
                <a:latin typeface="+mn-lt"/>
              </a:defRPr>
            </a:lvl1pPr>
          </a:lstStyle>
          <a:p>
            <a:pPr lvl="0" rtl="0"/>
            <a:r>
              <a:rPr lang="de-DE" noProof="0"/>
              <a:t>Klicken Sie, um Text hinzuzufügen.</a:t>
            </a:r>
          </a:p>
        </p:txBody>
      </p:sp>
      <p:sp>
        <p:nvSpPr>
          <p:cNvPr id="59" name="Textplatzhalt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rtlCol="0" anchor="b"/>
          <a:lstStyle>
            <a:lvl1pPr marL="0" indent="0" algn="ctr">
              <a:lnSpc>
                <a:spcPct val="100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40" name="Titel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rtlCol="0" anchor="t">
            <a:noAutofit/>
          </a:bodyPr>
          <a:lstStyle>
            <a:lvl1pPr algn="ctr">
              <a:lnSpc>
                <a:spcPct val="125000"/>
              </a:lnSpc>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3690161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zen">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Bildplatzhalt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rtlCol="0"/>
          <a:lstStyle>
            <a:lvl1pPr marL="0" indent="0" algn="ctr">
              <a:buNone/>
              <a:defRPr>
                <a:solidFill>
                  <a:schemeClr val="bg1"/>
                </a:solidFill>
              </a:defRPr>
            </a:lvl1pPr>
          </a:lstStyle>
          <a:p>
            <a:pPr rtl="0"/>
            <a:r>
              <a:rPr lang="de-DE" noProof="0"/>
              <a:t>Zum Hinzufügen eines Fotos klicken</a:t>
            </a:r>
          </a:p>
        </p:txBody>
      </p:sp>
      <p:sp>
        <p:nvSpPr>
          <p:cNvPr id="8" name="Bildplatzhalt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rtlCol="0"/>
          <a:lstStyle>
            <a:lvl1pPr marL="0" indent="0" algn="ctr">
              <a:buNone/>
              <a:defRPr>
                <a:solidFill>
                  <a:schemeClr val="bg1"/>
                </a:solidFill>
              </a:defRPr>
            </a:lvl1pPr>
          </a:lstStyle>
          <a:p>
            <a:pPr rtl="0"/>
            <a:r>
              <a:rPr lang="de-DE" noProof="0"/>
              <a:t>Zum Hinzufügen eines Fotos klicken</a:t>
            </a:r>
          </a:p>
        </p:txBody>
      </p:sp>
      <p:sp>
        <p:nvSpPr>
          <p:cNvPr id="3" name="Datumsplatzhalter 2">
            <a:extLst>
              <a:ext uri="{FF2B5EF4-FFF2-40B4-BE49-F238E27FC236}">
                <a16:creationId xmlns:a16="http://schemas.microsoft.com/office/drawing/2014/main" id="{523CB959-A5D6-4887-9B77-916F0EA10660}"/>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11" name="Titel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rtlCol="0" anchor="t">
            <a:noAutofit/>
          </a:bodyPr>
          <a:lstStyle>
            <a:lvl1pPr>
              <a:defRPr sz="2800">
                <a:ln w="19050">
                  <a:solidFill>
                    <a:schemeClr val="bg1"/>
                  </a:solidFill>
                </a:ln>
              </a:defRPr>
            </a:lvl1pPr>
          </a:lstStyle>
          <a:p>
            <a:pPr rtl="0"/>
            <a:r>
              <a:rPr lang="de-DE" noProof="0"/>
              <a:t>Titel durch Klicken hinzufügen</a:t>
            </a:r>
          </a:p>
        </p:txBody>
      </p:sp>
      <p:sp>
        <p:nvSpPr>
          <p:cNvPr id="6" name="Inhaltsplatzhalter 5">
            <a:extLst>
              <a:ext uri="{FF2B5EF4-FFF2-40B4-BE49-F238E27FC236}">
                <a16:creationId xmlns:a16="http://schemas.microsoft.com/office/drawing/2014/main" id="{28591683-9C5C-45D2-A241-FC48B66B50DB}"/>
              </a:ext>
            </a:extLst>
          </p:cNvPr>
          <p:cNvSpPr>
            <a:spLocks noGrp="1"/>
          </p:cNvSpPr>
          <p:nvPr>
            <p:ph sz="quarter" idx="15" hasCustomPrompt="1"/>
          </p:nvPr>
        </p:nvSpPr>
        <p:spPr>
          <a:xfrm>
            <a:off x="793750" y="1238250"/>
            <a:ext cx="5422392" cy="459028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159691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956D-59CE-8893-E1BE-B7C5B976C5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B64A0A-0710-6CE8-3324-9639916F6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5BC3B4-9B6C-C6F0-8915-482456CD91E6}"/>
              </a:ext>
            </a:extLst>
          </p:cNvPr>
          <p:cNvSpPr>
            <a:spLocks noGrp="1"/>
          </p:cNvSpPr>
          <p:nvPr>
            <p:ph type="dt" sz="half" idx="10"/>
          </p:nvPr>
        </p:nvSpPr>
        <p:spPr/>
        <p:txBody>
          <a:bodyPr/>
          <a:lstStyle/>
          <a:p>
            <a:fld id="{129AC001-B55A-4846-A807-644A9C6C8725}" type="datetimeFigureOut">
              <a:rPr lang="en-US" smtClean="0"/>
              <a:t>10/1/2023</a:t>
            </a:fld>
            <a:endParaRPr lang="en-US"/>
          </a:p>
        </p:txBody>
      </p:sp>
      <p:sp>
        <p:nvSpPr>
          <p:cNvPr id="5" name="Footer Placeholder 4">
            <a:extLst>
              <a:ext uri="{FF2B5EF4-FFF2-40B4-BE49-F238E27FC236}">
                <a16:creationId xmlns:a16="http://schemas.microsoft.com/office/drawing/2014/main" id="{AD914AEE-F0DF-CA5B-4352-66785FFB1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1162C-C550-0A56-6DCF-5BC5E6B121E7}"/>
              </a:ext>
            </a:extLst>
          </p:cNvPr>
          <p:cNvSpPr>
            <a:spLocks noGrp="1"/>
          </p:cNvSpPr>
          <p:nvPr>
            <p:ph type="sldNum" sz="quarter" idx="12"/>
          </p:nvPr>
        </p:nvSpPr>
        <p:spPr/>
        <p:txBody>
          <a:bodyPr/>
          <a:lstStyle/>
          <a:p>
            <a:fld id="{A43D360B-356F-3C45-B01F-AFE88D89530C}" type="slidenum">
              <a:rPr lang="en-US" smtClean="0"/>
              <a:t>‹Nr.›</a:t>
            </a:fld>
            <a:endParaRPr lang="en-US"/>
          </a:p>
        </p:txBody>
      </p:sp>
    </p:spTree>
    <p:extLst>
      <p:ext uri="{BB962C8B-B14F-4D97-AF65-F5344CB8AC3E}">
        <p14:creationId xmlns:p14="http://schemas.microsoft.com/office/powerpoint/2010/main" val="2602548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s Team in Person">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umsplatzhalter 2">
            <a:extLst>
              <a:ext uri="{FF2B5EF4-FFF2-40B4-BE49-F238E27FC236}">
                <a16:creationId xmlns:a16="http://schemas.microsoft.com/office/drawing/2014/main" id="{AE5B5434-FC37-4DD2-AA81-6499AA6FB246}"/>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9" name="Rechteck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3" name="Bildplatzhalt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rtlCol="0"/>
          <a:lstStyle>
            <a:lvl1pPr marL="0" indent="0" algn="ctr">
              <a:buNone/>
              <a:defRPr/>
            </a:lvl1pPr>
          </a:lstStyle>
          <a:p>
            <a:pPr rtl="0"/>
            <a:r>
              <a:rPr lang="de-DE" noProof="0"/>
              <a:t>Zum Hinzufügen eines Fotos klicken</a:t>
            </a:r>
          </a:p>
        </p:txBody>
      </p:sp>
      <p:sp>
        <p:nvSpPr>
          <p:cNvPr id="14" name="Textplatzhalt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15" name="Textplatzhalt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16" name="Bildplatzhalt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rtlCol="0"/>
          <a:lstStyle>
            <a:lvl1pPr marL="0" indent="0" algn="ctr">
              <a:buNone/>
              <a:defRPr/>
            </a:lvl1pPr>
          </a:lstStyle>
          <a:p>
            <a:pPr rtl="0"/>
            <a:r>
              <a:rPr lang="de-DE" noProof="0"/>
              <a:t>Zum Hinzufügen eines Fotos klicken</a:t>
            </a:r>
          </a:p>
        </p:txBody>
      </p:sp>
      <p:sp>
        <p:nvSpPr>
          <p:cNvPr id="17" name="Bildplatzhalt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rtlCol="0"/>
          <a:lstStyle>
            <a:lvl1pPr marL="0" indent="0" algn="ctr">
              <a:buNone/>
              <a:defRPr/>
            </a:lvl1pPr>
          </a:lstStyle>
          <a:p>
            <a:pPr rtl="0"/>
            <a:r>
              <a:rPr lang="de-DE" noProof="0"/>
              <a:t>Zum Hinzufügen eines Fotos klicken</a:t>
            </a:r>
          </a:p>
        </p:txBody>
      </p:sp>
      <p:sp>
        <p:nvSpPr>
          <p:cNvPr id="18" name="Bildplatzhalt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rtlCol="0"/>
          <a:lstStyle>
            <a:lvl1pPr marL="0" indent="0" algn="ctr">
              <a:buNone/>
              <a:defRPr/>
            </a:lvl1pPr>
          </a:lstStyle>
          <a:p>
            <a:pPr rtl="0"/>
            <a:r>
              <a:rPr lang="de-DE" noProof="0"/>
              <a:t>Zum Hinzufügen eines Fotos klicken</a:t>
            </a:r>
          </a:p>
        </p:txBody>
      </p:sp>
      <p:sp>
        <p:nvSpPr>
          <p:cNvPr id="19" name="Textplatzhalt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20" name="Textplatzhalt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21" name="Textplatzhalt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22" name="Textplatzhalt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23" name="Textplatzhalt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24" name="Textplatzhalt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26" name="Rechteck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8" name="Rechteck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0" name="Rechteck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2" name="Rechteck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rtlCol="0" anchor="t">
            <a:normAutofit/>
          </a:bodyPr>
          <a:lstStyle>
            <a:lvl1pPr algn="ctr">
              <a:lnSpc>
                <a:spcPct val="125000"/>
              </a:lnSpc>
              <a:defRPr sz="2800"/>
            </a:lvl1pPr>
          </a:lstStyle>
          <a:p>
            <a:pPr rtl="0"/>
            <a:r>
              <a:rPr lang="de-DE" noProof="0"/>
              <a:t>Titel durch Klicken hinzufügen</a:t>
            </a:r>
          </a:p>
        </p:txBody>
      </p:sp>
    </p:spTree>
    <p:extLst>
      <p:ext uri="{BB962C8B-B14F-4D97-AF65-F5344CB8AC3E}">
        <p14:creationId xmlns:p14="http://schemas.microsoft.com/office/powerpoint/2010/main" val="1747233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s gesamte Team">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umsplatzhalter 2">
            <a:extLst>
              <a:ext uri="{FF2B5EF4-FFF2-40B4-BE49-F238E27FC236}">
                <a16:creationId xmlns:a16="http://schemas.microsoft.com/office/drawing/2014/main" id="{26EDB6E9-4285-4C1C-9752-2D43D60780B6}"/>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11" name="Rechteck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31" name="Textplatzhalt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32" name="Textplatzhalt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36" name="Textplatzhalt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37" name="Textplatzhalt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38" name="Textplatzhalt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39" name="Textplatzhalt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40" name="Textplatzhalt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41" name="Textplatzhalt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62" name="Bildplatzhalt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63" name="Textplatzhalt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64" name="Textplatzhalt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68" name="Textplatzhalt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69" name="Textplatzhalt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70" name="Textplatzhalt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71" name="Textplatzhalt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72" name="Textplatzhalt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rtlCol="0" anchor="b">
            <a:normAutofit/>
          </a:bodyPr>
          <a:lstStyle>
            <a:lvl1pPr marL="0" indent="0" algn="ctr">
              <a:buNone/>
              <a:defRPr sz="1400" b="1" cap="all" spc="100" baseline="0">
                <a:solidFill>
                  <a:schemeClr val="accent2"/>
                </a:solidFill>
                <a:latin typeface="Arial" panose="020B0604020202020204" pitchFamily="34" charset="0"/>
                <a:cs typeface="Arial" panose="020B0604020202020204" pitchFamily="34" charset="0"/>
              </a:defRPr>
            </a:lvl1pPr>
          </a:lstStyle>
          <a:p>
            <a:pPr lvl="0" rtl="0"/>
            <a:r>
              <a:rPr lang="de-DE" noProof="0"/>
              <a:t>Namen hinzufügen</a:t>
            </a:r>
          </a:p>
        </p:txBody>
      </p:sp>
      <p:sp>
        <p:nvSpPr>
          <p:cNvPr id="73" name="Textplatzhalt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rtlCol="0" anchor="t">
            <a:normAutofit/>
          </a:bodyPr>
          <a:lstStyle>
            <a:lvl1pPr marL="0" indent="0" algn="ctr">
              <a:buNone/>
              <a:defRPr sz="1200" cap="none" spc="100" baseline="0">
                <a:solidFill>
                  <a:schemeClr val="tx1"/>
                </a:solidFill>
                <a:latin typeface="+mn-lt"/>
              </a:defRPr>
            </a:lvl1pPr>
          </a:lstStyle>
          <a:p>
            <a:pPr lvl="0" rtl="0"/>
            <a:r>
              <a:rPr lang="de-DE" noProof="0"/>
              <a:t>Titel hinzufügen</a:t>
            </a:r>
          </a:p>
        </p:txBody>
      </p:sp>
      <p:sp>
        <p:nvSpPr>
          <p:cNvPr id="74" name="Rechteck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78" name="Bildplatzhalt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79" name="Rechteck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0" name="Bildplatzhalt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81" name="Rechteck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2" name="Bildplatzhalt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83" name="Rechteck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4" name="Bildplatzhalt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85" name="Rechteck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6" name="Bildplatzhalt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87" name="Rechteck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8" name="Bildplatzhalt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89" name="Rechteck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90" name="Bildplatzhalt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rtlCol="0" anchor="ctr">
            <a:normAutofit/>
          </a:bodyPr>
          <a:lstStyle>
            <a:lvl1pPr marL="0" indent="0" algn="ctr">
              <a:buNone/>
              <a:defRPr sz="1200"/>
            </a:lvl1pPr>
          </a:lstStyle>
          <a:p>
            <a:pPr rtl="0"/>
            <a:r>
              <a:rPr lang="de-DE" noProof="0"/>
              <a:t>Zum Hinzufügen eines Fotos klicken</a:t>
            </a:r>
          </a:p>
        </p:txBody>
      </p:sp>
      <p:sp>
        <p:nvSpPr>
          <p:cNvPr id="91" name="Rechteck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42" name="Titel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rtlCol="0" anchor="t">
            <a:normAutofit/>
          </a:bodyPr>
          <a:lstStyle>
            <a:lvl1pPr algn="ctr">
              <a:lnSpc>
                <a:spcPct val="125000"/>
              </a:lnSpc>
              <a:defRPr sz="2800"/>
            </a:lvl1pPr>
          </a:lstStyle>
          <a:p>
            <a:pPr rtl="0"/>
            <a:r>
              <a:rPr lang="de-DE" noProof="0"/>
              <a:t>Titel durch Klicken hinzufügen</a:t>
            </a:r>
          </a:p>
        </p:txBody>
      </p:sp>
    </p:spTree>
    <p:extLst>
      <p:ext uri="{BB962C8B-B14F-4D97-AF65-F5344CB8AC3E}">
        <p14:creationId xmlns:p14="http://schemas.microsoft.com/office/powerpoint/2010/main" val="886373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nzierun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umsplatzhalter 2">
            <a:extLst>
              <a:ext uri="{FF2B5EF4-FFF2-40B4-BE49-F238E27FC236}">
                <a16:creationId xmlns:a16="http://schemas.microsoft.com/office/drawing/2014/main" id="{BA429704-4AB7-47AB-8C1F-4C2E4C99A10E}"/>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34" name="Rechteck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9" name="Textplatzhalt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rtlCol="0" anchor="b">
            <a:normAutofit/>
          </a:bodyPr>
          <a:lstStyle>
            <a:lvl1pPr marL="0" indent="0" algn="ctr">
              <a:lnSpc>
                <a:spcPct val="100000"/>
              </a:lnSpc>
              <a:spcBef>
                <a:spcPts val="0"/>
              </a:spcBef>
              <a:spcAft>
                <a:spcPts val="0"/>
              </a:spcAft>
              <a:buNone/>
              <a:defRPr sz="1600" b="1" cap="all" spc="200" baseline="0">
                <a:solidFill>
                  <a:schemeClr val="accent4"/>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0" name="Textplatzhalt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rtlCol="0">
            <a:normAutofit/>
          </a:bodyPr>
          <a:lstStyle>
            <a:lvl1pPr marL="0" indent="0" algn="ctr">
              <a:lnSpc>
                <a:spcPct val="125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21" name="Textplatzhalt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rtlCol="0" anchor="b">
            <a:normAutofit/>
          </a:bodyPr>
          <a:lstStyle>
            <a:lvl1pPr marL="0" indent="0" algn="ctr">
              <a:lnSpc>
                <a:spcPct val="100000"/>
              </a:lnSpc>
              <a:spcBef>
                <a:spcPts val="0"/>
              </a:spcBef>
              <a:spcAft>
                <a:spcPts val="0"/>
              </a:spcAft>
              <a:buNone/>
              <a:defRPr sz="1600" b="1" cap="all" spc="200" baseline="0">
                <a:solidFill>
                  <a:schemeClr val="accent3">
                    <a:lumMod val="60000"/>
                    <a:lumOff val="40000"/>
                  </a:schemeClr>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2" name="Textplatzhalt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rtlCol="0">
            <a:normAutofit/>
          </a:bodyPr>
          <a:lstStyle>
            <a:lvl1pPr marL="0" indent="0" algn="ctr">
              <a:lnSpc>
                <a:spcPct val="125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23" name="Textplatzhalt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rtlCol="0" anchor="b">
            <a:normAutofit/>
          </a:bodyPr>
          <a:lstStyle>
            <a:lvl1pPr marL="0" indent="0" algn="ctr">
              <a:lnSpc>
                <a:spcPct val="100000"/>
              </a:lnSpc>
              <a:spcBef>
                <a:spcPts val="0"/>
              </a:spcBef>
              <a:spcAft>
                <a:spcPts val="0"/>
              </a:spcAft>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4" name="Textplatzhalt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rtlCol="0">
            <a:normAutofit/>
          </a:bodyPr>
          <a:lstStyle>
            <a:lvl1pPr marL="0" indent="0" algn="ctr">
              <a:lnSpc>
                <a:spcPct val="125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25" name="Textplatzhalt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rtlCol="0" anchor="b">
            <a:normAutofit/>
          </a:bodyPr>
          <a:lstStyle>
            <a:lvl1pPr marL="0" indent="0" algn="ctr">
              <a:lnSpc>
                <a:spcPct val="100000"/>
              </a:lnSpc>
              <a:spcBef>
                <a:spcPts val="0"/>
              </a:spcBef>
              <a:spcAft>
                <a:spcPts val="0"/>
              </a:spcAft>
              <a:buNone/>
              <a:defRPr sz="1600" b="1" cap="all" spc="200" baseline="0">
                <a:solidFill>
                  <a:schemeClr val="accent2">
                    <a:lumMod val="20000"/>
                    <a:lumOff val="80000"/>
                  </a:schemeClr>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6" name="Textplatzhalt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rtlCol="0">
            <a:normAutofit/>
          </a:bodyPr>
          <a:lstStyle>
            <a:lvl1pPr marL="0" indent="0" algn="ctr">
              <a:lnSpc>
                <a:spcPct val="125000"/>
              </a:lnSpc>
              <a:spcBef>
                <a:spcPts val="0"/>
              </a:spcBef>
              <a:buNone/>
              <a:defRPr sz="1400" cap="none" spc="100" baseline="0">
                <a:solidFill>
                  <a:schemeClr val="bg1"/>
                </a:solidFill>
                <a:latin typeface="+mn-lt"/>
              </a:defRPr>
            </a:lvl1pPr>
          </a:lstStyle>
          <a:p>
            <a:pPr lvl="0" rtl="0"/>
            <a:r>
              <a:rPr lang="de-DE" noProof="0"/>
              <a:t>Klicken Sie, um Text hinzuzufügen.</a:t>
            </a:r>
          </a:p>
        </p:txBody>
      </p:sp>
      <p:sp>
        <p:nvSpPr>
          <p:cNvPr id="27" name="Textplatzhalt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rtlCol="0" anchor="ctr"/>
          <a:lstStyle>
            <a:lvl1pPr marL="0" indent="0" algn="ctr">
              <a:lnSpc>
                <a:spcPct val="80000"/>
              </a:lnSpc>
              <a:spcBef>
                <a:spcPts val="1000"/>
              </a:spcBef>
              <a:spcAft>
                <a:spcPts val="0"/>
              </a:spcAft>
              <a:buNone/>
              <a:defRPr sz="2800" b="1" cap="all" spc="100" baseline="0">
                <a:solidFill>
                  <a:schemeClr val="accent4"/>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28" name="Textplatzhalt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rtlCol="0" anchor="ctr"/>
          <a:lstStyle>
            <a:lvl1pPr marL="0" indent="0" algn="ctr">
              <a:lnSpc>
                <a:spcPct val="80000"/>
              </a:lnSpc>
              <a:spcBef>
                <a:spcPts val="1000"/>
              </a:spcBef>
              <a:buNone/>
              <a:defRPr sz="2800" b="1" cap="all" spc="100" baseline="0">
                <a:solidFill>
                  <a:schemeClr val="accent5"/>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29" name="Textplatzhalt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rtlCol="0" anchor="ctr"/>
          <a:lstStyle>
            <a:lvl1pPr marL="0" indent="0" algn="ctr">
              <a:lnSpc>
                <a:spcPct val="80000"/>
              </a:lnSpc>
              <a:spcBef>
                <a:spcPts val="1000"/>
              </a:spcBef>
              <a:buNone/>
              <a:defRPr sz="2800" b="1" cap="all" spc="100" baseline="0">
                <a:solidFill>
                  <a:schemeClr val="accent2">
                    <a:lumMod val="20000"/>
                    <a:lumOff val="80000"/>
                  </a:schemeClr>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30" name="Textplatzhalt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rtlCol="0" anchor="ctr"/>
          <a:lstStyle>
            <a:lvl1pPr marL="0" indent="0" algn="ctr">
              <a:lnSpc>
                <a:spcPct val="80000"/>
              </a:lnSpc>
              <a:spcBef>
                <a:spcPts val="1000"/>
              </a:spcBef>
              <a:buNone/>
              <a:defRPr sz="2800" b="1" cap="all" spc="100" baseline="0">
                <a:solidFill>
                  <a:schemeClr val="accent3">
                    <a:lumMod val="60000"/>
                    <a:lumOff val="40000"/>
                  </a:schemeClr>
                </a:solidFill>
                <a:latin typeface="Arial" panose="020B0604020202020204" pitchFamily="34" charset="0"/>
                <a:cs typeface="Arial" panose="020B0604020202020204" pitchFamily="34" charset="0"/>
              </a:defRPr>
            </a:lvl1pPr>
          </a:lstStyle>
          <a:p>
            <a:pPr lvl="0" rtl="0"/>
            <a:r>
              <a:rPr lang="de-DE" noProof="0"/>
              <a:t>Titel hinzufügen</a:t>
            </a:r>
          </a:p>
        </p:txBody>
      </p:sp>
      <p:sp>
        <p:nvSpPr>
          <p:cNvPr id="31" name="Titel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rtlCol="0" anchor="t">
            <a:noAutofit/>
          </a:bodyPr>
          <a:lstStyle>
            <a:lvl1pPr>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168812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usammenfassung">
    <p:spTree>
      <p:nvGrpSpPr>
        <p:cNvPr id="1" name=""/>
        <p:cNvGrpSpPr/>
        <p:nvPr/>
      </p:nvGrpSpPr>
      <p:grpSpPr>
        <a:xfrm>
          <a:off x="0" y="0"/>
          <a:ext cx="0" cy="0"/>
          <a:chOff x="0" y="0"/>
          <a:chExt cx="0" cy="0"/>
        </a:xfrm>
      </p:grpSpPr>
      <p:sp>
        <p:nvSpPr>
          <p:cNvPr id="6" name="Bildplatzhalt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rtlCol="0"/>
          <a:lstStyle>
            <a:lvl1pPr marL="0" indent="0" algn="ctr">
              <a:buNone/>
              <a:defRPr>
                <a:solidFill>
                  <a:schemeClr val="tx1"/>
                </a:solidFill>
              </a:defRPr>
            </a:lvl1pPr>
          </a:lstStyle>
          <a:p>
            <a:pPr rtl="0"/>
            <a:r>
              <a:rPr lang="de-DE" noProof="0"/>
              <a:t>Zum Hinzufügen eines Fotos klicken</a:t>
            </a:r>
          </a:p>
        </p:txBody>
      </p:sp>
      <p:sp>
        <p:nvSpPr>
          <p:cNvPr id="3" name="Datumsplatzhalter 2">
            <a:extLst>
              <a:ext uri="{FF2B5EF4-FFF2-40B4-BE49-F238E27FC236}">
                <a16:creationId xmlns:a16="http://schemas.microsoft.com/office/drawing/2014/main" id="{59275658-2C01-4217-AE99-DF0FDFFE43C5}"/>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11" name="Titel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rtl="0">
              <a:spcBef>
                <a:spcPts val="0"/>
              </a:spcBef>
              <a:buFont typeface="Arial" panose="020B0604020202020204" pitchFamily="34" charset="0"/>
            </a:pPr>
            <a:r>
              <a:rPr lang="de-DE" noProof="0"/>
              <a:t>Titel durch Klicken hinzufügen</a:t>
            </a:r>
          </a:p>
        </p:txBody>
      </p:sp>
      <p:sp>
        <p:nvSpPr>
          <p:cNvPr id="8" name="Textplatzhalt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rtlCol="0">
            <a:noAutofit/>
          </a:bodyPr>
          <a:lstStyle>
            <a:lvl1pPr marL="0" indent="0" algn="l">
              <a:lnSpc>
                <a:spcPct val="125000"/>
              </a:lnSpc>
              <a:buNone/>
              <a:defRPr sz="1400" spc="100" baseline="0">
                <a:solidFill>
                  <a:schemeClr val="bg1"/>
                </a:solidFill>
              </a:defRPr>
            </a:lvl1pPr>
          </a:lstStyle>
          <a:p>
            <a:pPr lvl="0" rtl="0"/>
            <a:r>
              <a:rPr lang="de-DE" noProof="0"/>
              <a:t>Klicken Sie, um Text hinzuzufügen.</a:t>
            </a:r>
          </a:p>
        </p:txBody>
      </p:sp>
    </p:spTree>
    <p:extLst>
      <p:ext uri="{BB962C8B-B14F-4D97-AF65-F5344CB8AC3E}">
        <p14:creationId xmlns:p14="http://schemas.microsoft.com/office/powerpoint/2010/main" val="2299060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elen Dank">
    <p:bg>
      <p:bgPr>
        <a:solidFill>
          <a:schemeClr val="tx1"/>
        </a:solidFill>
        <a:effectLst/>
      </p:bgPr>
    </p:bg>
    <p:spTree>
      <p:nvGrpSpPr>
        <p:cNvPr id="1" name=""/>
        <p:cNvGrpSpPr/>
        <p:nvPr/>
      </p:nvGrpSpPr>
      <p:grpSpPr>
        <a:xfrm>
          <a:off x="0" y="0"/>
          <a:ext cx="0" cy="0"/>
          <a:chOff x="0" y="0"/>
          <a:chExt cx="0" cy="0"/>
        </a:xfrm>
      </p:grpSpPr>
      <p:sp>
        <p:nvSpPr>
          <p:cNvPr id="6" name="Bildplatzhalt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rtlCol="0"/>
          <a:lstStyle>
            <a:lvl1pPr marL="0" indent="0" algn="ctr">
              <a:buNone/>
              <a:defRPr>
                <a:solidFill>
                  <a:schemeClr val="bg1"/>
                </a:solidFill>
              </a:defRPr>
            </a:lvl1pPr>
          </a:lstStyle>
          <a:p>
            <a:pPr rtl="0"/>
            <a:r>
              <a:rPr lang="de-DE" noProof="0"/>
              <a:t>Zum Hinzufügen eines Fotos klicken</a:t>
            </a:r>
          </a:p>
        </p:txBody>
      </p:sp>
      <p:sp>
        <p:nvSpPr>
          <p:cNvPr id="8" name="Textplatzhalt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rtlCol="0">
            <a:noAutofit/>
          </a:bodyPr>
          <a:lstStyle>
            <a:lvl1pPr marL="0" indent="0" algn="l">
              <a:lnSpc>
                <a:spcPct val="125000"/>
              </a:lnSpc>
              <a:buNone/>
              <a:defRPr sz="1400" spc="100" baseline="0">
                <a:solidFill>
                  <a:schemeClr val="bg1"/>
                </a:solidFill>
              </a:defRPr>
            </a:lvl1pPr>
          </a:lstStyle>
          <a:p>
            <a:pPr lvl="0" rtl="0"/>
            <a:r>
              <a:rPr lang="de-DE" noProof="0"/>
              <a:t>Klicken Sie, um Text hinzuzufügen.</a:t>
            </a:r>
          </a:p>
        </p:txBody>
      </p:sp>
      <p:sp>
        <p:nvSpPr>
          <p:cNvPr id="3" name="Datumsplatzhalter 2">
            <a:extLst>
              <a:ext uri="{FF2B5EF4-FFF2-40B4-BE49-F238E27FC236}">
                <a16:creationId xmlns:a16="http://schemas.microsoft.com/office/drawing/2014/main" id="{319B0AE4-4C17-4975-A59C-4D9EFE584062}"/>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rtlCol="0"/>
          <a:lstStyle/>
          <a:p>
            <a:pPr rtl="0"/>
            <a:fld id="{A402E4C0-AD5E-4E8C-9F21-7CCE474BDCEB}" type="slidenum">
              <a:rPr lang="de-DE" noProof="0" smtClean="0"/>
              <a:pPr rtl="0"/>
              <a:t>‹Nr.›</a:t>
            </a:fld>
            <a:endParaRPr lang="de-DE" noProof="0"/>
          </a:p>
        </p:txBody>
      </p:sp>
      <p:sp>
        <p:nvSpPr>
          <p:cNvPr id="2" name="Titel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rtlCol="0" anchor="t">
            <a:noAutofit/>
          </a:bodyPr>
          <a:lstStyle>
            <a:lvl1pPr>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374208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478C48-35ED-B657-648F-BF7BE2291E41}"/>
              </a:ext>
            </a:extLst>
          </p:cNvPr>
          <p:cNvSpPr>
            <a:spLocks noGrp="1"/>
          </p:cNvSpPr>
          <p:nvPr>
            <p:ph type="dt" sz="half" idx="10"/>
          </p:nvPr>
        </p:nvSpPr>
        <p:spPr/>
        <p:txBody>
          <a:bodyPr/>
          <a:lstStyle/>
          <a:p>
            <a:fld id="{195AC26D-14AB-314E-B9E7-ED7BF34764C3}" type="datetimeFigureOut">
              <a:rPr lang="en-US" smtClean="0"/>
              <a:t>10/1/2023</a:t>
            </a:fld>
            <a:endParaRPr lang="en-US"/>
          </a:p>
        </p:txBody>
      </p:sp>
      <p:sp>
        <p:nvSpPr>
          <p:cNvPr id="3" name="Footer Placeholder 2">
            <a:extLst>
              <a:ext uri="{FF2B5EF4-FFF2-40B4-BE49-F238E27FC236}">
                <a16:creationId xmlns:a16="http://schemas.microsoft.com/office/drawing/2014/main" id="{1ABA60E5-9415-DA3B-7BEA-FDF51D7344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17E1ED-1C2B-6AD4-850F-22B0C9BF107E}"/>
              </a:ext>
            </a:extLst>
          </p:cNvPr>
          <p:cNvSpPr>
            <a:spLocks noGrp="1"/>
          </p:cNvSpPr>
          <p:nvPr>
            <p:ph type="sldNum" sz="quarter" idx="12"/>
          </p:nvPr>
        </p:nvSpPr>
        <p:spPr/>
        <p:txBody>
          <a:bodyPr/>
          <a:lstStyle/>
          <a:p>
            <a:fld id="{3E9DC08E-AC7C-B04C-B2A1-FB55274BC482}" type="slidenum">
              <a:rPr lang="en-US" smtClean="0"/>
              <a:t>‹Nr.›</a:t>
            </a:fld>
            <a:endParaRPr lang="en-US"/>
          </a:p>
        </p:txBody>
      </p:sp>
    </p:spTree>
    <p:extLst>
      <p:ext uri="{BB962C8B-B14F-4D97-AF65-F5344CB8AC3E}">
        <p14:creationId xmlns:p14="http://schemas.microsoft.com/office/powerpoint/2010/main" val="50100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Bildplatzhalt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rtlCol="0"/>
          <a:lstStyle>
            <a:lvl1pPr marL="0" indent="0" algn="ctr">
              <a:buNone/>
              <a:defRPr>
                <a:solidFill>
                  <a:schemeClr val="bg1"/>
                </a:solidFill>
              </a:defRPr>
            </a:lvl1pPr>
          </a:lstStyle>
          <a:p>
            <a:pPr rtl="0"/>
            <a:r>
              <a:rPr lang="de-DE" noProof="0"/>
              <a:t>Zum Hinzufügen eines Fotos klicken</a:t>
            </a:r>
          </a:p>
        </p:txBody>
      </p:sp>
      <p:sp>
        <p:nvSpPr>
          <p:cNvPr id="2" name="Titel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rtlCol="0" anchor="t">
            <a:noAutofit/>
          </a:bodyPr>
          <a:lstStyle>
            <a:lvl1pPr algn="l">
              <a:lnSpc>
                <a:spcPct val="80000"/>
              </a:lnSpc>
              <a:defRPr sz="5400" cap="all" spc="400" baseline="0">
                <a:ln w="19050">
                  <a:solidFill>
                    <a:schemeClr val="accent5"/>
                  </a:solidFill>
                </a:ln>
              </a:defRPr>
            </a:lvl1pPr>
          </a:lstStyle>
          <a:p>
            <a:pPr rtl="0"/>
            <a:r>
              <a:rPr lang="de-DE" noProof="0"/>
              <a:t>Titel durch Klicken hinzufügen</a:t>
            </a:r>
          </a:p>
        </p:txBody>
      </p:sp>
      <p:sp>
        <p:nvSpPr>
          <p:cNvPr id="14" name="Textplatzhalt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rtlCol="0">
            <a:noAutofit/>
          </a:bodyPr>
          <a:lstStyle>
            <a:lvl1pPr marL="0" indent="0" algn="l">
              <a:buNone/>
              <a:defRPr sz="2400" spc="100" baseline="0">
                <a:solidFill>
                  <a:schemeClr val="accent5"/>
                </a:solidFill>
              </a:defRPr>
            </a:lvl1pPr>
          </a:lstStyle>
          <a:p>
            <a:pPr lvl="0" rtl="0"/>
            <a:r>
              <a:rPr lang="de-DE" noProof="0"/>
              <a:t>Klicken, um einen Namen hinzuzufügen</a:t>
            </a:r>
          </a:p>
        </p:txBody>
      </p:sp>
    </p:spTree>
    <p:extLst>
      <p:ext uri="{BB962C8B-B14F-4D97-AF65-F5344CB8AC3E}">
        <p14:creationId xmlns:p14="http://schemas.microsoft.com/office/powerpoint/2010/main" val="1550664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Über uns">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Bildplatzhalt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rtlCol="0"/>
          <a:lstStyle>
            <a:lvl1pPr marL="0" indent="0" algn="ctr">
              <a:buNone/>
              <a:defRPr>
                <a:solidFill>
                  <a:schemeClr val="bg1"/>
                </a:solidFill>
              </a:defRPr>
            </a:lvl1pPr>
          </a:lstStyle>
          <a:p>
            <a:pPr rtl="0"/>
            <a:r>
              <a:rPr lang="de-DE" noProof="0"/>
              <a:t>Zum Hinzufügen eines Fotos klicken</a:t>
            </a:r>
          </a:p>
        </p:txBody>
      </p:sp>
      <p:sp>
        <p:nvSpPr>
          <p:cNvPr id="4" name="Datumsplatzhalter 3">
            <a:extLst>
              <a:ext uri="{FF2B5EF4-FFF2-40B4-BE49-F238E27FC236}">
                <a16:creationId xmlns:a16="http://schemas.microsoft.com/office/drawing/2014/main" id="{6346919B-FFF8-4FED-8A44-48A7E600EB60}"/>
              </a:ext>
            </a:extLst>
          </p:cNvPr>
          <p:cNvSpPr>
            <a:spLocks noGrp="1"/>
          </p:cNvSpPr>
          <p:nvPr>
            <p:ph type="dt" sz="half" idx="10"/>
          </p:nvPr>
        </p:nvSpPr>
        <p:spPr/>
        <p:txBody>
          <a:bodyPr rtlCol="0"/>
          <a:lstStyle/>
          <a:p>
            <a:pPr rtl="0"/>
            <a:r>
              <a:rPr lang="de-DE" noProof="0"/>
              <a:t>06.08.20XX</a:t>
            </a:r>
          </a:p>
        </p:txBody>
      </p:sp>
      <p:sp>
        <p:nvSpPr>
          <p:cNvPr id="5" name="Fußzeilenplatzhalt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rtlCol="0"/>
          <a:lstStyle/>
          <a:p>
            <a:pPr rtl="0"/>
            <a:r>
              <a:rPr lang="de-DE" noProof="0"/>
              <a:t>VERKAUFSPRÄSENTATION</a:t>
            </a:r>
          </a:p>
        </p:txBody>
      </p:sp>
      <p:sp>
        <p:nvSpPr>
          <p:cNvPr id="6" name="Foliennummernplatzhalt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3" name="Titel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rtlCol="0" anchor="t">
            <a:normAutofit/>
          </a:bodyPr>
          <a:lstStyle>
            <a:lvl1pPr>
              <a:defRPr sz="2800"/>
            </a:lvl1pPr>
          </a:lstStyle>
          <a:p>
            <a:pPr rtl="0"/>
            <a:r>
              <a:rPr lang="de-DE" noProof="0"/>
              <a:t>Titel durch Klicken hinzufügen</a:t>
            </a:r>
          </a:p>
        </p:txBody>
      </p:sp>
      <p:sp>
        <p:nvSpPr>
          <p:cNvPr id="11" name="Textplatzhalt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rtlCol="0">
            <a:noAutofit/>
          </a:bodyPr>
          <a:lstStyle>
            <a:lvl1pPr marL="0" indent="0" algn="l">
              <a:lnSpc>
                <a:spcPct val="125000"/>
              </a:lnSpc>
              <a:buNone/>
              <a:defRPr sz="1400" spc="100" baseline="0">
                <a:solidFill>
                  <a:schemeClr val="accent2"/>
                </a:solidFill>
              </a:defRPr>
            </a:lvl1pPr>
          </a:lstStyle>
          <a:p>
            <a:pPr lvl="0" rtl="0"/>
            <a:r>
              <a:rPr lang="de-DE" noProof="0"/>
              <a:t>Klicken Sie, um Text hinzuzufügen.</a:t>
            </a:r>
          </a:p>
        </p:txBody>
      </p:sp>
    </p:spTree>
    <p:extLst>
      <p:ext uri="{BB962C8B-B14F-4D97-AF65-F5344CB8AC3E}">
        <p14:creationId xmlns:p14="http://schemas.microsoft.com/office/powerpoint/2010/main" val="185333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umsplatzhalter 3">
            <a:extLst>
              <a:ext uri="{FF2B5EF4-FFF2-40B4-BE49-F238E27FC236}">
                <a16:creationId xmlns:a16="http://schemas.microsoft.com/office/drawing/2014/main" id="{A35C10F8-CB40-4BDD-AA21-7DDC300FE73E}"/>
              </a:ext>
            </a:extLst>
          </p:cNvPr>
          <p:cNvSpPr>
            <a:spLocks noGrp="1"/>
          </p:cNvSpPr>
          <p:nvPr>
            <p:ph type="dt" sz="half" idx="10"/>
          </p:nvPr>
        </p:nvSpPr>
        <p:spPr/>
        <p:txBody>
          <a:bodyPr rtlCol="0"/>
          <a:lstStyle/>
          <a:p>
            <a:pPr rtl="0"/>
            <a:r>
              <a:rPr lang="de-DE" noProof="0"/>
              <a:t>06.08.20XX</a:t>
            </a:r>
          </a:p>
        </p:txBody>
      </p:sp>
      <p:sp>
        <p:nvSpPr>
          <p:cNvPr id="5" name="Fußzeilenplatzhalt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rtlCol="0"/>
          <a:lstStyle/>
          <a:p>
            <a:pPr rtl="0"/>
            <a:r>
              <a:rPr lang="de-DE" noProof="0"/>
              <a:t>VERKAUFSPRÄSENTATION</a:t>
            </a:r>
          </a:p>
        </p:txBody>
      </p:sp>
      <p:sp>
        <p:nvSpPr>
          <p:cNvPr id="6" name="Foliennummernplatzhalt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3" name="Bildplatzhalt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rtlCol="0"/>
          <a:lstStyle>
            <a:lvl1pPr marL="0" indent="0" algn="ctr">
              <a:buNone/>
              <a:defRPr>
                <a:solidFill>
                  <a:schemeClr val="bg1"/>
                </a:solidFill>
              </a:defRPr>
            </a:lvl1pPr>
          </a:lstStyle>
          <a:p>
            <a:pPr rtl="0"/>
            <a:r>
              <a:rPr lang="de-DE" noProof="0"/>
              <a:t>Zum Hinzufügen eines Fotos klicken</a:t>
            </a:r>
          </a:p>
        </p:txBody>
      </p:sp>
      <p:sp>
        <p:nvSpPr>
          <p:cNvPr id="16" name="Textplatzhalt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7" name="Textplatzhalt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8" name="Textplatzhalt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9" name="Textplatzhalt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20" name="Textplatzhalt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21" name="Textplatzhalt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2" name="Textplatzhalt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3" name="Textplatzhalt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4" name="Textplatzhalt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5" name="Textplatzhalt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2" name="Titel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rtlCol="0" anchor="t">
            <a:normAutofit/>
          </a:bodyPr>
          <a:lstStyle>
            <a:lvl1pPr>
              <a:lnSpc>
                <a:spcPct val="100000"/>
              </a:lnSpc>
              <a:defRPr sz="2800">
                <a:ln w="19050">
                  <a:solidFill>
                    <a:schemeClr val="accent5"/>
                  </a:solidFill>
                </a:ln>
              </a:defRPr>
            </a:lvl1pPr>
          </a:lstStyle>
          <a:p>
            <a:pPr rtl="0"/>
            <a:r>
              <a:rPr lang="de-DE" noProof="0"/>
              <a:t>Titel durch Klicken hinzufügen</a:t>
            </a:r>
          </a:p>
        </p:txBody>
      </p:sp>
    </p:spTree>
    <p:extLst>
      <p:ext uri="{BB962C8B-B14F-4D97-AF65-F5344CB8AC3E}">
        <p14:creationId xmlns:p14="http://schemas.microsoft.com/office/powerpoint/2010/main" val="59350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ösun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umsplatzhalter 4">
            <a:extLst>
              <a:ext uri="{FF2B5EF4-FFF2-40B4-BE49-F238E27FC236}">
                <a16:creationId xmlns:a16="http://schemas.microsoft.com/office/drawing/2014/main" id="{0E750850-5ECD-4AA5-8EF0-70C6EA291EF3}"/>
              </a:ext>
            </a:extLst>
          </p:cNvPr>
          <p:cNvSpPr>
            <a:spLocks noGrp="1"/>
          </p:cNvSpPr>
          <p:nvPr>
            <p:ph type="dt" sz="half" idx="10"/>
          </p:nvPr>
        </p:nvSpPr>
        <p:spPr/>
        <p:txBody>
          <a:bodyPr rtlCol="0"/>
          <a:lstStyle/>
          <a:p>
            <a:pPr rtl="0"/>
            <a:r>
              <a:rPr lang="de-DE" noProof="0"/>
              <a:t>06.08.20XX</a:t>
            </a:r>
          </a:p>
        </p:txBody>
      </p:sp>
      <p:sp>
        <p:nvSpPr>
          <p:cNvPr id="6" name="Fußzeilenplatzhalt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rtlCol="0"/>
          <a:lstStyle/>
          <a:p>
            <a:pPr rtl="0"/>
            <a:r>
              <a:rPr lang="de-DE" noProof="0"/>
              <a:t>VERKAUFSPRÄSENTATION</a:t>
            </a:r>
          </a:p>
        </p:txBody>
      </p:sp>
      <p:sp>
        <p:nvSpPr>
          <p:cNvPr id="7" name="Foliennummernplatzhalt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12" name="Textplatzhalt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3" name="Textplatzhalt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4" name="Textplatzhalt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5" name="Textplatzhalt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6" name="Textplatzhalt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rtlCol="0">
            <a:normAutofit/>
          </a:bodyPr>
          <a:lstStyle>
            <a:lvl1pPr marL="0" indent="0">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17" name="Textplatzhalt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8" name="Textplatzhalt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19" name="Textplatzhalt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rtlCol="0"/>
          <a:lstStyle>
            <a:lvl1pPr marL="0" indent="0">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 name="Titel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rtlCol="0" anchor="t">
            <a:normAutofit/>
          </a:bodyPr>
          <a:lstStyle>
            <a:lvl1pPr>
              <a:lnSpc>
                <a:spcPct val="125000"/>
              </a:lnSpc>
              <a:defRPr sz="2800">
                <a:ln w="19050">
                  <a:solidFill>
                    <a:schemeClr val="bg1"/>
                  </a:solidFill>
                </a:ln>
              </a:defRPr>
            </a:lvl1pPr>
          </a:lstStyle>
          <a:p>
            <a:pPr rtl="0"/>
            <a:r>
              <a:rPr lang="de-DE" noProof="0"/>
              <a:t>Titel durch Klicken hinzufügen</a:t>
            </a:r>
          </a:p>
        </p:txBody>
      </p:sp>
    </p:spTree>
    <p:extLst>
      <p:ext uri="{BB962C8B-B14F-4D97-AF65-F5344CB8AC3E}">
        <p14:creationId xmlns:p14="http://schemas.microsoft.com/office/powerpoint/2010/main" val="35025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duktübersicht">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umsplatzhalter 6">
            <a:extLst>
              <a:ext uri="{FF2B5EF4-FFF2-40B4-BE49-F238E27FC236}">
                <a16:creationId xmlns:a16="http://schemas.microsoft.com/office/drawing/2014/main" id="{15DD4FC6-591F-4220-A331-724C4FE41E93}"/>
              </a:ext>
            </a:extLst>
          </p:cNvPr>
          <p:cNvSpPr>
            <a:spLocks noGrp="1"/>
          </p:cNvSpPr>
          <p:nvPr>
            <p:ph type="dt" sz="half" idx="10"/>
          </p:nvPr>
        </p:nvSpPr>
        <p:spPr/>
        <p:txBody>
          <a:bodyPr rtlCol="0"/>
          <a:lstStyle/>
          <a:p>
            <a:pPr rtl="0"/>
            <a:r>
              <a:rPr lang="de-DE" noProof="0"/>
              <a:t>06.08.20XX</a:t>
            </a:r>
          </a:p>
        </p:txBody>
      </p:sp>
      <p:sp>
        <p:nvSpPr>
          <p:cNvPr id="8" name="Fußzeilenplatzhalt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rtlCol="0"/>
          <a:lstStyle/>
          <a:p>
            <a:pPr rtl="0"/>
            <a:r>
              <a:rPr lang="de-DE" noProof="0"/>
              <a:t>VERKAUFSPRÄSENTATION</a:t>
            </a:r>
          </a:p>
        </p:txBody>
      </p:sp>
      <p:sp>
        <p:nvSpPr>
          <p:cNvPr id="9" name="Foliennummernplatzhalt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
        <p:nvSpPr>
          <p:cNvPr id="35" name="Textplatzhalt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rtlCol="0"/>
          <a:lstStyle>
            <a:lvl1pPr marL="0" indent="0" algn="ctr">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36" name="Textplatzhalt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rtlCol="0"/>
          <a:lstStyle>
            <a:lvl1pPr marL="0" indent="0" algn="ctr">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37" name="Textplatzhalt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rtlCol="0"/>
          <a:lstStyle>
            <a:lvl1pPr marL="0" indent="0" algn="ctr">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38" name="Textplatzhalt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rtlCol="0"/>
          <a:lstStyle>
            <a:lvl1pPr marL="0" indent="0" algn="ctr">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39" name="Textplatzhalt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rtlCol="0"/>
          <a:lstStyle>
            <a:lvl1pPr marL="0" indent="0" algn="ctr">
              <a:lnSpc>
                <a:spcPct val="114000"/>
              </a:lnSpc>
              <a:spcBef>
                <a:spcPts val="0"/>
              </a:spcBef>
              <a:buNone/>
              <a:defRPr sz="1400" cap="none" spc="0" baseline="0">
                <a:solidFill>
                  <a:schemeClr val="bg1"/>
                </a:solidFill>
                <a:latin typeface="+mn-lt"/>
              </a:defRPr>
            </a:lvl1pPr>
          </a:lstStyle>
          <a:p>
            <a:pPr lvl="0" rtl="0"/>
            <a:r>
              <a:rPr lang="de-DE" noProof="0"/>
              <a:t>Klicken Sie, um Text hinzuzufügen.</a:t>
            </a:r>
          </a:p>
        </p:txBody>
      </p:sp>
      <p:sp>
        <p:nvSpPr>
          <p:cNvPr id="40" name="Textplatzhalt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rtlCol="0"/>
          <a:lstStyle>
            <a:lvl1pPr marL="0" indent="0" algn="ctr">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41" name="Textplatzhalt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rtlCol="0"/>
          <a:lstStyle>
            <a:lvl1pPr marL="0" indent="0" algn="ctr">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42" name="Textplatzhalt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rtlCol="0"/>
          <a:lstStyle>
            <a:lvl1pPr marL="0" indent="0" algn="ctr">
              <a:buNone/>
              <a:defRPr sz="1600" b="1" cap="all" spc="200" baseline="0">
                <a:solidFill>
                  <a:schemeClr val="accent5"/>
                </a:solidFill>
                <a:latin typeface="Arial" panose="020B0604020202020204" pitchFamily="34" charset="0"/>
                <a:cs typeface="Arial" panose="020B0604020202020204" pitchFamily="34" charset="0"/>
              </a:defRPr>
            </a:lvl1pPr>
          </a:lstStyle>
          <a:p>
            <a:pPr lvl="0" rtl="0"/>
            <a:r>
              <a:rPr lang="de-DE" noProof="0"/>
              <a:t>Titel durch Klicken hinzufügen</a:t>
            </a:r>
          </a:p>
        </p:txBody>
      </p:sp>
      <p:sp>
        <p:nvSpPr>
          <p:cNvPr id="2" name="Titel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rtlCol="0">
            <a:normAutofit/>
          </a:bodyPr>
          <a:lstStyle>
            <a:lvl1pPr algn="ctr">
              <a:lnSpc>
                <a:spcPct val="125000"/>
              </a:lnSpc>
              <a:defRPr sz="2800">
                <a:ln w="19050">
                  <a:solidFill>
                    <a:schemeClr val="bg1"/>
                  </a:solidFill>
                </a:ln>
              </a:defRPr>
            </a:lvl1pPr>
          </a:lstStyle>
          <a:p>
            <a:pPr rtl="0"/>
            <a:r>
              <a:rPr lang="de-DE" noProof="0"/>
              <a:t>Titel durch Klicken hinzufügen</a:t>
            </a:r>
          </a:p>
        </p:txBody>
      </p:sp>
      <p:sp>
        <p:nvSpPr>
          <p:cNvPr id="4" name="Bildplatzhalt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rtlCol="0" anchor="ctr">
            <a:normAutofit/>
          </a:bodyPr>
          <a:lstStyle>
            <a:lvl1pPr marL="0" indent="0" algn="ctr">
              <a:buNone/>
              <a:defRPr sz="900">
                <a:solidFill>
                  <a:schemeClr val="bg1"/>
                </a:solidFill>
              </a:defRPr>
            </a:lvl1pPr>
          </a:lstStyle>
          <a:p>
            <a:pPr rtl="0"/>
            <a:r>
              <a:rPr lang="de-DE" noProof="0"/>
              <a:t>Bild durch Klicken auf Symbol hinzufügen</a:t>
            </a:r>
          </a:p>
        </p:txBody>
      </p:sp>
      <p:sp>
        <p:nvSpPr>
          <p:cNvPr id="22" name="Bildplatzhalt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rtlCol="0" anchor="ctr">
            <a:normAutofit/>
          </a:bodyPr>
          <a:lstStyle>
            <a:lvl1pPr marL="0" indent="0" algn="ctr">
              <a:buNone/>
              <a:defRPr sz="900">
                <a:solidFill>
                  <a:schemeClr val="bg1"/>
                </a:solidFill>
              </a:defRPr>
            </a:lvl1pPr>
          </a:lstStyle>
          <a:p>
            <a:pPr rtl="0"/>
            <a:r>
              <a:rPr lang="de-DE" noProof="0"/>
              <a:t>Bild durch Klicken auf Symbol hinzufügen</a:t>
            </a:r>
          </a:p>
        </p:txBody>
      </p:sp>
      <p:sp>
        <p:nvSpPr>
          <p:cNvPr id="24" name="Bildplatzhalt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rtlCol="0" anchor="ctr">
            <a:normAutofit/>
          </a:bodyPr>
          <a:lstStyle>
            <a:lvl1pPr marL="0" indent="0" algn="ctr">
              <a:buNone/>
              <a:defRPr sz="900">
                <a:solidFill>
                  <a:schemeClr val="bg1"/>
                </a:solidFill>
              </a:defRPr>
            </a:lvl1pPr>
          </a:lstStyle>
          <a:p>
            <a:pPr rtl="0"/>
            <a:r>
              <a:rPr lang="de-DE" noProof="0"/>
              <a:t>Bild durch Klicken auf Symbol hinzufügen</a:t>
            </a:r>
          </a:p>
        </p:txBody>
      </p:sp>
      <p:sp>
        <p:nvSpPr>
          <p:cNvPr id="25" name="Bildplatzhalt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rtlCol="0" anchor="ctr">
            <a:normAutofit/>
          </a:bodyPr>
          <a:lstStyle>
            <a:lvl1pPr marL="0" indent="0" algn="ctr">
              <a:buNone/>
              <a:defRPr sz="900">
                <a:solidFill>
                  <a:schemeClr val="bg1"/>
                </a:solidFill>
              </a:defRPr>
            </a:lvl1pPr>
          </a:lstStyle>
          <a:p>
            <a:pPr rtl="0"/>
            <a:r>
              <a:rPr lang="de-DE" noProof="0"/>
              <a:t>Bild durch Klicken auf Symbol hinzufügen</a:t>
            </a:r>
          </a:p>
        </p:txBody>
      </p:sp>
    </p:spTree>
    <p:extLst>
      <p:ext uri="{BB962C8B-B14F-4D97-AF65-F5344CB8AC3E}">
        <p14:creationId xmlns:p14="http://schemas.microsoft.com/office/powerpoint/2010/main" val="66131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duktvorteile">
    <p:spTree>
      <p:nvGrpSpPr>
        <p:cNvPr id="1" name=""/>
        <p:cNvGrpSpPr/>
        <p:nvPr/>
      </p:nvGrpSpPr>
      <p:grpSpPr>
        <a:xfrm>
          <a:off x="0" y="0"/>
          <a:ext cx="0" cy="0"/>
          <a:chOff x="0" y="0"/>
          <a:chExt cx="0" cy="0"/>
        </a:xfrm>
      </p:grpSpPr>
      <p:pic>
        <p:nvPicPr>
          <p:cNvPr id="8" name="Bild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Bildplatzhalt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rtlCol="0"/>
          <a:lstStyle>
            <a:lvl1pPr marL="0" indent="0" algn="ctr">
              <a:buNone/>
              <a:defRPr>
                <a:solidFill>
                  <a:schemeClr val="bg1"/>
                </a:solidFill>
              </a:defRPr>
            </a:lvl1pPr>
          </a:lstStyle>
          <a:p>
            <a:pPr rtl="0"/>
            <a:r>
              <a:rPr lang="de-DE" noProof="0"/>
              <a:t>Zum Hinzufügen eines Fotos klicken</a:t>
            </a:r>
          </a:p>
        </p:txBody>
      </p:sp>
      <p:sp>
        <p:nvSpPr>
          <p:cNvPr id="2" name="Titel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rtlCol="0" anchor="t">
            <a:normAutofit/>
          </a:bodyPr>
          <a:lstStyle>
            <a:lvl1pPr algn="l">
              <a:lnSpc>
                <a:spcPct val="100000"/>
              </a:lnSpc>
              <a:defRPr sz="2800"/>
            </a:lvl1pPr>
          </a:lstStyle>
          <a:p>
            <a:pPr rtl="0"/>
            <a:r>
              <a:rPr lang="de-DE" noProof="0"/>
              <a:t>Titel durch Klicken hinzufügen</a:t>
            </a:r>
          </a:p>
        </p:txBody>
      </p:sp>
      <p:sp>
        <p:nvSpPr>
          <p:cNvPr id="9" name="Textplatzhalt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rtlCol="0">
            <a:noAutofit/>
          </a:bodyPr>
          <a:lstStyle>
            <a:lvl1pPr marL="0" indent="0" algn="l">
              <a:lnSpc>
                <a:spcPct val="125000"/>
              </a:lnSpc>
              <a:buNone/>
              <a:defRPr sz="1400" spc="100" baseline="0">
                <a:solidFill>
                  <a:schemeClr val="accent2"/>
                </a:solidFill>
              </a:defRPr>
            </a:lvl1pPr>
          </a:lstStyle>
          <a:p>
            <a:pPr lvl="0" rtl="0"/>
            <a:r>
              <a:rPr lang="de-DE" noProof="0"/>
              <a:t>Klicken Sie, um Text hinzuzufügen.</a:t>
            </a:r>
          </a:p>
        </p:txBody>
      </p:sp>
      <p:sp>
        <p:nvSpPr>
          <p:cNvPr id="3" name="Datumsplatzhalter 2">
            <a:extLst>
              <a:ext uri="{FF2B5EF4-FFF2-40B4-BE49-F238E27FC236}">
                <a16:creationId xmlns:a16="http://schemas.microsoft.com/office/drawing/2014/main" id="{4A927E28-2C60-4D18-8BB3-DC9627E13C59}"/>
              </a:ext>
            </a:extLst>
          </p:cNvPr>
          <p:cNvSpPr>
            <a:spLocks noGrp="1"/>
          </p:cNvSpPr>
          <p:nvPr>
            <p:ph type="dt" sz="half" idx="10"/>
          </p:nvPr>
        </p:nvSpPr>
        <p:spPr/>
        <p:txBody>
          <a:bodyPr rtlCol="0"/>
          <a:lstStyle/>
          <a:p>
            <a:pPr rtl="0"/>
            <a:r>
              <a:rPr lang="de-DE" noProof="0"/>
              <a:t>06.08.20XX</a:t>
            </a:r>
          </a:p>
        </p:txBody>
      </p:sp>
      <p:sp>
        <p:nvSpPr>
          <p:cNvPr id="4" name="Fußzeilenplatzhalt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rtlCol="0"/>
          <a:lstStyle/>
          <a:p>
            <a:pPr rtl="0"/>
            <a:r>
              <a:rPr lang="de-DE" noProof="0"/>
              <a:t>VERKAUFSPRÄSENTATION</a:t>
            </a:r>
          </a:p>
        </p:txBody>
      </p:sp>
      <p:sp>
        <p:nvSpPr>
          <p:cNvPr id="5" name="Foliennummernplatzhalt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rtlCol="0"/>
          <a:lstStyle/>
          <a:p>
            <a:pPr rtl="0"/>
            <a:fld id="{A402E4C0-AD5E-4E8C-9F21-7CCE474BDCEB}" type="slidenum">
              <a:rPr lang="de-DE" noProof="0" smtClean="0"/>
              <a:t>‹Nr.›</a:t>
            </a:fld>
            <a:endParaRPr lang="de-DE" noProof="0"/>
          </a:p>
        </p:txBody>
      </p:sp>
    </p:spTree>
    <p:extLst>
      <p:ext uri="{BB962C8B-B14F-4D97-AF65-F5344CB8AC3E}">
        <p14:creationId xmlns:p14="http://schemas.microsoft.com/office/powerpoint/2010/main" val="312527751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1.emf"/><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oleObject" Target="../embeddings/oleObject1.bin"/><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tags" Target="../tags/tag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3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C3C20-3EE6-BC42-BA5A-210B9E30B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3CF807-878D-BA4F-AEC6-598BD5B78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E7162-49E7-EE4C-B21C-91E7ECDE5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625C4-4828-2045-91EA-D420555D5F1F}" type="datetimeFigureOut">
              <a:rPr lang="en-UA" smtClean="0"/>
              <a:t>10/01/2023</a:t>
            </a:fld>
            <a:endParaRPr lang="en-US"/>
          </a:p>
        </p:txBody>
      </p:sp>
      <p:sp>
        <p:nvSpPr>
          <p:cNvPr id="5" name="Footer Placeholder 4">
            <a:extLst>
              <a:ext uri="{FF2B5EF4-FFF2-40B4-BE49-F238E27FC236}">
                <a16:creationId xmlns:a16="http://schemas.microsoft.com/office/drawing/2014/main" id="{191DBF40-7FB9-2F43-B954-25C5E6B6E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4DADE8-7561-0042-8B49-15BA6805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62F1C-97F2-BA44-A4ED-8842C0E00235}" type="slidenum">
              <a:t>‹Nr.›</a:t>
            </a:fld>
            <a:endParaRPr lang="en-US"/>
          </a:p>
        </p:txBody>
      </p:sp>
    </p:spTree>
    <p:extLst>
      <p:ext uri="{BB962C8B-B14F-4D97-AF65-F5344CB8AC3E}">
        <p14:creationId xmlns:p14="http://schemas.microsoft.com/office/powerpoint/2010/main" val="888918474"/>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3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C3C20-3EE6-BC42-BA5A-210B9E30BF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3CF807-878D-BA4F-AEC6-598BD5B78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E7162-49E7-EE4C-B21C-91E7ECDE5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625C4-4828-2045-91EA-D420555D5F1F}" type="datetimeFigureOut">
              <a:t>01.10.2023</a:t>
            </a:fld>
            <a:endParaRPr lang="en-US"/>
          </a:p>
        </p:txBody>
      </p:sp>
      <p:sp>
        <p:nvSpPr>
          <p:cNvPr id="5" name="Footer Placeholder 4">
            <a:extLst>
              <a:ext uri="{FF2B5EF4-FFF2-40B4-BE49-F238E27FC236}">
                <a16:creationId xmlns:a16="http://schemas.microsoft.com/office/drawing/2014/main" id="{191DBF40-7FB9-2F43-B954-25C5E6B6E7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4DADE8-7561-0042-8B49-15BA6805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62F1C-97F2-BA44-A4ED-8842C0E00235}" type="slidenum">
              <a:t>‹Nr.›</a:t>
            </a:fld>
            <a:endParaRPr lang="en-US"/>
          </a:p>
        </p:txBody>
      </p:sp>
    </p:spTree>
    <p:extLst>
      <p:ext uri="{BB962C8B-B14F-4D97-AF65-F5344CB8AC3E}">
        <p14:creationId xmlns:p14="http://schemas.microsoft.com/office/powerpoint/2010/main" val="347327111"/>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3A8B220-EB52-1F42-82A3-602C701556ED}"/>
              </a:ext>
            </a:extLst>
          </p:cNvPr>
          <p:cNvGraphicFramePr>
            <a:graphicFrameLocks noChangeAspect="1"/>
          </p:cNvGraphicFramePr>
          <p:nvPr userDrawn="1">
            <p:custDataLst>
              <p:tags r:id="rId23"/>
            </p:custDataLst>
            <p:extLst>
              <p:ext uri="{D42A27DB-BD31-4B8C-83A1-F6EECF244321}">
                <p14:modId xmlns:p14="http://schemas.microsoft.com/office/powerpoint/2010/main" val="3801004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592" imgH="591" progId="TCLayout.ActiveDocument.1">
                  <p:embed/>
                </p:oleObj>
              </mc:Choice>
              <mc:Fallback>
                <p:oleObj name="think-cell Folie" r:id="rId24" imgW="592" imgH="591" progId="TCLayout.ActiveDocument.1">
                  <p:embed/>
                  <p:pic>
                    <p:nvPicPr>
                      <p:cNvPr id="8" name="think-cell data - do not delete" hidden="1">
                        <a:extLst>
                          <a:ext uri="{FF2B5EF4-FFF2-40B4-BE49-F238E27FC236}">
                            <a16:creationId xmlns:a16="http://schemas.microsoft.com/office/drawing/2014/main" id="{33A8B220-EB52-1F42-82A3-602C701556ED}"/>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pPr rtl="0"/>
            <a:r>
              <a:rPr lang="de-DE" noProof="0"/>
              <a:t>06.08.20XX</a:t>
            </a:r>
          </a:p>
        </p:txBody>
      </p:sp>
      <p:sp>
        <p:nvSpPr>
          <p:cNvPr id="5" name="Fußzeilenplatzhalt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pPr rtl="0"/>
            <a:r>
              <a:rPr lang="de-DE" noProof="0"/>
              <a:t>VERKAUFSPRÄSENTATION</a:t>
            </a:r>
          </a:p>
        </p:txBody>
      </p:sp>
      <p:sp>
        <p:nvSpPr>
          <p:cNvPr id="6" name="Foliennummernplatzhalt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pPr rtl="0"/>
            <a:fld id="{A402E4C0-AD5E-4E8C-9F21-7CCE474BDCEB}" type="slidenum">
              <a:rPr lang="de-DE" noProof="0" smtClean="0"/>
              <a:pPr rtl="0"/>
              <a:t>‹Nr.›</a:t>
            </a:fld>
            <a:endParaRPr lang="de-DE" noProof="0"/>
          </a:p>
        </p:txBody>
      </p:sp>
    </p:spTree>
    <p:extLst>
      <p:ext uri="{BB962C8B-B14F-4D97-AF65-F5344CB8AC3E}">
        <p14:creationId xmlns:p14="http://schemas.microsoft.com/office/powerpoint/2010/main" val="243823927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p:txStyles>
    <p:titleStyle>
      <a:lvl1pPr algn="l" defTabSz="914400" rtl="0" eaLnBrk="1" latinLnBrk="0" hangingPunct="1">
        <a:lnSpc>
          <a:spcPct val="80000"/>
        </a:lnSpc>
        <a:spcBef>
          <a:spcPct val="0"/>
        </a:spcBef>
        <a:buNone/>
        <a:defRPr sz="4400" b="1" kern="1200" cap="all" spc="400" baseline="0">
          <a:ln w="19050">
            <a:solidFill>
              <a:schemeClr val="accent2"/>
            </a:solidFill>
          </a:ln>
          <a:no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notesSlide" Target="../notesSlides/notesSlide1.xml"/><Relationship Id="rId7" Type="http://schemas.openxmlformats.org/officeDocument/2006/relationships/hyperlink" Target="mailto:Valentin.bese@servicebrige.net" TargetMode="External"/><Relationship Id="rId12"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hyperlink" Target="mailto:Sergej.szwezich@servicebrige.net" TargetMode="External"/><Relationship Id="rId11" Type="http://schemas.openxmlformats.org/officeDocument/2006/relationships/image" Target="../media/image18.svg"/><Relationship Id="rId5" Type="http://schemas.openxmlformats.org/officeDocument/2006/relationships/image" Target="../media/image1.emf"/><Relationship Id="rId10" Type="http://schemas.openxmlformats.org/officeDocument/2006/relationships/image" Target="../media/image17.png"/><Relationship Id="rId4" Type="http://schemas.openxmlformats.org/officeDocument/2006/relationships/oleObject" Target="../embeddings/oleObject2.bin"/><Relationship Id="rId9" Type="http://schemas.openxmlformats.org/officeDocument/2006/relationships/image" Target="../media/image16.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chart" Target="../charts/chart5.xml"/><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735CD53-9C50-4D27-0D62-7E839695AF6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92" imgH="591" progId="TCLayout.ActiveDocument.1">
                  <p:embed/>
                </p:oleObj>
              </mc:Choice>
              <mc:Fallback>
                <p:oleObj name="think-cell Folie" r:id="rId4" imgW="592" imgH="591" progId="TCLayout.ActiveDocument.1">
                  <p:embed/>
                  <p:pic>
                    <p:nvPicPr>
                      <p:cNvPr id="7" name="think-cell data - do not delete" hidden="1">
                        <a:extLst>
                          <a:ext uri="{FF2B5EF4-FFF2-40B4-BE49-F238E27FC236}">
                            <a16:creationId xmlns:a16="http://schemas.microsoft.com/office/drawing/2014/main" id="{8735CD53-9C50-4D27-0D62-7E839695AF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1" name="Titel 110">
            <a:extLst>
              <a:ext uri="{FF2B5EF4-FFF2-40B4-BE49-F238E27FC236}">
                <a16:creationId xmlns:a16="http://schemas.microsoft.com/office/drawing/2014/main" id="{CC9F3600-2711-4A49-8018-C4671B56159C}"/>
              </a:ext>
            </a:extLst>
          </p:cNvPr>
          <p:cNvSpPr>
            <a:spLocks noGrp="1"/>
          </p:cNvSpPr>
          <p:nvPr>
            <p:ph type="title"/>
          </p:nvPr>
        </p:nvSpPr>
        <p:spPr>
          <a:xfrm>
            <a:off x="2452698" y="380640"/>
            <a:ext cx="7286605" cy="634323"/>
          </a:xfrm>
        </p:spPr>
        <p:txBody>
          <a:bodyPr vert="horz" rtlCol="0"/>
          <a:lstStyle/>
          <a:p>
            <a:pPr rtl="0"/>
            <a:r>
              <a:rPr lang="de-DE" dirty="0"/>
              <a:t>Service Bridge</a:t>
            </a:r>
          </a:p>
        </p:txBody>
      </p:sp>
      <p:sp>
        <p:nvSpPr>
          <p:cNvPr id="22" name="Textplatzhalter 21">
            <a:extLst>
              <a:ext uri="{FF2B5EF4-FFF2-40B4-BE49-F238E27FC236}">
                <a16:creationId xmlns:a16="http://schemas.microsoft.com/office/drawing/2014/main" id="{842BC471-A2E1-4473-9B5A-6D7A21B6A881}"/>
              </a:ext>
            </a:extLst>
          </p:cNvPr>
          <p:cNvSpPr>
            <a:spLocks noGrp="1"/>
          </p:cNvSpPr>
          <p:nvPr>
            <p:ph type="body" sz="quarter" idx="28"/>
          </p:nvPr>
        </p:nvSpPr>
        <p:spPr>
          <a:xfrm>
            <a:off x="1055915" y="1291584"/>
            <a:ext cx="9808028" cy="443144"/>
          </a:xfrm>
        </p:spPr>
        <p:txBody>
          <a:bodyPr rtlCol="0">
            <a:noAutofit/>
          </a:bodyPr>
          <a:lstStyle/>
          <a:p>
            <a:r>
              <a:rPr lang="en-US" sz="1300" dirty="0"/>
              <a:t>We're not just a platform; we're a community of experts, a hub where companies come together, and a place where data becomes your greatest ally.</a:t>
            </a:r>
            <a:endParaRPr lang="en-GB" sz="1300" dirty="0"/>
          </a:p>
        </p:txBody>
      </p:sp>
      <p:sp>
        <p:nvSpPr>
          <p:cNvPr id="23" name="Textplatzhalter 22">
            <a:extLst>
              <a:ext uri="{FF2B5EF4-FFF2-40B4-BE49-F238E27FC236}">
                <a16:creationId xmlns:a16="http://schemas.microsoft.com/office/drawing/2014/main" id="{5DF31FE0-F56B-494E-A42E-D2A3B4A5BE01}"/>
              </a:ext>
            </a:extLst>
          </p:cNvPr>
          <p:cNvSpPr>
            <a:spLocks noGrp="1"/>
          </p:cNvSpPr>
          <p:nvPr>
            <p:ph type="body" sz="quarter" idx="29"/>
          </p:nvPr>
        </p:nvSpPr>
        <p:spPr>
          <a:xfrm>
            <a:off x="289874" y="2984803"/>
            <a:ext cx="3641108" cy="365125"/>
          </a:xfrm>
        </p:spPr>
        <p:txBody>
          <a:bodyPr rtlCol="0">
            <a:normAutofit/>
          </a:bodyPr>
          <a:lstStyle/>
          <a:p>
            <a:r>
              <a:rPr lang="en-GB" dirty="0"/>
              <a:t>Experts collaborate</a:t>
            </a:r>
          </a:p>
        </p:txBody>
      </p:sp>
      <p:sp>
        <p:nvSpPr>
          <p:cNvPr id="17" name="Textplatzhalter 16">
            <a:extLst>
              <a:ext uri="{FF2B5EF4-FFF2-40B4-BE49-F238E27FC236}">
                <a16:creationId xmlns:a16="http://schemas.microsoft.com/office/drawing/2014/main" id="{7D1AD01D-1F03-4995-A821-FA842C4F9E7C}"/>
              </a:ext>
            </a:extLst>
          </p:cNvPr>
          <p:cNvSpPr>
            <a:spLocks noGrp="1"/>
          </p:cNvSpPr>
          <p:nvPr>
            <p:ph type="body" sz="quarter" idx="15"/>
          </p:nvPr>
        </p:nvSpPr>
        <p:spPr>
          <a:xfrm>
            <a:off x="918546" y="3372707"/>
            <a:ext cx="2383764" cy="1126085"/>
          </a:xfrm>
        </p:spPr>
        <p:txBody>
          <a:bodyPr rtlCol="0">
            <a:noAutofit/>
          </a:bodyPr>
          <a:lstStyle/>
          <a:p>
            <a:pPr rtl="0"/>
            <a:r>
              <a:rPr lang="en-US" dirty="0"/>
              <a:t>it's about connections with others who share your passion and knowledge</a:t>
            </a:r>
            <a:endParaRPr lang="de-DE" dirty="0"/>
          </a:p>
        </p:txBody>
      </p:sp>
      <p:sp>
        <p:nvSpPr>
          <p:cNvPr id="24" name="Textplatzhalter 23">
            <a:extLst>
              <a:ext uri="{FF2B5EF4-FFF2-40B4-BE49-F238E27FC236}">
                <a16:creationId xmlns:a16="http://schemas.microsoft.com/office/drawing/2014/main" id="{F59958C6-2B49-4E50-8050-97C6B6679AC1}"/>
              </a:ext>
            </a:extLst>
          </p:cNvPr>
          <p:cNvSpPr>
            <a:spLocks noGrp="1"/>
          </p:cNvSpPr>
          <p:nvPr>
            <p:ph type="body" sz="quarter" idx="30"/>
          </p:nvPr>
        </p:nvSpPr>
        <p:spPr>
          <a:xfrm>
            <a:off x="4670517" y="2984803"/>
            <a:ext cx="2850967" cy="365125"/>
          </a:xfrm>
        </p:spPr>
        <p:txBody>
          <a:bodyPr rtlCol="0">
            <a:normAutofit fontScale="92500"/>
          </a:bodyPr>
          <a:lstStyle/>
          <a:p>
            <a:r>
              <a:rPr lang="en-GB" dirty="0"/>
              <a:t>Companies Connect</a:t>
            </a:r>
          </a:p>
        </p:txBody>
      </p:sp>
      <p:sp>
        <p:nvSpPr>
          <p:cNvPr id="19" name="Textplatzhalter 18">
            <a:extLst>
              <a:ext uri="{FF2B5EF4-FFF2-40B4-BE49-F238E27FC236}">
                <a16:creationId xmlns:a16="http://schemas.microsoft.com/office/drawing/2014/main" id="{A301F0BB-3AE1-4877-8F78-D7F5AE48F810}"/>
              </a:ext>
            </a:extLst>
          </p:cNvPr>
          <p:cNvSpPr>
            <a:spLocks noGrp="1"/>
          </p:cNvSpPr>
          <p:nvPr>
            <p:ph type="body" sz="quarter" idx="17"/>
          </p:nvPr>
        </p:nvSpPr>
        <p:spPr>
          <a:xfrm>
            <a:off x="4904118" y="3372707"/>
            <a:ext cx="2383765" cy="1126085"/>
          </a:xfrm>
        </p:spPr>
        <p:txBody>
          <a:bodyPr rtlCol="0">
            <a:noAutofit/>
          </a:bodyPr>
          <a:lstStyle/>
          <a:p>
            <a:pPr rtl="0"/>
            <a:r>
              <a:rPr lang="en-US" dirty="0"/>
              <a:t>Our platform is where businesses like yours discover fresh ideas, cutting-edge solutions, and the talent to make them happen.</a:t>
            </a:r>
            <a:endParaRPr lang="de-DE" dirty="0"/>
          </a:p>
        </p:txBody>
      </p:sp>
      <p:sp>
        <p:nvSpPr>
          <p:cNvPr id="25" name="Textplatzhalter 24">
            <a:extLst>
              <a:ext uri="{FF2B5EF4-FFF2-40B4-BE49-F238E27FC236}">
                <a16:creationId xmlns:a16="http://schemas.microsoft.com/office/drawing/2014/main" id="{BAE2F608-914C-4C3C-93D9-10B4F89F1DF8}"/>
              </a:ext>
            </a:extLst>
          </p:cNvPr>
          <p:cNvSpPr>
            <a:spLocks noGrp="1"/>
          </p:cNvSpPr>
          <p:nvPr>
            <p:ph type="body" sz="quarter" idx="31"/>
          </p:nvPr>
        </p:nvSpPr>
        <p:spPr>
          <a:xfrm>
            <a:off x="8510604" y="2984803"/>
            <a:ext cx="3528999" cy="365125"/>
          </a:xfrm>
        </p:spPr>
        <p:txBody>
          <a:bodyPr rtlCol="0">
            <a:normAutofit/>
          </a:bodyPr>
          <a:lstStyle/>
          <a:p>
            <a:r>
              <a:rPr lang="en-GB" dirty="0"/>
              <a:t>Data empowers</a:t>
            </a:r>
          </a:p>
        </p:txBody>
      </p:sp>
      <p:sp>
        <p:nvSpPr>
          <p:cNvPr id="20" name="Textplatzhalter 19">
            <a:extLst>
              <a:ext uri="{FF2B5EF4-FFF2-40B4-BE49-F238E27FC236}">
                <a16:creationId xmlns:a16="http://schemas.microsoft.com/office/drawing/2014/main" id="{5F481192-C246-4A6A-8D3F-9EBF56786C13}"/>
              </a:ext>
            </a:extLst>
          </p:cNvPr>
          <p:cNvSpPr>
            <a:spLocks noGrp="1"/>
          </p:cNvSpPr>
          <p:nvPr>
            <p:ph type="body" sz="quarter" idx="19"/>
          </p:nvPr>
        </p:nvSpPr>
        <p:spPr>
          <a:xfrm>
            <a:off x="9083221" y="3372708"/>
            <a:ext cx="2383765" cy="1477436"/>
          </a:xfrm>
        </p:spPr>
        <p:txBody>
          <a:bodyPr rtlCol="0">
            <a:normAutofit/>
          </a:bodyPr>
          <a:lstStyle/>
          <a:p>
            <a:pPr rtl="0"/>
            <a:r>
              <a:rPr lang="en-US" dirty="0"/>
              <a:t>We empower you with insights and information that can drive your decisions and strategies forward.</a:t>
            </a:r>
            <a:endParaRPr lang="de-DE" dirty="0"/>
          </a:p>
        </p:txBody>
      </p:sp>
      <p:sp>
        <p:nvSpPr>
          <p:cNvPr id="28" name="Rechteck 27">
            <a:extLst>
              <a:ext uri="{FF2B5EF4-FFF2-40B4-BE49-F238E27FC236}">
                <a16:creationId xmlns:a16="http://schemas.microsoft.com/office/drawing/2014/main" id="{64C0FFA3-87B7-7CFF-A428-EAC071F69BD9}"/>
              </a:ext>
            </a:extLst>
          </p:cNvPr>
          <p:cNvSpPr/>
          <p:nvPr/>
        </p:nvSpPr>
        <p:spPr>
          <a:xfrm>
            <a:off x="0" y="5172635"/>
            <a:ext cx="12192000" cy="16853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Bierstadt"/>
              <a:ea typeface="+mn-ea"/>
              <a:cs typeface="+mn-cs"/>
            </a:endParaRPr>
          </a:p>
        </p:txBody>
      </p:sp>
      <p:sp>
        <p:nvSpPr>
          <p:cNvPr id="26" name="Textplatzhalter 61">
            <a:extLst>
              <a:ext uri="{FF2B5EF4-FFF2-40B4-BE49-F238E27FC236}">
                <a16:creationId xmlns:a16="http://schemas.microsoft.com/office/drawing/2014/main" id="{6B18DBDA-D5B7-2707-7570-C95256298F94}"/>
              </a:ext>
            </a:extLst>
          </p:cNvPr>
          <p:cNvSpPr txBox="1">
            <a:spLocks/>
          </p:cNvSpPr>
          <p:nvPr/>
        </p:nvSpPr>
        <p:spPr>
          <a:xfrm>
            <a:off x="1558109" y="5817359"/>
            <a:ext cx="4211912" cy="3321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spc="200" baseline="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400" b="1" i="0" u="none" strike="noStrike" kern="1200" cap="all" spc="200" normalizeH="0" baseline="0" noProof="0" dirty="0">
                <a:ln>
                  <a:noFill/>
                </a:ln>
                <a:solidFill>
                  <a:srgbClr val="15C7C7"/>
                </a:solidFill>
                <a:effectLst/>
                <a:uLnTx/>
                <a:uFillTx/>
                <a:latin typeface="Arial" panose="020B0604020202020204" pitchFamily="34" charset="0"/>
                <a:ea typeface="+mn-ea"/>
                <a:cs typeface="Arial" panose="020B0604020202020204" pitchFamily="34" charset="0"/>
              </a:rPr>
              <a:t>Dr. Sergej zwezich</a:t>
            </a:r>
          </a:p>
        </p:txBody>
      </p:sp>
      <p:sp>
        <p:nvSpPr>
          <p:cNvPr id="27" name="Textplatzhalter 62">
            <a:extLst>
              <a:ext uri="{FF2B5EF4-FFF2-40B4-BE49-F238E27FC236}">
                <a16:creationId xmlns:a16="http://schemas.microsoft.com/office/drawing/2014/main" id="{3AA802B7-CC0B-C778-F1BE-561F0B61C2DF}"/>
              </a:ext>
            </a:extLst>
          </p:cNvPr>
          <p:cNvSpPr txBox="1">
            <a:spLocks/>
          </p:cNvSpPr>
          <p:nvPr/>
        </p:nvSpPr>
        <p:spPr>
          <a:xfrm>
            <a:off x="2552102" y="5974793"/>
            <a:ext cx="2352016" cy="584440"/>
          </a:xfrm>
          <a:prstGeom prst="rect">
            <a:avLst/>
          </a:prstGeom>
        </p:spPr>
        <p:txBody>
          <a:bodyPr vert="horz" lIns="91440" tIns="45720" rIns="91440" bIns="45720" rtlCol="0">
            <a:noAutofit/>
          </a:bodyPr>
          <a:lstStyle>
            <a:lvl1pPr marL="0" indent="0" algn="ctr"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Bierstadt"/>
                <a:ea typeface="+mn-ea"/>
                <a:cs typeface="+mn-cs"/>
              </a:rPr>
              <a:t>Co-Founder</a:t>
            </a: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Bierstadt"/>
                <a:ea typeface="+mn-ea"/>
                <a:cs typeface="+mn-cs"/>
                <a:hlinkClick r:id="rId6"/>
              </a:rPr>
              <a:t>sergej.zwezich@servicebridge.net</a:t>
            </a:r>
            <a:endParaRPr kumimoji="0" lang="de-DE" sz="1100" b="0" i="0" u="none" strike="noStrike" kern="1200" cap="none" spc="0" normalizeH="0" baseline="0" noProof="0" dirty="0">
              <a:ln>
                <a:noFill/>
              </a:ln>
              <a:solidFill>
                <a:prstClr val="black"/>
              </a:solidFill>
              <a:effectLst/>
              <a:uLnTx/>
              <a:uFillTx/>
              <a:latin typeface="Bierstadt"/>
              <a:ea typeface="+mn-ea"/>
              <a:cs typeface="+mn-cs"/>
            </a:endParaRP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Bierstadt"/>
                <a:ea typeface="+mn-ea"/>
                <a:cs typeface="+mn-cs"/>
              </a:rPr>
              <a:t>+49 1737972857</a:t>
            </a:r>
          </a:p>
        </p:txBody>
      </p:sp>
      <p:sp>
        <p:nvSpPr>
          <p:cNvPr id="29" name="Textplatzhalter 61">
            <a:extLst>
              <a:ext uri="{FF2B5EF4-FFF2-40B4-BE49-F238E27FC236}">
                <a16:creationId xmlns:a16="http://schemas.microsoft.com/office/drawing/2014/main" id="{13E3BFA7-0CE4-1D98-983E-E945300E8E82}"/>
              </a:ext>
            </a:extLst>
          </p:cNvPr>
          <p:cNvSpPr txBox="1">
            <a:spLocks/>
          </p:cNvSpPr>
          <p:nvPr/>
        </p:nvSpPr>
        <p:spPr>
          <a:xfrm>
            <a:off x="7941801" y="5811068"/>
            <a:ext cx="2118415" cy="332113"/>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spc="200" baseline="0">
                <a:solidFill>
                  <a:schemeClr val="accent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solidFill>
                  <a:srgbClr val="15C7C7"/>
                </a:solidFill>
                <a:latin typeface="Arial"/>
                <a:cs typeface="Arial"/>
              </a:rPr>
              <a:t>Valentin</a:t>
            </a:r>
            <a:r>
              <a:rPr kumimoji="0" lang="de-DE" sz="1600" b="1" i="0" u="none" strike="noStrike" kern="1200" cap="all" spc="200" normalizeH="0" baseline="0" noProof="0" dirty="0">
                <a:ln>
                  <a:noFill/>
                </a:ln>
                <a:solidFill>
                  <a:srgbClr val="15C7C7"/>
                </a:solidFill>
                <a:effectLst/>
                <a:uLnTx/>
                <a:uFillTx/>
                <a:latin typeface="Arial"/>
                <a:cs typeface="Arial"/>
              </a:rPr>
              <a:t> </a:t>
            </a:r>
            <a:r>
              <a:rPr kumimoji="0" lang="de-DE" sz="1600" b="1" i="0" u="none" strike="noStrike" kern="1200" cap="all" spc="200" normalizeH="0" baseline="0" noProof="0" dirty="0" err="1">
                <a:ln>
                  <a:noFill/>
                </a:ln>
                <a:solidFill>
                  <a:srgbClr val="15C7C7"/>
                </a:solidFill>
                <a:effectLst/>
                <a:uLnTx/>
                <a:uFillTx/>
                <a:latin typeface="Arial"/>
                <a:cs typeface="Arial"/>
              </a:rPr>
              <a:t>Bese</a:t>
            </a:r>
          </a:p>
        </p:txBody>
      </p:sp>
      <p:sp>
        <p:nvSpPr>
          <p:cNvPr id="30" name="Textplatzhalter 62">
            <a:extLst>
              <a:ext uri="{FF2B5EF4-FFF2-40B4-BE49-F238E27FC236}">
                <a16:creationId xmlns:a16="http://schemas.microsoft.com/office/drawing/2014/main" id="{E05815EF-ADD5-6525-657A-52EC7DA9E5D9}"/>
              </a:ext>
            </a:extLst>
          </p:cNvPr>
          <p:cNvSpPr txBox="1">
            <a:spLocks/>
          </p:cNvSpPr>
          <p:nvPr/>
        </p:nvSpPr>
        <p:spPr>
          <a:xfrm>
            <a:off x="7772344" y="6016189"/>
            <a:ext cx="2352016" cy="453811"/>
          </a:xfrm>
          <a:prstGeom prst="rect">
            <a:avLst/>
          </a:prstGeom>
        </p:spPr>
        <p:txBody>
          <a:bodyPr vert="horz" lIns="91440" tIns="45720" rIns="91440" bIns="45720" rtlCol="0" anchor="t">
            <a:noAutofit/>
          </a:bodyPr>
          <a:lstStyle>
            <a:lvl1pPr marL="0" indent="0" algn="ctr" defTabSz="914400" rtl="0" eaLnBrk="1" latinLnBrk="0" hangingPunct="1">
              <a:lnSpc>
                <a:spcPct val="114000"/>
              </a:lnSpc>
              <a:spcBef>
                <a:spcPts val="0"/>
              </a:spcBef>
              <a:buFont typeface="Arial" panose="020B0604020202020204" pitchFamily="34" charset="0"/>
              <a:buNone/>
              <a:defRPr sz="1400" kern="1200" cap="none" spc="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Bierstadt"/>
                <a:ea typeface="+mn-ea"/>
                <a:cs typeface="+mn-cs"/>
              </a:rPr>
              <a:t>Co-Founder</a:t>
            </a:r>
          </a:p>
          <a:p>
            <a:pPr marL="0" marR="0" lvl="0" indent="0" algn="ctr"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de-DE" sz="1100" b="0" i="0" u="none" strike="noStrike" kern="1200" cap="none" spc="0" normalizeH="0" baseline="0" noProof="0" dirty="0">
                <a:ln>
                  <a:noFill/>
                </a:ln>
                <a:solidFill>
                  <a:prstClr val="black"/>
                </a:solidFill>
                <a:effectLst/>
                <a:uLnTx/>
                <a:uFillTx/>
                <a:latin typeface="Bierstadt"/>
                <a:ea typeface="+mn-ea"/>
                <a:cs typeface="+mn-cs"/>
                <a:hlinkClick r:id="rId7"/>
              </a:rPr>
              <a:t>valentin.bese@servicebridge.net</a:t>
            </a:r>
            <a:endParaRPr kumimoji="0" lang="de-DE" sz="1100" b="0" i="0" u="none" strike="noStrike" kern="1200" cap="none" spc="0" normalizeH="0" baseline="0" noProof="0" dirty="0">
              <a:ln>
                <a:noFill/>
              </a:ln>
              <a:solidFill>
                <a:prstClr val="black"/>
              </a:solidFill>
              <a:effectLst/>
              <a:uLnTx/>
              <a:uFillTx/>
              <a:latin typeface="Bierstadt"/>
              <a:ea typeface="+mn-ea"/>
              <a:cs typeface="+mn-cs"/>
            </a:endParaRPr>
          </a:p>
          <a:p>
            <a:pPr>
              <a:defRPr/>
            </a:pPr>
            <a:r>
              <a:rPr kumimoji="0" lang="de-DE" sz="1100" b="0" i="0" u="none" strike="noStrike" kern="1200" cap="none" spc="0" normalizeH="0" baseline="0" noProof="0" dirty="0">
                <a:ln>
                  <a:noFill/>
                </a:ln>
                <a:solidFill>
                  <a:prstClr val="black"/>
                </a:solidFill>
                <a:effectLst/>
                <a:uLnTx/>
                <a:uFillTx/>
                <a:latin typeface="Bierstadt"/>
                <a:ea typeface="+mn-ea"/>
                <a:cs typeface="+mn-cs"/>
              </a:rPr>
              <a:t>+</a:t>
            </a:r>
            <a:r>
              <a:rPr lang="de-DE" sz="1100" dirty="0">
                <a:solidFill>
                  <a:prstClr val="black"/>
                </a:solidFill>
                <a:latin typeface="Bierstadt"/>
              </a:rPr>
              <a:t>4</a:t>
            </a:r>
            <a:r>
              <a:rPr lang="de-DE" sz="1100" dirty="0">
                <a:solidFill>
                  <a:prstClr val="black"/>
                </a:solidFill>
                <a:ea typeface="+mn-lt"/>
                <a:cs typeface="+mn-lt"/>
              </a:rPr>
              <a:t>1 79 618 29 34</a:t>
            </a:r>
            <a:endParaRPr lang="de-DE" sz="1100" b="0" i="0" u="none" strike="noStrike" kern="1200" cap="none" spc="0" normalizeH="0" baseline="0" noProof="0" dirty="0">
              <a:ln>
                <a:noFill/>
              </a:ln>
              <a:solidFill>
                <a:prstClr val="black"/>
              </a:solidFill>
              <a:effectLst/>
              <a:uLnTx/>
              <a:uFillTx/>
              <a:ea typeface="+mn-lt"/>
              <a:cs typeface="+mn-lt"/>
            </a:endParaRPr>
          </a:p>
        </p:txBody>
      </p:sp>
      <p:sp>
        <p:nvSpPr>
          <p:cNvPr id="3" name="Textfeld 2">
            <a:extLst>
              <a:ext uri="{FF2B5EF4-FFF2-40B4-BE49-F238E27FC236}">
                <a16:creationId xmlns:a16="http://schemas.microsoft.com/office/drawing/2014/main" id="{84FA5213-65C4-F1AC-C238-952993046B42}"/>
              </a:ext>
            </a:extLst>
          </p:cNvPr>
          <p:cNvSpPr txBox="1"/>
          <p:nvPr/>
        </p:nvSpPr>
        <p:spPr>
          <a:xfrm>
            <a:off x="751114" y="5177588"/>
            <a:ext cx="105156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ierstadt"/>
                <a:ea typeface="+mn-ea"/>
                <a:cs typeface="+mn-cs"/>
              </a:rPr>
              <a:t>So, whether you're an expert seeking collaboration, a company looking to connect, or someone hungry for data-driven success, you've come to the right place. Welcome to our vibrant community</a:t>
            </a:r>
            <a:endParaRPr kumimoji="0" lang="de-DE" sz="1400" b="0" i="0" u="none" strike="noStrike" kern="1200" cap="none" spc="0" normalizeH="0" baseline="0" noProof="0" dirty="0">
              <a:ln>
                <a:noFill/>
              </a:ln>
              <a:solidFill>
                <a:prstClr val="black"/>
              </a:solidFill>
              <a:effectLst/>
              <a:uLnTx/>
              <a:uFillTx/>
              <a:latin typeface="Bierstadt"/>
              <a:ea typeface="+mn-ea"/>
              <a:cs typeface="+mn-cs"/>
            </a:endParaRPr>
          </a:p>
        </p:txBody>
      </p:sp>
      <p:pic>
        <p:nvPicPr>
          <p:cNvPr id="4" name="Grafik 3" descr="Gericht Silhouette">
            <a:extLst>
              <a:ext uri="{FF2B5EF4-FFF2-40B4-BE49-F238E27FC236}">
                <a16:creationId xmlns:a16="http://schemas.microsoft.com/office/drawing/2014/main" id="{9FB6C216-DB06-5A52-5F8E-4135FE2202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38800" y="2094871"/>
            <a:ext cx="914400" cy="914400"/>
          </a:xfrm>
          <a:prstGeom prst="rect">
            <a:avLst/>
          </a:prstGeom>
        </p:spPr>
      </p:pic>
      <p:pic>
        <p:nvPicPr>
          <p:cNvPr id="6" name="Grafik 5" descr="Server Silhouette">
            <a:extLst>
              <a:ext uri="{FF2B5EF4-FFF2-40B4-BE49-F238E27FC236}">
                <a16:creationId xmlns:a16="http://schemas.microsoft.com/office/drawing/2014/main" id="{F98FFE26-B18B-B4C4-11ED-3CB7F4FF3AA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17903" y="2094871"/>
            <a:ext cx="914400" cy="914400"/>
          </a:xfrm>
          <a:prstGeom prst="rect">
            <a:avLst/>
          </a:prstGeom>
        </p:spPr>
      </p:pic>
      <p:pic>
        <p:nvPicPr>
          <p:cNvPr id="9" name="Grafik 8" descr="Sitzungssaal Silhouette">
            <a:extLst>
              <a:ext uri="{FF2B5EF4-FFF2-40B4-BE49-F238E27FC236}">
                <a16:creationId xmlns:a16="http://schemas.microsoft.com/office/drawing/2014/main" id="{A92F7B50-81E5-3471-589C-615372973DC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53228" y="2094871"/>
            <a:ext cx="914400" cy="914400"/>
          </a:xfrm>
          <a:prstGeom prst="rect">
            <a:avLst/>
          </a:prstGeom>
        </p:spPr>
      </p:pic>
    </p:spTree>
    <p:extLst>
      <p:ext uri="{BB962C8B-B14F-4D97-AF65-F5344CB8AC3E}">
        <p14:creationId xmlns:p14="http://schemas.microsoft.com/office/powerpoint/2010/main" val="1155232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Oval 196">
            <a:extLst>
              <a:ext uri="{FF2B5EF4-FFF2-40B4-BE49-F238E27FC236}">
                <a16:creationId xmlns:a16="http://schemas.microsoft.com/office/drawing/2014/main" id="{B3EB9CE2-DFF6-609A-EC94-06D6DCAD0ACD}"/>
              </a:ext>
            </a:extLst>
          </p:cNvPr>
          <p:cNvSpPr/>
          <p:nvPr/>
        </p:nvSpPr>
        <p:spPr>
          <a:xfrm>
            <a:off x="8991600" y="-4207722"/>
            <a:ext cx="7338540" cy="7338540"/>
          </a:xfrm>
          <a:prstGeom prst="ellipse">
            <a:avLst/>
          </a:prstGeom>
          <a:solidFill>
            <a:schemeClr val="bg1">
              <a:alpha val="44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127A46B2-5926-EF08-EAC0-19862A807D1B}"/>
              </a:ext>
            </a:extLst>
          </p:cNvPr>
          <p:cNvSpPr/>
          <p:nvPr/>
        </p:nvSpPr>
        <p:spPr>
          <a:xfrm>
            <a:off x="10382542" y="-2816780"/>
            <a:ext cx="4556656" cy="4556656"/>
          </a:xfrm>
          <a:prstGeom prst="ellipse">
            <a:avLst/>
          </a:prstGeom>
          <a:solidFill>
            <a:schemeClr val="bg1">
              <a:alpha val="44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CB2644-27C3-247A-3AF4-69872A792A10}"/>
              </a:ext>
            </a:extLst>
          </p:cNvPr>
          <p:cNvSpPr/>
          <p:nvPr/>
        </p:nvSpPr>
        <p:spPr>
          <a:xfrm>
            <a:off x="6556606" y="3917392"/>
            <a:ext cx="4781573" cy="2030371"/>
          </a:xfrm>
          <a:prstGeom prst="rect">
            <a:avLst/>
          </a:prstGeom>
          <a:solidFill>
            <a:schemeClr val="bg1"/>
          </a:solidFill>
          <a:ln>
            <a:noFill/>
          </a:ln>
          <a:effectLst>
            <a:outerShdw blurRad="508138" dist="38100" dir="13500000" algn="b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CABE4A0-8500-518D-3BCB-7A334DBBF815}"/>
              </a:ext>
            </a:extLst>
          </p:cNvPr>
          <p:cNvSpPr/>
          <p:nvPr/>
        </p:nvSpPr>
        <p:spPr>
          <a:xfrm>
            <a:off x="6550842" y="3917392"/>
            <a:ext cx="4781554" cy="486981"/>
          </a:xfrm>
          <a:prstGeom prst="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10</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p>
        </p:txBody>
      </p:sp>
      <p:sp>
        <p:nvSpPr>
          <p:cNvPr id="10" name="TextBox 9">
            <a:extLst>
              <a:ext uri="{FF2B5EF4-FFF2-40B4-BE49-F238E27FC236}">
                <a16:creationId xmlns:a16="http://schemas.microsoft.com/office/drawing/2014/main" id="{A9792379-2778-2507-4739-65E12CA0D846}"/>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SWOT Analysis</a:t>
            </a:r>
          </a:p>
        </p:txBody>
      </p:sp>
      <p:sp>
        <p:nvSpPr>
          <p:cNvPr id="13" name="TextBox 12">
            <a:extLst>
              <a:ext uri="{FF2B5EF4-FFF2-40B4-BE49-F238E27FC236}">
                <a16:creationId xmlns:a16="http://schemas.microsoft.com/office/drawing/2014/main" id="{DF0E3EA3-995D-E255-C586-95AF59FA388E}"/>
              </a:ext>
            </a:extLst>
          </p:cNvPr>
          <p:cNvSpPr txBox="1"/>
          <p:nvPr/>
        </p:nvSpPr>
        <p:spPr>
          <a:xfrm>
            <a:off x="7373375" y="3956073"/>
            <a:ext cx="3154221"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solidFill>
                <a:effectLst/>
                <a:uLnTx/>
                <a:uFillTx/>
                <a:latin typeface="Montserrat" panose="00000500000000000000" pitchFamily="50" charset="0"/>
                <a:ea typeface="+mn-ea"/>
                <a:cs typeface="+mn-cs"/>
              </a:rPr>
              <a:t>THREATS</a:t>
            </a:r>
          </a:p>
        </p:txBody>
      </p:sp>
      <p:cxnSp>
        <p:nvCxnSpPr>
          <p:cNvPr id="16" name="Straight Connector 15">
            <a:extLst>
              <a:ext uri="{FF2B5EF4-FFF2-40B4-BE49-F238E27FC236}">
                <a16:creationId xmlns:a16="http://schemas.microsoft.com/office/drawing/2014/main" id="{F64581ED-587F-F4E1-66CA-5A857C2F293F}"/>
              </a:ext>
            </a:extLst>
          </p:cNvPr>
          <p:cNvCxnSpPr>
            <a:cxnSpLocks/>
          </p:cNvCxnSpPr>
          <p:nvPr/>
        </p:nvCxnSpPr>
        <p:spPr>
          <a:xfrm flipH="1">
            <a:off x="1456018" y="2671880"/>
            <a:ext cx="0" cy="23178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312439-FF2E-A7D0-8274-91CA9B0E26C5}"/>
              </a:ext>
            </a:extLst>
          </p:cNvPr>
          <p:cNvCxnSpPr>
            <a:cxnSpLocks/>
          </p:cNvCxnSpPr>
          <p:nvPr/>
        </p:nvCxnSpPr>
        <p:spPr>
          <a:xfrm>
            <a:off x="2510134" y="6141140"/>
            <a:ext cx="769114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8121DB6-197A-DB25-8547-C191D486A444}"/>
              </a:ext>
            </a:extLst>
          </p:cNvPr>
          <p:cNvSpPr txBox="1"/>
          <p:nvPr/>
        </p:nvSpPr>
        <p:spPr>
          <a:xfrm rot="16200000">
            <a:off x="969910" y="5240311"/>
            <a:ext cx="998675" cy="4374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BA3B1"/>
                </a:solidFill>
                <a:effectLst/>
                <a:uLnTx/>
                <a:uFillTx/>
                <a:latin typeface="Montserrat" panose="00000500000000000000" pitchFamily="50" charset="0"/>
                <a:ea typeface="+mn-ea"/>
                <a:cs typeface="+mn-cs"/>
              </a:rPr>
              <a:t>EXTERNAL</a:t>
            </a:r>
          </a:p>
        </p:txBody>
      </p:sp>
      <p:sp>
        <p:nvSpPr>
          <p:cNvPr id="24" name="TextBox 23">
            <a:extLst>
              <a:ext uri="{FF2B5EF4-FFF2-40B4-BE49-F238E27FC236}">
                <a16:creationId xmlns:a16="http://schemas.microsoft.com/office/drawing/2014/main" id="{02D0784A-CDD7-DAE7-712C-A61B3880EE14}"/>
              </a:ext>
            </a:extLst>
          </p:cNvPr>
          <p:cNvSpPr txBox="1"/>
          <p:nvPr/>
        </p:nvSpPr>
        <p:spPr>
          <a:xfrm>
            <a:off x="9727144" y="5955676"/>
            <a:ext cx="1423706" cy="4374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BA3B1"/>
                </a:solidFill>
                <a:effectLst/>
                <a:uLnTx/>
                <a:uFillTx/>
                <a:latin typeface="Montserrat" panose="00000500000000000000" pitchFamily="50" charset="0"/>
                <a:ea typeface="+mn-ea"/>
                <a:cs typeface="+mn-cs"/>
              </a:rPr>
              <a:t>NEGATIVE</a:t>
            </a:r>
          </a:p>
        </p:txBody>
      </p:sp>
      <p:sp>
        <p:nvSpPr>
          <p:cNvPr id="21" name="Rectangle 20">
            <a:extLst>
              <a:ext uri="{FF2B5EF4-FFF2-40B4-BE49-F238E27FC236}">
                <a16:creationId xmlns:a16="http://schemas.microsoft.com/office/drawing/2014/main" id="{6EAC5415-4BFC-E0DE-FAE4-8CF7143DBC1D}"/>
              </a:ext>
            </a:extLst>
          </p:cNvPr>
          <p:cNvSpPr/>
          <p:nvPr/>
        </p:nvSpPr>
        <p:spPr>
          <a:xfrm>
            <a:off x="6550841" y="1758217"/>
            <a:ext cx="4781573" cy="2030371"/>
          </a:xfrm>
          <a:prstGeom prst="rect">
            <a:avLst/>
          </a:prstGeom>
          <a:solidFill>
            <a:schemeClr val="bg1"/>
          </a:solidFill>
          <a:ln>
            <a:noFill/>
          </a:ln>
          <a:effectLst>
            <a:outerShdw blurRad="508138" dist="38100" dir="13500000" algn="b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D6F2C7B-EABE-D6FE-FEFC-9C1020BB8A90}"/>
              </a:ext>
            </a:extLst>
          </p:cNvPr>
          <p:cNvSpPr/>
          <p:nvPr/>
        </p:nvSpPr>
        <p:spPr>
          <a:xfrm>
            <a:off x="6550834" y="1758216"/>
            <a:ext cx="4781561" cy="486981"/>
          </a:xfrm>
          <a:prstGeom prst="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E978357-1708-F4AB-9C6B-884328F4A6EF}"/>
              </a:ext>
            </a:extLst>
          </p:cNvPr>
          <p:cNvSpPr/>
          <p:nvPr/>
        </p:nvSpPr>
        <p:spPr>
          <a:xfrm>
            <a:off x="1642474" y="3922447"/>
            <a:ext cx="4781573" cy="2030371"/>
          </a:xfrm>
          <a:prstGeom prst="rect">
            <a:avLst/>
          </a:prstGeom>
          <a:solidFill>
            <a:schemeClr val="bg1"/>
          </a:solidFill>
          <a:ln>
            <a:noFill/>
          </a:ln>
          <a:effectLst>
            <a:outerShdw blurRad="508138" dist="38100" dir="13500000" algn="b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7C8D"/>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635EB54-041C-D5BC-881D-E2A378853DFB}"/>
              </a:ext>
            </a:extLst>
          </p:cNvPr>
          <p:cNvSpPr/>
          <p:nvPr/>
        </p:nvSpPr>
        <p:spPr>
          <a:xfrm>
            <a:off x="1648239" y="3922449"/>
            <a:ext cx="4781561" cy="48541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0F334ED-2E0E-00D6-B196-BB030D52C8F6}"/>
              </a:ext>
            </a:extLst>
          </p:cNvPr>
          <p:cNvSpPr txBox="1"/>
          <p:nvPr/>
        </p:nvSpPr>
        <p:spPr>
          <a:xfrm>
            <a:off x="7404328" y="1791842"/>
            <a:ext cx="3074572"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2">
                    <a:lumMod val="75000"/>
                  </a:schemeClr>
                </a:solidFill>
                <a:effectLst/>
                <a:uLnTx/>
                <a:uFillTx/>
                <a:latin typeface="Montserrat" panose="00000500000000000000" pitchFamily="50" charset="0"/>
                <a:ea typeface="+mn-ea"/>
                <a:cs typeface="+mn-cs"/>
              </a:rPr>
              <a:t>WEAKNESS</a:t>
            </a:r>
          </a:p>
        </p:txBody>
      </p:sp>
      <p:sp>
        <p:nvSpPr>
          <p:cNvPr id="12" name="TextBox 11">
            <a:extLst>
              <a:ext uri="{FF2B5EF4-FFF2-40B4-BE49-F238E27FC236}">
                <a16:creationId xmlns:a16="http://schemas.microsoft.com/office/drawing/2014/main" id="{ACFCBCCF-62DD-E109-D515-F57AE4D3E9FE}"/>
              </a:ext>
            </a:extLst>
          </p:cNvPr>
          <p:cNvSpPr txBox="1"/>
          <p:nvPr/>
        </p:nvSpPr>
        <p:spPr>
          <a:xfrm>
            <a:off x="2059347" y="3956073"/>
            <a:ext cx="3940211"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OPPORTUNITIES</a:t>
            </a:r>
          </a:p>
        </p:txBody>
      </p:sp>
      <p:sp>
        <p:nvSpPr>
          <p:cNvPr id="23" name="TextBox 22">
            <a:extLst>
              <a:ext uri="{FF2B5EF4-FFF2-40B4-BE49-F238E27FC236}">
                <a16:creationId xmlns:a16="http://schemas.microsoft.com/office/drawing/2014/main" id="{3227714B-2607-8D60-5A80-1DF0CE9A004C}"/>
              </a:ext>
            </a:extLst>
          </p:cNvPr>
          <p:cNvSpPr txBox="1"/>
          <p:nvPr/>
        </p:nvSpPr>
        <p:spPr>
          <a:xfrm>
            <a:off x="1648240" y="5955676"/>
            <a:ext cx="1423706" cy="4374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BA3B1"/>
                </a:solidFill>
                <a:effectLst/>
                <a:uLnTx/>
                <a:uFillTx/>
                <a:latin typeface="Montserrat" panose="00000500000000000000" pitchFamily="50" charset="0"/>
                <a:ea typeface="+mn-ea"/>
                <a:cs typeface="+mn-cs"/>
              </a:rPr>
              <a:t>POSITIVE</a:t>
            </a:r>
          </a:p>
        </p:txBody>
      </p:sp>
      <p:sp>
        <p:nvSpPr>
          <p:cNvPr id="2" name="Rectangle 1">
            <a:extLst>
              <a:ext uri="{FF2B5EF4-FFF2-40B4-BE49-F238E27FC236}">
                <a16:creationId xmlns:a16="http://schemas.microsoft.com/office/drawing/2014/main" id="{F7EC36E8-CEA1-0D61-3FBC-69C9AC8BCCEF}"/>
              </a:ext>
            </a:extLst>
          </p:cNvPr>
          <p:cNvSpPr/>
          <p:nvPr/>
        </p:nvSpPr>
        <p:spPr>
          <a:xfrm>
            <a:off x="1648236" y="1758216"/>
            <a:ext cx="4781573" cy="2030371"/>
          </a:xfrm>
          <a:prstGeom prst="rect">
            <a:avLst/>
          </a:prstGeom>
          <a:solidFill>
            <a:schemeClr val="bg1"/>
          </a:solidFill>
          <a:ln>
            <a:noFill/>
          </a:ln>
          <a:effectLst>
            <a:outerShdw blurRad="508138" dist="38100" dir="13500000" algn="b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7C8D"/>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FE01B1E-63F2-F402-233D-18C072CE9C2F}"/>
              </a:ext>
            </a:extLst>
          </p:cNvPr>
          <p:cNvSpPr/>
          <p:nvPr/>
        </p:nvSpPr>
        <p:spPr>
          <a:xfrm>
            <a:off x="1648239" y="1758218"/>
            <a:ext cx="4781561" cy="485410"/>
          </a:xfrm>
          <a:prstGeom prst="rect">
            <a:avLst/>
          </a:prstGeom>
          <a:solidFill>
            <a:srgbClr val="2B71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79EAFB3-F3B7-C639-5156-152F93664287}"/>
              </a:ext>
            </a:extLst>
          </p:cNvPr>
          <p:cNvSpPr txBox="1"/>
          <p:nvPr/>
        </p:nvSpPr>
        <p:spPr>
          <a:xfrm>
            <a:off x="2294342" y="1791842"/>
            <a:ext cx="3517091"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STRENGTHS</a:t>
            </a:r>
          </a:p>
        </p:txBody>
      </p:sp>
      <p:sp>
        <p:nvSpPr>
          <p:cNvPr id="20" name="TextBox 19">
            <a:extLst>
              <a:ext uri="{FF2B5EF4-FFF2-40B4-BE49-F238E27FC236}">
                <a16:creationId xmlns:a16="http://schemas.microsoft.com/office/drawing/2014/main" id="{4B4EE2F7-7CDE-8CEB-CF17-B12DF27313D7}"/>
              </a:ext>
            </a:extLst>
          </p:cNvPr>
          <p:cNvSpPr txBox="1"/>
          <p:nvPr/>
        </p:nvSpPr>
        <p:spPr>
          <a:xfrm rot="16200000">
            <a:off x="1040991" y="1967723"/>
            <a:ext cx="856512" cy="4374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9BA3B1"/>
                </a:solidFill>
                <a:effectLst/>
                <a:uLnTx/>
                <a:uFillTx/>
                <a:latin typeface="Montserrat" panose="00000500000000000000" pitchFamily="50" charset="0"/>
                <a:ea typeface="+mn-ea"/>
                <a:cs typeface="+mn-cs"/>
              </a:rPr>
              <a:t>INTERNAL</a:t>
            </a:r>
          </a:p>
        </p:txBody>
      </p:sp>
      <p:sp>
        <p:nvSpPr>
          <p:cNvPr id="51" name="TextBox 50">
            <a:extLst>
              <a:ext uri="{FF2B5EF4-FFF2-40B4-BE49-F238E27FC236}">
                <a16:creationId xmlns:a16="http://schemas.microsoft.com/office/drawing/2014/main" id="{6592E1D9-8732-6414-6A5B-7A2D6511CB32}"/>
              </a:ext>
            </a:extLst>
          </p:cNvPr>
          <p:cNvSpPr txBox="1"/>
          <p:nvPr/>
        </p:nvSpPr>
        <p:spPr>
          <a:xfrm>
            <a:off x="1831085" y="2546412"/>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Strong financial position</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Effective leadership</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Competent work force</a:t>
            </a:r>
          </a:p>
        </p:txBody>
      </p:sp>
      <p:sp>
        <p:nvSpPr>
          <p:cNvPr id="53" name="TextBox 52">
            <a:extLst>
              <a:ext uri="{FF2B5EF4-FFF2-40B4-BE49-F238E27FC236}">
                <a16:creationId xmlns:a16="http://schemas.microsoft.com/office/drawing/2014/main" id="{65D45144-9854-E722-21D9-78A6A766D8F2}"/>
              </a:ext>
            </a:extLst>
          </p:cNvPr>
          <p:cNvSpPr txBox="1"/>
          <p:nvPr/>
        </p:nvSpPr>
        <p:spPr>
          <a:xfrm>
            <a:off x="4038908" y="2538502"/>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Quality products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Reputable brand name</a:t>
            </a:r>
            <a:endPar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endParaRPr>
          </a:p>
        </p:txBody>
      </p:sp>
      <p:sp>
        <p:nvSpPr>
          <p:cNvPr id="55" name="TextBox 54">
            <a:extLst>
              <a:ext uri="{FF2B5EF4-FFF2-40B4-BE49-F238E27FC236}">
                <a16:creationId xmlns:a16="http://schemas.microsoft.com/office/drawing/2014/main" id="{0C7479C3-F41F-4C55-04C7-8DF27A392B30}"/>
              </a:ext>
            </a:extLst>
          </p:cNvPr>
          <p:cNvSpPr txBox="1"/>
          <p:nvPr/>
        </p:nvSpPr>
        <p:spPr>
          <a:xfrm>
            <a:off x="1828213" y="4737334"/>
            <a:ext cx="2245282"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Growth of market</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Untapped markets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Government subsidies</a:t>
            </a:r>
          </a:p>
        </p:txBody>
      </p:sp>
      <p:sp>
        <p:nvSpPr>
          <p:cNvPr id="57" name="TextBox 56">
            <a:extLst>
              <a:ext uri="{FF2B5EF4-FFF2-40B4-BE49-F238E27FC236}">
                <a16:creationId xmlns:a16="http://schemas.microsoft.com/office/drawing/2014/main" id="{20B4DC52-7387-8003-C0DF-03DFD85BF953}"/>
              </a:ext>
            </a:extLst>
          </p:cNvPr>
          <p:cNvSpPr txBox="1"/>
          <p:nvPr/>
        </p:nvSpPr>
        <p:spPr>
          <a:xfrm>
            <a:off x="4042156" y="4737334"/>
            <a:ext cx="2245282"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Lowered production costs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Decrease in sales of substitute products</a:t>
            </a:r>
          </a:p>
        </p:txBody>
      </p:sp>
      <p:sp>
        <p:nvSpPr>
          <p:cNvPr id="58" name="TextBox 57">
            <a:extLst>
              <a:ext uri="{FF2B5EF4-FFF2-40B4-BE49-F238E27FC236}">
                <a16:creationId xmlns:a16="http://schemas.microsoft.com/office/drawing/2014/main" id="{32BDD7A1-5497-4F94-7211-1E41A0565C27}"/>
              </a:ext>
            </a:extLst>
          </p:cNvPr>
          <p:cNvSpPr txBox="1"/>
          <p:nvPr/>
        </p:nvSpPr>
        <p:spPr>
          <a:xfrm>
            <a:off x="6748467" y="2539232"/>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Higher turnover rate</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High unit costs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Unstable supply chain</a:t>
            </a:r>
            <a:endPar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endParaRPr>
          </a:p>
        </p:txBody>
      </p:sp>
      <p:sp>
        <p:nvSpPr>
          <p:cNvPr id="59" name="TextBox 58">
            <a:extLst>
              <a:ext uri="{FF2B5EF4-FFF2-40B4-BE49-F238E27FC236}">
                <a16:creationId xmlns:a16="http://schemas.microsoft.com/office/drawing/2014/main" id="{53C02C65-D673-C41B-B564-C25BFBD4B486}"/>
              </a:ext>
            </a:extLst>
          </p:cNvPr>
          <p:cNvSpPr txBox="1"/>
          <p:nvPr/>
        </p:nvSpPr>
        <p:spPr>
          <a:xfrm>
            <a:off x="8956290" y="2531322"/>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Headquarter location</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Lack of patents or IPs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Outdated equipment</a:t>
            </a:r>
          </a:p>
        </p:txBody>
      </p:sp>
      <p:sp>
        <p:nvSpPr>
          <p:cNvPr id="60" name="TextBox 59">
            <a:extLst>
              <a:ext uri="{FF2B5EF4-FFF2-40B4-BE49-F238E27FC236}">
                <a16:creationId xmlns:a16="http://schemas.microsoft.com/office/drawing/2014/main" id="{42B6D612-579E-E27E-1B82-22F1A3F8A811}"/>
              </a:ext>
            </a:extLst>
          </p:cNvPr>
          <p:cNvSpPr txBox="1"/>
          <p:nvPr/>
        </p:nvSpPr>
        <p:spPr>
          <a:xfrm>
            <a:off x="6748467" y="4727867"/>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Shortage of manpower</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New costly regulations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Economic downturn </a:t>
            </a:r>
            <a:endPar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endParaRPr>
          </a:p>
        </p:txBody>
      </p:sp>
      <p:sp>
        <p:nvSpPr>
          <p:cNvPr id="61" name="TextBox 60">
            <a:extLst>
              <a:ext uri="{FF2B5EF4-FFF2-40B4-BE49-F238E27FC236}">
                <a16:creationId xmlns:a16="http://schemas.microsoft.com/office/drawing/2014/main" id="{B2F47A23-FE63-9310-F514-D751088FB929}"/>
              </a:ext>
            </a:extLst>
          </p:cNvPr>
          <p:cNvSpPr txBox="1"/>
          <p:nvPr/>
        </p:nvSpPr>
        <p:spPr>
          <a:xfrm>
            <a:off x="8956290" y="4719957"/>
            <a:ext cx="2194560" cy="888491"/>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Rising material costs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Lower-cost competitor(s)</a:t>
            </a:r>
          </a:p>
        </p:txBody>
      </p:sp>
      <p:cxnSp>
        <p:nvCxnSpPr>
          <p:cNvPr id="199" name="Straight Connector 198">
            <a:extLst>
              <a:ext uri="{FF2B5EF4-FFF2-40B4-BE49-F238E27FC236}">
                <a16:creationId xmlns:a16="http://schemas.microsoft.com/office/drawing/2014/main" id="{07E910CD-D5C4-E4B9-0AB1-DC14CF860474}"/>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19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side Corner of Rectangle 128">
            <a:extLst>
              <a:ext uri="{FF2B5EF4-FFF2-40B4-BE49-F238E27FC236}">
                <a16:creationId xmlns:a16="http://schemas.microsoft.com/office/drawing/2014/main" id="{1DA98E2B-8734-4BF7-913B-952469CE31C3}"/>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8FC06C2-CC63-4C66-BFA6-ECF1C04EDFFA}"/>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464EC52-2E09-440C-8237-742AED73897E}"/>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11</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7" name="TextBox 6">
            <a:extLst>
              <a:ext uri="{FF2B5EF4-FFF2-40B4-BE49-F238E27FC236}">
                <a16:creationId xmlns:a16="http://schemas.microsoft.com/office/drawing/2014/main" id="{A4C5A961-250A-4682-88D9-80FA0227EC6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sp>
        <p:nvSpPr>
          <p:cNvPr id="10" name="Rectangle 9">
            <a:extLst>
              <a:ext uri="{FF2B5EF4-FFF2-40B4-BE49-F238E27FC236}">
                <a16:creationId xmlns:a16="http://schemas.microsoft.com/office/drawing/2014/main" id="{3BD98E1C-67C3-4FD8-A0CD-1456A4350FFB}"/>
              </a:ext>
            </a:extLst>
          </p:cNvPr>
          <p:cNvSpPr/>
          <p:nvPr/>
        </p:nvSpPr>
        <p:spPr>
          <a:xfrm rot="16200000">
            <a:off x="2811855" y="442278"/>
            <a:ext cx="2301377" cy="4858402"/>
          </a:xfrm>
          <a:prstGeom prst="rect">
            <a:avLst/>
          </a:prstGeom>
          <a:gradFill>
            <a:gsLst>
              <a:gs pos="0">
                <a:schemeClr val="accent1"/>
              </a:gs>
              <a:gs pos="48000">
                <a:srgbClr val="5F92FE"/>
              </a:gs>
              <a:gs pos="100000">
                <a:srgbClr val="92B3FE"/>
              </a:gs>
            </a:gsLst>
            <a:lin ang="0" scaled="0"/>
          </a:gradFill>
          <a:ln>
            <a:noFill/>
          </a:ln>
          <a:effectLst>
            <a:outerShdw blurRad="5461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22" name="Rectangle 21">
            <a:extLst>
              <a:ext uri="{FF2B5EF4-FFF2-40B4-BE49-F238E27FC236}">
                <a16:creationId xmlns:a16="http://schemas.microsoft.com/office/drawing/2014/main" id="{66EAAE1B-360A-41E9-BB26-4B5F15EC08F3}"/>
              </a:ext>
            </a:extLst>
          </p:cNvPr>
          <p:cNvSpPr/>
          <p:nvPr/>
        </p:nvSpPr>
        <p:spPr>
          <a:xfrm rot="16200000">
            <a:off x="7670256" y="442278"/>
            <a:ext cx="2301377" cy="4858402"/>
          </a:xfrm>
          <a:prstGeom prst="rect">
            <a:avLst/>
          </a:prstGeom>
          <a:solidFill>
            <a:srgbClr val="F3F3F8"/>
          </a:solidFill>
          <a:ln>
            <a:noFill/>
          </a:ln>
          <a:effectLst>
            <a:outerShdw blurRad="5461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23" name="Rectangle 22">
            <a:extLst>
              <a:ext uri="{FF2B5EF4-FFF2-40B4-BE49-F238E27FC236}">
                <a16:creationId xmlns:a16="http://schemas.microsoft.com/office/drawing/2014/main" id="{5B05FF38-4F43-4EEB-B10E-7ED3F3CBAA5D}"/>
              </a:ext>
            </a:extLst>
          </p:cNvPr>
          <p:cNvSpPr/>
          <p:nvPr/>
        </p:nvSpPr>
        <p:spPr>
          <a:xfrm rot="16200000">
            <a:off x="2811855" y="2743654"/>
            <a:ext cx="2301377" cy="4858402"/>
          </a:xfrm>
          <a:prstGeom prst="rect">
            <a:avLst/>
          </a:prstGeom>
          <a:solidFill>
            <a:srgbClr val="F3F3F8"/>
          </a:solidFill>
          <a:ln>
            <a:noFill/>
          </a:ln>
          <a:effectLst>
            <a:outerShdw blurRad="5461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24" name="Rectangle 23">
            <a:extLst>
              <a:ext uri="{FF2B5EF4-FFF2-40B4-BE49-F238E27FC236}">
                <a16:creationId xmlns:a16="http://schemas.microsoft.com/office/drawing/2014/main" id="{FF9056F6-A0C1-4199-A101-FEA57D8DEDAD}"/>
              </a:ext>
            </a:extLst>
          </p:cNvPr>
          <p:cNvSpPr/>
          <p:nvPr/>
        </p:nvSpPr>
        <p:spPr>
          <a:xfrm rot="16200000">
            <a:off x="7670256" y="2743654"/>
            <a:ext cx="2301377" cy="4858402"/>
          </a:xfrm>
          <a:prstGeom prst="rect">
            <a:avLst/>
          </a:prstGeom>
          <a:solidFill>
            <a:srgbClr val="F3F3F8"/>
          </a:solidFill>
          <a:ln>
            <a:noFill/>
          </a:ln>
          <a:effectLst>
            <a:outerShdw blurRad="5461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4" name="Graphic 36">
            <a:extLst>
              <a:ext uri="{FF2B5EF4-FFF2-40B4-BE49-F238E27FC236}">
                <a16:creationId xmlns:a16="http://schemas.microsoft.com/office/drawing/2014/main" id="{34C56AEF-5088-4457-9715-46A2EB89582C}"/>
              </a:ext>
            </a:extLst>
          </p:cNvPr>
          <p:cNvSpPr/>
          <p:nvPr/>
        </p:nvSpPr>
        <p:spPr>
          <a:xfrm>
            <a:off x="6391743" y="4022167"/>
            <a:ext cx="1004375" cy="998744"/>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1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27" name="Graphic 36">
            <a:extLst>
              <a:ext uri="{FF2B5EF4-FFF2-40B4-BE49-F238E27FC236}">
                <a16:creationId xmlns:a16="http://schemas.microsoft.com/office/drawing/2014/main" id="{51EF316E-7C24-489F-991C-8FCAFA297810}"/>
              </a:ext>
            </a:extLst>
          </p:cNvPr>
          <p:cNvSpPr/>
          <p:nvPr/>
        </p:nvSpPr>
        <p:spPr>
          <a:xfrm flipH="1">
            <a:off x="5387368" y="4022167"/>
            <a:ext cx="1004375" cy="998744"/>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1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30" name="Graphic 36">
            <a:extLst>
              <a:ext uri="{FF2B5EF4-FFF2-40B4-BE49-F238E27FC236}">
                <a16:creationId xmlns:a16="http://schemas.microsoft.com/office/drawing/2014/main" id="{2996BD2D-173C-46F0-9A6D-2C2337B531EA}"/>
              </a:ext>
            </a:extLst>
          </p:cNvPr>
          <p:cNvSpPr/>
          <p:nvPr/>
        </p:nvSpPr>
        <p:spPr>
          <a:xfrm flipV="1">
            <a:off x="6391743" y="3023423"/>
            <a:ext cx="1004375" cy="998744"/>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1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33" name="Graphic 36">
            <a:extLst>
              <a:ext uri="{FF2B5EF4-FFF2-40B4-BE49-F238E27FC236}">
                <a16:creationId xmlns:a16="http://schemas.microsoft.com/office/drawing/2014/main" id="{A4B56CFF-6FF5-4292-A28C-F2AAE94CF72D}"/>
              </a:ext>
            </a:extLst>
          </p:cNvPr>
          <p:cNvSpPr/>
          <p:nvPr/>
        </p:nvSpPr>
        <p:spPr>
          <a:xfrm flipH="1" flipV="1">
            <a:off x="5387368" y="3023423"/>
            <a:ext cx="1004375" cy="998744"/>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bg1">
              <a:alpha val="1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grpSp>
        <p:nvGrpSpPr>
          <p:cNvPr id="11" name="Group 10">
            <a:extLst>
              <a:ext uri="{FF2B5EF4-FFF2-40B4-BE49-F238E27FC236}">
                <a16:creationId xmlns:a16="http://schemas.microsoft.com/office/drawing/2014/main" id="{3CFED517-BD64-FB51-ACE9-73DF4DE26F0B}"/>
              </a:ext>
            </a:extLst>
          </p:cNvPr>
          <p:cNvGrpSpPr/>
          <p:nvPr/>
        </p:nvGrpSpPr>
        <p:grpSpPr>
          <a:xfrm>
            <a:off x="5508808" y="3138574"/>
            <a:ext cx="1765868" cy="1765868"/>
            <a:chOff x="5508808" y="3138574"/>
            <a:chExt cx="1765868" cy="1765868"/>
          </a:xfrm>
        </p:grpSpPr>
        <p:sp>
          <p:nvSpPr>
            <p:cNvPr id="35" name="TextBox 34">
              <a:extLst>
                <a:ext uri="{FF2B5EF4-FFF2-40B4-BE49-F238E27FC236}">
                  <a16:creationId xmlns:a16="http://schemas.microsoft.com/office/drawing/2014/main" id="{16E50702-8D0F-459E-863E-2B5463C64F47}"/>
                </a:ext>
              </a:extLst>
            </p:cNvPr>
            <p:cNvSpPr txBox="1"/>
            <p:nvPr/>
          </p:nvSpPr>
          <p:spPr>
            <a:xfrm rot="19007822">
              <a:off x="5553123" y="3182802"/>
              <a:ext cx="1677240" cy="1677412"/>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STRENGTHS</a:t>
              </a:r>
            </a:p>
          </p:txBody>
        </p:sp>
        <p:sp>
          <p:nvSpPr>
            <p:cNvPr id="37" name="TextBox 36">
              <a:extLst>
                <a:ext uri="{FF2B5EF4-FFF2-40B4-BE49-F238E27FC236}">
                  <a16:creationId xmlns:a16="http://schemas.microsoft.com/office/drawing/2014/main" id="{C6FB26A1-C255-4C05-99B0-FCB49E529747}"/>
                </a:ext>
              </a:extLst>
            </p:cNvPr>
            <p:cNvSpPr txBox="1"/>
            <p:nvPr/>
          </p:nvSpPr>
          <p:spPr>
            <a:xfrm rot="2879649">
              <a:off x="5553123" y="3182802"/>
              <a:ext cx="1677240" cy="1677412"/>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WEAKNESSES</a:t>
              </a:r>
            </a:p>
          </p:txBody>
        </p:sp>
        <p:sp>
          <p:nvSpPr>
            <p:cNvPr id="38" name="TextBox 37">
              <a:extLst>
                <a:ext uri="{FF2B5EF4-FFF2-40B4-BE49-F238E27FC236}">
                  <a16:creationId xmlns:a16="http://schemas.microsoft.com/office/drawing/2014/main" id="{13DA4678-DB86-42B5-BC7C-5DC71735B01D}"/>
                </a:ext>
              </a:extLst>
            </p:cNvPr>
            <p:cNvSpPr txBox="1"/>
            <p:nvPr/>
          </p:nvSpPr>
          <p:spPr>
            <a:xfrm rot="2497954">
              <a:off x="5508899" y="3138574"/>
              <a:ext cx="1765686" cy="1765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THREATS</a:t>
              </a:r>
            </a:p>
          </p:txBody>
        </p:sp>
        <p:sp>
          <p:nvSpPr>
            <p:cNvPr id="39" name="TextBox 38">
              <a:extLst>
                <a:ext uri="{FF2B5EF4-FFF2-40B4-BE49-F238E27FC236}">
                  <a16:creationId xmlns:a16="http://schemas.microsoft.com/office/drawing/2014/main" id="{3D362E07-939C-4188-9765-CFBBFB6C88EE}"/>
                </a:ext>
              </a:extLst>
            </p:cNvPr>
            <p:cNvSpPr txBox="1"/>
            <p:nvPr/>
          </p:nvSpPr>
          <p:spPr>
            <a:xfrm rot="18805248">
              <a:off x="5508899" y="3138574"/>
              <a:ext cx="1765686" cy="1765868"/>
            </a:xfrm>
            <a:prstGeom prst="rect">
              <a:avLst/>
            </a:prstGeom>
            <a:noFill/>
          </p:spPr>
          <p:txBody>
            <a:bodyPr wrap="non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OPPORTUNITIES</a:t>
              </a:r>
            </a:p>
          </p:txBody>
        </p:sp>
      </p:grpSp>
      <p:grpSp>
        <p:nvGrpSpPr>
          <p:cNvPr id="9" name="Group 8">
            <a:extLst>
              <a:ext uri="{FF2B5EF4-FFF2-40B4-BE49-F238E27FC236}">
                <a16:creationId xmlns:a16="http://schemas.microsoft.com/office/drawing/2014/main" id="{ED32E0E1-D16C-98C4-848F-25A2E8BABC43}"/>
              </a:ext>
            </a:extLst>
          </p:cNvPr>
          <p:cNvGrpSpPr/>
          <p:nvPr/>
        </p:nvGrpSpPr>
        <p:grpSpPr>
          <a:xfrm>
            <a:off x="5665088" y="3299585"/>
            <a:ext cx="1453310" cy="1445164"/>
            <a:chOff x="5665088" y="3299585"/>
            <a:chExt cx="1453310" cy="1445164"/>
          </a:xfrm>
        </p:grpSpPr>
        <p:sp>
          <p:nvSpPr>
            <p:cNvPr id="15" name="Graphic 36">
              <a:extLst>
                <a:ext uri="{FF2B5EF4-FFF2-40B4-BE49-F238E27FC236}">
                  <a16:creationId xmlns:a16="http://schemas.microsoft.com/office/drawing/2014/main" id="{AEB02AD5-BF78-4508-B0F2-8DC2BCF0DA73}"/>
                </a:ext>
              </a:extLst>
            </p:cNvPr>
            <p:cNvSpPr/>
            <p:nvPr/>
          </p:nvSpPr>
          <p:spPr>
            <a:xfrm>
              <a:off x="6391743" y="4022168"/>
              <a:ext cx="726655" cy="722581"/>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2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28" name="Graphic 36">
              <a:extLst>
                <a:ext uri="{FF2B5EF4-FFF2-40B4-BE49-F238E27FC236}">
                  <a16:creationId xmlns:a16="http://schemas.microsoft.com/office/drawing/2014/main" id="{997DAA9A-4327-41A9-9F5D-B64D366F4C38}"/>
                </a:ext>
              </a:extLst>
            </p:cNvPr>
            <p:cNvSpPr/>
            <p:nvPr/>
          </p:nvSpPr>
          <p:spPr>
            <a:xfrm flipH="1">
              <a:off x="5665088" y="4022168"/>
              <a:ext cx="726655" cy="722581"/>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2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31" name="Graphic 36">
              <a:extLst>
                <a:ext uri="{FF2B5EF4-FFF2-40B4-BE49-F238E27FC236}">
                  <a16:creationId xmlns:a16="http://schemas.microsoft.com/office/drawing/2014/main" id="{92541AD2-17F6-4BD0-B5F3-10F49DAE1B4B}"/>
                </a:ext>
              </a:extLst>
            </p:cNvPr>
            <p:cNvSpPr/>
            <p:nvPr/>
          </p:nvSpPr>
          <p:spPr>
            <a:xfrm flipV="1">
              <a:off x="6391743" y="3299585"/>
              <a:ext cx="726655" cy="722581"/>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accent1">
                <a:lumMod val="60000"/>
                <a:lumOff val="40000"/>
                <a:alpha val="2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sp>
          <p:nvSpPr>
            <p:cNvPr id="34" name="Graphic 36">
              <a:extLst>
                <a:ext uri="{FF2B5EF4-FFF2-40B4-BE49-F238E27FC236}">
                  <a16:creationId xmlns:a16="http://schemas.microsoft.com/office/drawing/2014/main" id="{82C8FF0C-C786-49C7-A545-F44D860A0C66}"/>
                </a:ext>
              </a:extLst>
            </p:cNvPr>
            <p:cNvSpPr/>
            <p:nvPr/>
          </p:nvSpPr>
          <p:spPr>
            <a:xfrm flipH="1" flipV="1">
              <a:off x="5665088" y="3299585"/>
              <a:ext cx="726655" cy="722581"/>
            </a:xfrm>
            <a:custGeom>
              <a:avLst/>
              <a:gdLst>
                <a:gd name="connsiteX0" fmla="*/ 0 w 1146571"/>
                <a:gd name="connsiteY0" fmla="*/ 1140057 h 1140142"/>
                <a:gd name="connsiteX1" fmla="*/ 8573 w 1146571"/>
                <a:gd name="connsiteY1" fmla="*/ 1140143 h 1140142"/>
                <a:gd name="connsiteX2" fmla="*/ 1146572 w 1146571"/>
                <a:gd name="connsiteY2" fmla="*/ 2143 h 1140142"/>
                <a:gd name="connsiteX3" fmla="*/ 1146572 w 1146571"/>
                <a:gd name="connsiteY3" fmla="*/ 0 h 1140142"/>
                <a:gd name="connsiteX4" fmla="*/ 0 w 1146571"/>
                <a:gd name="connsiteY4" fmla="*/ 0 h 1140142"/>
                <a:gd name="connsiteX5" fmla="*/ 0 w 1146571"/>
                <a:gd name="connsiteY5" fmla="*/ 1140057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6571" h="1140142">
                  <a:moveTo>
                    <a:pt x="0" y="1140057"/>
                  </a:moveTo>
                  <a:cubicBezTo>
                    <a:pt x="2829" y="1140057"/>
                    <a:pt x="5744" y="1140143"/>
                    <a:pt x="8573" y="1140143"/>
                  </a:cubicBezTo>
                  <a:cubicBezTo>
                    <a:pt x="637108" y="1140143"/>
                    <a:pt x="1146572" y="630679"/>
                    <a:pt x="1146572" y="2143"/>
                  </a:cubicBezTo>
                  <a:cubicBezTo>
                    <a:pt x="1146572" y="1457"/>
                    <a:pt x="1146572" y="686"/>
                    <a:pt x="1146572" y="0"/>
                  </a:cubicBezTo>
                  <a:lnTo>
                    <a:pt x="0" y="0"/>
                  </a:lnTo>
                  <a:lnTo>
                    <a:pt x="0" y="1140057"/>
                  </a:lnTo>
                  <a:close/>
                </a:path>
              </a:pathLst>
            </a:custGeom>
            <a:solidFill>
              <a:schemeClr val="bg1">
                <a:alpha val="25000"/>
              </a:schemeClr>
            </a:solidFill>
            <a:ln w="8572"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dirty="0">
                <a:ln>
                  <a:noFill/>
                </a:ln>
                <a:solidFill>
                  <a:srgbClr val="000000"/>
                </a:solidFill>
                <a:effectLst/>
                <a:uLnTx/>
                <a:uFillTx/>
                <a:latin typeface="Montserrat" panose="00000500000000000000" pitchFamily="50" charset="0"/>
                <a:ea typeface="+mn-ea"/>
                <a:cs typeface="+mn-cs"/>
              </a:endParaRPr>
            </a:p>
          </p:txBody>
        </p:sp>
      </p:grpSp>
      <p:grpSp>
        <p:nvGrpSpPr>
          <p:cNvPr id="5127" name="Group 5126">
            <a:extLst>
              <a:ext uri="{FF2B5EF4-FFF2-40B4-BE49-F238E27FC236}">
                <a16:creationId xmlns:a16="http://schemas.microsoft.com/office/drawing/2014/main" id="{FF93F348-3695-40DD-92FD-37DB0ABE2ECF}"/>
              </a:ext>
            </a:extLst>
          </p:cNvPr>
          <p:cNvGrpSpPr/>
          <p:nvPr/>
        </p:nvGrpSpPr>
        <p:grpSpPr>
          <a:xfrm>
            <a:off x="5941268" y="3555736"/>
            <a:ext cx="292792" cy="292444"/>
            <a:chOff x="7778214" y="-531539"/>
            <a:chExt cx="507533" cy="506931"/>
          </a:xfrm>
        </p:grpSpPr>
        <p:sp>
          <p:nvSpPr>
            <p:cNvPr id="42" name="Freeform: Shape 41">
              <a:extLst>
                <a:ext uri="{FF2B5EF4-FFF2-40B4-BE49-F238E27FC236}">
                  <a16:creationId xmlns:a16="http://schemas.microsoft.com/office/drawing/2014/main" id="{B1714F6A-2ADB-43F0-BF71-82FC79251A50}"/>
                </a:ext>
              </a:extLst>
            </p:cNvPr>
            <p:cNvSpPr/>
            <p:nvPr/>
          </p:nvSpPr>
          <p:spPr>
            <a:xfrm>
              <a:off x="8005873" y="-506748"/>
              <a:ext cx="255174" cy="255174"/>
            </a:xfrm>
            <a:custGeom>
              <a:avLst/>
              <a:gdLst>
                <a:gd name="connsiteX0" fmla="*/ 50 w 1415737"/>
                <a:gd name="connsiteY0" fmla="*/ 271511 h 1415737"/>
                <a:gd name="connsiteX1" fmla="*/ 405200 w 1415737"/>
                <a:gd name="connsiteY1" fmla="*/ 28004 h 1415737"/>
                <a:gd name="connsiteX2" fmla="*/ 471906 w 1415737"/>
                <a:gd name="connsiteY2" fmla="*/ 78971 h 1415737"/>
                <a:gd name="connsiteX3" fmla="*/ 1337089 w 1415737"/>
                <a:gd name="connsiteY3" fmla="*/ 944486 h 1415737"/>
                <a:gd name="connsiteX4" fmla="*/ 1357326 w 1415737"/>
                <a:gd name="connsiteY4" fmla="*/ 1293174 h 1415737"/>
                <a:gd name="connsiteX5" fmla="*/ 985403 w 1415737"/>
                <a:gd name="connsiteY5" fmla="*/ 1371789 h 1415737"/>
                <a:gd name="connsiteX6" fmla="*/ 940349 w 1415737"/>
                <a:gd name="connsiteY6" fmla="*/ 1333481 h 1415737"/>
                <a:gd name="connsiteX7" fmla="*/ 83578 w 1415737"/>
                <a:gd name="connsiteY7" fmla="*/ 477209 h 1415737"/>
                <a:gd name="connsiteX8" fmla="*/ 50 w 1415737"/>
                <a:gd name="connsiteY8" fmla="*/ 271511 h 14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737" h="1415737">
                  <a:moveTo>
                    <a:pt x="50" y="271511"/>
                  </a:moveTo>
                  <a:cubicBezTo>
                    <a:pt x="549" y="85300"/>
                    <a:pt x="232647" y="-64185"/>
                    <a:pt x="405200" y="28004"/>
                  </a:cubicBezTo>
                  <a:cubicBezTo>
                    <a:pt x="430267" y="41412"/>
                    <a:pt x="451920" y="58984"/>
                    <a:pt x="471906" y="78971"/>
                  </a:cubicBezTo>
                  <a:cubicBezTo>
                    <a:pt x="760384" y="367448"/>
                    <a:pt x="1049111" y="655592"/>
                    <a:pt x="1337089" y="944486"/>
                  </a:cubicBezTo>
                  <a:cubicBezTo>
                    <a:pt x="1435108" y="1042838"/>
                    <a:pt x="1442437" y="1188659"/>
                    <a:pt x="1357326" y="1293174"/>
                  </a:cubicBezTo>
                  <a:cubicBezTo>
                    <a:pt x="1252395" y="1421923"/>
                    <a:pt x="1108405" y="1452653"/>
                    <a:pt x="985403" y="1371789"/>
                  </a:cubicBezTo>
                  <a:cubicBezTo>
                    <a:pt x="969080" y="1361046"/>
                    <a:pt x="954257" y="1347388"/>
                    <a:pt x="940349" y="1333481"/>
                  </a:cubicBezTo>
                  <a:cubicBezTo>
                    <a:pt x="654620" y="1048168"/>
                    <a:pt x="369307" y="762439"/>
                    <a:pt x="83578" y="477209"/>
                  </a:cubicBezTo>
                  <a:cubicBezTo>
                    <a:pt x="31112" y="424827"/>
                    <a:pt x="-1449" y="364783"/>
                    <a:pt x="50" y="271511"/>
                  </a:cubicBezTo>
                  <a:close/>
                </a:path>
              </a:pathLst>
            </a:custGeom>
            <a:solidFill>
              <a:schemeClr val="bg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3" name="Freeform: Shape 42">
              <a:extLst>
                <a:ext uri="{FF2B5EF4-FFF2-40B4-BE49-F238E27FC236}">
                  <a16:creationId xmlns:a16="http://schemas.microsoft.com/office/drawing/2014/main" id="{63742676-5492-490E-AB1D-1671512FDC6F}"/>
                </a:ext>
              </a:extLst>
            </p:cNvPr>
            <p:cNvSpPr/>
            <p:nvPr/>
          </p:nvSpPr>
          <p:spPr>
            <a:xfrm>
              <a:off x="7802979" y="-304121"/>
              <a:ext cx="255174" cy="255174"/>
            </a:xfrm>
            <a:custGeom>
              <a:avLst/>
              <a:gdLst>
                <a:gd name="connsiteX0" fmla="*/ 281032 w 1415737"/>
                <a:gd name="connsiteY0" fmla="*/ 80 h 1415737"/>
                <a:gd name="connsiteX1" fmla="*/ 461413 w 1415737"/>
                <a:gd name="connsiteY1" fmla="*/ 67869 h 1415737"/>
                <a:gd name="connsiteX2" fmla="*/ 665030 w 1415737"/>
                <a:gd name="connsiteY2" fmla="*/ 270403 h 1415737"/>
                <a:gd name="connsiteX3" fmla="*/ 1327262 w 1415737"/>
                <a:gd name="connsiteY3" fmla="*/ 932635 h 1415737"/>
                <a:gd name="connsiteX4" fmla="*/ 1394634 w 1415737"/>
                <a:gd name="connsiteY4" fmla="*/ 1233854 h 1415737"/>
                <a:gd name="connsiteX5" fmla="*/ 1116150 w 1415737"/>
                <a:gd name="connsiteY5" fmla="*/ 1415402 h 1415737"/>
                <a:gd name="connsiteX6" fmla="*/ 942348 w 1415737"/>
                <a:gd name="connsiteY6" fmla="*/ 1334288 h 1415737"/>
                <a:gd name="connsiteX7" fmla="*/ 421440 w 1415737"/>
                <a:gd name="connsiteY7" fmla="*/ 813213 h 1415737"/>
                <a:gd name="connsiteX8" fmla="*/ 88158 w 1415737"/>
                <a:gd name="connsiteY8" fmla="*/ 479849 h 1415737"/>
                <a:gd name="connsiteX9" fmla="*/ 21785 w 1415737"/>
                <a:gd name="connsiteY9" fmla="*/ 190039 h 1415737"/>
                <a:gd name="connsiteX10" fmla="*/ 281032 w 1415737"/>
                <a:gd name="connsiteY10" fmla="*/ 80 h 141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5737" h="1415737">
                  <a:moveTo>
                    <a:pt x="281032" y="80"/>
                  </a:moveTo>
                  <a:cubicBezTo>
                    <a:pt x="358481" y="-1585"/>
                    <a:pt x="414777" y="22732"/>
                    <a:pt x="461413" y="67869"/>
                  </a:cubicBezTo>
                  <a:cubicBezTo>
                    <a:pt x="530118" y="134492"/>
                    <a:pt x="597324" y="202697"/>
                    <a:pt x="665030" y="270403"/>
                  </a:cubicBezTo>
                  <a:cubicBezTo>
                    <a:pt x="885802" y="491091"/>
                    <a:pt x="1106574" y="711863"/>
                    <a:pt x="1327262" y="932635"/>
                  </a:cubicBezTo>
                  <a:cubicBezTo>
                    <a:pt x="1416953" y="1022409"/>
                    <a:pt x="1443102" y="1129922"/>
                    <a:pt x="1394634" y="1233854"/>
                  </a:cubicBezTo>
                  <a:cubicBezTo>
                    <a:pt x="1345750" y="1338702"/>
                    <a:pt x="1242651" y="1422064"/>
                    <a:pt x="1116150" y="1415402"/>
                  </a:cubicBezTo>
                  <a:cubicBezTo>
                    <a:pt x="1047445" y="1411821"/>
                    <a:pt x="990566" y="1382673"/>
                    <a:pt x="942348" y="1334288"/>
                  </a:cubicBezTo>
                  <a:cubicBezTo>
                    <a:pt x="768961" y="1160402"/>
                    <a:pt x="595159" y="986849"/>
                    <a:pt x="421440" y="813213"/>
                  </a:cubicBezTo>
                  <a:cubicBezTo>
                    <a:pt x="310346" y="702120"/>
                    <a:pt x="199085" y="591109"/>
                    <a:pt x="88158" y="479849"/>
                  </a:cubicBezTo>
                  <a:cubicBezTo>
                    <a:pt x="-34" y="391407"/>
                    <a:pt x="-21853" y="295553"/>
                    <a:pt x="21785" y="190039"/>
                  </a:cubicBezTo>
                  <a:cubicBezTo>
                    <a:pt x="67921" y="78779"/>
                    <a:pt x="179681" y="247"/>
                    <a:pt x="281032" y="80"/>
                  </a:cubicBezTo>
                  <a:close/>
                </a:path>
              </a:pathLst>
            </a:custGeom>
            <a:solidFill>
              <a:schemeClr val="bg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4" name="Freeform: Shape 43">
              <a:extLst>
                <a:ext uri="{FF2B5EF4-FFF2-40B4-BE49-F238E27FC236}">
                  <a16:creationId xmlns:a16="http://schemas.microsoft.com/office/drawing/2014/main" id="{91BE3961-B7A7-4B60-B221-2A116B97063A}"/>
                </a:ext>
              </a:extLst>
            </p:cNvPr>
            <p:cNvSpPr/>
            <p:nvPr/>
          </p:nvSpPr>
          <p:spPr>
            <a:xfrm>
              <a:off x="8102622" y="-531539"/>
              <a:ext cx="183125" cy="183125"/>
            </a:xfrm>
            <a:custGeom>
              <a:avLst/>
              <a:gdLst>
                <a:gd name="connsiteX0" fmla="*/ 209363 w 1016000"/>
                <a:gd name="connsiteY0" fmla="*/ 70 h 1015999"/>
                <a:gd name="connsiteX1" fmla="*/ 354101 w 1016000"/>
                <a:gd name="connsiteY1" fmla="*/ 55451 h 1015999"/>
                <a:gd name="connsiteX2" fmla="*/ 960704 w 1016000"/>
                <a:gd name="connsiteY2" fmla="*/ 662469 h 1015999"/>
                <a:gd name="connsiteX3" fmla="*/ 960454 w 1016000"/>
                <a:gd name="connsiteY3" fmla="*/ 941869 h 1015999"/>
                <a:gd name="connsiteX4" fmla="*/ 901493 w 1016000"/>
                <a:gd name="connsiteY4" fmla="*/ 1001996 h 1015999"/>
                <a:gd name="connsiteX5" fmla="*/ 851608 w 1016000"/>
                <a:gd name="connsiteY5" fmla="*/ 1000997 h 1015999"/>
                <a:gd name="connsiteX6" fmla="*/ 390911 w 1016000"/>
                <a:gd name="connsiteY6" fmla="*/ 539383 h 1015999"/>
                <a:gd name="connsiteX7" fmla="*/ 17156 w 1016000"/>
                <a:gd name="connsiteY7" fmla="*/ 167294 h 1015999"/>
                <a:gd name="connsiteX8" fmla="*/ 16573 w 1016000"/>
                <a:gd name="connsiteY8" fmla="*/ 112913 h 1015999"/>
                <a:gd name="connsiteX9" fmla="*/ 93856 w 1016000"/>
                <a:gd name="connsiteY9" fmla="*/ 40460 h 1015999"/>
                <a:gd name="connsiteX10" fmla="*/ 209363 w 1016000"/>
                <a:gd name="connsiteY10" fmla="*/ 70 h 10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00" h="1015999">
                  <a:moveTo>
                    <a:pt x="209363" y="70"/>
                  </a:moveTo>
                  <a:cubicBezTo>
                    <a:pt x="269324" y="-96"/>
                    <a:pt x="316460" y="17975"/>
                    <a:pt x="354101" y="55451"/>
                  </a:cubicBezTo>
                  <a:cubicBezTo>
                    <a:pt x="556885" y="257235"/>
                    <a:pt x="759752" y="458936"/>
                    <a:pt x="960704" y="662469"/>
                  </a:cubicBezTo>
                  <a:cubicBezTo>
                    <a:pt x="1038236" y="741001"/>
                    <a:pt x="1035904" y="860839"/>
                    <a:pt x="960454" y="941869"/>
                  </a:cubicBezTo>
                  <a:cubicBezTo>
                    <a:pt x="941300" y="962439"/>
                    <a:pt x="919564" y="980594"/>
                    <a:pt x="901493" y="1001996"/>
                  </a:cubicBezTo>
                  <a:cubicBezTo>
                    <a:pt x="882921" y="1023982"/>
                    <a:pt x="870180" y="1019735"/>
                    <a:pt x="851608" y="1000997"/>
                  </a:cubicBezTo>
                  <a:cubicBezTo>
                    <a:pt x="698542" y="846598"/>
                    <a:pt x="544643" y="693032"/>
                    <a:pt x="390911" y="539383"/>
                  </a:cubicBezTo>
                  <a:cubicBezTo>
                    <a:pt x="266575" y="415131"/>
                    <a:pt x="142490" y="290546"/>
                    <a:pt x="17156" y="167294"/>
                  </a:cubicBezTo>
                  <a:cubicBezTo>
                    <a:pt x="-3914" y="146558"/>
                    <a:pt x="-7244" y="132983"/>
                    <a:pt x="16573" y="112913"/>
                  </a:cubicBezTo>
                  <a:cubicBezTo>
                    <a:pt x="43555" y="90178"/>
                    <a:pt x="66457" y="62613"/>
                    <a:pt x="93856" y="40460"/>
                  </a:cubicBezTo>
                  <a:cubicBezTo>
                    <a:pt x="128833" y="12229"/>
                    <a:pt x="170222" y="-1096"/>
                    <a:pt x="209363" y="70"/>
                  </a:cubicBezTo>
                  <a:close/>
                </a:path>
              </a:pathLst>
            </a:custGeom>
            <a:solidFill>
              <a:schemeClr val="bg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5" name="Freeform: Shape 44">
              <a:extLst>
                <a:ext uri="{FF2B5EF4-FFF2-40B4-BE49-F238E27FC236}">
                  <a16:creationId xmlns:a16="http://schemas.microsoft.com/office/drawing/2014/main" id="{A00FE416-451B-4C19-A2C6-ECCA0BA19945}"/>
                </a:ext>
              </a:extLst>
            </p:cNvPr>
            <p:cNvSpPr/>
            <p:nvPr/>
          </p:nvSpPr>
          <p:spPr>
            <a:xfrm>
              <a:off x="7778214" y="-207733"/>
              <a:ext cx="183125" cy="183125"/>
            </a:xfrm>
            <a:custGeom>
              <a:avLst/>
              <a:gdLst>
                <a:gd name="connsiteX0" fmla="*/ 806263 w 1016000"/>
                <a:gd name="connsiteY0" fmla="*/ 1018537 h 1015999"/>
                <a:gd name="connsiteX1" fmla="*/ 660858 w 1016000"/>
                <a:gd name="connsiteY1" fmla="*/ 960658 h 1015999"/>
                <a:gd name="connsiteX2" fmla="*/ 58670 w 1016000"/>
                <a:gd name="connsiteY2" fmla="*/ 358054 h 1015999"/>
                <a:gd name="connsiteX3" fmla="*/ 57754 w 1016000"/>
                <a:gd name="connsiteY3" fmla="*/ 76322 h 1015999"/>
                <a:gd name="connsiteX4" fmla="*/ 123627 w 1016000"/>
                <a:gd name="connsiteY4" fmla="*/ 9782 h 1015999"/>
                <a:gd name="connsiteX5" fmla="*/ 157438 w 1016000"/>
                <a:gd name="connsiteY5" fmla="*/ 9532 h 1015999"/>
                <a:gd name="connsiteX6" fmla="*/ 170680 w 1016000"/>
                <a:gd name="connsiteY6" fmla="*/ 22774 h 1015999"/>
                <a:gd name="connsiteX7" fmla="*/ 998470 w 1016000"/>
                <a:gd name="connsiteY7" fmla="*/ 849981 h 1015999"/>
                <a:gd name="connsiteX8" fmla="*/ 998304 w 1016000"/>
                <a:gd name="connsiteY8" fmla="*/ 907943 h 1015999"/>
                <a:gd name="connsiteX9" fmla="*/ 942923 w 1016000"/>
                <a:gd name="connsiteY9" fmla="*/ 962907 h 1015999"/>
                <a:gd name="connsiteX10" fmla="*/ 806263 w 1016000"/>
                <a:gd name="connsiteY10" fmla="*/ 1018537 h 101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6000" h="1015999">
                  <a:moveTo>
                    <a:pt x="806263" y="1018537"/>
                  </a:moveTo>
                  <a:cubicBezTo>
                    <a:pt x="746552" y="1018537"/>
                    <a:pt x="699249" y="998883"/>
                    <a:pt x="660858" y="960658"/>
                  </a:cubicBezTo>
                  <a:cubicBezTo>
                    <a:pt x="459740" y="760206"/>
                    <a:pt x="258372" y="559838"/>
                    <a:pt x="58670" y="358054"/>
                  </a:cubicBezTo>
                  <a:cubicBezTo>
                    <a:pt x="-20029" y="278523"/>
                    <a:pt x="-18779" y="157602"/>
                    <a:pt x="57754" y="76322"/>
                  </a:cubicBezTo>
                  <a:cubicBezTo>
                    <a:pt x="79157" y="53587"/>
                    <a:pt x="102058" y="32351"/>
                    <a:pt x="123627" y="9782"/>
                  </a:cubicBezTo>
                  <a:cubicBezTo>
                    <a:pt x="135453" y="-2626"/>
                    <a:pt x="145946" y="-3792"/>
                    <a:pt x="157438" y="9532"/>
                  </a:cubicBezTo>
                  <a:cubicBezTo>
                    <a:pt x="161519" y="14196"/>
                    <a:pt x="166266" y="18360"/>
                    <a:pt x="170680" y="22774"/>
                  </a:cubicBezTo>
                  <a:cubicBezTo>
                    <a:pt x="446582" y="298509"/>
                    <a:pt x="722567" y="574245"/>
                    <a:pt x="998470" y="849981"/>
                  </a:cubicBezTo>
                  <a:cubicBezTo>
                    <a:pt x="1027284" y="878795"/>
                    <a:pt x="1027284" y="878879"/>
                    <a:pt x="998304" y="907943"/>
                  </a:cubicBezTo>
                  <a:cubicBezTo>
                    <a:pt x="979899" y="926347"/>
                    <a:pt x="961994" y="945168"/>
                    <a:pt x="942923" y="962907"/>
                  </a:cubicBezTo>
                  <a:cubicBezTo>
                    <a:pt x="903116" y="999799"/>
                    <a:pt x="856230" y="1019286"/>
                    <a:pt x="806263" y="1018537"/>
                  </a:cubicBezTo>
                  <a:close/>
                </a:path>
              </a:pathLst>
            </a:custGeom>
            <a:solidFill>
              <a:schemeClr val="bg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6" name="Freeform: Shape 45">
              <a:extLst>
                <a:ext uri="{FF2B5EF4-FFF2-40B4-BE49-F238E27FC236}">
                  <a16:creationId xmlns:a16="http://schemas.microsoft.com/office/drawing/2014/main" id="{B94F0269-0DEA-4F46-81A5-CA1CCE3CD259}"/>
                </a:ext>
              </a:extLst>
            </p:cNvPr>
            <p:cNvSpPr/>
            <p:nvPr/>
          </p:nvSpPr>
          <p:spPr>
            <a:xfrm>
              <a:off x="7955691" y="-354301"/>
              <a:ext cx="153104" cy="151603"/>
            </a:xfrm>
            <a:custGeom>
              <a:avLst/>
              <a:gdLst>
                <a:gd name="connsiteX0" fmla="*/ 851588 w 849442"/>
                <a:gd name="connsiteY0" fmla="*/ 259168 h 841114"/>
                <a:gd name="connsiteX1" fmla="*/ 830852 w 849442"/>
                <a:gd name="connsiteY1" fmla="*/ 285567 h 841114"/>
                <a:gd name="connsiteX2" fmla="*/ 314690 w 849442"/>
                <a:gd name="connsiteY2" fmla="*/ 801895 h 841114"/>
                <a:gd name="connsiteX3" fmla="*/ 281795 w 849442"/>
                <a:gd name="connsiteY3" fmla="*/ 835123 h 841114"/>
                <a:gd name="connsiteX4" fmla="*/ 236825 w 849442"/>
                <a:gd name="connsiteY4" fmla="*/ 835872 h 841114"/>
                <a:gd name="connsiteX5" fmla="*/ 14055 w 849442"/>
                <a:gd name="connsiteY5" fmla="*/ 613019 h 841114"/>
                <a:gd name="connsiteX6" fmla="*/ 13805 w 849442"/>
                <a:gd name="connsiteY6" fmla="*/ 565717 h 841114"/>
                <a:gd name="connsiteX7" fmla="*/ 283295 w 849442"/>
                <a:gd name="connsiteY7" fmla="*/ 296976 h 841114"/>
                <a:gd name="connsiteX8" fmla="*/ 565360 w 849442"/>
                <a:gd name="connsiteY8" fmla="*/ 14245 h 841114"/>
                <a:gd name="connsiteX9" fmla="*/ 612745 w 849442"/>
                <a:gd name="connsiteY9" fmla="*/ 13579 h 841114"/>
                <a:gd name="connsiteX10" fmla="*/ 835099 w 849442"/>
                <a:gd name="connsiteY10" fmla="*/ 236849 h 841114"/>
                <a:gd name="connsiteX11" fmla="*/ 851588 w 849442"/>
                <a:gd name="connsiteY11" fmla="*/ 259168 h 8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442" h="841114">
                  <a:moveTo>
                    <a:pt x="851588" y="259168"/>
                  </a:moveTo>
                  <a:cubicBezTo>
                    <a:pt x="848840" y="271076"/>
                    <a:pt x="838763" y="277655"/>
                    <a:pt x="830852" y="285567"/>
                  </a:cubicBezTo>
                  <a:cubicBezTo>
                    <a:pt x="658881" y="457787"/>
                    <a:pt x="486745" y="629841"/>
                    <a:pt x="314690" y="801895"/>
                  </a:cubicBezTo>
                  <a:cubicBezTo>
                    <a:pt x="303698" y="812888"/>
                    <a:pt x="291705" y="823214"/>
                    <a:pt x="281795" y="835123"/>
                  </a:cubicBezTo>
                  <a:cubicBezTo>
                    <a:pt x="266472" y="853694"/>
                    <a:pt x="254480" y="854027"/>
                    <a:pt x="236825" y="835872"/>
                  </a:cubicBezTo>
                  <a:cubicBezTo>
                    <a:pt x="163457" y="760672"/>
                    <a:pt x="89172" y="686387"/>
                    <a:pt x="14055" y="613019"/>
                  </a:cubicBezTo>
                  <a:cubicBezTo>
                    <a:pt x="-4434" y="595031"/>
                    <a:pt x="-4850" y="583954"/>
                    <a:pt x="13805" y="565717"/>
                  </a:cubicBezTo>
                  <a:cubicBezTo>
                    <a:pt x="104328" y="476858"/>
                    <a:pt x="193603" y="386667"/>
                    <a:pt x="283295" y="296976"/>
                  </a:cubicBezTo>
                  <a:cubicBezTo>
                    <a:pt x="377400" y="202871"/>
                    <a:pt x="472004" y="109099"/>
                    <a:pt x="565360" y="14245"/>
                  </a:cubicBezTo>
                  <a:cubicBezTo>
                    <a:pt x="583098" y="-3743"/>
                    <a:pt x="594174" y="-5492"/>
                    <a:pt x="612745" y="13579"/>
                  </a:cubicBezTo>
                  <a:cubicBezTo>
                    <a:pt x="686030" y="88779"/>
                    <a:pt x="760898" y="162481"/>
                    <a:pt x="835099" y="236849"/>
                  </a:cubicBezTo>
                  <a:cubicBezTo>
                    <a:pt x="841595" y="243345"/>
                    <a:pt x="849506" y="248924"/>
                    <a:pt x="851588" y="259168"/>
                  </a:cubicBezTo>
                  <a:close/>
                </a:path>
              </a:pathLst>
            </a:custGeom>
            <a:solidFill>
              <a:schemeClr val="accent1">
                <a:lumMod val="40000"/>
                <a:lumOff val="6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7" name="Freeform: Shape 46">
              <a:extLst>
                <a:ext uri="{FF2B5EF4-FFF2-40B4-BE49-F238E27FC236}">
                  <a16:creationId xmlns:a16="http://schemas.microsoft.com/office/drawing/2014/main" id="{8008D807-C887-46D4-9ADD-7828DE1DC091}"/>
                </a:ext>
              </a:extLst>
            </p:cNvPr>
            <p:cNvSpPr/>
            <p:nvPr/>
          </p:nvSpPr>
          <p:spPr>
            <a:xfrm>
              <a:off x="7786426" y="-98519"/>
              <a:ext cx="66045" cy="66045"/>
            </a:xfrm>
            <a:custGeom>
              <a:avLst/>
              <a:gdLst>
                <a:gd name="connsiteX0" fmla="*/ 195074 w 366426"/>
                <a:gd name="connsiteY0" fmla="*/ 368300 h 366426"/>
                <a:gd name="connsiteX1" fmla="*/ 14276 w 366426"/>
                <a:gd name="connsiteY1" fmla="*/ 237636 h 366426"/>
                <a:gd name="connsiteX2" fmla="*/ 58581 w 366426"/>
                <a:gd name="connsiteY2" fmla="*/ 41681 h 366426"/>
                <a:gd name="connsiteX3" fmla="*/ 169425 w 366426"/>
                <a:gd name="connsiteY3" fmla="*/ 41764 h 366426"/>
                <a:gd name="connsiteX4" fmla="*/ 359133 w 366426"/>
                <a:gd name="connsiteY4" fmla="*/ 230807 h 366426"/>
                <a:gd name="connsiteX5" fmla="*/ 359217 w 366426"/>
                <a:gd name="connsiteY5" fmla="*/ 278526 h 366426"/>
                <a:gd name="connsiteX6" fmla="*/ 278020 w 366426"/>
                <a:gd name="connsiteY6" fmla="*/ 345981 h 366426"/>
                <a:gd name="connsiteX7" fmla="*/ 195074 w 366426"/>
                <a:gd name="connsiteY7" fmla="*/ 368300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426" h="366426">
                  <a:moveTo>
                    <a:pt x="195074" y="368300"/>
                  </a:moveTo>
                  <a:cubicBezTo>
                    <a:pt x="116542" y="367467"/>
                    <a:pt x="46755" y="317084"/>
                    <a:pt x="14276" y="237636"/>
                  </a:cubicBezTo>
                  <a:cubicBezTo>
                    <a:pt x="-14622" y="167016"/>
                    <a:pt x="452" y="100226"/>
                    <a:pt x="58581" y="41681"/>
                  </a:cubicBezTo>
                  <a:cubicBezTo>
                    <a:pt x="113794" y="-13949"/>
                    <a:pt x="113794" y="-13866"/>
                    <a:pt x="169425" y="41764"/>
                  </a:cubicBezTo>
                  <a:cubicBezTo>
                    <a:pt x="232550" y="104890"/>
                    <a:pt x="295092" y="168598"/>
                    <a:pt x="359133" y="230807"/>
                  </a:cubicBezTo>
                  <a:cubicBezTo>
                    <a:pt x="377621" y="248795"/>
                    <a:pt x="378287" y="260954"/>
                    <a:pt x="359217" y="278526"/>
                  </a:cubicBezTo>
                  <a:cubicBezTo>
                    <a:pt x="333234" y="302426"/>
                    <a:pt x="308917" y="328160"/>
                    <a:pt x="278020" y="345981"/>
                  </a:cubicBezTo>
                  <a:cubicBezTo>
                    <a:pt x="252370" y="360805"/>
                    <a:pt x="225055" y="369632"/>
                    <a:pt x="195074" y="368300"/>
                  </a:cubicBezTo>
                  <a:close/>
                </a:path>
              </a:pathLst>
            </a:custGeom>
            <a:solidFill>
              <a:schemeClr val="accent1">
                <a:lumMod val="40000"/>
                <a:lumOff val="6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48" name="Freeform: Shape 47">
              <a:extLst>
                <a:ext uri="{FF2B5EF4-FFF2-40B4-BE49-F238E27FC236}">
                  <a16:creationId xmlns:a16="http://schemas.microsoft.com/office/drawing/2014/main" id="{C2391C6B-14E1-4849-B043-A3C8B6EB95B2}"/>
                </a:ext>
              </a:extLst>
            </p:cNvPr>
            <p:cNvSpPr/>
            <p:nvPr/>
          </p:nvSpPr>
          <p:spPr>
            <a:xfrm>
              <a:off x="8210547" y="-523811"/>
              <a:ext cx="66045" cy="66045"/>
            </a:xfrm>
            <a:custGeom>
              <a:avLst/>
              <a:gdLst>
                <a:gd name="connsiteX0" fmla="*/ 174549 w 366426"/>
                <a:gd name="connsiteY0" fmla="*/ 0 h 366426"/>
                <a:gd name="connsiteX1" fmla="*/ 358428 w 366426"/>
                <a:gd name="connsiteY1" fmla="*/ 130331 h 366426"/>
                <a:gd name="connsiteX2" fmla="*/ 315873 w 366426"/>
                <a:gd name="connsiteY2" fmla="*/ 327035 h 366426"/>
                <a:gd name="connsiteX3" fmla="*/ 205029 w 366426"/>
                <a:gd name="connsiteY3" fmla="*/ 328951 h 366426"/>
                <a:gd name="connsiteX4" fmla="*/ 12738 w 366426"/>
                <a:gd name="connsiteY4" fmla="*/ 137243 h 366426"/>
                <a:gd name="connsiteX5" fmla="*/ 12322 w 366426"/>
                <a:gd name="connsiteY5" fmla="*/ 94105 h 366426"/>
                <a:gd name="connsiteX6" fmla="*/ 137823 w 366426"/>
                <a:gd name="connsiteY6" fmla="*/ 5913 h 366426"/>
                <a:gd name="connsiteX7" fmla="*/ 174549 w 366426"/>
                <a:gd name="connsiteY7" fmla="*/ 0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426" h="366426">
                  <a:moveTo>
                    <a:pt x="174549" y="0"/>
                  </a:moveTo>
                  <a:cubicBezTo>
                    <a:pt x="261741" y="7828"/>
                    <a:pt x="322868" y="51883"/>
                    <a:pt x="358428" y="130331"/>
                  </a:cubicBezTo>
                  <a:cubicBezTo>
                    <a:pt x="389658" y="199203"/>
                    <a:pt x="374001" y="267075"/>
                    <a:pt x="315873" y="327035"/>
                  </a:cubicBezTo>
                  <a:cubicBezTo>
                    <a:pt x="260409" y="384248"/>
                    <a:pt x="260409" y="384248"/>
                    <a:pt x="205029" y="328951"/>
                  </a:cubicBezTo>
                  <a:cubicBezTo>
                    <a:pt x="140987" y="264910"/>
                    <a:pt x="77446" y="200535"/>
                    <a:pt x="12738" y="137243"/>
                  </a:cubicBezTo>
                  <a:cubicBezTo>
                    <a:pt x="-3584" y="121254"/>
                    <a:pt x="-4750" y="110261"/>
                    <a:pt x="12322" y="94105"/>
                  </a:cubicBezTo>
                  <a:cubicBezTo>
                    <a:pt x="49964" y="58462"/>
                    <a:pt x="82859" y="16572"/>
                    <a:pt x="137823" y="5913"/>
                  </a:cubicBezTo>
                  <a:cubicBezTo>
                    <a:pt x="150065" y="3498"/>
                    <a:pt x="162390" y="1915"/>
                    <a:pt x="174549" y="0"/>
                  </a:cubicBezTo>
                  <a:close/>
                </a:path>
              </a:pathLst>
            </a:custGeom>
            <a:solidFill>
              <a:schemeClr val="accent1">
                <a:lumMod val="40000"/>
                <a:lumOff val="6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grpSp>
      <p:grpSp>
        <p:nvGrpSpPr>
          <p:cNvPr id="5129" name="Group 5128">
            <a:extLst>
              <a:ext uri="{FF2B5EF4-FFF2-40B4-BE49-F238E27FC236}">
                <a16:creationId xmlns:a16="http://schemas.microsoft.com/office/drawing/2014/main" id="{82F083EF-45D2-4AAA-B7FC-7936E0D98CA6}"/>
              </a:ext>
            </a:extLst>
          </p:cNvPr>
          <p:cNvGrpSpPr/>
          <p:nvPr/>
        </p:nvGrpSpPr>
        <p:grpSpPr>
          <a:xfrm flipH="1">
            <a:off x="6549426" y="3565738"/>
            <a:ext cx="332724" cy="332292"/>
            <a:chOff x="6911981" y="-566530"/>
            <a:chExt cx="576752" cy="576002"/>
          </a:xfrm>
        </p:grpSpPr>
        <p:sp>
          <p:nvSpPr>
            <p:cNvPr id="49" name="Freeform: Shape 48">
              <a:extLst>
                <a:ext uri="{FF2B5EF4-FFF2-40B4-BE49-F238E27FC236}">
                  <a16:creationId xmlns:a16="http://schemas.microsoft.com/office/drawing/2014/main" id="{DBC48102-8620-448C-B147-293FA06BC880}"/>
                </a:ext>
              </a:extLst>
            </p:cNvPr>
            <p:cNvSpPr/>
            <p:nvPr/>
          </p:nvSpPr>
          <p:spPr>
            <a:xfrm>
              <a:off x="6911981" y="-274221"/>
              <a:ext cx="283693" cy="283693"/>
            </a:xfrm>
            <a:custGeom>
              <a:avLst/>
              <a:gdLst>
                <a:gd name="connsiteX0" fmla="*/ 83 w 1573967"/>
                <a:gd name="connsiteY0" fmla="*/ 835619 h 1573967"/>
                <a:gd name="connsiteX1" fmla="*/ 78948 w 1573967"/>
                <a:gd name="connsiteY1" fmla="*/ 603354 h 1573967"/>
                <a:gd name="connsiteX2" fmla="*/ 198287 w 1573967"/>
                <a:gd name="connsiteY2" fmla="*/ 447790 h 1573967"/>
                <a:gd name="connsiteX3" fmla="*/ 473772 w 1573967"/>
                <a:gd name="connsiteY3" fmla="*/ 175885 h 1573967"/>
                <a:gd name="connsiteX4" fmla="*/ 1042316 w 1573967"/>
                <a:gd name="connsiteY4" fmla="*/ 10743 h 1573967"/>
                <a:gd name="connsiteX5" fmla="*/ 1067383 w 1573967"/>
                <a:gd name="connsiteY5" fmla="*/ 20653 h 1573967"/>
                <a:gd name="connsiteX6" fmla="*/ 1051976 w 1573967"/>
                <a:gd name="connsiteY6" fmla="*/ 45221 h 1573967"/>
                <a:gd name="connsiteX7" fmla="*/ 431384 w 1573967"/>
                <a:gd name="connsiteY7" fmla="*/ 665480 h 1573967"/>
                <a:gd name="connsiteX8" fmla="*/ 316209 w 1573967"/>
                <a:gd name="connsiteY8" fmla="*/ 913651 h 1573967"/>
                <a:gd name="connsiteX9" fmla="*/ 609184 w 1573967"/>
                <a:gd name="connsiteY9" fmla="*/ 1258758 h 1573967"/>
                <a:gd name="connsiteX10" fmla="*/ 913401 w 1573967"/>
                <a:gd name="connsiteY10" fmla="*/ 1147497 h 1573967"/>
                <a:gd name="connsiteX11" fmla="*/ 1529330 w 1573967"/>
                <a:gd name="connsiteY11" fmla="*/ 531402 h 1573967"/>
                <a:gd name="connsiteX12" fmla="*/ 1558061 w 1573967"/>
                <a:gd name="connsiteY12" fmla="*/ 511914 h 1573967"/>
                <a:gd name="connsiteX13" fmla="*/ 1569554 w 1573967"/>
                <a:gd name="connsiteY13" fmla="*/ 545809 h 1573967"/>
                <a:gd name="connsiteX14" fmla="*/ 1386757 w 1573967"/>
                <a:gd name="connsiteY14" fmla="*/ 1124096 h 1573967"/>
                <a:gd name="connsiteX15" fmla="*/ 1103276 w 1573967"/>
                <a:gd name="connsiteY15" fmla="*/ 1405745 h 1573967"/>
                <a:gd name="connsiteX16" fmla="*/ 758086 w 1573967"/>
                <a:gd name="connsiteY16" fmla="*/ 1574467 h 1573967"/>
                <a:gd name="connsiteX17" fmla="*/ 743262 w 1573967"/>
                <a:gd name="connsiteY17" fmla="*/ 1578798 h 1573967"/>
                <a:gd name="connsiteX18" fmla="*/ 568377 w 1573967"/>
                <a:gd name="connsiteY18" fmla="*/ 1578798 h 1573967"/>
                <a:gd name="connsiteX19" fmla="*/ 547308 w 1573967"/>
                <a:gd name="connsiteY19" fmla="*/ 1573635 h 1573967"/>
                <a:gd name="connsiteX20" fmla="*/ 77616 w 1573967"/>
                <a:gd name="connsiteY20" fmla="*/ 1239770 h 1573967"/>
                <a:gd name="connsiteX21" fmla="*/ 0 w 1573967"/>
                <a:gd name="connsiteY21" fmla="*/ 1010421 h 1573967"/>
                <a:gd name="connsiteX22" fmla="*/ 83 w 1573967"/>
                <a:gd name="connsiteY22" fmla="*/ 835619 h 157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3967" h="1573967">
                  <a:moveTo>
                    <a:pt x="83" y="835619"/>
                  </a:moveTo>
                  <a:cubicBezTo>
                    <a:pt x="16239" y="754755"/>
                    <a:pt x="38308" y="675973"/>
                    <a:pt x="78948" y="603354"/>
                  </a:cubicBezTo>
                  <a:cubicBezTo>
                    <a:pt x="111260" y="545642"/>
                    <a:pt x="151817" y="494343"/>
                    <a:pt x="198287" y="447790"/>
                  </a:cubicBezTo>
                  <a:cubicBezTo>
                    <a:pt x="289477" y="356516"/>
                    <a:pt x="379085" y="263411"/>
                    <a:pt x="473772" y="175885"/>
                  </a:cubicBezTo>
                  <a:cubicBezTo>
                    <a:pt x="634917" y="26983"/>
                    <a:pt x="826541" y="-24733"/>
                    <a:pt x="1042316" y="10743"/>
                  </a:cubicBezTo>
                  <a:cubicBezTo>
                    <a:pt x="1051310" y="12242"/>
                    <a:pt x="1063969" y="12076"/>
                    <a:pt x="1067383" y="20653"/>
                  </a:cubicBezTo>
                  <a:cubicBezTo>
                    <a:pt x="1071963" y="32312"/>
                    <a:pt x="1058972" y="38308"/>
                    <a:pt x="1051976" y="45221"/>
                  </a:cubicBezTo>
                  <a:cubicBezTo>
                    <a:pt x="845362" y="252168"/>
                    <a:pt x="639081" y="459532"/>
                    <a:pt x="431384" y="665480"/>
                  </a:cubicBezTo>
                  <a:cubicBezTo>
                    <a:pt x="361596" y="734602"/>
                    <a:pt x="318624" y="815215"/>
                    <a:pt x="316209" y="913651"/>
                  </a:cubicBezTo>
                  <a:cubicBezTo>
                    <a:pt x="311629" y="1098446"/>
                    <a:pt x="448456" y="1238854"/>
                    <a:pt x="609184" y="1258758"/>
                  </a:cubicBezTo>
                  <a:cubicBezTo>
                    <a:pt x="729521" y="1273665"/>
                    <a:pt x="828706" y="1232941"/>
                    <a:pt x="913401" y="1147497"/>
                  </a:cubicBezTo>
                  <a:cubicBezTo>
                    <a:pt x="1117850" y="941299"/>
                    <a:pt x="1323715" y="736517"/>
                    <a:pt x="1529330" y="531402"/>
                  </a:cubicBezTo>
                  <a:cubicBezTo>
                    <a:pt x="1537658" y="523074"/>
                    <a:pt x="1545070" y="506335"/>
                    <a:pt x="1558061" y="511914"/>
                  </a:cubicBezTo>
                  <a:cubicBezTo>
                    <a:pt x="1568804" y="516578"/>
                    <a:pt x="1567638" y="533650"/>
                    <a:pt x="1569554" y="545809"/>
                  </a:cubicBezTo>
                  <a:cubicBezTo>
                    <a:pt x="1604114" y="768746"/>
                    <a:pt x="1542405" y="962036"/>
                    <a:pt x="1386757" y="1124096"/>
                  </a:cubicBezTo>
                  <a:cubicBezTo>
                    <a:pt x="1294484" y="1220116"/>
                    <a:pt x="1199213" y="1313305"/>
                    <a:pt x="1103276" y="1405745"/>
                  </a:cubicBezTo>
                  <a:cubicBezTo>
                    <a:pt x="1006756" y="1498850"/>
                    <a:pt x="889833" y="1552315"/>
                    <a:pt x="758086" y="1574467"/>
                  </a:cubicBezTo>
                  <a:cubicBezTo>
                    <a:pt x="753006" y="1575300"/>
                    <a:pt x="748176" y="1577299"/>
                    <a:pt x="743262" y="1578798"/>
                  </a:cubicBezTo>
                  <a:cubicBezTo>
                    <a:pt x="684967" y="1578798"/>
                    <a:pt x="626672" y="1578798"/>
                    <a:pt x="568377" y="1578798"/>
                  </a:cubicBezTo>
                  <a:cubicBezTo>
                    <a:pt x="561382" y="1577049"/>
                    <a:pt x="554470" y="1574967"/>
                    <a:pt x="547308" y="1573635"/>
                  </a:cubicBezTo>
                  <a:cubicBezTo>
                    <a:pt x="339444" y="1534493"/>
                    <a:pt x="182880" y="1423067"/>
                    <a:pt x="77616" y="1239770"/>
                  </a:cubicBezTo>
                  <a:cubicBezTo>
                    <a:pt x="36726" y="1168567"/>
                    <a:pt x="15906" y="1090202"/>
                    <a:pt x="0" y="1010421"/>
                  </a:cubicBezTo>
                  <a:cubicBezTo>
                    <a:pt x="83" y="952209"/>
                    <a:pt x="83" y="893914"/>
                    <a:pt x="83" y="835619"/>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0" name="Freeform: Shape 49">
              <a:extLst>
                <a:ext uri="{FF2B5EF4-FFF2-40B4-BE49-F238E27FC236}">
                  <a16:creationId xmlns:a16="http://schemas.microsoft.com/office/drawing/2014/main" id="{5A787680-594E-4A65-A1D3-2CFAE3FD1A42}"/>
                </a:ext>
              </a:extLst>
            </p:cNvPr>
            <p:cNvSpPr/>
            <p:nvPr/>
          </p:nvSpPr>
          <p:spPr>
            <a:xfrm>
              <a:off x="7203539" y="-566530"/>
              <a:ext cx="285194" cy="283693"/>
            </a:xfrm>
            <a:custGeom>
              <a:avLst/>
              <a:gdLst>
                <a:gd name="connsiteX0" fmla="*/ 923231 w 1582295"/>
                <a:gd name="connsiteY0" fmla="*/ 0 h 1573967"/>
                <a:gd name="connsiteX1" fmla="*/ 1580467 w 1582295"/>
                <a:gd name="connsiteY1" fmla="*/ 592445 h 1573967"/>
                <a:gd name="connsiteX2" fmla="*/ 1388926 w 1582295"/>
                <a:gd name="connsiteY2" fmla="*/ 1126844 h 1573967"/>
                <a:gd name="connsiteX3" fmla="*/ 1102364 w 1582295"/>
                <a:gd name="connsiteY3" fmla="*/ 1409658 h 1573967"/>
                <a:gd name="connsiteX4" fmla="*/ 538567 w 1582295"/>
                <a:gd name="connsiteY4" fmla="*/ 1570803 h 1573967"/>
                <a:gd name="connsiteX5" fmla="*/ 512584 w 1582295"/>
                <a:gd name="connsiteY5" fmla="*/ 1558477 h 1573967"/>
                <a:gd name="connsiteX6" fmla="*/ 528074 w 1582295"/>
                <a:gd name="connsiteY6" fmla="*/ 1536658 h 1573967"/>
                <a:gd name="connsiteX7" fmla="*/ 1155162 w 1582295"/>
                <a:gd name="connsiteY7" fmla="*/ 909820 h 1573967"/>
                <a:gd name="connsiteX8" fmla="*/ 1264507 w 1582295"/>
                <a:gd name="connsiteY8" fmla="*/ 659234 h 1573967"/>
                <a:gd name="connsiteX9" fmla="*/ 1011756 w 1582295"/>
                <a:gd name="connsiteY9" fmla="*/ 330700 h 1573967"/>
                <a:gd name="connsiteX10" fmla="*/ 674728 w 1582295"/>
                <a:gd name="connsiteY10" fmla="*/ 427053 h 1573967"/>
                <a:gd name="connsiteX11" fmla="*/ 56550 w 1582295"/>
                <a:gd name="connsiteY11" fmla="*/ 1045148 h 1573967"/>
                <a:gd name="connsiteX12" fmla="*/ 41143 w 1582295"/>
                <a:gd name="connsiteY12" fmla="*/ 1060637 h 1573967"/>
                <a:gd name="connsiteX13" fmla="*/ 13828 w 1582295"/>
                <a:gd name="connsiteY13" fmla="*/ 1052226 h 1573967"/>
                <a:gd name="connsiteX14" fmla="*/ 587 w 1582295"/>
                <a:gd name="connsiteY14" fmla="*/ 900326 h 1573967"/>
                <a:gd name="connsiteX15" fmla="*/ 218360 w 1582295"/>
                <a:gd name="connsiteY15" fmla="*/ 431050 h 1573967"/>
                <a:gd name="connsiteX16" fmla="*/ 480855 w 1582295"/>
                <a:gd name="connsiteY16" fmla="*/ 172637 h 1573967"/>
                <a:gd name="connsiteX17" fmla="*/ 923231 w 1582295"/>
                <a:gd name="connsiteY17" fmla="*/ 0 h 157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2295" h="1573967">
                  <a:moveTo>
                    <a:pt x="923231" y="0"/>
                  </a:moveTo>
                  <a:cubicBezTo>
                    <a:pt x="1263924" y="416"/>
                    <a:pt x="1549987" y="255999"/>
                    <a:pt x="1580467" y="592445"/>
                  </a:cubicBezTo>
                  <a:cubicBezTo>
                    <a:pt x="1599204" y="798809"/>
                    <a:pt x="1534746" y="978608"/>
                    <a:pt x="1388926" y="1126844"/>
                  </a:cubicBezTo>
                  <a:cubicBezTo>
                    <a:pt x="1294821" y="1222531"/>
                    <a:pt x="1201382" y="1319218"/>
                    <a:pt x="1102364" y="1409658"/>
                  </a:cubicBezTo>
                  <a:cubicBezTo>
                    <a:pt x="942302" y="1555896"/>
                    <a:pt x="751844" y="1605946"/>
                    <a:pt x="538567" y="1570803"/>
                  </a:cubicBezTo>
                  <a:cubicBezTo>
                    <a:pt x="529156" y="1569220"/>
                    <a:pt x="515249" y="1570719"/>
                    <a:pt x="512584" y="1558477"/>
                  </a:cubicBezTo>
                  <a:cubicBezTo>
                    <a:pt x="510419" y="1548651"/>
                    <a:pt x="521745" y="1543071"/>
                    <a:pt x="528074" y="1536658"/>
                  </a:cubicBezTo>
                  <a:cubicBezTo>
                    <a:pt x="736937" y="1327546"/>
                    <a:pt x="945633" y="1118183"/>
                    <a:pt x="1155162" y="909820"/>
                  </a:cubicBezTo>
                  <a:cubicBezTo>
                    <a:pt x="1225116" y="840282"/>
                    <a:pt x="1265340" y="757253"/>
                    <a:pt x="1264507" y="659234"/>
                  </a:cubicBezTo>
                  <a:cubicBezTo>
                    <a:pt x="1263008" y="490012"/>
                    <a:pt x="1153330" y="366260"/>
                    <a:pt x="1011756" y="330700"/>
                  </a:cubicBezTo>
                  <a:cubicBezTo>
                    <a:pt x="882258" y="298138"/>
                    <a:pt x="769249" y="332532"/>
                    <a:pt x="674728" y="427053"/>
                  </a:cubicBezTo>
                  <a:cubicBezTo>
                    <a:pt x="468696" y="633085"/>
                    <a:pt x="262581" y="839116"/>
                    <a:pt x="56550" y="1045148"/>
                  </a:cubicBezTo>
                  <a:cubicBezTo>
                    <a:pt x="51386" y="1050311"/>
                    <a:pt x="45973" y="1055224"/>
                    <a:pt x="41143" y="1060637"/>
                  </a:cubicBezTo>
                  <a:cubicBezTo>
                    <a:pt x="25737" y="1077959"/>
                    <a:pt x="17326" y="1072796"/>
                    <a:pt x="13828" y="1052226"/>
                  </a:cubicBezTo>
                  <a:cubicBezTo>
                    <a:pt x="5167" y="1001926"/>
                    <a:pt x="-2162" y="951542"/>
                    <a:pt x="587" y="900326"/>
                  </a:cubicBezTo>
                  <a:cubicBezTo>
                    <a:pt x="10497" y="714864"/>
                    <a:pt x="85114" y="559716"/>
                    <a:pt x="218360" y="431050"/>
                  </a:cubicBezTo>
                  <a:cubicBezTo>
                    <a:pt x="306719" y="345773"/>
                    <a:pt x="391247" y="256498"/>
                    <a:pt x="480855" y="172637"/>
                  </a:cubicBezTo>
                  <a:cubicBezTo>
                    <a:pt x="604690" y="56630"/>
                    <a:pt x="754009" y="1666"/>
                    <a:pt x="923231" y="0"/>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 name="Freeform: Shape 50">
              <a:extLst>
                <a:ext uri="{FF2B5EF4-FFF2-40B4-BE49-F238E27FC236}">
                  <a16:creationId xmlns:a16="http://schemas.microsoft.com/office/drawing/2014/main" id="{DBAC440E-BAF1-4640-8762-6832191C92D7}"/>
                </a:ext>
              </a:extLst>
            </p:cNvPr>
            <p:cNvSpPr/>
            <p:nvPr/>
          </p:nvSpPr>
          <p:spPr>
            <a:xfrm>
              <a:off x="7206607" y="-421051"/>
              <a:ext cx="136593" cy="148601"/>
            </a:xfrm>
            <a:custGeom>
              <a:avLst/>
              <a:gdLst>
                <a:gd name="connsiteX0" fmla="*/ 600245 w 757836"/>
                <a:gd name="connsiteY0" fmla="*/ 0 h 824459"/>
                <a:gd name="connsiteX1" fmla="*/ 744150 w 757836"/>
                <a:gd name="connsiteY1" fmla="*/ 97519 h 824459"/>
                <a:gd name="connsiteX2" fmla="*/ 714503 w 757836"/>
                <a:gd name="connsiteY2" fmla="*/ 268074 h 824459"/>
                <a:gd name="connsiteX3" fmla="*/ 503142 w 757836"/>
                <a:gd name="connsiteY3" fmla="*/ 480685 h 824459"/>
                <a:gd name="connsiteX4" fmla="*/ 187266 w 757836"/>
                <a:gd name="connsiteY4" fmla="*/ 796394 h 824459"/>
                <a:gd name="connsiteX5" fmla="*/ 59766 w 757836"/>
                <a:gd name="connsiteY5" fmla="*/ 767163 h 824459"/>
                <a:gd name="connsiteX6" fmla="*/ 8300 w 757836"/>
                <a:gd name="connsiteY6" fmla="*/ 619843 h 824459"/>
                <a:gd name="connsiteX7" fmla="*/ 36115 w 757836"/>
                <a:gd name="connsiteY7" fmla="*/ 497507 h 824459"/>
                <a:gd name="connsiteX8" fmla="*/ 480074 w 757836"/>
                <a:gd name="connsiteY8" fmla="*/ 53715 h 824459"/>
                <a:gd name="connsiteX9" fmla="*/ 600245 w 757836"/>
                <a:gd name="connsiteY9" fmla="*/ 0 h 8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836" h="824459">
                  <a:moveTo>
                    <a:pt x="600245" y="0"/>
                  </a:moveTo>
                  <a:cubicBezTo>
                    <a:pt x="666035" y="5247"/>
                    <a:pt x="716835" y="35393"/>
                    <a:pt x="744150" y="97519"/>
                  </a:cubicBezTo>
                  <a:cubicBezTo>
                    <a:pt x="771632" y="159978"/>
                    <a:pt x="761056" y="219190"/>
                    <a:pt x="714503" y="268074"/>
                  </a:cubicBezTo>
                  <a:cubicBezTo>
                    <a:pt x="645632" y="340443"/>
                    <a:pt x="573845" y="409981"/>
                    <a:pt x="503142" y="480685"/>
                  </a:cubicBezTo>
                  <a:cubicBezTo>
                    <a:pt x="397878" y="585949"/>
                    <a:pt x="292697" y="691296"/>
                    <a:pt x="187266" y="796394"/>
                  </a:cubicBezTo>
                  <a:cubicBezTo>
                    <a:pt x="134883" y="848610"/>
                    <a:pt x="84167" y="836784"/>
                    <a:pt x="59766" y="767163"/>
                  </a:cubicBezTo>
                  <a:cubicBezTo>
                    <a:pt x="42611" y="718029"/>
                    <a:pt x="25872" y="668811"/>
                    <a:pt x="8300" y="619843"/>
                  </a:cubicBezTo>
                  <a:cubicBezTo>
                    <a:pt x="-8522" y="572874"/>
                    <a:pt x="-28" y="533317"/>
                    <a:pt x="36115" y="497507"/>
                  </a:cubicBezTo>
                  <a:cubicBezTo>
                    <a:pt x="184684" y="350104"/>
                    <a:pt x="332504" y="202034"/>
                    <a:pt x="480074" y="53715"/>
                  </a:cubicBezTo>
                  <a:cubicBezTo>
                    <a:pt x="513385" y="20153"/>
                    <a:pt x="552609" y="2415"/>
                    <a:pt x="600245" y="0"/>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2" name="Freeform: Shape 51">
              <a:extLst>
                <a:ext uri="{FF2B5EF4-FFF2-40B4-BE49-F238E27FC236}">
                  <a16:creationId xmlns:a16="http://schemas.microsoft.com/office/drawing/2014/main" id="{53EB1EFE-560F-4A16-868F-A8F7BBCC5FB1}"/>
                </a:ext>
              </a:extLst>
            </p:cNvPr>
            <p:cNvSpPr/>
            <p:nvPr/>
          </p:nvSpPr>
          <p:spPr>
            <a:xfrm>
              <a:off x="7056966" y="-283965"/>
              <a:ext cx="136593" cy="148601"/>
            </a:xfrm>
            <a:custGeom>
              <a:avLst/>
              <a:gdLst>
                <a:gd name="connsiteX0" fmla="*/ 159805 w 757836"/>
                <a:gd name="connsiteY0" fmla="*/ 828551 h 824459"/>
                <a:gd name="connsiteX1" fmla="*/ 13650 w 757836"/>
                <a:gd name="connsiteY1" fmla="*/ 728117 h 824459"/>
                <a:gd name="connsiteX2" fmla="*/ 48544 w 757836"/>
                <a:gd name="connsiteY2" fmla="*/ 555730 h 824459"/>
                <a:gd name="connsiteX3" fmla="*/ 500914 w 757836"/>
                <a:gd name="connsiteY3" fmla="*/ 102777 h 824459"/>
                <a:gd name="connsiteX4" fmla="*/ 580528 w 757836"/>
                <a:gd name="connsiteY4" fmla="*/ 23413 h 824459"/>
                <a:gd name="connsiteX5" fmla="*/ 694953 w 757836"/>
                <a:gd name="connsiteY5" fmla="*/ 49396 h 824459"/>
                <a:gd name="connsiteX6" fmla="*/ 753165 w 757836"/>
                <a:gd name="connsiteY6" fmla="*/ 217535 h 824459"/>
                <a:gd name="connsiteX7" fmla="*/ 727182 w 757836"/>
                <a:gd name="connsiteY7" fmla="*/ 326297 h 824459"/>
                <a:gd name="connsiteX8" fmla="*/ 272231 w 757836"/>
                <a:gd name="connsiteY8" fmla="*/ 781082 h 824459"/>
                <a:gd name="connsiteX9" fmla="*/ 159805 w 757836"/>
                <a:gd name="connsiteY9" fmla="*/ 828551 h 8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836" h="824459">
                  <a:moveTo>
                    <a:pt x="159805" y="828551"/>
                  </a:moveTo>
                  <a:cubicBezTo>
                    <a:pt x="91766" y="822971"/>
                    <a:pt x="40300" y="791908"/>
                    <a:pt x="13650" y="728117"/>
                  </a:cubicBezTo>
                  <a:cubicBezTo>
                    <a:pt x="-13165" y="663909"/>
                    <a:pt x="76" y="604615"/>
                    <a:pt x="48544" y="555730"/>
                  </a:cubicBezTo>
                  <a:cubicBezTo>
                    <a:pt x="198779" y="404163"/>
                    <a:pt x="350013" y="253678"/>
                    <a:pt x="500914" y="102777"/>
                  </a:cubicBezTo>
                  <a:cubicBezTo>
                    <a:pt x="527397" y="76295"/>
                    <a:pt x="553380" y="49229"/>
                    <a:pt x="580528" y="23413"/>
                  </a:cubicBezTo>
                  <a:cubicBezTo>
                    <a:pt x="622085" y="-16145"/>
                    <a:pt x="675216" y="-4319"/>
                    <a:pt x="694953" y="49396"/>
                  </a:cubicBezTo>
                  <a:cubicBezTo>
                    <a:pt x="715357" y="105026"/>
                    <a:pt x="734261" y="161322"/>
                    <a:pt x="753165" y="217535"/>
                  </a:cubicBezTo>
                  <a:cubicBezTo>
                    <a:pt x="767073" y="258842"/>
                    <a:pt x="758245" y="295318"/>
                    <a:pt x="727182" y="326297"/>
                  </a:cubicBezTo>
                  <a:cubicBezTo>
                    <a:pt x="575448" y="477865"/>
                    <a:pt x="423881" y="629515"/>
                    <a:pt x="272231" y="781082"/>
                  </a:cubicBezTo>
                  <a:cubicBezTo>
                    <a:pt x="241168" y="812228"/>
                    <a:pt x="202776" y="825720"/>
                    <a:pt x="159805" y="828551"/>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3" name="Freeform: Shape 52">
              <a:extLst>
                <a:ext uri="{FF2B5EF4-FFF2-40B4-BE49-F238E27FC236}">
                  <a16:creationId xmlns:a16="http://schemas.microsoft.com/office/drawing/2014/main" id="{16BC5DEE-D1D9-4704-8021-A4604D53DC33}"/>
                </a:ext>
              </a:extLst>
            </p:cNvPr>
            <p:cNvSpPr/>
            <p:nvPr/>
          </p:nvSpPr>
          <p:spPr>
            <a:xfrm>
              <a:off x="6974695" y="-381452"/>
              <a:ext cx="75051" cy="51035"/>
            </a:xfrm>
            <a:custGeom>
              <a:avLst/>
              <a:gdLst>
                <a:gd name="connsiteX0" fmla="*/ 423714 w 416393"/>
                <a:gd name="connsiteY0" fmla="*/ 192114 h 283147"/>
                <a:gd name="connsiteX1" fmla="*/ 299546 w 416393"/>
                <a:gd name="connsiteY1" fmla="*/ 283721 h 283147"/>
                <a:gd name="connsiteX2" fmla="*/ 54790 w 416393"/>
                <a:gd name="connsiteY2" fmla="*/ 182870 h 283147"/>
                <a:gd name="connsiteX3" fmla="*/ 8237 w 416393"/>
                <a:gd name="connsiteY3" fmla="*/ 59035 h 283147"/>
                <a:gd name="connsiteX4" fmla="*/ 132738 w 416393"/>
                <a:gd name="connsiteY4" fmla="*/ 6985 h 283147"/>
                <a:gd name="connsiteX5" fmla="*/ 363087 w 416393"/>
                <a:gd name="connsiteY5" fmla="*/ 102173 h 283147"/>
                <a:gd name="connsiteX6" fmla="*/ 423714 w 416393"/>
                <a:gd name="connsiteY6" fmla="*/ 192114 h 2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93" h="283147">
                  <a:moveTo>
                    <a:pt x="423714" y="192114"/>
                  </a:moveTo>
                  <a:cubicBezTo>
                    <a:pt x="423881" y="257571"/>
                    <a:pt x="361255" y="306456"/>
                    <a:pt x="299546" y="283721"/>
                  </a:cubicBezTo>
                  <a:cubicBezTo>
                    <a:pt x="216767" y="253241"/>
                    <a:pt x="135237" y="219013"/>
                    <a:pt x="54790" y="182870"/>
                  </a:cubicBezTo>
                  <a:cubicBezTo>
                    <a:pt x="6072" y="160968"/>
                    <a:pt x="-12166" y="105254"/>
                    <a:pt x="8237" y="59035"/>
                  </a:cubicBezTo>
                  <a:cubicBezTo>
                    <a:pt x="29473" y="10816"/>
                    <a:pt x="82355" y="-12752"/>
                    <a:pt x="132738" y="6985"/>
                  </a:cubicBezTo>
                  <a:cubicBezTo>
                    <a:pt x="210021" y="37299"/>
                    <a:pt x="286637" y="69611"/>
                    <a:pt x="363087" y="102173"/>
                  </a:cubicBezTo>
                  <a:cubicBezTo>
                    <a:pt x="401812" y="118829"/>
                    <a:pt x="423048" y="149059"/>
                    <a:pt x="423714" y="192114"/>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4" name="Freeform: Shape 53">
              <a:extLst>
                <a:ext uri="{FF2B5EF4-FFF2-40B4-BE49-F238E27FC236}">
                  <a16:creationId xmlns:a16="http://schemas.microsoft.com/office/drawing/2014/main" id="{7B42EBE0-2FA7-4BA0-9AD1-F6655808B251}"/>
                </a:ext>
              </a:extLst>
            </p:cNvPr>
            <p:cNvSpPr/>
            <p:nvPr/>
          </p:nvSpPr>
          <p:spPr>
            <a:xfrm>
              <a:off x="7096477" y="-503336"/>
              <a:ext cx="51035" cy="75051"/>
            </a:xfrm>
            <a:custGeom>
              <a:avLst/>
              <a:gdLst>
                <a:gd name="connsiteX0" fmla="*/ 192014 w 283147"/>
                <a:gd name="connsiteY0" fmla="*/ 423715 h 416393"/>
                <a:gd name="connsiteX1" fmla="*/ 106903 w 283147"/>
                <a:gd name="connsiteY1" fmla="*/ 370750 h 416393"/>
                <a:gd name="connsiteX2" fmla="*/ 5719 w 283147"/>
                <a:gd name="connsiteY2" fmla="*/ 126077 h 416393"/>
                <a:gd name="connsiteX3" fmla="*/ 60267 w 283147"/>
                <a:gd name="connsiteY3" fmla="*/ 7988 h 416393"/>
                <a:gd name="connsiteX4" fmla="*/ 180688 w 283147"/>
                <a:gd name="connsiteY4" fmla="*/ 50044 h 416393"/>
                <a:gd name="connsiteX5" fmla="*/ 286035 w 283147"/>
                <a:gd name="connsiteY5" fmla="*/ 306292 h 416393"/>
                <a:gd name="connsiteX6" fmla="*/ 192014 w 283147"/>
                <a:gd name="connsiteY6" fmla="*/ 423715 h 4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47" h="416393">
                  <a:moveTo>
                    <a:pt x="192014" y="423715"/>
                  </a:moveTo>
                  <a:cubicBezTo>
                    <a:pt x="152956" y="423132"/>
                    <a:pt x="122310" y="405644"/>
                    <a:pt x="106903" y="370750"/>
                  </a:cubicBezTo>
                  <a:cubicBezTo>
                    <a:pt x="71343" y="289969"/>
                    <a:pt x="37282" y="208523"/>
                    <a:pt x="5719" y="126077"/>
                  </a:cubicBezTo>
                  <a:cubicBezTo>
                    <a:pt x="-12269" y="79191"/>
                    <a:pt x="13881" y="27975"/>
                    <a:pt x="60267" y="7988"/>
                  </a:cubicBezTo>
                  <a:cubicBezTo>
                    <a:pt x="104488" y="-11083"/>
                    <a:pt x="159702" y="4407"/>
                    <a:pt x="180688" y="50044"/>
                  </a:cubicBezTo>
                  <a:cubicBezTo>
                    <a:pt x="219163" y="133988"/>
                    <a:pt x="255389" y="219266"/>
                    <a:pt x="286035" y="306292"/>
                  </a:cubicBezTo>
                  <a:cubicBezTo>
                    <a:pt x="306522" y="364837"/>
                    <a:pt x="254889" y="424298"/>
                    <a:pt x="192014" y="423715"/>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5" name="Freeform: Shape 54">
              <a:extLst>
                <a:ext uri="{FF2B5EF4-FFF2-40B4-BE49-F238E27FC236}">
                  <a16:creationId xmlns:a16="http://schemas.microsoft.com/office/drawing/2014/main" id="{DAFCAB3F-9820-4141-B05B-03E1D4AA5F8B}"/>
                </a:ext>
              </a:extLst>
            </p:cNvPr>
            <p:cNvSpPr/>
            <p:nvPr/>
          </p:nvSpPr>
          <p:spPr>
            <a:xfrm>
              <a:off x="7349303" y="-226406"/>
              <a:ext cx="75051" cy="51035"/>
            </a:xfrm>
            <a:custGeom>
              <a:avLst/>
              <a:gdLst>
                <a:gd name="connsiteX0" fmla="*/ 4 w 416393"/>
                <a:gd name="connsiteY0" fmla="*/ 97814 h 283147"/>
                <a:gd name="connsiteX1" fmla="*/ 123756 w 416393"/>
                <a:gd name="connsiteY1" fmla="*/ 5541 h 283147"/>
                <a:gd name="connsiteX2" fmla="*/ 368596 w 416393"/>
                <a:gd name="connsiteY2" fmla="*/ 106225 h 283147"/>
                <a:gd name="connsiteX3" fmla="*/ 415814 w 416393"/>
                <a:gd name="connsiteY3" fmla="*/ 229894 h 283147"/>
                <a:gd name="connsiteX4" fmla="*/ 291563 w 416393"/>
                <a:gd name="connsiteY4" fmla="*/ 282526 h 283147"/>
                <a:gd name="connsiteX5" fmla="*/ 58466 w 416393"/>
                <a:gd name="connsiteY5" fmla="*/ 185923 h 283147"/>
                <a:gd name="connsiteX6" fmla="*/ 4 w 416393"/>
                <a:gd name="connsiteY6" fmla="*/ 97814 h 2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393" h="283147">
                  <a:moveTo>
                    <a:pt x="4" y="97814"/>
                  </a:moveTo>
                  <a:cubicBezTo>
                    <a:pt x="-579" y="32440"/>
                    <a:pt x="62130" y="-17027"/>
                    <a:pt x="123756" y="5541"/>
                  </a:cubicBezTo>
                  <a:cubicBezTo>
                    <a:pt x="206535" y="35855"/>
                    <a:pt x="288065" y="70249"/>
                    <a:pt x="368596" y="106225"/>
                  </a:cubicBezTo>
                  <a:cubicBezTo>
                    <a:pt x="417480" y="128127"/>
                    <a:pt x="435968" y="183425"/>
                    <a:pt x="415814" y="229894"/>
                  </a:cubicBezTo>
                  <a:cubicBezTo>
                    <a:pt x="394912" y="278196"/>
                    <a:pt x="341780" y="302263"/>
                    <a:pt x="291563" y="282526"/>
                  </a:cubicBezTo>
                  <a:cubicBezTo>
                    <a:pt x="213281" y="251796"/>
                    <a:pt x="135582" y="219318"/>
                    <a:pt x="58466" y="185923"/>
                  </a:cubicBezTo>
                  <a:cubicBezTo>
                    <a:pt x="19575" y="169101"/>
                    <a:pt x="337" y="137038"/>
                    <a:pt x="4" y="97814"/>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6" name="Freeform: Shape 55">
              <a:extLst>
                <a:ext uri="{FF2B5EF4-FFF2-40B4-BE49-F238E27FC236}">
                  <a16:creationId xmlns:a16="http://schemas.microsoft.com/office/drawing/2014/main" id="{2AAF1AB9-01D4-4E2C-ABDB-CD33B6A5A5EC}"/>
                </a:ext>
              </a:extLst>
            </p:cNvPr>
            <p:cNvSpPr/>
            <p:nvPr/>
          </p:nvSpPr>
          <p:spPr>
            <a:xfrm>
              <a:off x="7251593" y="-128727"/>
              <a:ext cx="51035" cy="75051"/>
            </a:xfrm>
            <a:custGeom>
              <a:avLst/>
              <a:gdLst>
                <a:gd name="connsiteX0" fmla="*/ 97238 w 283147"/>
                <a:gd name="connsiteY0" fmla="*/ 0 h 416393"/>
                <a:gd name="connsiteX1" fmla="*/ 185846 w 283147"/>
                <a:gd name="connsiteY1" fmla="*/ 57629 h 416393"/>
                <a:gd name="connsiteX2" fmla="*/ 283532 w 283147"/>
                <a:gd name="connsiteY2" fmla="*/ 293641 h 416393"/>
                <a:gd name="connsiteX3" fmla="*/ 230900 w 283147"/>
                <a:gd name="connsiteY3" fmla="*/ 415311 h 416393"/>
                <a:gd name="connsiteX4" fmla="*/ 108481 w 283147"/>
                <a:gd name="connsiteY4" fmla="*/ 371839 h 416393"/>
                <a:gd name="connsiteX5" fmla="*/ 5215 w 283147"/>
                <a:gd name="connsiteY5" fmla="*/ 121420 h 416393"/>
                <a:gd name="connsiteX6" fmla="*/ 97238 w 283147"/>
                <a:gd name="connsiteY6" fmla="*/ 0 h 4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147" h="416393">
                  <a:moveTo>
                    <a:pt x="97238" y="0"/>
                  </a:moveTo>
                  <a:cubicBezTo>
                    <a:pt x="138877" y="583"/>
                    <a:pt x="169607" y="20070"/>
                    <a:pt x="185846" y="57629"/>
                  </a:cubicBezTo>
                  <a:cubicBezTo>
                    <a:pt x="219574" y="135828"/>
                    <a:pt x="252636" y="214359"/>
                    <a:pt x="283532" y="293641"/>
                  </a:cubicBezTo>
                  <a:cubicBezTo>
                    <a:pt x="302437" y="342275"/>
                    <a:pt x="277953" y="394408"/>
                    <a:pt x="230900" y="415311"/>
                  </a:cubicBezTo>
                  <a:cubicBezTo>
                    <a:pt x="185763" y="435381"/>
                    <a:pt x="129883" y="418808"/>
                    <a:pt x="108481" y="371839"/>
                  </a:cubicBezTo>
                  <a:cubicBezTo>
                    <a:pt x="71005" y="289726"/>
                    <a:pt x="35945" y="206281"/>
                    <a:pt x="5215" y="121420"/>
                  </a:cubicBezTo>
                  <a:cubicBezTo>
                    <a:pt x="-16604" y="61376"/>
                    <a:pt x="33113" y="-83"/>
                    <a:pt x="97238" y="0"/>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7" name="Freeform: Shape 56">
              <a:extLst>
                <a:ext uri="{FF2B5EF4-FFF2-40B4-BE49-F238E27FC236}">
                  <a16:creationId xmlns:a16="http://schemas.microsoft.com/office/drawing/2014/main" id="{51B8FE6A-F770-42E1-8661-FF5E82C89DA7}"/>
                </a:ext>
              </a:extLst>
            </p:cNvPr>
            <p:cNvSpPr/>
            <p:nvPr/>
          </p:nvSpPr>
          <p:spPr>
            <a:xfrm>
              <a:off x="7023378" y="-454658"/>
              <a:ext cx="66045" cy="66045"/>
            </a:xfrm>
            <a:custGeom>
              <a:avLst/>
              <a:gdLst>
                <a:gd name="connsiteX0" fmla="*/ 370473 w 366426"/>
                <a:gd name="connsiteY0" fmla="*/ 283473 h 366426"/>
                <a:gd name="connsiteX1" fmla="*/ 318757 w 366426"/>
                <a:gd name="connsiteY1" fmla="*/ 359757 h 366426"/>
                <a:gd name="connsiteX2" fmla="*/ 213826 w 366426"/>
                <a:gd name="connsiteY2" fmla="*/ 348597 h 366426"/>
                <a:gd name="connsiteX3" fmla="*/ 22202 w 366426"/>
                <a:gd name="connsiteY3" fmla="*/ 156806 h 366426"/>
                <a:gd name="connsiteX4" fmla="*/ 29364 w 366426"/>
                <a:gd name="connsiteY4" fmla="*/ 29473 h 366426"/>
                <a:gd name="connsiteX5" fmla="*/ 156697 w 366426"/>
                <a:gd name="connsiteY5" fmla="*/ 22228 h 366426"/>
                <a:gd name="connsiteX6" fmla="*/ 348821 w 366426"/>
                <a:gd name="connsiteY6" fmla="*/ 213686 h 366426"/>
                <a:gd name="connsiteX7" fmla="*/ 370473 w 366426"/>
                <a:gd name="connsiteY7" fmla="*/ 283473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426" h="366426">
                  <a:moveTo>
                    <a:pt x="370473" y="283473"/>
                  </a:moveTo>
                  <a:cubicBezTo>
                    <a:pt x="368808" y="311788"/>
                    <a:pt x="353984" y="342435"/>
                    <a:pt x="318757" y="359757"/>
                  </a:cubicBezTo>
                  <a:cubicBezTo>
                    <a:pt x="281782" y="377911"/>
                    <a:pt x="243723" y="376912"/>
                    <a:pt x="213826" y="348597"/>
                  </a:cubicBezTo>
                  <a:cubicBezTo>
                    <a:pt x="148202" y="286471"/>
                    <a:pt x="84078" y="222680"/>
                    <a:pt x="22202" y="156806"/>
                  </a:cubicBezTo>
                  <a:cubicBezTo>
                    <a:pt x="-11276" y="121163"/>
                    <a:pt x="-5280" y="64034"/>
                    <a:pt x="29364" y="29473"/>
                  </a:cubicBezTo>
                  <a:cubicBezTo>
                    <a:pt x="64258" y="-5254"/>
                    <a:pt x="120970" y="-11333"/>
                    <a:pt x="156697" y="22228"/>
                  </a:cubicBezTo>
                  <a:cubicBezTo>
                    <a:pt x="222570" y="84104"/>
                    <a:pt x="285612" y="149062"/>
                    <a:pt x="348821" y="213686"/>
                  </a:cubicBezTo>
                  <a:cubicBezTo>
                    <a:pt x="364477" y="229509"/>
                    <a:pt x="371140" y="250911"/>
                    <a:pt x="370473" y="283473"/>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8" name="Freeform: Shape 57">
              <a:extLst>
                <a:ext uri="{FF2B5EF4-FFF2-40B4-BE49-F238E27FC236}">
                  <a16:creationId xmlns:a16="http://schemas.microsoft.com/office/drawing/2014/main" id="{963934CF-C318-4B6F-A460-AD17FA691D62}"/>
                </a:ext>
              </a:extLst>
            </p:cNvPr>
            <p:cNvSpPr/>
            <p:nvPr/>
          </p:nvSpPr>
          <p:spPr>
            <a:xfrm>
              <a:off x="7310172" y="-168046"/>
              <a:ext cx="66045" cy="66045"/>
            </a:xfrm>
            <a:custGeom>
              <a:avLst/>
              <a:gdLst>
                <a:gd name="connsiteX0" fmla="*/ 0 w 366426"/>
                <a:gd name="connsiteY0" fmla="*/ 93145 h 366426"/>
                <a:gd name="connsiteX1" fmla="*/ 53548 w 366426"/>
                <a:gd name="connsiteY1" fmla="*/ 11282 h 366426"/>
                <a:gd name="connsiteX2" fmla="*/ 158313 w 366426"/>
                <a:gd name="connsiteY2" fmla="*/ 24190 h 366426"/>
                <a:gd name="connsiteX3" fmla="*/ 347772 w 366426"/>
                <a:gd name="connsiteY3" fmla="*/ 213899 h 366426"/>
                <a:gd name="connsiteX4" fmla="*/ 340277 w 366426"/>
                <a:gd name="connsiteY4" fmla="*/ 343647 h 366426"/>
                <a:gd name="connsiteX5" fmla="*/ 212777 w 366426"/>
                <a:gd name="connsiteY5" fmla="*/ 348561 h 366426"/>
                <a:gd name="connsiteX6" fmla="*/ 22819 w 366426"/>
                <a:gd name="connsiteY6" fmla="*/ 159351 h 366426"/>
                <a:gd name="connsiteX7" fmla="*/ 0 w 366426"/>
                <a:gd name="connsiteY7" fmla="*/ 93145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426" h="366426">
                  <a:moveTo>
                    <a:pt x="0" y="93145"/>
                  </a:moveTo>
                  <a:cubicBezTo>
                    <a:pt x="1499" y="60083"/>
                    <a:pt x="16822" y="28687"/>
                    <a:pt x="53548" y="11282"/>
                  </a:cubicBezTo>
                  <a:cubicBezTo>
                    <a:pt x="90774" y="-6373"/>
                    <a:pt x="128499" y="-4208"/>
                    <a:pt x="158313" y="24190"/>
                  </a:cubicBezTo>
                  <a:cubicBezTo>
                    <a:pt x="223020" y="85816"/>
                    <a:pt x="286479" y="148858"/>
                    <a:pt x="347772" y="213899"/>
                  </a:cubicBezTo>
                  <a:cubicBezTo>
                    <a:pt x="382333" y="250625"/>
                    <a:pt x="376336" y="308753"/>
                    <a:pt x="340277" y="343647"/>
                  </a:cubicBezTo>
                  <a:cubicBezTo>
                    <a:pt x="304883" y="377791"/>
                    <a:pt x="248670" y="382455"/>
                    <a:pt x="212777" y="348561"/>
                  </a:cubicBezTo>
                  <a:cubicBezTo>
                    <a:pt x="147820" y="287268"/>
                    <a:pt x="85444" y="223143"/>
                    <a:pt x="22819" y="159351"/>
                  </a:cubicBezTo>
                  <a:cubicBezTo>
                    <a:pt x="7162" y="143362"/>
                    <a:pt x="83" y="122292"/>
                    <a:pt x="0" y="93145"/>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grpSp>
      <p:grpSp>
        <p:nvGrpSpPr>
          <p:cNvPr id="5130" name="Group 5129">
            <a:extLst>
              <a:ext uri="{FF2B5EF4-FFF2-40B4-BE49-F238E27FC236}">
                <a16:creationId xmlns:a16="http://schemas.microsoft.com/office/drawing/2014/main" id="{5662B3FC-77CA-4437-AFFF-5D21F76F0BF0}"/>
              </a:ext>
            </a:extLst>
          </p:cNvPr>
          <p:cNvGrpSpPr/>
          <p:nvPr/>
        </p:nvGrpSpPr>
        <p:grpSpPr>
          <a:xfrm>
            <a:off x="6540816" y="4164301"/>
            <a:ext cx="306964" cy="332446"/>
            <a:chOff x="8576577" y="-566426"/>
            <a:chExt cx="532102" cy="576273"/>
          </a:xfrm>
        </p:grpSpPr>
        <p:sp>
          <p:nvSpPr>
            <p:cNvPr id="59" name="Freeform: Shape 58">
              <a:extLst>
                <a:ext uri="{FF2B5EF4-FFF2-40B4-BE49-F238E27FC236}">
                  <a16:creationId xmlns:a16="http://schemas.microsoft.com/office/drawing/2014/main" id="{26C4F982-F187-4437-BC72-D9DE3A4B048E}"/>
                </a:ext>
              </a:extLst>
            </p:cNvPr>
            <p:cNvSpPr/>
            <p:nvPr/>
          </p:nvSpPr>
          <p:spPr>
            <a:xfrm>
              <a:off x="8774620" y="-57699"/>
              <a:ext cx="135092" cy="67546"/>
            </a:xfrm>
            <a:custGeom>
              <a:avLst/>
              <a:gdLst>
                <a:gd name="connsiteX0" fmla="*/ 227746 w 749508"/>
                <a:gd name="connsiteY0" fmla="*/ 377588 h 374754"/>
                <a:gd name="connsiteX1" fmla="*/ 75679 w 749508"/>
                <a:gd name="connsiteY1" fmla="*/ 289895 h 374754"/>
                <a:gd name="connsiteX2" fmla="*/ 229 w 749508"/>
                <a:gd name="connsiteY2" fmla="*/ 74953 h 374754"/>
                <a:gd name="connsiteX3" fmla="*/ 74847 w 749508"/>
                <a:gd name="connsiteY3" fmla="*/ 669 h 374754"/>
                <a:gd name="connsiteX4" fmla="*/ 715010 w 749508"/>
                <a:gd name="connsiteY4" fmla="*/ 2 h 374754"/>
                <a:gd name="connsiteX5" fmla="*/ 755400 w 749508"/>
                <a:gd name="connsiteY5" fmla="*/ 40726 h 374754"/>
                <a:gd name="connsiteX6" fmla="*/ 732498 w 749508"/>
                <a:gd name="connsiteY6" fmla="*/ 209282 h 374754"/>
                <a:gd name="connsiteX7" fmla="*/ 527633 w 749508"/>
                <a:gd name="connsiteY7" fmla="*/ 377588 h 374754"/>
                <a:gd name="connsiteX8" fmla="*/ 227746 w 749508"/>
                <a:gd name="connsiteY8" fmla="*/ 377588 h 37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508" h="374754">
                  <a:moveTo>
                    <a:pt x="227746" y="377588"/>
                  </a:moveTo>
                  <a:cubicBezTo>
                    <a:pt x="170284" y="360016"/>
                    <a:pt x="116736" y="335615"/>
                    <a:pt x="75679" y="289895"/>
                  </a:cubicBezTo>
                  <a:cubicBezTo>
                    <a:pt x="20715" y="228769"/>
                    <a:pt x="-2603" y="157149"/>
                    <a:pt x="229" y="74953"/>
                  </a:cubicBezTo>
                  <a:cubicBezTo>
                    <a:pt x="2727" y="669"/>
                    <a:pt x="728" y="669"/>
                    <a:pt x="74847" y="669"/>
                  </a:cubicBezTo>
                  <a:cubicBezTo>
                    <a:pt x="288207" y="669"/>
                    <a:pt x="501650" y="1335"/>
                    <a:pt x="715010" y="2"/>
                  </a:cubicBezTo>
                  <a:cubicBezTo>
                    <a:pt x="746822" y="-164"/>
                    <a:pt x="756482" y="9329"/>
                    <a:pt x="755400" y="40726"/>
                  </a:cubicBezTo>
                  <a:cubicBezTo>
                    <a:pt x="753401" y="97855"/>
                    <a:pt x="757066" y="154901"/>
                    <a:pt x="732498" y="209282"/>
                  </a:cubicBezTo>
                  <a:cubicBezTo>
                    <a:pt x="691775" y="299639"/>
                    <a:pt x="620405" y="351272"/>
                    <a:pt x="527633" y="377588"/>
                  </a:cubicBezTo>
                  <a:cubicBezTo>
                    <a:pt x="427615" y="377588"/>
                    <a:pt x="327681" y="377588"/>
                    <a:pt x="227746" y="377588"/>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60" name="Freeform: Shape 59">
              <a:extLst>
                <a:ext uri="{FF2B5EF4-FFF2-40B4-BE49-F238E27FC236}">
                  <a16:creationId xmlns:a16="http://schemas.microsoft.com/office/drawing/2014/main" id="{5D9D99D1-3F33-4F07-84EE-111478B06CFB}"/>
                </a:ext>
              </a:extLst>
            </p:cNvPr>
            <p:cNvSpPr/>
            <p:nvPr/>
          </p:nvSpPr>
          <p:spPr>
            <a:xfrm>
              <a:off x="8673106" y="-430222"/>
              <a:ext cx="337730" cy="339231"/>
            </a:xfrm>
            <a:custGeom>
              <a:avLst/>
              <a:gdLst>
                <a:gd name="connsiteX0" fmla="*/ 940944 w 1873770"/>
                <a:gd name="connsiteY0" fmla="*/ 1884428 h 1882098"/>
                <a:gd name="connsiteX1" fmla="*/ 578848 w 1873770"/>
                <a:gd name="connsiteY1" fmla="*/ 1884928 h 1882098"/>
                <a:gd name="connsiteX2" fmla="*/ 534627 w 1873770"/>
                <a:gd name="connsiteY2" fmla="*/ 1855864 h 1882098"/>
                <a:gd name="connsiteX3" fmla="*/ 410875 w 1873770"/>
                <a:gd name="connsiteY3" fmla="*/ 1711125 h 1882098"/>
                <a:gd name="connsiteX4" fmla="*/ 57274 w 1873770"/>
                <a:gd name="connsiteY4" fmla="*/ 1259005 h 1882098"/>
                <a:gd name="connsiteX5" fmla="*/ 679365 w 1873770"/>
                <a:gd name="connsiteY5" fmla="*/ 36557 h 1882098"/>
                <a:gd name="connsiteX6" fmla="*/ 1869334 w 1873770"/>
                <a:gd name="connsiteY6" fmla="*/ 801472 h 1882098"/>
                <a:gd name="connsiteX7" fmla="*/ 1463517 w 1873770"/>
                <a:gd name="connsiteY7" fmla="*/ 1716705 h 1882098"/>
                <a:gd name="connsiteX8" fmla="*/ 1345928 w 1873770"/>
                <a:gd name="connsiteY8" fmla="*/ 1858529 h 1882098"/>
                <a:gd name="connsiteX9" fmla="*/ 1303039 w 1873770"/>
                <a:gd name="connsiteY9" fmla="*/ 1884678 h 1882098"/>
                <a:gd name="connsiteX10" fmla="*/ 940944 w 1873770"/>
                <a:gd name="connsiteY10" fmla="*/ 1884428 h 1882098"/>
                <a:gd name="connsiteX11" fmla="*/ 1032800 w 1873770"/>
                <a:gd name="connsiteY11" fmla="*/ 1120929 h 1882098"/>
                <a:gd name="connsiteX12" fmla="*/ 994076 w 1873770"/>
                <a:gd name="connsiteY12" fmla="*/ 1128508 h 1882098"/>
                <a:gd name="connsiteX13" fmla="*/ 766309 w 1873770"/>
                <a:gd name="connsiteY13" fmla="*/ 1128841 h 1882098"/>
                <a:gd name="connsiteX14" fmla="*/ 662626 w 1873770"/>
                <a:gd name="connsiteY14" fmla="*/ 1219032 h 1882098"/>
                <a:gd name="connsiteX15" fmla="*/ 767308 w 1873770"/>
                <a:gd name="connsiteY15" fmla="*/ 1311554 h 1882098"/>
                <a:gd name="connsiteX16" fmla="*/ 820356 w 1873770"/>
                <a:gd name="connsiteY16" fmla="*/ 1311471 h 1882098"/>
                <a:gd name="connsiteX17" fmla="*/ 849587 w 1873770"/>
                <a:gd name="connsiteY17" fmla="*/ 1340369 h 1882098"/>
                <a:gd name="connsiteX18" fmla="*/ 850170 w 1873770"/>
                <a:gd name="connsiteY18" fmla="*/ 1408990 h 1882098"/>
                <a:gd name="connsiteX19" fmla="*/ 938528 w 1873770"/>
                <a:gd name="connsiteY19" fmla="*/ 1498348 h 1882098"/>
                <a:gd name="connsiteX20" fmla="*/ 1031051 w 1873770"/>
                <a:gd name="connsiteY20" fmla="*/ 1413570 h 1882098"/>
                <a:gd name="connsiteX21" fmla="*/ 1032384 w 1873770"/>
                <a:gd name="connsiteY21" fmla="*/ 1360605 h 1882098"/>
                <a:gd name="connsiteX22" fmla="*/ 1076605 w 1873770"/>
                <a:gd name="connsiteY22" fmla="*/ 1304892 h 1882098"/>
                <a:gd name="connsiteX23" fmla="*/ 1106168 w 1873770"/>
                <a:gd name="connsiteY23" fmla="*/ 1295315 h 1882098"/>
                <a:gd name="connsiteX24" fmla="*/ 1140729 w 1873770"/>
                <a:gd name="connsiteY24" fmla="*/ 976607 h 1882098"/>
                <a:gd name="connsiteX25" fmla="*/ 878984 w 1873770"/>
                <a:gd name="connsiteY25" fmla="*/ 779570 h 1882098"/>
                <a:gd name="connsiteX26" fmla="*/ 851836 w 1873770"/>
                <a:gd name="connsiteY26" fmla="*/ 749506 h 1882098"/>
                <a:gd name="connsiteX27" fmla="*/ 887812 w 1873770"/>
                <a:gd name="connsiteY27" fmla="*/ 749506 h 1882098"/>
                <a:gd name="connsiteX28" fmla="*/ 1112498 w 1873770"/>
                <a:gd name="connsiteY28" fmla="*/ 749423 h 1882098"/>
                <a:gd name="connsiteX29" fmla="*/ 1219095 w 1873770"/>
                <a:gd name="connsiteY29" fmla="*/ 658899 h 1882098"/>
                <a:gd name="connsiteX30" fmla="*/ 1111082 w 1873770"/>
                <a:gd name="connsiteY30" fmla="*/ 566543 h 1882098"/>
                <a:gd name="connsiteX31" fmla="*/ 1061198 w 1873770"/>
                <a:gd name="connsiteY31" fmla="*/ 566626 h 1882098"/>
                <a:gd name="connsiteX32" fmla="*/ 1031967 w 1873770"/>
                <a:gd name="connsiteY32" fmla="*/ 537479 h 1882098"/>
                <a:gd name="connsiteX33" fmla="*/ 1026554 w 1873770"/>
                <a:gd name="connsiteY33" fmla="*/ 444456 h 1882098"/>
                <a:gd name="connsiteX34" fmla="*/ 939861 w 1873770"/>
                <a:gd name="connsiteY34" fmla="*/ 379582 h 1882098"/>
                <a:gd name="connsiteX35" fmla="*/ 855416 w 1873770"/>
                <a:gd name="connsiteY35" fmla="*/ 443290 h 1882098"/>
                <a:gd name="connsiteX36" fmla="*/ 849420 w 1873770"/>
                <a:gd name="connsiteY36" fmla="*/ 505083 h 1882098"/>
                <a:gd name="connsiteX37" fmla="*/ 795955 w 1873770"/>
                <a:gd name="connsiteY37" fmla="*/ 575204 h 1882098"/>
                <a:gd name="connsiteX38" fmla="*/ 775469 w 1873770"/>
                <a:gd name="connsiteY38" fmla="*/ 582616 h 1882098"/>
                <a:gd name="connsiteX39" fmla="*/ 731748 w 1873770"/>
                <a:gd name="connsiteY39" fmla="*/ 893245 h 1882098"/>
                <a:gd name="connsiteX40" fmla="*/ 878235 w 1873770"/>
                <a:gd name="connsiteY40" fmla="*/ 1004672 h 1882098"/>
                <a:gd name="connsiteX41" fmla="*/ 1032800 w 1873770"/>
                <a:gd name="connsiteY41" fmla="*/ 1120929 h 188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73770" h="1882098">
                  <a:moveTo>
                    <a:pt x="940944" y="1884428"/>
                  </a:moveTo>
                  <a:cubicBezTo>
                    <a:pt x="820273" y="1884428"/>
                    <a:pt x="699519" y="1883929"/>
                    <a:pt x="578848" y="1884928"/>
                  </a:cubicBezTo>
                  <a:cubicBezTo>
                    <a:pt x="555613" y="1885095"/>
                    <a:pt x="543371" y="1877766"/>
                    <a:pt x="534627" y="1855864"/>
                  </a:cubicBezTo>
                  <a:cubicBezTo>
                    <a:pt x="509893" y="1793988"/>
                    <a:pt x="465755" y="1748351"/>
                    <a:pt x="410875" y="1711125"/>
                  </a:cubicBezTo>
                  <a:cubicBezTo>
                    <a:pt x="244734" y="1598449"/>
                    <a:pt x="127394" y="1447132"/>
                    <a:pt x="57274" y="1259005"/>
                  </a:cubicBezTo>
                  <a:cubicBezTo>
                    <a:pt x="-130604" y="754836"/>
                    <a:pt x="161039" y="181795"/>
                    <a:pt x="679365" y="36557"/>
                  </a:cubicBezTo>
                  <a:cubicBezTo>
                    <a:pt x="1232002" y="-118258"/>
                    <a:pt x="1789137" y="234094"/>
                    <a:pt x="1869334" y="801472"/>
                  </a:cubicBezTo>
                  <a:cubicBezTo>
                    <a:pt x="1923466" y="1184637"/>
                    <a:pt x="1779227" y="1492019"/>
                    <a:pt x="1463517" y="1716705"/>
                  </a:cubicBezTo>
                  <a:cubicBezTo>
                    <a:pt x="1410968" y="1754097"/>
                    <a:pt x="1369746" y="1799068"/>
                    <a:pt x="1345928" y="1858529"/>
                  </a:cubicBezTo>
                  <a:cubicBezTo>
                    <a:pt x="1337183" y="1880264"/>
                    <a:pt x="1323942" y="1884761"/>
                    <a:pt x="1303039" y="1884678"/>
                  </a:cubicBezTo>
                  <a:cubicBezTo>
                    <a:pt x="1182285" y="1884095"/>
                    <a:pt x="1061614" y="1884428"/>
                    <a:pt x="940944" y="1884428"/>
                  </a:cubicBezTo>
                  <a:close/>
                  <a:moveTo>
                    <a:pt x="1032800" y="1120929"/>
                  </a:moveTo>
                  <a:cubicBezTo>
                    <a:pt x="1016810" y="1131589"/>
                    <a:pt x="1005151" y="1128424"/>
                    <a:pt x="994076" y="1128508"/>
                  </a:cubicBezTo>
                  <a:cubicBezTo>
                    <a:pt x="918125" y="1128841"/>
                    <a:pt x="842175" y="1128258"/>
                    <a:pt x="766309" y="1128841"/>
                  </a:cubicBezTo>
                  <a:cubicBezTo>
                    <a:pt x="706764" y="1129340"/>
                    <a:pt x="663542" y="1167482"/>
                    <a:pt x="662626" y="1219032"/>
                  </a:cubicBezTo>
                  <a:cubicBezTo>
                    <a:pt x="661710" y="1271164"/>
                    <a:pt x="706181" y="1310555"/>
                    <a:pt x="767308" y="1311554"/>
                  </a:cubicBezTo>
                  <a:cubicBezTo>
                    <a:pt x="784963" y="1311804"/>
                    <a:pt x="802701" y="1312554"/>
                    <a:pt x="820356" y="1311471"/>
                  </a:cubicBezTo>
                  <a:cubicBezTo>
                    <a:pt x="841758" y="1310138"/>
                    <a:pt x="850670" y="1318633"/>
                    <a:pt x="849587" y="1340369"/>
                  </a:cubicBezTo>
                  <a:cubicBezTo>
                    <a:pt x="848505" y="1363187"/>
                    <a:pt x="848254" y="1386255"/>
                    <a:pt x="850170" y="1408990"/>
                  </a:cubicBezTo>
                  <a:cubicBezTo>
                    <a:pt x="854334" y="1458791"/>
                    <a:pt x="892558" y="1496516"/>
                    <a:pt x="938528" y="1498348"/>
                  </a:cubicBezTo>
                  <a:cubicBezTo>
                    <a:pt x="983166" y="1500097"/>
                    <a:pt x="1024639" y="1462872"/>
                    <a:pt x="1031051" y="1413570"/>
                  </a:cubicBezTo>
                  <a:cubicBezTo>
                    <a:pt x="1033299" y="1396165"/>
                    <a:pt x="1031967" y="1378260"/>
                    <a:pt x="1032384" y="1360605"/>
                  </a:cubicBezTo>
                  <a:cubicBezTo>
                    <a:pt x="1033550" y="1314969"/>
                    <a:pt x="1023889" y="1312554"/>
                    <a:pt x="1076605" y="1304892"/>
                  </a:cubicBezTo>
                  <a:cubicBezTo>
                    <a:pt x="1086681" y="1303393"/>
                    <a:pt x="1096674" y="1299395"/>
                    <a:pt x="1106168" y="1295315"/>
                  </a:cubicBezTo>
                  <a:cubicBezTo>
                    <a:pt x="1238248" y="1239018"/>
                    <a:pt x="1257486" y="1067298"/>
                    <a:pt x="1140729" y="976607"/>
                  </a:cubicBezTo>
                  <a:cubicBezTo>
                    <a:pt x="1054536" y="909651"/>
                    <a:pt x="966177" y="845360"/>
                    <a:pt x="878984" y="779570"/>
                  </a:cubicBezTo>
                  <a:cubicBezTo>
                    <a:pt x="869573" y="772491"/>
                    <a:pt x="857415" y="767495"/>
                    <a:pt x="851836" y="749506"/>
                  </a:cubicBezTo>
                  <a:cubicBezTo>
                    <a:pt x="865743" y="749506"/>
                    <a:pt x="876820" y="749506"/>
                    <a:pt x="887812" y="749506"/>
                  </a:cubicBezTo>
                  <a:cubicBezTo>
                    <a:pt x="962679" y="749506"/>
                    <a:pt x="1037630" y="749839"/>
                    <a:pt x="1112498" y="749423"/>
                  </a:cubicBezTo>
                  <a:cubicBezTo>
                    <a:pt x="1174541" y="749090"/>
                    <a:pt x="1218345" y="711448"/>
                    <a:pt x="1219095" y="658899"/>
                  </a:cubicBezTo>
                  <a:cubicBezTo>
                    <a:pt x="1219927" y="605684"/>
                    <a:pt x="1174873" y="567126"/>
                    <a:pt x="1111082" y="566543"/>
                  </a:cubicBezTo>
                  <a:cubicBezTo>
                    <a:pt x="1094426" y="566377"/>
                    <a:pt x="1077770" y="565544"/>
                    <a:pt x="1061198" y="566626"/>
                  </a:cubicBezTo>
                  <a:cubicBezTo>
                    <a:pt x="1039545" y="568042"/>
                    <a:pt x="1031967" y="558965"/>
                    <a:pt x="1031967" y="537479"/>
                  </a:cubicBezTo>
                  <a:cubicBezTo>
                    <a:pt x="1032050" y="506499"/>
                    <a:pt x="1036297" y="475020"/>
                    <a:pt x="1026554" y="444456"/>
                  </a:cubicBezTo>
                  <a:cubicBezTo>
                    <a:pt x="1014562" y="407064"/>
                    <a:pt x="977170" y="378999"/>
                    <a:pt x="939861" y="379582"/>
                  </a:cubicBezTo>
                  <a:cubicBezTo>
                    <a:pt x="903302" y="380165"/>
                    <a:pt x="867491" y="407397"/>
                    <a:pt x="855416" y="443290"/>
                  </a:cubicBezTo>
                  <a:cubicBezTo>
                    <a:pt x="848588" y="463527"/>
                    <a:pt x="849337" y="484264"/>
                    <a:pt x="849420" y="505083"/>
                  </a:cubicBezTo>
                  <a:cubicBezTo>
                    <a:pt x="849420" y="560047"/>
                    <a:pt x="849420" y="559964"/>
                    <a:pt x="795955" y="575204"/>
                  </a:cubicBezTo>
                  <a:cubicBezTo>
                    <a:pt x="788960" y="577203"/>
                    <a:pt x="782131" y="579784"/>
                    <a:pt x="775469" y="582616"/>
                  </a:cubicBezTo>
                  <a:cubicBezTo>
                    <a:pt x="648386" y="637163"/>
                    <a:pt x="624318" y="802721"/>
                    <a:pt x="731748" y="893245"/>
                  </a:cubicBezTo>
                  <a:cubicBezTo>
                    <a:pt x="778634" y="932719"/>
                    <a:pt x="829267" y="967696"/>
                    <a:pt x="878235" y="1004672"/>
                  </a:cubicBezTo>
                  <a:cubicBezTo>
                    <a:pt x="928702" y="1042897"/>
                    <a:pt x="979335" y="1080789"/>
                    <a:pt x="1032800" y="1120929"/>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61" name="Freeform: Shape 60">
              <a:extLst>
                <a:ext uri="{FF2B5EF4-FFF2-40B4-BE49-F238E27FC236}">
                  <a16:creationId xmlns:a16="http://schemas.microsoft.com/office/drawing/2014/main" id="{8B8F53E8-2A8B-4426-871C-03953C4F9366}"/>
                </a:ext>
              </a:extLst>
            </p:cNvPr>
            <p:cNvSpPr/>
            <p:nvPr/>
          </p:nvSpPr>
          <p:spPr>
            <a:xfrm>
              <a:off x="8935096" y="-527062"/>
              <a:ext cx="67546" cy="93063"/>
            </a:xfrm>
            <a:custGeom>
              <a:avLst/>
              <a:gdLst>
                <a:gd name="connsiteX0" fmla="*/ 92657 w 374754"/>
                <a:gd name="connsiteY0" fmla="*/ 516794 h 516327"/>
                <a:gd name="connsiteX1" fmla="*/ 13377 w 374754"/>
                <a:gd name="connsiteY1" fmla="*/ 372555 h 516327"/>
                <a:gd name="connsiteX2" fmla="*/ 148205 w 374754"/>
                <a:gd name="connsiteY2" fmla="*/ 137126 h 516327"/>
                <a:gd name="connsiteX3" fmla="*/ 198672 w 374754"/>
                <a:gd name="connsiteY3" fmla="*/ 51016 h 516327"/>
                <a:gd name="connsiteX4" fmla="*/ 333250 w 374754"/>
                <a:gd name="connsiteY4" fmla="*/ 13874 h 516327"/>
                <a:gd name="connsiteX5" fmla="*/ 366229 w 374754"/>
                <a:gd name="connsiteY5" fmla="*/ 147286 h 516327"/>
                <a:gd name="connsiteX6" fmla="*/ 182599 w 374754"/>
                <a:gd name="connsiteY6" fmla="*/ 466161 h 516327"/>
                <a:gd name="connsiteX7" fmla="*/ 92657 w 374754"/>
                <a:gd name="connsiteY7" fmla="*/ 516794 h 51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754" h="516327">
                  <a:moveTo>
                    <a:pt x="92657" y="516794"/>
                  </a:moveTo>
                  <a:cubicBezTo>
                    <a:pt x="19373" y="515045"/>
                    <a:pt x="-23266" y="439928"/>
                    <a:pt x="13377" y="372555"/>
                  </a:cubicBezTo>
                  <a:cubicBezTo>
                    <a:pt x="56598" y="293107"/>
                    <a:pt x="103067" y="215492"/>
                    <a:pt x="148205" y="137126"/>
                  </a:cubicBezTo>
                  <a:cubicBezTo>
                    <a:pt x="164777" y="108312"/>
                    <a:pt x="181017" y="79248"/>
                    <a:pt x="198672" y="51016"/>
                  </a:cubicBezTo>
                  <a:cubicBezTo>
                    <a:pt x="229901" y="1049"/>
                    <a:pt x="285948" y="-14024"/>
                    <a:pt x="333250" y="13874"/>
                  </a:cubicBezTo>
                  <a:cubicBezTo>
                    <a:pt x="378470" y="40523"/>
                    <a:pt x="393960" y="98319"/>
                    <a:pt x="366229" y="147286"/>
                  </a:cubicBezTo>
                  <a:cubicBezTo>
                    <a:pt x="305768" y="254050"/>
                    <a:pt x="244058" y="359980"/>
                    <a:pt x="182599" y="466161"/>
                  </a:cubicBezTo>
                  <a:cubicBezTo>
                    <a:pt x="162612" y="500555"/>
                    <a:pt x="133215" y="518709"/>
                    <a:pt x="92657" y="516794"/>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62" name="Freeform: Shape 61">
              <a:extLst>
                <a:ext uri="{FF2B5EF4-FFF2-40B4-BE49-F238E27FC236}">
                  <a16:creationId xmlns:a16="http://schemas.microsoft.com/office/drawing/2014/main" id="{E08FC6A8-2BD4-40D4-80CE-230DA7DA0DED}"/>
                </a:ext>
              </a:extLst>
            </p:cNvPr>
            <p:cNvSpPr/>
            <p:nvPr/>
          </p:nvSpPr>
          <p:spPr>
            <a:xfrm>
              <a:off x="8681659" y="-527092"/>
              <a:ext cx="67546" cy="93063"/>
            </a:xfrm>
            <a:custGeom>
              <a:avLst/>
              <a:gdLst>
                <a:gd name="connsiteX0" fmla="*/ 284888 w 374754"/>
                <a:gd name="connsiteY0" fmla="*/ 517042 h 516327"/>
                <a:gd name="connsiteX1" fmla="*/ 201610 w 374754"/>
                <a:gd name="connsiteY1" fmla="*/ 471572 h 516327"/>
                <a:gd name="connsiteX2" fmla="*/ 11734 w 374754"/>
                <a:gd name="connsiteY2" fmla="*/ 141955 h 516327"/>
                <a:gd name="connsiteX3" fmla="*/ 47294 w 374754"/>
                <a:gd name="connsiteY3" fmla="*/ 14122 h 516327"/>
                <a:gd name="connsiteX4" fmla="*/ 176376 w 374754"/>
                <a:gd name="connsiteY4" fmla="*/ 43769 h 516327"/>
                <a:gd name="connsiteX5" fmla="*/ 369582 w 374754"/>
                <a:gd name="connsiteY5" fmla="*/ 378549 h 516327"/>
                <a:gd name="connsiteX6" fmla="*/ 284888 w 374754"/>
                <a:gd name="connsiteY6" fmla="*/ 517042 h 51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54" h="516327">
                  <a:moveTo>
                    <a:pt x="284888" y="517042"/>
                  </a:moveTo>
                  <a:cubicBezTo>
                    <a:pt x="248412" y="517875"/>
                    <a:pt x="219764" y="502551"/>
                    <a:pt x="201610" y="471572"/>
                  </a:cubicBezTo>
                  <a:cubicBezTo>
                    <a:pt x="137651" y="362060"/>
                    <a:pt x="73693" y="252549"/>
                    <a:pt x="11734" y="141955"/>
                  </a:cubicBezTo>
                  <a:cubicBezTo>
                    <a:pt x="-13750" y="96484"/>
                    <a:pt x="4155" y="39688"/>
                    <a:pt x="47294" y="14122"/>
                  </a:cubicBezTo>
                  <a:cubicBezTo>
                    <a:pt x="91431" y="-12028"/>
                    <a:pt x="149060" y="-1701"/>
                    <a:pt x="176376" y="43769"/>
                  </a:cubicBezTo>
                  <a:cubicBezTo>
                    <a:pt x="242749" y="154197"/>
                    <a:pt x="308039" y="265374"/>
                    <a:pt x="369582" y="378549"/>
                  </a:cubicBezTo>
                  <a:cubicBezTo>
                    <a:pt x="405142" y="443757"/>
                    <a:pt x="357840" y="516625"/>
                    <a:pt x="284888" y="517042"/>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63" name="Freeform: Shape 62">
              <a:extLst>
                <a:ext uri="{FF2B5EF4-FFF2-40B4-BE49-F238E27FC236}">
                  <a16:creationId xmlns:a16="http://schemas.microsoft.com/office/drawing/2014/main" id="{83FE3432-7C1B-4CD2-A0AA-87C88CBB5B9E}"/>
                </a:ext>
              </a:extLst>
            </p:cNvPr>
            <p:cNvSpPr/>
            <p:nvPr/>
          </p:nvSpPr>
          <p:spPr>
            <a:xfrm>
              <a:off x="8576577" y="-421783"/>
              <a:ext cx="93063" cy="67546"/>
            </a:xfrm>
            <a:custGeom>
              <a:avLst/>
              <a:gdLst>
                <a:gd name="connsiteX0" fmla="*/ 516876 w 516327"/>
                <a:gd name="connsiteY0" fmla="*/ 285462 h 374754"/>
                <a:gd name="connsiteX1" fmla="*/ 373886 w 516327"/>
                <a:gd name="connsiteY1" fmla="*/ 366909 h 374754"/>
                <a:gd name="connsiteX2" fmla="*/ 184427 w 516327"/>
                <a:gd name="connsiteY2" fmla="*/ 258563 h 374754"/>
                <a:gd name="connsiteX3" fmla="*/ 55095 w 516327"/>
                <a:gd name="connsiteY3" fmla="*/ 183279 h 374754"/>
                <a:gd name="connsiteX4" fmla="*/ 13290 w 516327"/>
                <a:gd name="connsiteY4" fmla="*/ 47451 h 374754"/>
                <a:gd name="connsiteX5" fmla="*/ 151533 w 516327"/>
                <a:gd name="connsiteY5" fmla="*/ 15722 h 374754"/>
                <a:gd name="connsiteX6" fmla="*/ 462328 w 516327"/>
                <a:gd name="connsiteY6" fmla="*/ 194522 h 374754"/>
                <a:gd name="connsiteX7" fmla="*/ 516876 w 516327"/>
                <a:gd name="connsiteY7" fmla="*/ 285462 h 37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327" h="374754">
                  <a:moveTo>
                    <a:pt x="516876" y="285462"/>
                  </a:moveTo>
                  <a:cubicBezTo>
                    <a:pt x="515794" y="359164"/>
                    <a:pt x="441509" y="402802"/>
                    <a:pt x="373886" y="366909"/>
                  </a:cubicBezTo>
                  <a:cubicBezTo>
                    <a:pt x="309679" y="332848"/>
                    <a:pt x="247470" y="294956"/>
                    <a:pt x="184427" y="258563"/>
                  </a:cubicBezTo>
                  <a:cubicBezTo>
                    <a:pt x="141206" y="233663"/>
                    <a:pt x="97734" y="209095"/>
                    <a:pt x="55095" y="183279"/>
                  </a:cubicBezTo>
                  <a:cubicBezTo>
                    <a:pt x="2047" y="151217"/>
                    <a:pt x="-14442" y="96170"/>
                    <a:pt x="13290" y="47451"/>
                  </a:cubicBezTo>
                  <a:cubicBezTo>
                    <a:pt x="40356" y="-101"/>
                    <a:pt x="98817" y="-14258"/>
                    <a:pt x="151533" y="15722"/>
                  </a:cubicBezTo>
                  <a:cubicBezTo>
                    <a:pt x="255464" y="74850"/>
                    <a:pt x="358730" y="134977"/>
                    <a:pt x="462328" y="194522"/>
                  </a:cubicBezTo>
                  <a:cubicBezTo>
                    <a:pt x="497555" y="214758"/>
                    <a:pt x="518375" y="243323"/>
                    <a:pt x="516876" y="285462"/>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20" name="Freeform: Shape 5119">
              <a:extLst>
                <a:ext uri="{FF2B5EF4-FFF2-40B4-BE49-F238E27FC236}">
                  <a16:creationId xmlns:a16="http://schemas.microsoft.com/office/drawing/2014/main" id="{86D193FC-B193-4039-816B-28E92F483365}"/>
                </a:ext>
              </a:extLst>
            </p:cNvPr>
            <p:cNvSpPr/>
            <p:nvPr/>
          </p:nvSpPr>
          <p:spPr>
            <a:xfrm>
              <a:off x="9015616" y="-421939"/>
              <a:ext cx="93063" cy="67546"/>
            </a:xfrm>
            <a:custGeom>
              <a:avLst/>
              <a:gdLst>
                <a:gd name="connsiteX0" fmla="*/ 20 w 516327"/>
                <a:gd name="connsiteY0" fmla="*/ 284080 h 374754"/>
                <a:gd name="connsiteX1" fmla="*/ 46074 w 516327"/>
                <a:gd name="connsiteY1" fmla="*/ 201051 h 374754"/>
                <a:gd name="connsiteX2" fmla="*/ 372943 w 516327"/>
                <a:gd name="connsiteY2" fmla="*/ 12591 h 374754"/>
                <a:gd name="connsiteX3" fmla="*/ 501691 w 516327"/>
                <a:gd name="connsiteY3" fmla="*/ 44903 h 374754"/>
                <a:gd name="connsiteX4" fmla="*/ 472960 w 516327"/>
                <a:gd name="connsiteY4" fmla="*/ 176567 h 374754"/>
                <a:gd name="connsiteX5" fmla="*/ 138097 w 516327"/>
                <a:gd name="connsiteY5" fmla="*/ 369607 h 374754"/>
                <a:gd name="connsiteX6" fmla="*/ 20 w 516327"/>
                <a:gd name="connsiteY6" fmla="*/ 284080 h 37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327" h="374754">
                  <a:moveTo>
                    <a:pt x="20" y="284080"/>
                  </a:moveTo>
                  <a:cubicBezTo>
                    <a:pt x="-645" y="247604"/>
                    <a:pt x="15011" y="219206"/>
                    <a:pt x="46074" y="201051"/>
                  </a:cubicBezTo>
                  <a:cubicBezTo>
                    <a:pt x="154669" y="137676"/>
                    <a:pt x="263348" y="74384"/>
                    <a:pt x="372943" y="12591"/>
                  </a:cubicBezTo>
                  <a:cubicBezTo>
                    <a:pt x="418913" y="-13309"/>
                    <a:pt x="474959" y="2348"/>
                    <a:pt x="501691" y="44903"/>
                  </a:cubicBezTo>
                  <a:cubicBezTo>
                    <a:pt x="529674" y="89374"/>
                    <a:pt x="519596" y="148502"/>
                    <a:pt x="472960" y="176567"/>
                  </a:cubicBezTo>
                  <a:cubicBezTo>
                    <a:pt x="362533" y="242940"/>
                    <a:pt x="251356" y="308314"/>
                    <a:pt x="138097" y="369607"/>
                  </a:cubicBezTo>
                  <a:cubicBezTo>
                    <a:pt x="72806" y="405000"/>
                    <a:pt x="104" y="357032"/>
                    <a:pt x="20" y="284080"/>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21" name="Freeform: Shape 5120">
              <a:extLst>
                <a:ext uri="{FF2B5EF4-FFF2-40B4-BE49-F238E27FC236}">
                  <a16:creationId xmlns:a16="http://schemas.microsoft.com/office/drawing/2014/main" id="{1D2E37B6-F761-4971-978D-615EE392A0CB}"/>
                </a:ext>
              </a:extLst>
            </p:cNvPr>
            <p:cNvSpPr/>
            <p:nvPr/>
          </p:nvSpPr>
          <p:spPr>
            <a:xfrm>
              <a:off x="8825388" y="-566426"/>
              <a:ext cx="34524" cy="102070"/>
            </a:xfrm>
            <a:custGeom>
              <a:avLst/>
              <a:gdLst>
                <a:gd name="connsiteX0" fmla="*/ 191833 w 191540"/>
                <a:gd name="connsiteY0" fmla="*/ 286235 h 566295"/>
                <a:gd name="connsiteX1" fmla="*/ 191749 w 191540"/>
                <a:gd name="connsiteY1" fmla="*/ 473529 h 566295"/>
                <a:gd name="connsiteX2" fmla="*/ 94563 w 191540"/>
                <a:gd name="connsiteY2" fmla="*/ 572547 h 566295"/>
                <a:gd name="connsiteX3" fmla="*/ 375 w 191540"/>
                <a:gd name="connsiteY3" fmla="*/ 473612 h 566295"/>
                <a:gd name="connsiteX4" fmla="*/ 375 w 191540"/>
                <a:gd name="connsiteY4" fmla="*/ 99025 h 566295"/>
                <a:gd name="connsiteX5" fmla="*/ 97561 w 191540"/>
                <a:gd name="connsiteY5" fmla="*/ 6 h 566295"/>
                <a:gd name="connsiteX6" fmla="*/ 191749 w 191540"/>
                <a:gd name="connsiteY6" fmla="*/ 98858 h 566295"/>
                <a:gd name="connsiteX7" fmla="*/ 191833 w 191540"/>
                <a:gd name="connsiteY7" fmla="*/ 286235 h 56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40" h="566295">
                  <a:moveTo>
                    <a:pt x="191833" y="286235"/>
                  </a:moveTo>
                  <a:cubicBezTo>
                    <a:pt x="191833" y="348694"/>
                    <a:pt x="192250" y="411070"/>
                    <a:pt x="191749" y="473529"/>
                  </a:cubicBezTo>
                  <a:cubicBezTo>
                    <a:pt x="191249" y="532407"/>
                    <a:pt x="150693" y="573213"/>
                    <a:pt x="94563" y="572547"/>
                  </a:cubicBezTo>
                  <a:cubicBezTo>
                    <a:pt x="40099" y="571964"/>
                    <a:pt x="542" y="531241"/>
                    <a:pt x="375" y="473612"/>
                  </a:cubicBezTo>
                  <a:cubicBezTo>
                    <a:pt x="-125" y="348777"/>
                    <a:pt x="-125" y="223943"/>
                    <a:pt x="375" y="99025"/>
                  </a:cubicBezTo>
                  <a:cubicBezTo>
                    <a:pt x="625" y="40147"/>
                    <a:pt x="41348" y="-577"/>
                    <a:pt x="97561" y="6"/>
                  </a:cubicBezTo>
                  <a:cubicBezTo>
                    <a:pt x="152025" y="589"/>
                    <a:pt x="191249" y="41312"/>
                    <a:pt x="191749" y="98858"/>
                  </a:cubicBezTo>
                  <a:cubicBezTo>
                    <a:pt x="192250" y="161400"/>
                    <a:pt x="191833" y="223859"/>
                    <a:pt x="191833" y="286235"/>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grpSp>
      <p:grpSp>
        <p:nvGrpSpPr>
          <p:cNvPr id="5128" name="Group 5127">
            <a:extLst>
              <a:ext uri="{FF2B5EF4-FFF2-40B4-BE49-F238E27FC236}">
                <a16:creationId xmlns:a16="http://schemas.microsoft.com/office/drawing/2014/main" id="{0E74ADDB-35DC-45BB-8940-0F26CF459812}"/>
              </a:ext>
            </a:extLst>
          </p:cNvPr>
          <p:cNvGrpSpPr/>
          <p:nvPr/>
        </p:nvGrpSpPr>
        <p:grpSpPr>
          <a:xfrm>
            <a:off x="5951798" y="4174268"/>
            <a:ext cx="298050" cy="298744"/>
            <a:chOff x="7816081" y="117081"/>
            <a:chExt cx="516648" cy="517853"/>
          </a:xfrm>
        </p:grpSpPr>
        <p:sp>
          <p:nvSpPr>
            <p:cNvPr id="5123" name="Freeform: Shape 5122">
              <a:extLst>
                <a:ext uri="{FF2B5EF4-FFF2-40B4-BE49-F238E27FC236}">
                  <a16:creationId xmlns:a16="http://schemas.microsoft.com/office/drawing/2014/main" id="{3C2E1FCB-F9A4-4647-A0DB-00D2126C2647}"/>
                </a:ext>
              </a:extLst>
            </p:cNvPr>
            <p:cNvSpPr/>
            <p:nvPr/>
          </p:nvSpPr>
          <p:spPr>
            <a:xfrm>
              <a:off x="7816081" y="117081"/>
              <a:ext cx="432295" cy="517853"/>
            </a:xfrm>
            <a:custGeom>
              <a:avLst/>
              <a:gdLst>
                <a:gd name="connsiteX0" fmla="*/ 1469096 w 2398426"/>
                <a:gd name="connsiteY0" fmla="*/ 0 h 2873114"/>
                <a:gd name="connsiteX1" fmla="*/ 1678042 w 2398426"/>
                <a:gd name="connsiteY1" fmla="*/ 4830 h 2873114"/>
                <a:gd name="connsiteX2" fmla="*/ 2005744 w 2398426"/>
                <a:gd name="connsiteY2" fmla="*/ 357682 h 2873114"/>
                <a:gd name="connsiteX3" fmla="*/ 2189290 w 2398426"/>
                <a:gd name="connsiteY3" fmla="*/ 536148 h 2873114"/>
                <a:gd name="connsiteX4" fmla="*/ 2304798 w 2398426"/>
                <a:gd name="connsiteY4" fmla="*/ 536398 h 2873114"/>
                <a:gd name="connsiteX5" fmla="*/ 2405482 w 2398426"/>
                <a:gd name="connsiteY5" fmla="*/ 638581 h 2873114"/>
                <a:gd name="connsiteX6" fmla="*/ 2304048 w 2398426"/>
                <a:gd name="connsiteY6" fmla="*/ 739765 h 2873114"/>
                <a:gd name="connsiteX7" fmla="*/ 2083193 w 2398426"/>
                <a:gd name="connsiteY7" fmla="*/ 731021 h 2873114"/>
                <a:gd name="connsiteX8" fmla="*/ 1797630 w 2398426"/>
                <a:gd name="connsiteY8" fmla="*/ 372756 h 2873114"/>
                <a:gd name="connsiteX9" fmla="*/ 1623911 w 2398426"/>
                <a:gd name="connsiteY9" fmla="*/ 208946 h 2873114"/>
                <a:gd name="connsiteX10" fmla="*/ 1311700 w 2398426"/>
                <a:gd name="connsiteY10" fmla="*/ 208946 h 2873114"/>
                <a:gd name="connsiteX11" fmla="*/ 1138896 w 2398426"/>
                <a:gd name="connsiteY11" fmla="*/ 375337 h 2873114"/>
                <a:gd name="connsiteX12" fmla="*/ 1138063 w 2398426"/>
                <a:gd name="connsiteY12" fmla="*/ 572041 h 2873114"/>
                <a:gd name="connsiteX13" fmla="*/ 1168293 w 2398426"/>
                <a:gd name="connsiteY13" fmla="*/ 600273 h 2873114"/>
                <a:gd name="connsiteX14" fmla="*/ 1411801 w 2398426"/>
                <a:gd name="connsiteY14" fmla="*/ 600106 h 2873114"/>
                <a:gd name="connsiteX15" fmla="*/ 1538134 w 2398426"/>
                <a:gd name="connsiteY15" fmla="*/ 724858 h 2873114"/>
                <a:gd name="connsiteX16" fmla="*/ 1537635 w 2398426"/>
                <a:gd name="connsiteY16" fmla="*/ 899660 h 2873114"/>
                <a:gd name="connsiteX17" fmla="*/ 1564700 w 2398426"/>
                <a:gd name="connsiteY17" fmla="*/ 946629 h 2873114"/>
                <a:gd name="connsiteX18" fmla="*/ 2052047 w 2398426"/>
                <a:gd name="connsiteY18" fmla="*/ 1633761 h 2873114"/>
                <a:gd name="connsiteX19" fmla="*/ 1538967 w 2398426"/>
                <a:gd name="connsiteY19" fmla="*/ 2743367 h 2873114"/>
                <a:gd name="connsiteX20" fmla="*/ 1052702 w 2398426"/>
                <a:gd name="connsiteY20" fmla="*/ 2873282 h 2873114"/>
                <a:gd name="connsiteX21" fmla="*/ 174196 w 2398426"/>
                <a:gd name="connsiteY21" fmla="*/ 2410086 h 2873114"/>
                <a:gd name="connsiteX22" fmla="*/ 310 w 2398426"/>
                <a:gd name="connsiteY22" fmla="*/ 1830299 h 2873114"/>
                <a:gd name="connsiteX23" fmla="*/ 488489 w 2398426"/>
                <a:gd name="connsiteY23" fmla="*/ 959787 h 2873114"/>
                <a:gd name="connsiteX24" fmla="*/ 535209 w 2398426"/>
                <a:gd name="connsiteY24" fmla="*/ 873011 h 2873114"/>
                <a:gd name="connsiteX25" fmla="*/ 534459 w 2398426"/>
                <a:gd name="connsiteY25" fmla="*/ 713865 h 2873114"/>
                <a:gd name="connsiteX26" fmla="*/ 646553 w 2398426"/>
                <a:gd name="connsiteY26" fmla="*/ 600356 h 2873114"/>
                <a:gd name="connsiteX27" fmla="*/ 896305 w 2398426"/>
                <a:gd name="connsiteY27" fmla="*/ 600689 h 2873114"/>
                <a:gd name="connsiteX28" fmla="*/ 934697 w 2398426"/>
                <a:gd name="connsiteY28" fmla="*/ 561215 h 2873114"/>
                <a:gd name="connsiteX29" fmla="*/ 934197 w 2398426"/>
                <a:gd name="connsiteY29" fmla="*/ 367675 h 2873114"/>
                <a:gd name="connsiteX30" fmla="*/ 1263148 w 2398426"/>
                <a:gd name="connsiteY30" fmla="*/ 4664 h 2873114"/>
                <a:gd name="connsiteX31" fmla="*/ 1469096 w 2398426"/>
                <a:gd name="connsiteY31" fmla="*/ 0 h 2873114"/>
                <a:gd name="connsiteX32" fmla="*/ 1434702 w 2398426"/>
                <a:gd name="connsiteY32" fmla="*/ 1295650 h 2873114"/>
                <a:gd name="connsiteX33" fmla="*/ 1344511 w 2398426"/>
                <a:gd name="connsiteY33" fmla="*/ 1363522 h 2873114"/>
                <a:gd name="connsiteX34" fmla="*/ 1376740 w 2398426"/>
                <a:gd name="connsiteY34" fmla="*/ 1467287 h 2873114"/>
                <a:gd name="connsiteX35" fmla="*/ 1529640 w 2398426"/>
                <a:gd name="connsiteY35" fmla="*/ 1736777 h 2873114"/>
                <a:gd name="connsiteX36" fmla="*/ 1542382 w 2398426"/>
                <a:gd name="connsiteY36" fmla="*/ 1857282 h 2873114"/>
                <a:gd name="connsiteX37" fmla="*/ 1636070 w 2398426"/>
                <a:gd name="connsiteY37" fmla="*/ 1934647 h 2873114"/>
                <a:gd name="connsiteX38" fmla="*/ 1730008 w 2398426"/>
                <a:gd name="connsiteY38" fmla="*/ 1857115 h 2873114"/>
                <a:gd name="connsiteX39" fmla="*/ 1728759 w 2398426"/>
                <a:gd name="connsiteY39" fmla="*/ 1785912 h 2873114"/>
                <a:gd name="connsiteX40" fmla="*/ 1502741 w 2398426"/>
                <a:gd name="connsiteY40" fmla="*/ 1321383 h 2873114"/>
                <a:gd name="connsiteX41" fmla="*/ 1434702 w 2398426"/>
                <a:gd name="connsiteY41" fmla="*/ 1295650 h 287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8426" h="2873114">
                  <a:moveTo>
                    <a:pt x="1469096" y="0"/>
                  </a:moveTo>
                  <a:cubicBezTo>
                    <a:pt x="1538717" y="3414"/>
                    <a:pt x="1608338" y="-2831"/>
                    <a:pt x="1678042" y="4830"/>
                  </a:cubicBezTo>
                  <a:cubicBezTo>
                    <a:pt x="1857591" y="24734"/>
                    <a:pt x="1999082" y="176218"/>
                    <a:pt x="2005744" y="357682"/>
                  </a:cubicBezTo>
                  <a:cubicBezTo>
                    <a:pt x="2009991" y="472773"/>
                    <a:pt x="2074615" y="535649"/>
                    <a:pt x="2189290" y="536148"/>
                  </a:cubicBezTo>
                  <a:cubicBezTo>
                    <a:pt x="2227765" y="536315"/>
                    <a:pt x="2266323" y="535565"/>
                    <a:pt x="2304798" y="536398"/>
                  </a:cubicBezTo>
                  <a:cubicBezTo>
                    <a:pt x="2360928" y="537647"/>
                    <a:pt x="2405732" y="583534"/>
                    <a:pt x="2405482" y="638581"/>
                  </a:cubicBezTo>
                  <a:cubicBezTo>
                    <a:pt x="2405232" y="693711"/>
                    <a:pt x="2360511" y="740514"/>
                    <a:pt x="2304048" y="739765"/>
                  </a:cubicBezTo>
                  <a:cubicBezTo>
                    <a:pt x="2230430" y="738765"/>
                    <a:pt x="2156145" y="748759"/>
                    <a:pt x="2083193" y="731021"/>
                  </a:cubicBezTo>
                  <a:cubicBezTo>
                    <a:pt x="1916136" y="690464"/>
                    <a:pt x="1808290" y="554803"/>
                    <a:pt x="1797630" y="372756"/>
                  </a:cubicBezTo>
                  <a:cubicBezTo>
                    <a:pt x="1791635" y="269906"/>
                    <a:pt x="1727427" y="209196"/>
                    <a:pt x="1623911" y="208946"/>
                  </a:cubicBezTo>
                  <a:cubicBezTo>
                    <a:pt x="1519813" y="208696"/>
                    <a:pt x="1415798" y="208613"/>
                    <a:pt x="1311700" y="208946"/>
                  </a:cubicBezTo>
                  <a:cubicBezTo>
                    <a:pt x="1211265" y="209279"/>
                    <a:pt x="1141978" y="275070"/>
                    <a:pt x="1138896" y="375337"/>
                  </a:cubicBezTo>
                  <a:cubicBezTo>
                    <a:pt x="1136898" y="440877"/>
                    <a:pt x="1139146" y="506501"/>
                    <a:pt x="1138063" y="572041"/>
                  </a:cubicBezTo>
                  <a:cubicBezTo>
                    <a:pt x="1137730" y="594776"/>
                    <a:pt x="1147890" y="600440"/>
                    <a:pt x="1168293" y="600273"/>
                  </a:cubicBezTo>
                  <a:cubicBezTo>
                    <a:pt x="1249490" y="599690"/>
                    <a:pt x="1330604" y="599940"/>
                    <a:pt x="1411801" y="600106"/>
                  </a:cubicBezTo>
                  <a:cubicBezTo>
                    <a:pt x="1499409" y="600273"/>
                    <a:pt x="1538051" y="638498"/>
                    <a:pt x="1538134" y="724858"/>
                  </a:cubicBezTo>
                  <a:cubicBezTo>
                    <a:pt x="1538218" y="783153"/>
                    <a:pt x="1539134" y="841448"/>
                    <a:pt x="1537635" y="899660"/>
                  </a:cubicBezTo>
                  <a:cubicBezTo>
                    <a:pt x="1537052" y="922478"/>
                    <a:pt x="1545546" y="934970"/>
                    <a:pt x="1564700" y="946629"/>
                  </a:cubicBezTo>
                  <a:cubicBezTo>
                    <a:pt x="1825112" y="1106024"/>
                    <a:pt x="1988339" y="1335041"/>
                    <a:pt x="2052047" y="1633761"/>
                  </a:cubicBezTo>
                  <a:cubicBezTo>
                    <a:pt x="2144320" y="2066727"/>
                    <a:pt x="1928211" y="2531756"/>
                    <a:pt x="1538967" y="2743367"/>
                  </a:cubicBezTo>
                  <a:cubicBezTo>
                    <a:pt x="1386983" y="2825979"/>
                    <a:pt x="1224923" y="2874281"/>
                    <a:pt x="1052702" y="2873282"/>
                  </a:cubicBezTo>
                  <a:cubicBezTo>
                    <a:pt x="681196" y="2871116"/>
                    <a:pt x="385557" y="2717300"/>
                    <a:pt x="174196" y="2410086"/>
                  </a:cubicBezTo>
                  <a:cubicBezTo>
                    <a:pt x="54608" y="2236283"/>
                    <a:pt x="-4854" y="2040328"/>
                    <a:pt x="310" y="1830299"/>
                  </a:cubicBezTo>
                  <a:cubicBezTo>
                    <a:pt x="9554" y="1456211"/>
                    <a:pt x="173280" y="1163653"/>
                    <a:pt x="488489" y="959787"/>
                  </a:cubicBezTo>
                  <a:cubicBezTo>
                    <a:pt x="524133" y="936719"/>
                    <a:pt x="537791" y="913817"/>
                    <a:pt x="535209" y="873011"/>
                  </a:cubicBezTo>
                  <a:cubicBezTo>
                    <a:pt x="531878" y="820128"/>
                    <a:pt x="534210" y="766914"/>
                    <a:pt x="534459" y="713865"/>
                  </a:cubicBezTo>
                  <a:cubicBezTo>
                    <a:pt x="534709" y="643411"/>
                    <a:pt x="575349" y="601272"/>
                    <a:pt x="646553" y="600356"/>
                  </a:cubicBezTo>
                  <a:cubicBezTo>
                    <a:pt x="729831" y="599274"/>
                    <a:pt x="813110" y="598857"/>
                    <a:pt x="896305" y="600689"/>
                  </a:cubicBezTo>
                  <a:cubicBezTo>
                    <a:pt x="926952" y="601356"/>
                    <a:pt x="935613" y="590779"/>
                    <a:pt x="934697" y="561215"/>
                  </a:cubicBezTo>
                  <a:cubicBezTo>
                    <a:pt x="932781" y="496758"/>
                    <a:pt x="933781" y="432216"/>
                    <a:pt x="934197" y="367675"/>
                  </a:cubicBezTo>
                  <a:cubicBezTo>
                    <a:pt x="935363" y="179632"/>
                    <a:pt x="1076187" y="25233"/>
                    <a:pt x="1263148" y="4664"/>
                  </a:cubicBezTo>
                  <a:cubicBezTo>
                    <a:pt x="1331936" y="-2831"/>
                    <a:pt x="1400558" y="3414"/>
                    <a:pt x="1469096" y="0"/>
                  </a:cubicBezTo>
                  <a:close/>
                  <a:moveTo>
                    <a:pt x="1434702" y="1295650"/>
                  </a:moveTo>
                  <a:cubicBezTo>
                    <a:pt x="1391147" y="1296066"/>
                    <a:pt x="1356587" y="1322049"/>
                    <a:pt x="1344511" y="1363522"/>
                  </a:cubicBezTo>
                  <a:cubicBezTo>
                    <a:pt x="1332352" y="1405245"/>
                    <a:pt x="1346343" y="1438889"/>
                    <a:pt x="1376740" y="1467287"/>
                  </a:cubicBezTo>
                  <a:cubicBezTo>
                    <a:pt x="1455938" y="1541072"/>
                    <a:pt x="1506238" y="1631013"/>
                    <a:pt x="1529640" y="1736777"/>
                  </a:cubicBezTo>
                  <a:cubicBezTo>
                    <a:pt x="1538467" y="1776751"/>
                    <a:pt x="1533637" y="1817724"/>
                    <a:pt x="1542382" y="1857282"/>
                  </a:cubicBezTo>
                  <a:cubicBezTo>
                    <a:pt x="1552292" y="1901835"/>
                    <a:pt x="1593181" y="1934814"/>
                    <a:pt x="1636070" y="1934647"/>
                  </a:cubicBezTo>
                  <a:cubicBezTo>
                    <a:pt x="1679208" y="1934481"/>
                    <a:pt x="1718099" y="1901336"/>
                    <a:pt x="1730008" y="1857115"/>
                  </a:cubicBezTo>
                  <a:cubicBezTo>
                    <a:pt x="1736504" y="1832881"/>
                    <a:pt x="1730424" y="1809562"/>
                    <a:pt x="1728759" y="1785912"/>
                  </a:cubicBezTo>
                  <a:cubicBezTo>
                    <a:pt x="1715851" y="1600783"/>
                    <a:pt x="1637985" y="1447051"/>
                    <a:pt x="1502741" y="1321383"/>
                  </a:cubicBezTo>
                  <a:cubicBezTo>
                    <a:pt x="1483503" y="1303562"/>
                    <a:pt x="1460935" y="1294734"/>
                    <a:pt x="1434702" y="1295650"/>
                  </a:cubicBezTo>
                  <a:close/>
                </a:path>
              </a:pathLst>
            </a:custGeom>
            <a:solidFill>
              <a:schemeClr val="accent1"/>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24" name="Freeform: Shape 5123">
              <a:extLst>
                <a:ext uri="{FF2B5EF4-FFF2-40B4-BE49-F238E27FC236}">
                  <a16:creationId xmlns:a16="http://schemas.microsoft.com/office/drawing/2014/main" id="{B1550361-AF96-489B-AB89-7183405BBB28}"/>
                </a:ext>
              </a:extLst>
            </p:cNvPr>
            <p:cNvSpPr/>
            <p:nvPr/>
          </p:nvSpPr>
          <p:spPr>
            <a:xfrm>
              <a:off x="8224196" y="129440"/>
              <a:ext cx="37526" cy="60041"/>
            </a:xfrm>
            <a:custGeom>
              <a:avLst/>
              <a:gdLst>
                <a:gd name="connsiteX0" fmla="*/ 209415 w 208196"/>
                <a:gd name="connsiteY0" fmla="*/ 170521 h 333114"/>
                <a:gd name="connsiteX1" fmla="*/ 205001 w 208196"/>
                <a:gd name="connsiteY1" fmla="*/ 257547 h 333114"/>
                <a:gd name="connsiteX2" fmla="*/ 98404 w 208196"/>
                <a:gd name="connsiteY2" fmla="*/ 339909 h 333114"/>
                <a:gd name="connsiteX3" fmla="*/ 2051 w 208196"/>
                <a:gd name="connsiteY3" fmla="*/ 245804 h 333114"/>
                <a:gd name="connsiteX4" fmla="*/ 1884 w 208196"/>
                <a:gd name="connsiteY4" fmla="*/ 96153 h 333114"/>
                <a:gd name="connsiteX5" fmla="*/ 99570 w 208196"/>
                <a:gd name="connsiteY5" fmla="*/ 132 h 333114"/>
                <a:gd name="connsiteX6" fmla="*/ 205251 w 208196"/>
                <a:gd name="connsiteY6" fmla="*/ 83578 h 333114"/>
                <a:gd name="connsiteX7" fmla="*/ 209415 w 208196"/>
                <a:gd name="connsiteY7" fmla="*/ 170521 h 3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196" h="333114">
                  <a:moveTo>
                    <a:pt x="209415" y="170521"/>
                  </a:moveTo>
                  <a:cubicBezTo>
                    <a:pt x="207916" y="199501"/>
                    <a:pt x="211747" y="228649"/>
                    <a:pt x="205001" y="257547"/>
                  </a:cubicBezTo>
                  <a:cubicBezTo>
                    <a:pt x="193342" y="307514"/>
                    <a:pt x="148122" y="342824"/>
                    <a:pt x="98404" y="339909"/>
                  </a:cubicBezTo>
                  <a:cubicBezTo>
                    <a:pt x="48770" y="336995"/>
                    <a:pt x="4882" y="296521"/>
                    <a:pt x="2051" y="245804"/>
                  </a:cubicBezTo>
                  <a:cubicBezTo>
                    <a:pt x="-781" y="196087"/>
                    <a:pt x="-531" y="145953"/>
                    <a:pt x="1884" y="96153"/>
                  </a:cubicBezTo>
                  <a:cubicBezTo>
                    <a:pt x="4382" y="43687"/>
                    <a:pt x="48187" y="2797"/>
                    <a:pt x="99570" y="132"/>
                  </a:cubicBezTo>
                  <a:cubicBezTo>
                    <a:pt x="149288" y="-2449"/>
                    <a:pt x="193758" y="33027"/>
                    <a:pt x="205251" y="83578"/>
                  </a:cubicBezTo>
                  <a:cubicBezTo>
                    <a:pt x="211747" y="112309"/>
                    <a:pt x="207832" y="141540"/>
                    <a:pt x="209415" y="170521"/>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25" name="Freeform: Shape 5124">
              <a:extLst>
                <a:ext uri="{FF2B5EF4-FFF2-40B4-BE49-F238E27FC236}">
                  <a16:creationId xmlns:a16="http://schemas.microsoft.com/office/drawing/2014/main" id="{610B2F51-FF08-42B2-A731-074B45FEE7E8}"/>
                </a:ext>
              </a:extLst>
            </p:cNvPr>
            <p:cNvSpPr/>
            <p:nvPr/>
          </p:nvSpPr>
          <p:spPr>
            <a:xfrm>
              <a:off x="8224187" y="273544"/>
              <a:ext cx="37526" cy="60041"/>
            </a:xfrm>
            <a:custGeom>
              <a:avLst/>
              <a:gdLst>
                <a:gd name="connsiteX0" fmla="*/ 209467 w 208196"/>
                <a:gd name="connsiteY0" fmla="*/ 171322 h 333114"/>
                <a:gd name="connsiteX1" fmla="*/ 205469 w 208196"/>
                <a:gd name="connsiteY1" fmla="*/ 255267 h 333114"/>
                <a:gd name="connsiteX2" fmla="*/ 97623 w 208196"/>
                <a:gd name="connsiteY2" fmla="*/ 339878 h 333114"/>
                <a:gd name="connsiteX3" fmla="*/ 1936 w 208196"/>
                <a:gd name="connsiteY3" fmla="*/ 245024 h 333114"/>
                <a:gd name="connsiteX4" fmla="*/ 1936 w 208196"/>
                <a:gd name="connsiteY4" fmla="*/ 95372 h 333114"/>
                <a:gd name="connsiteX5" fmla="*/ 100372 w 208196"/>
                <a:gd name="connsiteY5" fmla="*/ 101 h 333114"/>
                <a:gd name="connsiteX6" fmla="*/ 205386 w 208196"/>
                <a:gd name="connsiteY6" fmla="*/ 84379 h 333114"/>
                <a:gd name="connsiteX7" fmla="*/ 209467 w 208196"/>
                <a:gd name="connsiteY7" fmla="*/ 171322 h 3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196" h="333114">
                  <a:moveTo>
                    <a:pt x="209467" y="171322"/>
                  </a:moveTo>
                  <a:cubicBezTo>
                    <a:pt x="207884" y="199303"/>
                    <a:pt x="211632" y="227368"/>
                    <a:pt x="205469" y="255267"/>
                  </a:cubicBezTo>
                  <a:cubicBezTo>
                    <a:pt x="193977" y="307233"/>
                    <a:pt x="148507" y="343292"/>
                    <a:pt x="97623" y="339878"/>
                  </a:cubicBezTo>
                  <a:cubicBezTo>
                    <a:pt x="47990" y="336463"/>
                    <a:pt x="4601" y="295823"/>
                    <a:pt x="1936" y="245024"/>
                  </a:cubicBezTo>
                  <a:cubicBezTo>
                    <a:pt x="-645" y="195223"/>
                    <a:pt x="-645" y="145172"/>
                    <a:pt x="1936" y="95372"/>
                  </a:cubicBezTo>
                  <a:cubicBezTo>
                    <a:pt x="4685" y="43073"/>
                    <a:pt x="48989" y="2349"/>
                    <a:pt x="100372" y="101"/>
                  </a:cubicBezTo>
                  <a:cubicBezTo>
                    <a:pt x="150172" y="-2148"/>
                    <a:pt x="194060" y="33496"/>
                    <a:pt x="205386" y="84379"/>
                  </a:cubicBezTo>
                  <a:cubicBezTo>
                    <a:pt x="211882" y="113110"/>
                    <a:pt x="207801" y="142257"/>
                    <a:pt x="209467" y="171322"/>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sp>
          <p:nvSpPr>
            <p:cNvPr id="5126" name="Freeform: Shape 5125">
              <a:extLst>
                <a:ext uri="{FF2B5EF4-FFF2-40B4-BE49-F238E27FC236}">
                  <a16:creationId xmlns:a16="http://schemas.microsoft.com/office/drawing/2014/main" id="{001EF01E-00B4-4CDD-BEAC-D4CEB6989E0F}"/>
                </a:ext>
              </a:extLst>
            </p:cNvPr>
            <p:cNvSpPr/>
            <p:nvPr/>
          </p:nvSpPr>
          <p:spPr>
            <a:xfrm>
              <a:off x="8272688" y="213626"/>
              <a:ext cx="60041" cy="36025"/>
            </a:xfrm>
            <a:custGeom>
              <a:avLst/>
              <a:gdLst>
                <a:gd name="connsiteX0" fmla="*/ 168389 w 333114"/>
                <a:gd name="connsiteY0" fmla="*/ 204616 h 199868"/>
                <a:gd name="connsiteX1" fmla="*/ 96770 w 333114"/>
                <a:gd name="connsiteY1" fmla="*/ 204532 h 199868"/>
                <a:gd name="connsiteX2" fmla="*/ 0 w 333114"/>
                <a:gd name="connsiteY2" fmla="*/ 102849 h 199868"/>
                <a:gd name="connsiteX3" fmla="*/ 96020 w 333114"/>
                <a:gd name="connsiteY3" fmla="*/ 999 h 199868"/>
                <a:gd name="connsiteX4" fmla="*/ 242424 w 333114"/>
                <a:gd name="connsiteY4" fmla="*/ 999 h 199868"/>
                <a:gd name="connsiteX5" fmla="*/ 339194 w 333114"/>
                <a:gd name="connsiteY5" fmla="*/ 103765 h 199868"/>
                <a:gd name="connsiteX6" fmla="*/ 243174 w 333114"/>
                <a:gd name="connsiteY6" fmla="*/ 204283 h 199868"/>
                <a:gd name="connsiteX7" fmla="*/ 168389 w 333114"/>
                <a:gd name="connsiteY7" fmla="*/ 204616 h 199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114" h="199868">
                  <a:moveTo>
                    <a:pt x="168389" y="204616"/>
                  </a:moveTo>
                  <a:cubicBezTo>
                    <a:pt x="144488" y="204616"/>
                    <a:pt x="120588" y="205448"/>
                    <a:pt x="96770" y="204532"/>
                  </a:cubicBezTo>
                  <a:cubicBezTo>
                    <a:pt x="41889" y="202450"/>
                    <a:pt x="0" y="158063"/>
                    <a:pt x="0" y="102849"/>
                  </a:cubicBezTo>
                  <a:cubicBezTo>
                    <a:pt x="-83" y="46386"/>
                    <a:pt x="40224" y="2581"/>
                    <a:pt x="96020" y="999"/>
                  </a:cubicBezTo>
                  <a:cubicBezTo>
                    <a:pt x="144822" y="-333"/>
                    <a:pt x="193623" y="-333"/>
                    <a:pt x="242424" y="999"/>
                  </a:cubicBezTo>
                  <a:cubicBezTo>
                    <a:pt x="295889" y="2498"/>
                    <a:pt x="340110" y="50550"/>
                    <a:pt x="339194" y="103765"/>
                  </a:cubicBezTo>
                  <a:cubicBezTo>
                    <a:pt x="338278" y="156480"/>
                    <a:pt x="295389" y="202034"/>
                    <a:pt x="243174" y="204283"/>
                  </a:cubicBezTo>
                  <a:cubicBezTo>
                    <a:pt x="218273" y="205448"/>
                    <a:pt x="193290" y="204532"/>
                    <a:pt x="168389" y="204616"/>
                  </a:cubicBezTo>
                  <a:close/>
                </a:path>
              </a:pathLst>
            </a:custGeom>
            <a:solidFill>
              <a:schemeClr val="accent1">
                <a:lumMod val="60000"/>
                <a:lumOff val="40000"/>
              </a:schemeClr>
            </a:solidFill>
            <a:ln w="83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ontserrat" panose="00000500000000000000" pitchFamily="50" charset="0"/>
                <a:ea typeface="+mn-ea"/>
                <a:cs typeface="+mn-cs"/>
              </a:endParaRPr>
            </a:p>
          </p:txBody>
        </p:sp>
      </p:grpSp>
      <p:grpSp>
        <p:nvGrpSpPr>
          <p:cNvPr id="5134" name="Group 5133">
            <a:extLst>
              <a:ext uri="{FF2B5EF4-FFF2-40B4-BE49-F238E27FC236}">
                <a16:creationId xmlns:a16="http://schemas.microsoft.com/office/drawing/2014/main" id="{A26DEBFC-AE1E-41EB-9EC1-60C2EDB039D3}"/>
              </a:ext>
            </a:extLst>
          </p:cNvPr>
          <p:cNvGrpSpPr/>
          <p:nvPr/>
        </p:nvGrpSpPr>
        <p:grpSpPr>
          <a:xfrm>
            <a:off x="2283831" y="2085682"/>
            <a:ext cx="1367215" cy="553844"/>
            <a:chOff x="804020" y="2335019"/>
            <a:chExt cx="1164834" cy="436170"/>
          </a:xfrm>
        </p:grpSpPr>
        <p:sp>
          <p:nvSpPr>
            <p:cNvPr id="78" name="Freeform: Shape 37">
              <a:extLst>
                <a:ext uri="{FF2B5EF4-FFF2-40B4-BE49-F238E27FC236}">
                  <a16:creationId xmlns:a16="http://schemas.microsoft.com/office/drawing/2014/main" id="{8BA51C08-BFF3-4BF0-9D5A-58FEE77A2344}"/>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79" name="Rectangle 78">
              <a:extLst>
                <a:ext uri="{FF2B5EF4-FFF2-40B4-BE49-F238E27FC236}">
                  <a16:creationId xmlns:a16="http://schemas.microsoft.com/office/drawing/2014/main" id="{CFC3918C-3BEE-4350-9FC6-0A4414176DA3}"/>
                </a:ext>
              </a:extLst>
            </p:cNvPr>
            <p:cNvSpPr/>
            <p:nvPr/>
          </p:nvSpPr>
          <p:spPr>
            <a:xfrm>
              <a:off x="804020" y="2335022"/>
              <a:ext cx="1164834" cy="436167"/>
            </a:xfrm>
            <a:prstGeom prst="rect">
              <a:avLst/>
            </a:prstGeom>
            <a:gradFill flip="none" rotWithShape="1">
              <a:gsLst>
                <a:gs pos="0">
                  <a:schemeClr val="accent1">
                    <a:lumMod val="20000"/>
                    <a:lumOff val="80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Strong Financial position</a:t>
              </a:r>
            </a:p>
          </p:txBody>
        </p:sp>
        <p:sp>
          <p:nvSpPr>
            <p:cNvPr id="80" name="Rectangle 79">
              <a:extLst>
                <a:ext uri="{FF2B5EF4-FFF2-40B4-BE49-F238E27FC236}">
                  <a16:creationId xmlns:a16="http://schemas.microsoft.com/office/drawing/2014/main" id="{ED3CB164-BCCD-4540-AEB0-43AF200B2714}"/>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82" name="Group 81">
            <a:extLst>
              <a:ext uri="{FF2B5EF4-FFF2-40B4-BE49-F238E27FC236}">
                <a16:creationId xmlns:a16="http://schemas.microsoft.com/office/drawing/2014/main" id="{1E845F68-BE0B-4647-B768-9601A005537D}"/>
              </a:ext>
            </a:extLst>
          </p:cNvPr>
          <p:cNvGrpSpPr/>
          <p:nvPr/>
        </p:nvGrpSpPr>
        <p:grpSpPr>
          <a:xfrm>
            <a:off x="1803354" y="2870098"/>
            <a:ext cx="1367215" cy="553844"/>
            <a:chOff x="804020" y="2335019"/>
            <a:chExt cx="1164834" cy="436170"/>
          </a:xfrm>
        </p:grpSpPr>
        <p:sp>
          <p:nvSpPr>
            <p:cNvPr id="83" name="Freeform: Shape 37">
              <a:extLst>
                <a:ext uri="{FF2B5EF4-FFF2-40B4-BE49-F238E27FC236}">
                  <a16:creationId xmlns:a16="http://schemas.microsoft.com/office/drawing/2014/main" id="{40545650-97E3-4187-BC15-08DE3E7C8292}"/>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84" name="Rectangle 83">
              <a:extLst>
                <a:ext uri="{FF2B5EF4-FFF2-40B4-BE49-F238E27FC236}">
                  <a16:creationId xmlns:a16="http://schemas.microsoft.com/office/drawing/2014/main" id="{D7993976-EAF7-4B90-9DE9-CC1CBC856144}"/>
                </a:ext>
              </a:extLst>
            </p:cNvPr>
            <p:cNvSpPr/>
            <p:nvPr/>
          </p:nvSpPr>
          <p:spPr>
            <a:xfrm>
              <a:off x="804020" y="2335022"/>
              <a:ext cx="1164834" cy="436167"/>
            </a:xfrm>
            <a:prstGeom prst="rect">
              <a:avLst/>
            </a:prstGeom>
            <a:gradFill flip="none" rotWithShape="1">
              <a:gsLst>
                <a:gs pos="0">
                  <a:schemeClr val="accent1">
                    <a:lumMod val="20000"/>
                    <a:lumOff val="80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Effective Leadership</a:t>
              </a:r>
            </a:p>
          </p:txBody>
        </p:sp>
        <p:sp>
          <p:nvSpPr>
            <p:cNvPr id="85" name="Rectangle 84">
              <a:extLst>
                <a:ext uri="{FF2B5EF4-FFF2-40B4-BE49-F238E27FC236}">
                  <a16:creationId xmlns:a16="http://schemas.microsoft.com/office/drawing/2014/main" id="{5E39AA92-F893-4226-A5F7-89EA8F5C5AAF}"/>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86" name="Group 85">
            <a:extLst>
              <a:ext uri="{FF2B5EF4-FFF2-40B4-BE49-F238E27FC236}">
                <a16:creationId xmlns:a16="http://schemas.microsoft.com/office/drawing/2014/main" id="{20A5CC56-C9EE-44AD-9BDC-80F671F136C4}"/>
              </a:ext>
            </a:extLst>
          </p:cNvPr>
          <p:cNvGrpSpPr/>
          <p:nvPr/>
        </p:nvGrpSpPr>
        <p:grpSpPr>
          <a:xfrm>
            <a:off x="4029424" y="1930046"/>
            <a:ext cx="1367215" cy="553844"/>
            <a:chOff x="804020" y="2335019"/>
            <a:chExt cx="1164834" cy="436170"/>
          </a:xfrm>
        </p:grpSpPr>
        <p:sp>
          <p:nvSpPr>
            <p:cNvPr id="87" name="Freeform: Shape 37">
              <a:extLst>
                <a:ext uri="{FF2B5EF4-FFF2-40B4-BE49-F238E27FC236}">
                  <a16:creationId xmlns:a16="http://schemas.microsoft.com/office/drawing/2014/main" id="{636A8C78-AD17-4D45-85CD-642CD0E1E33D}"/>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88" name="Rectangle 87">
              <a:extLst>
                <a:ext uri="{FF2B5EF4-FFF2-40B4-BE49-F238E27FC236}">
                  <a16:creationId xmlns:a16="http://schemas.microsoft.com/office/drawing/2014/main" id="{096EB03F-F183-41AF-B949-72E99DFF8655}"/>
                </a:ext>
              </a:extLst>
            </p:cNvPr>
            <p:cNvSpPr/>
            <p:nvPr/>
          </p:nvSpPr>
          <p:spPr>
            <a:xfrm>
              <a:off x="804020" y="2335022"/>
              <a:ext cx="1164834" cy="436167"/>
            </a:xfrm>
            <a:prstGeom prst="rect">
              <a:avLst/>
            </a:prstGeom>
            <a:gradFill flip="none" rotWithShape="1">
              <a:gsLst>
                <a:gs pos="0">
                  <a:schemeClr val="accent1">
                    <a:lumMod val="20000"/>
                    <a:lumOff val="80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Competent Workforce</a:t>
              </a:r>
            </a:p>
          </p:txBody>
        </p:sp>
        <p:sp>
          <p:nvSpPr>
            <p:cNvPr id="89" name="Rectangle 88">
              <a:extLst>
                <a:ext uri="{FF2B5EF4-FFF2-40B4-BE49-F238E27FC236}">
                  <a16:creationId xmlns:a16="http://schemas.microsoft.com/office/drawing/2014/main" id="{470BA00C-6D9E-4E63-A7E0-969E00A28FB8}"/>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90" name="Group 89">
            <a:extLst>
              <a:ext uri="{FF2B5EF4-FFF2-40B4-BE49-F238E27FC236}">
                <a16:creationId xmlns:a16="http://schemas.microsoft.com/office/drawing/2014/main" id="{B3E7AC5B-F24D-4003-976D-3A1C27A586B2}"/>
              </a:ext>
            </a:extLst>
          </p:cNvPr>
          <p:cNvGrpSpPr/>
          <p:nvPr/>
        </p:nvGrpSpPr>
        <p:grpSpPr>
          <a:xfrm>
            <a:off x="4068093" y="2976101"/>
            <a:ext cx="1142386" cy="553844"/>
            <a:chOff x="804020" y="2335019"/>
            <a:chExt cx="1164834" cy="436170"/>
          </a:xfrm>
        </p:grpSpPr>
        <p:sp>
          <p:nvSpPr>
            <p:cNvPr id="91" name="Freeform: Shape 37">
              <a:extLst>
                <a:ext uri="{FF2B5EF4-FFF2-40B4-BE49-F238E27FC236}">
                  <a16:creationId xmlns:a16="http://schemas.microsoft.com/office/drawing/2014/main" id="{F0486AD6-CC2B-4482-9C9D-43AA4BB22E1F}"/>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92" name="Rectangle 91">
              <a:extLst>
                <a:ext uri="{FF2B5EF4-FFF2-40B4-BE49-F238E27FC236}">
                  <a16:creationId xmlns:a16="http://schemas.microsoft.com/office/drawing/2014/main" id="{744E47B6-9495-4404-80FB-CDDDB8AFB546}"/>
                </a:ext>
              </a:extLst>
            </p:cNvPr>
            <p:cNvSpPr/>
            <p:nvPr/>
          </p:nvSpPr>
          <p:spPr>
            <a:xfrm>
              <a:off x="804020" y="2335022"/>
              <a:ext cx="1164834" cy="436167"/>
            </a:xfrm>
            <a:prstGeom prst="rect">
              <a:avLst/>
            </a:prstGeom>
            <a:gradFill flip="none" rotWithShape="1">
              <a:gsLst>
                <a:gs pos="0">
                  <a:schemeClr val="accent1">
                    <a:lumMod val="20000"/>
                    <a:lumOff val="80000"/>
                  </a:schemeClr>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Quality Products</a:t>
              </a:r>
            </a:p>
          </p:txBody>
        </p:sp>
        <p:sp>
          <p:nvSpPr>
            <p:cNvPr id="93" name="Rectangle 92">
              <a:extLst>
                <a:ext uri="{FF2B5EF4-FFF2-40B4-BE49-F238E27FC236}">
                  <a16:creationId xmlns:a16="http://schemas.microsoft.com/office/drawing/2014/main" id="{544E14C7-8057-4EDF-86AA-B6C85F947A45}"/>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98" name="Group 97">
            <a:extLst>
              <a:ext uri="{FF2B5EF4-FFF2-40B4-BE49-F238E27FC236}">
                <a16:creationId xmlns:a16="http://schemas.microsoft.com/office/drawing/2014/main" id="{D9D0F9DA-CD71-41C1-BEF2-06C70C2D6FD1}"/>
              </a:ext>
            </a:extLst>
          </p:cNvPr>
          <p:cNvGrpSpPr/>
          <p:nvPr/>
        </p:nvGrpSpPr>
        <p:grpSpPr>
          <a:xfrm>
            <a:off x="6949311" y="2127494"/>
            <a:ext cx="1264830" cy="553844"/>
            <a:chOff x="804020" y="2335019"/>
            <a:chExt cx="1164834" cy="436170"/>
          </a:xfrm>
        </p:grpSpPr>
        <p:sp>
          <p:nvSpPr>
            <p:cNvPr id="99" name="Freeform: Shape 37">
              <a:extLst>
                <a:ext uri="{FF2B5EF4-FFF2-40B4-BE49-F238E27FC236}">
                  <a16:creationId xmlns:a16="http://schemas.microsoft.com/office/drawing/2014/main" id="{57E0F03A-BAC2-47FD-A9FF-EEB80FF79E31}"/>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00" name="Rectangle 99">
              <a:extLst>
                <a:ext uri="{FF2B5EF4-FFF2-40B4-BE49-F238E27FC236}">
                  <a16:creationId xmlns:a16="http://schemas.microsoft.com/office/drawing/2014/main" id="{91E5A00F-FEDB-45C4-8A21-1B72716174C4}"/>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Company Location</a:t>
              </a:r>
            </a:p>
          </p:txBody>
        </p:sp>
        <p:sp>
          <p:nvSpPr>
            <p:cNvPr id="101" name="Rectangle 100">
              <a:extLst>
                <a:ext uri="{FF2B5EF4-FFF2-40B4-BE49-F238E27FC236}">
                  <a16:creationId xmlns:a16="http://schemas.microsoft.com/office/drawing/2014/main" id="{64659DAB-51C5-40D7-B20C-F7B36425CAC7}"/>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02" name="Group 101">
            <a:extLst>
              <a:ext uri="{FF2B5EF4-FFF2-40B4-BE49-F238E27FC236}">
                <a16:creationId xmlns:a16="http://schemas.microsoft.com/office/drawing/2014/main" id="{75968BD4-3F36-4696-8512-B628CF3F1F79}"/>
              </a:ext>
            </a:extLst>
          </p:cNvPr>
          <p:cNvGrpSpPr/>
          <p:nvPr/>
        </p:nvGrpSpPr>
        <p:grpSpPr>
          <a:xfrm>
            <a:off x="9048963" y="2010125"/>
            <a:ext cx="1264830" cy="553844"/>
            <a:chOff x="804020" y="2335019"/>
            <a:chExt cx="1164834" cy="436170"/>
          </a:xfrm>
        </p:grpSpPr>
        <p:sp>
          <p:nvSpPr>
            <p:cNvPr id="103" name="Freeform: Shape 37">
              <a:extLst>
                <a:ext uri="{FF2B5EF4-FFF2-40B4-BE49-F238E27FC236}">
                  <a16:creationId xmlns:a16="http://schemas.microsoft.com/office/drawing/2014/main" id="{5A232EAD-FA98-48D8-9625-699829CB6995}"/>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04" name="Rectangle 103">
              <a:extLst>
                <a:ext uri="{FF2B5EF4-FFF2-40B4-BE49-F238E27FC236}">
                  <a16:creationId xmlns:a16="http://schemas.microsoft.com/office/drawing/2014/main" id="{9CAFB1A1-95B0-478D-B53C-8CF815210D7C}"/>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Inavbility to meet demand</a:t>
              </a:r>
            </a:p>
          </p:txBody>
        </p:sp>
        <p:sp>
          <p:nvSpPr>
            <p:cNvPr id="105" name="Rectangle 104">
              <a:extLst>
                <a:ext uri="{FF2B5EF4-FFF2-40B4-BE49-F238E27FC236}">
                  <a16:creationId xmlns:a16="http://schemas.microsoft.com/office/drawing/2014/main" id="{7C7CB781-67A4-4623-AE16-5595136D05B7}"/>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06" name="Group 105">
            <a:extLst>
              <a:ext uri="{FF2B5EF4-FFF2-40B4-BE49-F238E27FC236}">
                <a16:creationId xmlns:a16="http://schemas.microsoft.com/office/drawing/2014/main" id="{9BF8D57B-7674-4F4B-9634-884B99965503}"/>
              </a:ext>
            </a:extLst>
          </p:cNvPr>
          <p:cNvGrpSpPr/>
          <p:nvPr/>
        </p:nvGrpSpPr>
        <p:grpSpPr>
          <a:xfrm>
            <a:off x="7405946" y="2923835"/>
            <a:ext cx="1264830" cy="553844"/>
            <a:chOff x="804020" y="2335019"/>
            <a:chExt cx="1164834" cy="436170"/>
          </a:xfrm>
        </p:grpSpPr>
        <p:sp>
          <p:nvSpPr>
            <p:cNvPr id="107" name="Freeform: Shape 37">
              <a:extLst>
                <a:ext uri="{FF2B5EF4-FFF2-40B4-BE49-F238E27FC236}">
                  <a16:creationId xmlns:a16="http://schemas.microsoft.com/office/drawing/2014/main" id="{ADF5D27B-03AC-4186-B43E-D2C770C620B2}"/>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08" name="Rectangle 107">
              <a:extLst>
                <a:ext uri="{FF2B5EF4-FFF2-40B4-BE49-F238E27FC236}">
                  <a16:creationId xmlns:a16="http://schemas.microsoft.com/office/drawing/2014/main" id="{5F3224E0-DBF4-44DE-9295-8A4400288C98}"/>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High Turnover rate</a:t>
              </a:r>
            </a:p>
          </p:txBody>
        </p:sp>
        <p:sp>
          <p:nvSpPr>
            <p:cNvPr id="109" name="Rectangle 108">
              <a:extLst>
                <a:ext uri="{FF2B5EF4-FFF2-40B4-BE49-F238E27FC236}">
                  <a16:creationId xmlns:a16="http://schemas.microsoft.com/office/drawing/2014/main" id="{AC7B5A5E-5B7B-45A7-831B-ED6BB73E2F53}"/>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17" name="Group 116">
            <a:extLst>
              <a:ext uri="{FF2B5EF4-FFF2-40B4-BE49-F238E27FC236}">
                <a16:creationId xmlns:a16="http://schemas.microsoft.com/office/drawing/2014/main" id="{BFD85ADC-0E8B-46B2-8523-21AD9AF37AC5}"/>
              </a:ext>
            </a:extLst>
          </p:cNvPr>
          <p:cNvGrpSpPr/>
          <p:nvPr/>
        </p:nvGrpSpPr>
        <p:grpSpPr>
          <a:xfrm>
            <a:off x="9291961" y="2867994"/>
            <a:ext cx="1264830" cy="553844"/>
            <a:chOff x="804020" y="2335019"/>
            <a:chExt cx="1164834" cy="436170"/>
          </a:xfrm>
        </p:grpSpPr>
        <p:sp>
          <p:nvSpPr>
            <p:cNvPr id="118" name="Freeform: Shape 37">
              <a:extLst>
                <a:ext uri="{FF2B5EF4-FFF2-40B4-BE49-F238E27FC236}">
                  <a16:creationId xmlns:a16="http://schemas.microsoft.com/office/drawing/2014/main" id="{1DA93E1B-CA26-4C8E-934D-AD9300A47BBF}"/>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19" name="Rectangle 118">
              <a:extLst>
                <a:ext uri="{FF2B5EF4-FFF2-40B4-BE49-F238E27FC236}">
                  <a16:creationId xmlns:a16="http://schemas.microsoft.com/office/drawing/2014/main" id="{0BB70F7B-3B31-4E9B-9887-F5B138EC720D}"/>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High unit costs</a:t>
              </a:r>
            </a:p>
          </p:txBody>
        </p:sp>
        <p:sp>
          <p:nvSpPr>
            <p:cNvPr id="120" name="Rectangle 119">
              <a:extLst>
                <a:ext uri="{FF2B5EF4-FFF2-40B4-BE49-F238E27FC236}">
                  <a16:creationId xmlns:a16="http://schemas.microsoft.com/office/drawing/2014/main" id="{42C2CFC4-6CAD-4830-A029-BC129D2CEDBB}"/>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21" name="Group 120">
            <a:extLst>
              <a:ext uri="{FF2B5EF4-FFF2-40B4-BE49-F238E27FC236}">
                <a16:creationId xmlns:a16="http://schemas.microsoft.com/office/drawing/2014/main" id="{A1AD1E60-B5FA-4366-8A1C-6552C2DA29A5}"/>
              </a:ext>
            </a:extLst>
          </p:cNvPr>
          <p:cNvGrpSpPr/>
          <p:nvPr/>
        </p:nvGrpSpPr>
        <p:grpSpPr>
          <a:xfrm>
            <a:off x="7862886" y="4397567"/>
            <a:ext cx="1264830" cy="553844"/>
            <a:chOff x="804020" y="2335019"/>
            <a:chExt cx="1164834" cy="436170"/>
          </a:xfrm>
        </p:grpSpPr>
        <p:sp>
          <p:nvSpPr>
            <p:cNvPr id="122" name="Freeform: Shape 37">
              <a:extLst>
                <a:ext uri="{FF2B5EF4-FFF2-40B4-BE49-F238E27FC236}">
                  <a16:creationId xmlns:a16="http://schemas.microsoft.com/office/drawing/2014/main" id="{AF6515D8-AB5C-4CC9-8463-9C17A5EC45D2}"/>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23" name="Rectangle 122">
              <a:extLst>
                <a:ext uri="{FF2B5EF4-FFF2-40B4-BE49-F238E27FC236}">
                  <a16:creationId xmlns:a16="http://schemas.microsoft.com/office/drawing/2014/main" id="{40F412C6-9784-4667-BCA2-A857C86F9A73}"/>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A new lower-cost competitor</a:t>
              </a:r>
            </a:p>
          </p:txBody>
        </p:sp>
        <p:sp>
          <p:nvSpPr>
            <p:cNvPr id="124" name="Rectangle 123">
              <a:extLst>
                <a:ext uri="{FF2B5EF4-FFF2-40B4-BE49-F238E27FC236}">
                  <a16:creationId xmlns:a16="http://schemas.microsoft.com/office/drawing/2014/main" id="{76E92BC6-DE26-438F-8EED-9ED526AF0D58}"/>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25" name="Group 124">
            <a:extLst>
              <a:ext uri="{FF2B5EF4-FFF2-40B4-BE49-F238E27FC236}">
                <a16:creationId xmlns:a16="http://schemas.microsoft.com/office/drawing/2014/main" id="{6CC65365-320B-4663-82DC-9E2D440376EB}"/>
              </a:ext>
            </a:extLst>
          </p:cNvPr>
          <p:cNvGrpSpPr/>
          <p:nvPr/>
        </p:nvGrpSpPr>
        <p:grpSpPr>
          <a:xfrm>
            <a:off x="6681381" y="5185753"/>
            <a:ext cx="1264830" cy="553844"/>
            <a:chOff x="804020" y="2335019"/>
            <a:chExt cx="1164834" cy="436170"/>
          </a:xfrm>
        </p:grpSpPr>
        <p:sp>
          <p:nvSpPr>
            <p:cNvPr id="126" name="Freeform: Shape 37">
              <a:extLst>
                <a:ext uri="{FF2B5EF4-FFF2-40B4-BE49-F238E27FC236}">
                  <a16:creationId xmlns:a16="http://schemas.microsoft.com/office/drawing/2014/main" id="{ACBBDCCD-964D-494D-ACFF-6F30E3353771}"/>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27" name="Rectangle 126">
              <a:extLst>
                <a:ext uri="{FF2B5EF4-FFF2-40B4-BE49-F238E27FC236}">
                  <a16:creationId xmlns:a16="http://schemas.microsoft.com/office/drawing/2014/main" id="{407DB7F3-3EA2-4280-9BCA-26A81310E48E}"/>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New costly regulations</a:t>
              </a:r>
            </a:p>
          </p:txBody>
        </p:sp>
        <p:sp>
          <p:nvSpPr>
            <p:cNvPr id="128" name="Rectangle 127">
              <a:extLst>
                <a:ext uri="{FF2B5EF4-FFF2-40B4-BE49-F238E27FC236}">
                  <a16:creationId xmlns:a16="http://schemas.microsoft.com/office/drawing/2014/main" id="{37EFD8A8-CA2D-432B-BE7D-4A3C87E077F4}"/>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29" name="Group 128">
            <a:extLst>
              <a:ext uri="{FF2B5EF4-FFF2-40B4-BE49-F238E27FC236}">
                <a16:creationId xmlns:a16="http://schemas.microsoft.com/office/drawing/2014/main" id="{FDE3FA26-056B-4C0E-B86C-C3D649AF0749}"/>
              </a:ext>
            </a:extLst>
          </p:cNvPr>
          <p:cNvGrpSpPr/>
          <p:nvPr/>
        </p:nvGrpSpPr>
        <p:grpSpPr>
          <a:xfrm>
            <a:off x="8279608" y="5261817"/>
            <a:ext cx="1264830" cy="553844"/>
            <a:chOff x="804020" y="2335019"/>
            <a:chExt cx="1164834" cy="436170"/>
          </a:xfrm>
        </p:grpSpPr>
        <p:sp>
          <p:nvSpPr>
            <p:cNvPr id="130" name="Freeform: Shape 37">
              <a:extLst>
                <a:ext uri="{FF2B5EF4-FFF2-40B4-BE49-F238E27FC236}">
                  <a16:creationId xmlns:a16="http://schemas.microsoft.com/office/drawing/2014/main" id="{FD311943-5D1E-4C54-B077-A8C5EB915417}"/>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31" name="Rectangle 130">
              <a:extLst>
                <a:ext uri="{FF2B5EF4-FFF2-40B4-BE49-F238E27FC236}">
                  <a16:creationId xmlns:a16="http://schemas.microsoft.com/office/drawing/2014/main" id="{F20CCAF6-F54E-41A9-8FD1-24C7411DFD68}"/>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Rising materials price</a:t>
              </a:r>
            </a:p>
          </p:txBody>
        </p:sp>
        <p:sp>
          <p:nvSpPr>
            <p:cNvPr id="132" name="Rectangle 131">
              <a:extLst>
                <a:ext uri="{FF2B5EF4-FFF2-40B4-BE49-F238E27FC236}">
                  <a16:creationId xmlns:a16="http://schemas.microsoft.com/office/drawing/2014/main" id="{C23F2164-6155-48E8-BFE6-8FB59315E22F}"/>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33" name="Group 132">
            <a:extLst>
              <a:ext uri="{FF2B5EF4-FFF2-40B4-BE49-F238E27FC236}">
                <a16:creationId xmlns:a16="http://schemas.microsoft.com/office/drawing/2014/main" id="{25F56D73-7C80-49B7-B0C5-8D894F4A4A71}"/>
              </a:ext>
            </a:extLst>
          </p:cNvPr>
          <p:cNvGrpSpPr/>
          <p:nvPr/>
        </p:nvGrpSpPr>
        <p:grpSpPr>
          <a:xfrm>
            <a:off x="9750268" y="4496747"/>
            <a:ext cx="1174228" cy="553844"/>
            <a:chOff x="804020" y="2335019"/>
            <a:chExt cx="1164834" cy="436170"/>
          </a:xfrm>
        </p:grpSpPr>
        <p:sp>
          <p:nvSpPr>
            <p:cNvPr id="134" name="Freeform: Shape 37">
              <a:extLst>
                <a:ext uri="{FF2B5EF4-FFF2-40B4-BE49-F238E27FC236}">
                  <a16:creationId xmlns:a16="http://schemas.microsoft.com/office/drawing/2014/main" id="{3B11471B-259C-4487-AFE9-F4DA0B849313}"/>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35" name="Rectangle 134">
              <a:extLst>
                <a:ext uri="{FF2B5EF4-FFF2-40B4-BE49-F238E27FC236}">
                  <a16:creationId xmlns:a16="http://schemas.microsoft.com/office/drawing/2014/main" id="{315A4AF9-3473-4F2D-8F72-0F3D306E6E64}"/>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Economic issues</a:t>
              </a:r>
            </a:p>
          </p:txBody>
        </p:sp>
        <p:sp>
          <p:nvSpPr>
            <p:cNvPr id="136" name="Rectangle 135">
              <a:extLst>
                <a:ext uri="{FF2B5EF4-FFF2-40B4-BE49-F238E27FC236}">
                  <a16:creationId xmlns:a16="http://schemas.microsoft.com/office/drawing/2014/main" id="{850054F1-9AD0-4377-AE2E-2B0851566161}"/>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37" name="Group 136">
            <a:extLst>
              <a:ext uri="{FF2B5EF4-FFF2-40B4-BE49-F238E27FC236}">
                <a16:creationId xmlns:a16="http://schemas.microsoft.com/office/drawing/2014/main" id="{F31EABA6-E16C-469A-B56D-640566BCE4B3}"/>
              </a:ext>
            </a:extLst>
          </p:cNvPr>
          <p:cNvGrpSpPr/>
          <p:nvPr/>
        </p:nvGrpSpPr>
        <p:grpSpPr>
          <a:xfrm>
            <a:off x="2261473" y="4470721"/>
            <a:ext cx="1264830" cy="553844"/>
            <a:chOff x="804020" y="2335019"/>
            <a:chExt cx="1164834" cy="436170"/>
          </a:xfrm>
        </p:grpSpPr>
        <p:sp>
          <p:nvSpPr>
            <p:cNvPr id="138" name="Freeform: Shape 37">
              <a:extLst>
                <a:ext uri="{FF2B5EF4-FFF2-40B4-BE49-F238E27FC236}">
                  <a16:creationId xmlns:a16="http://schemas.microsoft.com/office/drawing/2014/main" id="{04CD5762-4589-4CEB-9EB4-E5C6CAE283F7}"/>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39" name="Rectangle 138">
              <a:extLst>
                <a:ext uri="{FF2B5EF4-FFF2-40B4-BE49-F238E27FC236}">
                  <a16:creationId xmlns:a16="http://schemas.microsoft.com/office/drawing/2014/main" id="{E47B07A7-FCCD-45C7-99BC-1C537C07B448}"/>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Untapped market</a:t>
              </a:r>
            </a:p>
          </p:txBody>
        </p:sp>
        <p:sp>
          <p:nvSpPr>
            <p:cNvPr id="140" name="Rectangle 139">
              <a:extLst>
                <a:ext uri="{FF2B5EF4-FFF2-40B4-BE49-F238E27FC236}">
                  <a16:creationId xmlns:a16="http://schemas.microsoft.com/office/drawing/2014/main" id="{2C1B935A-D755-4F28-8236-AB6E351BE423}"/>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41" name="Group 140">
            <a:extLst>
              <a:ext uri="{FF2B5EF4-FFF2-40B4-BE49-F238E27FC236}">
                <a16:creationId xmlns:a16="http://schemas.microsoft.com/office/drawing/2014/main" id="{3EA258D2-91A2-4E2E-B9A4-CDCC8CAA6C04}"/>
              </a:ext>
            </a:extLst>
          </p:cNvPr>
          <p:cNvGrpSpPr/>
          <p:nvPr/>
        </p:nvGrpSpPr>
        <p:grpSpPr>
          <a:xfrm>
            <a:off x="3943426" y="4389798"/>
            <a:ext cx="1264830" cy="553844"/>
            <a:chOff x="804020" y="2335019"/>
            <a:chExt cx="1164834" cy="436170"/>
          </a:xfrm>
        </p:grpSpPr>
        <p:sp>
          <p:nvSpPr>
            <p:cNvPr id="142" name="Freeform: Shape 37">
              <a:extLst>
                <a:ext uri="{FF2B5EF4-FFF2-40B4-BE49-F238E27FC236}">
                  <a16:creationId xmlns:a16="http://schemas.microsoft.com/office/drawing/2014/main" id="{60E57701-3B68-4A2C-AC5E-49F66DBC4605}"/>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43" name="Rectangle 142">
              <a:extLst>
                <a:ext uri="{FF2B5EF4-FFF2-40B4-BE49-F238E27FC236}">
                  <a16:creationId xmlns:a16="http://schemas.microsoft.com/office/drawing/2014/main" id="{15F8ADB6-BF1E-4659-AC48-10B7016C3A84}"/>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Facilities from government</a:t>
              </a:r>
            </a:p>
          </p:txBody>
        </p:sp>
        <p:sp>
          <p:nvSpPr>
            <p:cNvPr id="144" name="Rectangle 143">
              <a:extLst>
                <a:ext uri="{FF2B5EF4-FFF2-40B4-BE49-F238E27FC236}">
                  <a16:creationId xmlns:a16="http://schemas.microsoft.com/office/drawing/2014/main" id="{8587081F-C30B-4151-A788-BE067A157F27}"/>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45" name="Group 144">
            <a:extLst>
              <a:ext uri="{FF2B5EF4-FFF2-40B4-BE49-F238E27FC236}">
                <a16:creationId xmlns:a16="http://schemas.microsoft.com/office/drawing/2014/main" id="{2EBA53FB-7A92-4A59-99D8-33EF72328D9F}"/>
              </a:ext>
            </a:extLst>
          </p:cNvPr>
          <p:cNvGrpSpPr/>
          <p:nvPr/>
        </p:nvGrpSpPr>
        <p:grpSpPr>
          <a:xfrm>
            <a:off x="2412251" y="5374520"/>
            <a:ext cx="1264830" cy="553844"/>
            <a:chOff x="804020" y="2335019"/>
            <a:chExt cx="1164834" cy="436170"/>
          </a:xfrm>
        </p:grpSpPr>
        <p:sp>
          <p:nvSpPr>
            <p:cNvPr id="146" name="Freeform: Shape 37">
              <a:extLst>
                <a:ext uri="{FF2B5EF4-FFF2-40B4-BE49-F238E27FC236}">
                  <a16:creationId xmlns:a16="http://schemas.microsoft.com/office/drawing/2014/main" id="{258FF077-842F-4D98-99AA-D4D9D17C1421}"/>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47" name="Rectangle 146">
              <a:extLst>
                <a:ext uri="{FF2B5EF4-FFF2-40B4-BE49-F238E27FC236}">
                  <a16:creationId xmlns:a16="http://schemas.microsoft.com/office/drawing/2014/main" id="{763EF11C-9BA6-404C-ACF4-95005B804024}"/>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Growth of existing market</a:t>
              </a:r>
            </a:p>
          </p:txBody>
        </p:sp>
        <p:sp>
          <p:nvSpPr>
            <p:cNvPr id="148" name="Rectangle 147">
              <a:extLst>
                <a:ext uri="{FF2B5EF4-FFF2-40B4-BE49-F238E27FC236}">
                  <a16:creationId xmlns:a16="http://schemas.microsoft.com/office/drawing/2014/main" id="{0AD71EBC-90B7-49DF-B851-3A0B8C6C65E8}"/>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grpSp>
        <p:nvGrpSpPr>
          <p:cNvPr id="157" name="Group 156">
            <a:extLst>
              <a:ext uri="{FF2B5EF4-FFF2-40B4-BE49-F238E27FC236}">
                <a16:creationId xmlns:a16="http://schemas.microsoft.com/office/drawing/2014/main" id="{C9A4EE61-115C-4A09-B1BE-CAD80727435A}"/>
              </a:ext>
            </a:extLst>
          </p:cNvPr>
          <p:cNvGrpSpPr/>
          <p:nvPr/>
        </p:nvGrpSpPr>
        <p:grpSpPr>
          <a:xfrm>
            <a:off x="4258864" y="5421223"/>
            <a:ext cx="1530196" cy="553844"/>
            <a:chOff x="804020" y="2335019"/>
            <a:chExt cx="1164834" cy="436170"/>
          </a:xfrm>
        </p:grpSpPr>
        <p:sp>
          <p:nvSpPr>
            <p:cNvPr id="158" name="Freeform: Shape 37">
              <a:extLst>
                <a:ext uri="{FF2B5EF4-FFF2-40B4-BE49-F238E27FC236}">
                  <a16:creationId xmlns:a16="http://schemas.microsoft.com/office/drawing/2014/main" id="{F0869B43-1EF4-4E28-896E-6C97ED44284D}"/>
                </a:ext>
              </a:extLst>
            </p:cNvPr>
            <p:cNvSpPr/>
            <p:nvPr/>
          </p:nvSpPr>
          <p:spPr>
            <a:xfrm>
              <a:off x="851551" y="2632344"/>
              <a:ext cx="1081395" cy="13884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sp>
          <p:nvSpPr>
            <p:cNvPr id="159" name="Rectangle 158">
              <a:extLst>
                <a:ext uri="{FF2B5EF4-FFF2-40B4-BE49-F238E27FC236}">
                  <a16:creationId xmlns:a16="http://schemas.microsoft.com/office/drawing/2014/main" id="{F15995F1-94AA-47C2-A7D9-BEB9B8786AEB}"/>
                </a:ext>
              </a:extLst>
            </p:cNvPr>
            <p:cNvSpPr/>
            <p:nvPr/>
          </p:nvSpPr>
          <p:spPr>
            <a:xfrm>
              <a:off x="804020" y="2335022"/>
              <a:ext cx="1164834" cy="436167"/>
            </a:xfrm>
            <a:prstGeom prst="rect">
              <a:avLst/>
            </a:prstGeom>
            <a:gradFill flip="none" rotWithShape="1">
              <a:gsLst>
                <a:gs pos="0">
                  <a:schemeClr val="bg2"/>
                </a:gs>
                <a:gs pos="10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sz="1000" b="0" i="0" u="none" strike="noStrike" kern="1200" cap="none" spc="0" normalizeH="0" baseline="0" noProof="1">
                  <a:ln>
                    <a:noFill/>
                  </a:ln>
                  <a:solidFill>
                    <a:srgbClr val="000000">
                      <a:lumMod val="95000"/>
                      <a:lumOff val="5000"/>
                    </a:srgbClr>
                  </a:solidFill>
                  <a:effectLst/>
                  <a:uLnTx/>
                  <a:uFillTx/>
                  <a:latin typeface="Montserrat" panose="00000500000000000000" pitchFamily="50" charset="0"/>
                  <a:ea typeface="+mn-ea"/>
                  <a:cs typeface="+mn-cs"/>
                </a:rPr>
                <a:t>Decreased sales of substitute products</a:t>
              </a:r>
            </a:p>
          </p:txBody>
        </p:sp>
        <p:sp>
          <p:nvSpPr>
            <p:cNvPr id="160" name="Rectangle 159">
              <a:extLst>
                <a:ext uri="{FF2B5EF4-FFF2-40B4-BE49-F238E27FC236}">
                  <a16:creationId xmlns:a16="http://schemas.microsoft.com/office/drawing/2014/main" id="{40AEE02E-C656-402E-981F-4F250AECCED5}"/>
                </a:ext>
              </a:extLst>
            </p:cNvPr>
            <p:cNvSpPr/>
            <p:nvPr/>
          </p:nvSpPr>
          <p:spPr>
            <a:xfrm rot="16200000">
              <a:off x="697831" y="2441209"/>
              <a:ext cx="436166" cy="2237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Montserrat" panose="00000500000000000000" pitchFamily="50" charset="0"/>
                <a:ea typeface="+mn-ea"/>
                <a:cs typeface="+mn-cs"/>
              </a:endParaRPr>
            </a:p>
          </p:txBody>
        </p:sp>
      </p:grpSp>
      <p:sp>
        <p:nvSpPr>
          <p:cNvPr id="2" name="TextBox 1">
            <a:extLst>
              <a:ext uri="{FF2B5EF4-FFF2-40B4-BE49-F238E27FC236}">
                <a16:creationId xmlns:a16="http://schemas.microsoft.com/office/drawing/2014/main" id="{3FFB6C31-BAE8-5250-F8C0-0E7F7B4451CA}"/>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SWOT Analysis</a:t>
            </a:r>
          </a:p>
        </p:txBody>
      </p:sp>
      <p:cxnSp>
        <p:nvCxnSpPr>
          <p:cNvPr id="3" name="Straight Connector 2">
            <a:extLst>
              <a:ext uri="{FF2B5EF4-FFF2-40B4-BE49-F238E27FC236}">
                <a16:creationId xmlns:a16="http://schemas.microsoft.com/office/drawing/2014/main" id="{013C42C1-6BC7-49C7-F567-B0A0431F920F}"/>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59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0" presetClass="path" presetSubtype="0" decel="50000" fill="hold" grpId="1" nodeType="withEffect">
                                  <p:stCondLst>
                                    <p:cond delay="1500"/>
                                  </p:stCondLst>
                                  <p:childTnLst>
                                    <p:animMotion origin="layout" path="M 0.02943 0.05069 L -2.91667E-6 2.59259E-6 " pathEditMode="relative" rAng="0" ptsTypes="AA">
                                      <p:cBhvr>
                                        <p:cTn id="30" dur="1500" fill="hold"/>
                                        <p:tgtEl>
                                          <p:spTgt spid="33"/>
                                        </p:tgtEl>
                                        <p:attrNameLst>
                                          <p:attrName>ppt_x</p:attrName>
                                          <p:attrName>ppt_y</p:attrName>
                                        </p:attrNameLst>
                                      </p:cBhvr>
                                      <p:rCtr x="-1471" y="-2546"/>
                                    </p:animMotion>
                                  </p:childTnLst>
                                </p:cTn>
                              </p:par>
                              <p:par>
                                <p:cTn id="31" presetID="0" presetClass="path" presetSubtype="0" decel="50000" fill="hold" grpId="1" nodeType="withEffect">
                                  <p:stCondLst>
                                    <p:cond delay="1500"/>
                                  </p:stCondLst>
                                  <p:childTnLst>
                                    <p:animMotion origin="layout" path="M -0.0289 0.04953 L -4.58333E-6 2.59259E-6 " pathEditMode="relative" rAng="0" ptsTypes="AA">
                                      <p:cBhvr>
                                        <p:cTn id="32" dur="1500" fill="hold"/>
                                        <p:tgtEl>
                                          <p:spTgt spid="30"/>
                                        </p:tgtEl>
                                        <p:attrNameLst>
                                          <p:attrName>ppt_x</p:attrName>
                                          <p:attrName>ppt_y</p:attrName>
                                        </p:attrNameLst>
                                      </p:cBhvr>
                                      <p:rCtr x="1445" y="-2477"/>
                                    </p:animMotion>
                                  </p:childTnLst>
                                </p:cTn>
                              </p:par>
                              <p:par>
                                <p:cTn id="33" presetID="0" presetClass="path" presetSubtype="0" decel="50000" fill="hold" grpId="1" nodeType="withEffect">
                                  <p:stCondLst>
                                    <p:cond delay="1500"/>
                                  </p:stCondLst>
                                  <p:childTnLst>
                                    <p:animMotion origin="layout" path="M -0.02812 -0.0456 L -4.58333E-6 7.40741E-7 " pathEditMode="relative" rAng="0" ptsTypes="AA">
                                      <p:cBhvr>
                                        <p:cTn id="34" dur="1500" fill="hold"/>
                                        <p:tgtEl>
                                          <p:spTgt spid="14"/>
                                        </p:tgtEl>
                                        <p:attrNameLst>
                                          <p:attrName>ppt_x</p:attrName>
                                          <p:attrName>ppt_y</p:attrName>
                                        </p:attrNameLst>
                                      </p:cBhvr>
                                      <p:rCtr x="1406" y="2269"/>
                                    </p:animMotion>
                                  </p:childTnLst>
                                </p:cTn>
                              </p:par>
                              <p:par>
                                <p:cTn id="35" presetID="0" presetClass="path" presetSubtype="0" decel="50000" fill="hold" grpId="1" nodeType="withEffect">
                                  <p:stCondLst>
                                    <p:cond delay="1500"/>
                                  </p:stCondLst>
                                  <p:childTnLst>
                                    <p:animMotion origin="layout" path="M 0.02787 -0.04445 L -2.91667E-6 7.40741E-7 " pathEditMode="relative" rAng="0" ptsTypes="AA">
                                      <p:cBhvr>
                                        <p:cTn id="36" dur="1500" fill="hold"/>
                                        <p:tgtEl>
                                          <p:spTgt spid="27"/>
                                        </p:tgtEl>
                                        <p:attrNameLst>
                                          <p:attrName>ppt_x</p:attrName>
                                          <p:attrName>ppt_y</p:attrName>
                                        </p:attrNameLst>
                                      </p:cBhvr>
                                      <p:rCtr x="-1393" y="2222"/>
                                    </p:animMotion>
                                  </p:childTnLst>
                                </p:cTn>
                              </p:par>
                              <p:par>
                                <p:cTn id="37" presetID="23" presetClass="entr" presetSubtype="16" fill="hold" nodeType="withEffect">
                                  <p:stCondLst>
                                    <p:cond delay="2500"/>
                                  </p:stCondLst>
                                  <p:childTnLst>
                                    <p:set>
                                      <p:cBhvr>
                                        <p:cTn id="38" dur="1" fill="hold">
                                          <p:stCondLst>
                                            <p:cond delay="0"/>
                                          </p:stCondLst>
                                        </p:cTn>
                                        <p:tgtEl>
                                          <p:spTgt spid="9"/>
                                        </p:tgtEl>
                                        <p:attrNameLst>
                                          <p:attrName>style.visibility</p:attrName>
                                        </p:attrNameLst>
                                      </p:cBhvr>
                                      <p:to>
                                        <p:strVal val="visible"/>
                                      </p:to>
                                    </p:set>
                                    <p:anim calcmode="lin" valueType="num">
                                      <p:cBhvr>
                                        <p:cTn id="39" dur="1500" fill="hold"/>
                                        <p:tgtEl>
                                          <p:spTgt spid="9"/>
                                        </p:tgtEl>
                                        <p:attrNameLst>
                                          <p:attrName>ppt_w</p:attrName>
                                        </p:attrNameLst>
                                      </p:cBhvr>
                                      <p:tavLst>
                                        <p:tav tm="0">
                                          <p:val>
                                            <p:fltVal val="0"/>
                                          </p:val>
                                        </p:tav>
                                        <p:tav tm="100000">
                                          <p:val>
                                            <p:strVal val="#ppt_w"/>
                                          </p:val>
                                        </p:tav>
                                      </p:tavLst>
                                    </p:anim>
                                    <p:anim calcmode="lin" valueType="num">
                                      <p:cBhvr>
                                        <p:cTn id="40" dur="1500" fill="hold"/>
                                        <p:tgtEl>
                                          <p:spTgt spid="9"/>
                                        </p:tgtEl>
                                        <p:attrNameLst>
                                          <p:attrName>ppt_h</p:attrName>
                                        </p:attrNameLst>
                                      </p:cBhvr>
                                      <p:tavLst>
                                        <p:tav tm="0">
                                          <p:val>
                                            <p:fltVal val="0"/>
                                          </p:val>
                                        </p:tav>
                                        <p:tav tm="100000">
                                          <p:val>
                                            <p:strVal val="#ppt_h"/>
                                          </p:val>
                                        </p:tav>
                                      </p:tavLst>
                                    </p:anim>
                                  </p:childTnLst>
                                </p:cTn>
                              </p:par>
                              <p:par>
                                <p:cTn id="41" presetID="10" presetClass="entr" presetSubtype="0" fill="hold" nodeType="withEffect">
                                  <p:stCondLst>
                                    <p:cond delay="3500"/>
                                  </p:stCondLst>
                                  <p:childTnLst>
                                    <p:set>
                                      <p:cBhvr>
                                        <p:cTn id="42" dur="1" fill="hold">
                                          <p:stCondLst>
                                            <p:cond delay="0"/>
                                          </p:stCondLst>
                                        </p:cTn>
                                        <p:tgtEl>
                                          <p:spTgt spid="5127"/>
                                        </p:tgtEl>
                                        <p:attrNameLst>
                                          <p:attrName>style.visibility</p:attrName>
                                        </p:attrNameLst>
                                      </p:cBhvr>
                                      <p:to>
                                        <p:strVal val="visible"/>
                                      </p:to>
                                    </p:set>
                                    <p:animEffect transition="in" filter="fade">
                                      <p:cBhvr>
                                        <p:cTn id="43" dur="1000"/>
                                        <p:tgtEl>
                                          <p:spTgt spid="5127"/>
                                        </p:tgtEl>
                                      </p:cBhvr>
                                    </p:animEffect>
                                  </p:childTnLst>
                                </p:cTn>
                              </p:par>
                              <p:par>
                                <p:cTn id="44" presetID="10" presetClass="entr" presetSubtype="0" fill="hold" nodeType="withEffect">
                                  <p:stCondLst>
                                    <p:cond delay="3500"/>
                                  </p:stCondLst>
                                  <p:childTnLst>
                                    <p:set>
                                      <p:cBhvr>
                                        <p:cTn id="45" dur="1" fill="hold">
                                          <p:stCondLst>
                                            <p:cond delay="0"/>
                                          </p:stCondLst>
                                        </p:cTn>
                                        <p:tgtEl>
                                          <p:spTgt spid="5129"/>
                                        </p:tgtEl>
                                        <p:attrNameLst>
                                          <p:attrName>style.visibility</p:attrName>
                                        </p:attrNameLst>
                                      </p:cBhvr>
                                      <p:to>
                                        <p:strVal val="visible"/>
                                      </p:to>
                                    </p:set>
                                    <p:animEffect transition="in" filter="fade">
                                      <p:cBhvr>
                                        <p:cTn id="46" dur="1000"/>
                                        <p:tgtEl>
                                          <p:spTgt spid="5129"/>
                                        </p:tgtEl>
                                      </p:cBhvr>
                                    </p:animEffect>
                                  </p:childTnLst>
                                </p:cTn>
                              </p:par>
                              <p:par>
                                <p:cTn id="47" presetID="10" presetClass="entr" presetSubtype="0" fill="hold" nodeType="withEffect">
                                  <p:stCondLst>
                                    <p:cond delay="3500"/>
                                  </p:stCondLst>
                                  <p:childTnLst>
                                    <p:set>
                                      <p:cBhvr>
                                        <p:cTn id="48" dur="1" fill="hold">
                                          <p:stCondLst>
                                            <p:cond delay="0"/>
                                          </p:stCondLst>
                                        </p:cTn>
                                        <p:tgtEl>
                                          <p:spTgt spid="5130"/>
                                        </p:tgtEl>
                                        <p:attrNameLst>
                                          <p:attrName>style.visibility</p:attrName>
                                        </p:attrNameLst>
                                      </p:cBhvr>
                                      <p:to>
                                        <p:strVal val="visible"/>
                                      </p:to>
                                    </p:set>
                                    <p:animEffect transition="in" filter="fade">
                                      <p:cBhvr>
                                        <p:cTn id="49" dur="1000"/>
                                        <p:tgtEl>
                                          <p:spTgt spid="5130"/>
                                        </p:tgtEl>
                                      </p:cBhvr>
                                    </p:animEffect>
                                  </p:childTnLst>
                                </p:cTn>
                              </p:par>
                              <p:par>
                                <p:cTn id="50" presetID="10" presetClass="entr" presetSubtype="0" fill="hold" nodeType="withEffect">
                                  <p:stCondLst>
                                    <p:cond delay="3500"/>
                                  </p:stCondLst>
                                  <p:childTnLst>
                                    <p:set>
                                      <p:cBhvr>
                                        <p:cTn id="51" dur="1" fill="hold">
                                          <p:stCondLst>
                                            <p:cond delay="0"/>
                                          </p:stCondLst>
                                        </p:cTn>
                                        <p:tgtEl>
                                          <p:spTgt spid="5128"/>
                                        </p:tgtEl>
                                        <p:attrNameLst>
                                          <p:attrName>style.visibility</p:attrName>
                                        </p:attrNameLst>
                                      </p:cBhvr>
                                      <p:to>
                                        <p:strVal val="visible"/>
                                      </p:to>
                                    </p:set>
                                    <p:animEffect transition="in" filter="fade">
                                      <p:cBhvr>
                                        <p:cTn id="52" dur="1000"/>
                                        <p:tgtEl>
                                          <p:spTgt spid="5128"/>
                                        </p:tgtEl>
                                      </p:cBhvr>
                                    </p:animEffect>
                                  </p:childTnLst>
                                </p:cTn>
                              </p:par>
                              <p:par>
                                <p:cTn id="53" presetID="21" presetClass="entr" presetSubtype="1" fill="hold" nodeType="withEffect">
                                  <p:stCondLst>
                                    <p:cond delay="250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1500"/>
                                        <p:tgtEl>
                                          <p:spTgt spid="11"/>
                                        </p:tgtEl>
                                      </p:cBhvr>
                                    </p:animEffect>
                                  </p:childTnLst>
                                </p:cTn>
                              </p:par>
                              <p:par>
                                <p:cTn id="56" presetID="12" presetClass="entr" presetSubtype="1" fill="hold" nodeType="withEffect">
                                  <p:stCondLst>
                                    <p:cond delay="3500"/>
                                  </p:stCondLst>
                                  <p:childTnLst>
                                    <p:set>
                                      <p:cBhvr>
                                        <p:cTn id="57" dur="1" fill="hold">
                                          <p:stCondLst>
                                            <p:cond delay="0"/>
                                          </p:stCondLst>
                                        </p:cTn>
                                        <p:tgtEl>
                                          <p:spTgt spid="5134"/>
                                        </p:tgtEl>
                                        <p:attrNameLst>
                                          <p:attrName>style.visibility</p:attrName>
                                        </p:attrNameLst>
                                      </p:cBhvr>
                                      <p:to>
                                        <p:strVal val="visible"/>
                                      </p:to>
                                    </p:set>
                                    <p:anim calcmode="lin" valueType="num">
                                      <p:cBhvr additive="base">
                                        <p:cTn id="58" dur="1500"/>
                                        <p:tgtEl>
                                          <p:spTgt spid="5134"/>
                                        </p:tgtEl>
                                        <p:attrNameLst>
                                          <p:attrName>ppt_y</p:attrName>
                                        </p:attrNameLst>
                                      </p:cBhvr>
                                      <p:tavLst>
                                        <p:tav tm="0">
                                          <p:val>
                                            <p:strVal val="#ppt_y-#ppt_h*1.125000"/>
                                          </p:val>
                                        </p:tav>
                                        <p:tav tm="100000">
                                          <p:val>
                                            <p:strVal val="#ppt_y"/>
                                          </p:val>
                                        </p:tav>
                                      </p:tavLst>
                                    </p:anim>
                                    <p:animEffect transition="in" filter="wipe(down)">
                                      <p:cBhvr>
                                        <p:cTn id="59" dur="1500"/>
                                        <p:tgtEl>
                                          <p:spTgt spid="5134"/>
                                        </p:tgtEl>
                                      </p:cBhvr>
                                    </p:animEffect>
                                  </p:childTnLst>
                                </p:cTn>
                              </p:par>
                              <p:par>
                                <p:cTn id="60" presetID="12" presetClass="entr" presetSubtype="1" fill="hold" nodeType="withEffect">
                                  <p:stCondLst>
                                    <p:cond delay="3500"/>
                                  </p:stCondLst>
                                  <p:childTnLst>
                                    <p:set>
                                      <p:cBhvr>
                                        <p:cTn id="61" dur="1" fill="hold">
                                          <p:stCondLst>
                                            <p:cond delay="0"/>
                                          </p:stCondLst>
                                        </p:cTn>
                                        <p:tgtEl>
                                          <p:spTgt spid="86"/>
                                        </p:tgtEl>
                                        <p:attrNameLst>
                                          <p:attrName>style.visibility</p:attrName>
                                        </p:attrNameLst>
                                      </p:cBhvr>
                                      <p:to>
                                        <p:strVal val="visible"/>
                                      </p:to>
                                    </p:set>
                                    <p:anim calcmode="lin" valueType="num">
                                      <p:cBhvr additive="base">
                                        <p:cTn id="62" dur="1500"/>
                                        <p:tgtEl>
                                          <p:spTgt spid="86"/>
                                        </p:tgtEl>
                                        <p:attrNameLst>
                                          <p:attrName>ppt_y</p:attrName>
                                        </p:attrNameLst>
                                      </p:cBhvr>
                                      <p:tavLst>
                                        <p:tav tm="0">
                                          <p:val>
                                            <p:strVal val="#ppt_y-#ppt_h*1.125000"/>
                                          </p:val>
                                        </p:tav>
                                        <p:tav tm="100000">
                                          <p:val>
                                            <p:strVal val="#ppt_y"/>
                                          </p:val>
                                        </p:tav>
                                      </p:tavLst>
                                    </p:anim>
                                    <p:animEffect transition="in" filter="wipe(down)">
                                      <p:cBhvr>
                                        <p:cTn id="63" dur="1500"/>
                                        <p:tgtEl>
                                          <p:spTgt spid="86"/>
                                        </p:tgtEl>
                                      </p:cBhvr>
                                    </p:animEffect>
                                  </p:childTnLst>
                                </p:cTn>
                              </p:par>
                              <p:par>
                                <p:cTn id="64" presetID="12" presetClass="entr" presetSubtype="1" fill="hold" nodeType="withEffect">
                                  <p:stCondLst>
                                    <p:cond delay="3500"/>
                                  </p:stCondLst>
                                  <p:childTnLst>
                                    <p:set>
                                      <p:cBhvr>
                                        <p:cTn id="65" dur="1" fill="hold">
                                          <p:stCondLst>
                                            <p:cond delay="0"/>
                                          </p:stCondLst>
                                        </p:cTn>
                                        <p:tgtEl>
                                          <p:spTgt spid="82"/>
                                        </p:tgtEl>
                                        <p:attrNameLst>
                                          <p:attrName>style.visibility</p:attrName>
                                        </p:attrNameLst>
                                      </p:cBhvr>
                                      <p:to>
                                        <p:strVal val="visible"/>
                                      </p:to>
                                    </p:set>
                                    <p:anim calcmode="lin" valueType="num">
                                      <p:cBhvr additive="base">
                                        <p:cTn id="66" dur="1500"/>
                                        <p:tgtEl>
                                          <p:spTgt spid="82"/>
                                        </p:tgtEl>
                                        <p:attrNameLst>
                                          <p:attrName>ppt_y</p:attrName>
                                        </p:attrNameLst>
                                      </p:cBhvr>
                                      <p:tavLst>
                                        <p:tav tm="0">
                                          <p:val>
                                            <p:strVal val="#ppt_y-#ppt_h*1.125000"/>
                                          </p:val>
                                        </p:tav>
                                        <p:tav tm="100000">
                                          <p:val>
                                            <p:strVal val="#ppt_y"/>
                                          </p:val>
                                        </p:tav>
                                      </p:tavLst>
                                    </p:anim>
                                    <p:animEffect transition="in" filter="wipe(down)">
                                      <p:cBhvr>
                                        <p:cTn id="67" dur="1500"/>
                                        <p:tgtEl>
                                          <p:spTgt spid="82"/>
                                        </p:tgtEl>
                                      </p:cBhvr>
                                    </p:animEffect>
                                  </p:childTnLst>
                                </p:cTn>
                              </p:par>
                              <p:par>
                                <p:cTn id="68" presetID="12" presetClass="entr" presetSubtype="1" fill="hold" nodeType="withEffect">
                                  <p:stCondLst>
                                    <p:cond delay="3500"/>
                                  </p:stCondLst>
                                  <p:childTnLst>
                                    <p:set>
                                      <p:cBhvr>
                                        <p:cTn id="69" dur="1" fill="hold">
                                          <p:stCondLst>
                                            <p:cond delay="0"/>
                                          </p:stCondLst>
                                        </p:cTn>
                                        <p:tgtEl>
                                          <p:spTgt spid="90"/>
                                        </p:tgtEl>
                                        <p:attrNameLst>
                                          <p:attrName>style.visibility</p:attrName>
                                        </p:attrNameLst>
                                      </p:cBhvr>
                                      <p:to>
                                        <p:strVal val="visible"/>
                                      </p:to>
                                    </p:set>
                                    <p:anim calcmode="lin" valueType="num">
                                      <p:cBhvr additive="base">
                                        <p:cTn id="70" dur="1500"/>
                                        <p:tgtEl>
                                          <p:spTgt spid="90"/>
                                        </p:tgtEl>
                                        <p:attrNameLst>
                                          <p:attrName>ppt_y</p:attrName>
                                        </p:attrNameLst>
                                      </p:cBhvr>
                                      <p:tavLst>
                                        <p:tav tm="0">
                                          <p:val>
                                            <p:strVal val="#ppt_y-#ppt_h*1.125000"/>
                                          </p:val>
                                        </p:tav>
                                        <p:tav tm="100000">
                                          <p:val>
                                            <p:strVal val="#ppt_y"/>
                                          </p:val>
                                        </p:tav>
                                      </p:tavLst>
                                    </p:anim>
                                    <p:animEffect transition="in" filter="wipe(down)">
                                      <p:cBhvr>
                                        <p:cTn id="71" dur="1500"/>
                                        <p:tgtEl>
                                          <p:spTgt spid="90"/>
                                        </p:tgtEl>
                                      </p:cBhvr>
                                    </p:animEffect>
                                  </p:childTnLst>
                                </p:cTn>
                              </p:par>
                              <p:par>
                                <p:cTn id="72" presetID="12" presetClass="entr" presetSubtype="1" fill="hold" nodeType="withEffect">
                                  <p:stCondLst>
                                    <p:cond delay="4000"/>
                                  </p:stCondLst>
                                  <p:childTnLst>
                                    <p:set>
                                      <p:cBhvr>
                                        <p:cTn id="73" dur="1" fill="hold">
                                          <p:stCondLst>
                                            <p:cond delay="0"/>
                                          </p:stCondLst>
                                        </p:cTn>
                                        <p:tgtEl>
                                          <p:spTgt spid="98"/>
                                        </p:tgtEl>
                                        <p:attrNameLst>
                                          <p:attrName>style.visibility</p:attrName>
                                        </p:attrNameLst>
                                      </p:cBhvr>
                                      <p:to>
                                        <p:strVal val="visible"/>
                                      </p:to>
                                    </p:set>
                                    <p:anim calcmode="lin" valueType="num">
                                      <p:cBhvr additive="base">
                                        <p:cTn id="74" dur="1500"/>
                                        <p:tgtEl>
                                          <p:spTgt spid="98"/>
                                        </p:tgtEl>
                                        <p:attrNameLst>
                                          <p:attrName>ppt_y</p:attrName>
                                        </p:attrNameLst>
                                      </p:cBhvr>
                                      <p:tavLst>
                                        <p:tav tm="0">
                                          <p:val>
                                            <p:strVal val="#ppt_y-#ppt_h*1.125000"/>
                                          </p:val>
                                        </p:tav>
                                        <p:tav tm="100000">
                                          <p:val>
                                            <p:strVal val="#ppt_y"/>
                                          </p:val>
                                        </p:tav>
                                      </p:tavLst>
                                    </p:anim>
                                    <p:animEffect transition="in" filter="wipe(down)">
                                      <p:cBhvr>
                                        <p:cTn id="75" dur="1500"/>
                                        <p:tgtEl>
                                          <p:spTgt spid="98"/>
                                        </p:tgtEl>
                                      </p:cBhvr>
                                    </p:animEffect>
                                  </p:childTnLst>
                                </p:cTn>
                              </p:par>
                              <p:par>
                                <p:cTn id="76" presetID="12" presetClass="entr" presetSubtype="1" fill="hold" nodeType="withEffect">
                                  <p:stCondLst>
                                    <p:cond delay="4000"/>
                                  </p:stCondLst>
                                  <p:childTnLst>
                                    <p:set>
                                      <p:cBhvr>
                                        <p:cTn id="77" dur="1" fill="hold">
                                          <p:stCondLst>
                                            <p:cond delay="0"/>
                                          </p:stCondLst>
                                        </p:cTn>
                                        <p:tgtEl>
                                          <p:spTgt spid="106"/>
                                        </p:tgtEl>
                                        <p:attrNameLst>
                                          <p:attrName>style.visibility</p:attrName>
                                        </p:attrNameLst>
                                      </p:cBhvr>
                                      <p:to>
                                        <p:strVal val="visible"/>
                                      </p:to>
                                    </p:set>
                                    <p:anim calcmode="lin" valueType="num">
                                      <p:cBhvr additive="base">
                                        <p:cTn id="78" dur="1500"/>
                                        <p:tgtEl>
                                          <p:spTgt spid="106"/>
                                        </p:tgtEl>
                                        <p:attrNameLst>
                                          <p:attrName>ppt_y</p:attrName>
                                        </p:attrNameLst>
                                      </p:cBhvr>
                                      <p:tavLst>
                                        <p:tav tm="0">
                                          <p:val>
                                            <p:strVal val="#ppt_y-#ppt_h*1.125000"/>
                                          </p:val>
                                        </p:tav>
                                        <p:tav tm="100000">
                                          <p:val>
                                            <p:strVal val="#ppt_y"/>
                                          </p:val>
                                        </p:tav>
                                      </p:tavLst>
                                    </p:anim>
                                    <p:animEffect transition="in" filter="wipe(down)">
                                      <p:cBhvr>
                                        <p:cTn id="79" dur="1500"/>
                                        <p:tgtEl>
                                          <p:spTgt spid="106"/>
                                        </p:tgtEl>
                                      </p:cBhvr>
                                    </p:animEffect>
                                  </p:childTnLst>
                                </p:cTn>
                              </p:par>
                              <p:par>
                                <p:cTn id="80" presetID="12" presetClass="entr" presetSubtype="1" fill="hold" nodeType="withEffect">
                                  <p:stCondLst>
                                    <p:cond delay="4000"/>
                                  </p:stCondLst>
                                  <p:childTnLst>
                                    <p:set>
                                      <p:cBhvr>
                                        <p:cTn id="81" dur="1" fill="hold">
                                          <p:stCondLst>
                                            <p:cond delay="0"/>
                                          </p:stCondLst>
                                        </p:cTn>
                                        <p:tgtEl>
                                          <p:spTgt spid="102"/>
                                        </p:tgtEl>
                                        <p:attrNameLst>
                                          <p:attrName>style.visibility</p:attrName>
                                        </p:attrNameLst>
                                      </p:cBhvr>
                                      <p:to>
                                        <p:strVal val="visible"/>
                                      </p:to>
                                    </p:set>
                                    <p:anim calcmode="lin" valueType="num">
                                      <p:cBhvr additive="base">
                                        <p:cTn id="82" dur="1500"/>
                                        <p:tgtEl>
                                          <p:spTgt spid="102"/>
                                        </p:tgtEl>
                                        <p:attrNameLst>
                                          <p:attrName>ppt_y</p:attrName>
                                        </p:attrNameLst>
                                      </p:cBhvr>
                                      <p:tavLst>
                                        <p:tav tm="0">
                                          <p:val>
                                            <p:strVal val="#ppt_y-#ppt_h*1.125000"/>
                                          </p:val>
                                        </p:tav>
                                        <p:tav tm="100000">
                                          <p:val>
                                            <p:strVal val="#ppt_y"/>
                                          </p:val>
                                        </p:tav>
                                      </p:tavLst>
                                    </p:anim>
                                    <p:animEffect transition="in" filter="wipe(down)">
                                      <p:cBhvr>
                                        <p:cTn id="83" dur="1500"/>
                                        <p:tgtEl>
                                          <p:spTgt spid="102"/>
                                        </p:tgtEl>
                                      </p:cBhvr>
                                    </p:animEffect>
                                  </p:childTnLst>
                                </p:cTn>
                              </p:par>
                              <p:par>
                                <p:cTn id="84" presetID="12" presetClass="entr" presetSubtype="1" fill="hold" nodeType="withEffect">
                                  <p:stCondLst>
                                    <p:cond delay="4000"/>
                                  </p:stCondLst>
                                  <p:childTnLst>
                                    <p:set>
                                      <p:cBhvr>
                                        <p:cTn id="85" dur="1" fill="hold">
                                          <p:stCondLst>
                                            <p:cond delay="0"/>
                                          </p:stCondLst>
                                        </p:cTn>
                                        <p:tgtEl>
                                          <p:spTgt spid="117"/>
                                        </p:tgtEl>
                                        <p:attrNameLst>
                                          <p:attrName>style.visibility</p:attrName>
                                        </p:attrNameLst>
                                      </p:cBhvr>
                                      <p:to>
                                        <p:strVal val="visible"/>
                                      </p:to>
                                    </p:set>
                                    <p:anim calcmode="lin" valueType="num">
                                      <p:cBhvr additive="base">
                                        <p:cTn id="86" dur="1500"/>
                                        <p:tgtEl>
                                          <p:spTgt spid="117"/>
                                        </p:tgtEl>
                                        <p:attrNameLst>
                                          <p:attrName>ppt_y</p:attrName>
                                        </p:attrNameLst>
                                      </p:cBhvr>
                                      <p:tavLst>
                                        <p:tav tm="0">
                                          <p:val>
                                            <p:strVal val="#ppt_y-#ppt_h*1.125000"/>
                                          </p:val>
                                        </p:tav>
                                        <p:tav tm="100000">
                                          <p:val>
                                            <p:strVal val="#ppt_y"/>
                                          </p:val>
                                        </p:tav>
                                      </p:tavLst>
                                    </p:anim>
                                    <p:animEffect transition="in" filter="wipe(down)">
                                      <p:cBhvr>
                                        <p:cTn id="87" dur="1500"/>
                                        <p:tgtEl>
                                          <p:spTgt spid="117"/>
                                        </p:tgtEl>
                                      </p:cBhvr>
                                    </p:animEffect>
                                  </p:childTnLst>
                                </p:cTn>
                              </p:par>
                              <p:par>
                                <p:cTn id="88" presetID="12" presetClass="entr" presetSubtype="1" fill="hold" nodeType="withEffect">
                                  <p:stCondLst>
                                    <p:cond delay="4500"/>
                                  </p:stCondLst>
                                  <p:childTnLst>
                                    <p:set>
                                      <p:cBhvr>
                                        <p:cTn id="89" dur="1" fill="hold">
                                          <p:stCondLst>
                                            <p:cond delay="0"/>
                                          </p:stCondLst>
                                        </p:cTn>
                                        <p:tgtEl>
                                          <p:spTgt spid="137"/>
                                        </p:tgtEl>
                                        <p:attrNameLst>
                                          <p:attrName>style.visibility</p:attrName>
                                        </p:attrNameLst>
                                      </p:cBhvr>
                                      <p:to>
                                        <p:strVal val="visible"/>
                                      </p:to>
                                    </p:set>
                                    <p:anim calcmode="lin" valueType="num">
                                      <p:cBhvr additive="base">
                                        <p:cTn id="90" dur="1500"/>
                                        <p:tgtEl>
                                          <p:spTgt spid="137"/>
                                        </p:tgtEl>
                                        <p:attrNameLst>
                                          <p:attrName>ppt_y</p:attrName>
                                        </p:attrNameLst>
                                      </p:cBhvr>
                                      <p:tavLst>
                                        <p:tav tm="0">
                                          <p:val>
                                            <p:strVal val="#ppt_y-#ppt_h*1.125000"/>
                                          </p:val>
                                        </p:tav>
                                        <p:tav tm="100000">
                                          <p:val>
                                            <p:strVal val="#ppt_y"/>
                                          </p:val>
                                        </p:tav>
                                      </p:tavLst>
                                    </p:anim>
                                    <p:animEffect transition="in" filter="wipe(down)">
                                      <p:cBhvr>
                                        <p:cTn id="91" dur="1500"/>
                                        <p:tgtEl>
                                          <p:spTgt spid="137"/>
                                        </p:tgtEl>
                                      </p:cBhvr>
                                    </p:animEffect>
                                  </p:childTnLst>
                                </p:cTn>
                              </p:par>
                              <p:par>
                                <p:cTn id="92" presetID="12" presetClass="entr" presetSubtype="1" fill="hold" nodeType="withEffect">
                                  <p:stCondLst>
                                    <p:cond delay="4500"/>
                                  </p:stCondLst>
                                  <p:childTnLst>
                                    <p:set>
                                      <p:cBhvr>
                                        <p:cTn id="93" dur="1" fill="hold">
                                          <p:stCondLst>
                                            <p:cond delay="0"/>
                                          </p:stCondLst>
                                        </p:cTn>
                                        <p:tgtEl>
                                          <p:spTgt spid="145"/>
                                        </p:tgtEl>
                                        <p:attrNameLst>
                                          <p:attrName>style.visibility</p:attrName>
                                        </p:attrNameLst>
                                      </p:cBhvr>
                                      <p:to>
                                        <p:strVal val="visible"/>
                                      </p:to>
                                    </p:set>
                                    <p:anim calcmode="lin" valueType="num">
                                      <p:cBhvr additive="base">
                                        <p:cTn id="94" dur="1500"/>
                                        <p:tgtEl>
                                          <p:spTgt spid="145"/>
                                        </p:tgtEl>
                                        <p:attrNameLst>
                                          <p:attrName>ppt_y</p:attrName>
                                        </p:attrNameLst>
                                      </p:cBhvr>
                                      <p:tavLst>
                                        <p:tav tm="0">
                                          <p:val>
                                            <p:strVal val="#ppt_y-#ppt_h*1.125000"/>
                                          </p:val>
                                        </p:tav>
                                        <p:tav tm="100000">
                                          <p:val>
                                            <p:strVal val="#ppt_y"/>
                                          </p:val>
                                        </p:tav>
                                      </p:tavLst>
                                    </p:anim>
                                    <p:animEffect transition="in" filter="wipe(down)">
                                      <p:cBhvr>
                                        <p:cTn id="95" dur="1500"/>
                                        <p:tgtEl>
                                          <p:spTgt spid="145"/>
                                        </p:tgtEl>
                                      </p:cBhvr>
                                    </p:animEffect>
                                  </p:childTnLst>
                                </p:cTn>
                              </p:par>
                              <p:par>
                                <p:cTn id="96" presetID="12" presetClass="entr" presetSubtype="1" fill="hold" nodeType="withEffect">
                                  <p:stCondLst>
                                    <p:cond delay="4500"/>
                                  </p:stCondLst>
                                  <p:childTnLst>
                                    <p:set>
                                      <p:cBhvr>
                                        <p:cTn id="97" dur="1" fill="hold">
                                          <p:stCondLst>
                                            <p:cond delay="0"/>
                                          </p:stCondLst>
                                        </p:cTn>
                                        <p:tgtEl>
                                          <p:spTgt spid="141"/>
                                        </p:tgtEl>
                                        <p:attrNameLst>
                                          <p:attrName>style.visibility</p:attrName>
                                        </p:attrNameLst>
                                      </p:cBhvr>
                                      <p:to>
                                        <p:strVal val="visible"/>
                                      </p:to>
                                    </p:set>
                                    <p:anim calcmode="lin" valueType="num">
                                      <p:cBhvr additive="base">
                                        <p:cTn id="98" dur="1500"/>
                                        <p:tgtEl>
                                          <p:spTgt spid="141"/>
                                        </p:tgtEl>
                                        <p:attrNameLst>
                                          <p:attrName>ppt_y</p:attrName>
                                        </p:attrNameLst>
                                      </p:cBhvr>
                                      <p:tavLst>
                                        <p:tav tm="0">
                                          <p:val>
                                            <p:strVal val="#ppt_y-#ppt_h*1.125000"/>
                                          </p:val>
                                        </p:tav>
                                        <p:tav tm="100000">
                                          <p:val>
                                            <p:strVal val="#ppt_y"/>
                                          </p:val>
                                        </p:tav>
                                      </p:tavLst>
                                    </p:anim>
                                    <p:animEffect transition="in" filter="wipe(down)">
                                      <p:cBhvr>
                                        <p:cTn id="99" dur="1500"/>
                                        <p:tgtEl>
                                          <p:spTgt spid="141"/>
                                        </p:tgtEl>
                                      </p:cBhvr>
                                    </p:animEffect>
                                  </p:childTnLst>
                                </p:cTn>
                              </p:par>
                              <p:par>
                                <p:cTn id="100" presetID="12" presetClass="entr" presetSubtype="1" fill="hold" nodeType="withEffect">
                                  <p:stCondLst>
                                    <p:cond delay="4500"/>
                                  </p:stCondLst>
                                  <p:childTnLst>
                                    <p:set>
                                      <p:cBhvr>
                                        <p:cTn id="101" dur="1" fill="hold">
                                          <p:stCondLst>
                                            <p:cond delay="0"/>
                                          </p:stCondLst>
                                        </p:cTn>
                                        <p:tgtEl>
                                          <p:spTgt spid="157"/>
                                        </p:tgtEl>
                                        <p:attrNameLst>
                                          <p:attrName>style.visibility</p:attrName>
                                        </p:attrNameLst>
                                      </p:cBhvr>
                                      <p:to>
                                        <p:strVal val="visible"/>
                                      </p:to>
                                    </p:set>
                                    <p:anim calcmode="lin" valueType="num">
                                      <p:cBhvr additive="base">
                                        <p:cTn id="102" dur="1500"/>
                                        <p:tgtEl>
                                          <p:spTgt spid="157"/>
                                        </p:tgtEl>
                                        <p:attrNameLst>
                                          <p:attrName>ppt_y</p:attrName>
                                        </p:attrNameLst>
                                      </p:cBhvr>
                                      <p:tavLst>
                                        <p:tav tm="0">
                                          <p:val>
                                            <p:strVal val="#ppt_y-#ppt_h*1.125000"/>
                                          </p:val>
                                        </p:tav>
                                        <p:tav tm="100000">
                                          <p:val>
                                            <p:strVal val="#ppt_y"/>
                                          </p:val>
                                        </p:tav>
                                      </p:tavLst>
                                    </p:anim>
                                    <p:animEffect transition="in" filter="wipe(down)">
                                      <p:cBhvr>
                                        <p:cTn id="103" dur="1500"/>
                                        <p:tgtEl>
                                          <p:spTgt spid="157"/>
                                        </p:tgtEl>
                                      </p:cBhvr>
                                    </p:animEffect>
                                  </p:childTnLst>
                                </p:cTn>
                              </p:par>
                              <p:par>
                                <p:cTn id="104" presetID="12" presetClass="entr" presetSubtype="1" fill="hold" nodeType="withEffect">
                                  <p:stCondLst>
                                    <p:cond delay="5000"/>
                                  </p:stCondLst>
                                  <p:childTnLst>
                                    <p:set>
                                      <p:cBhvr>
                                        <p:cTn id="105" dur="1" fill="hold">
                                          <p:stCondLst>
                                            <p:cond delay="0"/>
                                          </p:stCondLst>
                                        </p:cTn>
                                        <p:tgtEl>
                                          <p:spTgt spid="125"/>
                                        </p:tgtEl>
                                        <p:attrNameLst>
                                          <p:attrName>style.visibility</p:attrName>
                                        </p:attrNameLst>
                                      </p:cBhvr>
                                      <p:to>
                                        <p:strVal val="visible"/>
                                      </p:to>
                                    </p:set>
                                    <p:anim calcmode="lin" valueType="num">
                                      <p:cBhvr additive="base">
                                        <p:cTn id="106" dur="1500"/>
                                        <p:tgtEl>
                                          <p:spTgt spid="125"/>
                                        </p:tgtEl>
                                        <p:attrNameLst>
                                          <p:attrName>ppt_y</p:attrName>
                                        </p:attrNameLst>
                                      </p:cBhvr>
                                      <p:tavLst>
                                        <p:tav tm="0">
                                          <p:val>
                                            <p:strVal val="#ppt_y-#ppt_h*1.125000"/>
                                          </p:val>
                                        </p:tav>
                                        <p:tav tm="100000">
                                          <p:val>
                                            <p:strVal val="#ppt_y"/>
                                          </p:val>
                                        </p:tav>
                                      </p:tavLst>
                                    </p:anim>
                                    <p:animEffect transition="in" filter="wipe(down)">
                                      <p:cBhvr>
                                        <p:cTn id="107" dur="1500"/>
                                        <p:tgtEl>
                                          <p:spTgt spid="125"/>
                                        </p:tgtEl>
                                      </p:cBhvr>
                                    </p:animEffect>
                                  </p:childTnLst>
                                </p:cTn>
                              </p:par>
                              <p:par>
                                <p:cTn id="108" presetID="12" presetClass="entr" presetSubtype="1" fill="hold" nodeType="withEffect">
                                  <p:stCondLst>
                                    <p:cond delay="5000"/>
                                  </p:stCondLst>
                                  <p:childTnLst>
                                    <p:set>
                                      <p:cBhvr>
                                        <p:cTn id="109" dur="1" fill="hold">
                                          <p:stCondLst>
                                            <p:cond delay="0"/>
                                          </p:stCondLst>
                                        </p:cTn>
                                        <p:tgtEl>
                                          <p:spTgt spid="121"/>
                                        </p:tgtEl>
                                        <p:attrNameLst>
                                          <p:attrName>style.visibility</p:attrName>
                                        </p:attrNameLst>
                                      </p:cBhvr>
                                      <p:to>
                                        <p:strVal val="visible"/>
                                      </p:to>
                                    </p:set>
                                    <p:anim calcmode="lin" valueType="num">
                                      <p:cBhvr additive="base">
                                        <p:cTn id="110" dur="1500"/>
                                        <p:tgtEl>
                                          <p:spTgt spid="121"/>
                                        </p:tgtEl>
                                        <p:attrNameLst>
                                          <p:attrName>ppt_y</p:attrName>
                                        </p:attrNameLst>
                                      </p:cBhvr>
                                      <p:tavLst>
                                        <p:tav tm="0">
                                          <p:val>
                                            <p:strVal val="#ppt_y-#ppt_h*1.125000"/>
                                          </p:val>
                                        </p:tav>
                                        <p:tav tm="100000">
                                          <p:val>
                                            <p:strVal val="#ppt_y"/>
                                          </p:val>
                                        </p:tav>
                                      </p:tavLst>
                                    </p:anim>
                                    <p:animEffect transition="in" filter="wipe(down)">
                                      <p:cBhvr>
                                        <p:cTn id="111" dur="1500"/>
                                        <p:tgtEl>
                                          <p:spTgt spid="121"/>
                                        </p:tgtEl>
                                      </p:cBhvr>
                                    </p:animEffect>
                                  </p:childTnLst>
                                </p:cTn>
                              </p:par>
                              <p:par>
                                <p:cTn id="112" presetID="12" presetClass="entr" presetSubtype="1" fill="hold" nodeType="withEffect">
                                  <p:stCondLst>
                                    <p:cond delay="5000"/>
                                  </p:stCondLst>
                                  <p:childTnLst>
                                    <p:set>
                                      <p:cBhvr>
                                        <p:cTn id="113" dur="1" fill="hold">
                                          <p:stCondLst>
                                            <p:cond delay="0"/>
                                          </p:stCondLst>
                                        </p:cTn>
                                        <p:tgtEl>
                                          <p:spTgt spid="129"/>
                                        </p:tgtEl>
                                        <p:attrNameLst>
                                          <p:attrName>style.visibility</p:attrName>
                                        </p:attrNameLst>
                                      </p:cBhvr>
                                      <p:to>
                                        <p:strVal val="visible"/>
                                      </p:to>
                                    </p:set>
                                    <p:anim calcmode="lin" valueType="num">
                                      <p:cBhvr additive="base">
                                        <p:cTn id="114" dur="1500"/>
                                        <p:tgtEl>
                                          <p:spTgt spid="129"/>
                                        </p:tgtEl>
                                        <p:attrNameLst>
                                          <p:attrName>ppt_y</p:attrName>
                                        </p:attrNameLst>
                                      </p:cBhvr>
                                      <p:tavLst>
                                        <p:tav tm="0">
                                          <p:val>
                                            <p:strVal val="#ppt_y-#ppt_h*1.125000"/>
                                          </p:val>
                                        </p:tav>
                                        <p:tav tm="100000">
                                          <p:val>
                                            <p:strVal val="#ppt_y"/>
                                          </p:val>
                                        </p:tav>
                                      </p:tavLst>
                                    </p:anim>
                                    <p:animEffect transition="in" filter="wipe(down)">
                                      <p:cBhvr>
                                        <p:cTn id="115" dur="1500"/>
                                        <p:tgtEl>
                                          <p:spTgt spid="129"/>
                                        </p:tgtEl>
                                      </p:cBhvr>
                                    </p:animEffect>
                                  </p:childTnLst>
                                </p:cTn>
                              </p:par>
                              <p:par>
                                <p:cTn id="116" presetID="12" presetClass="entr" presetSubtype="1" fill="hold" nodeType="withEffect">
                                  <p:stCondLst>
                                    <p:cond delay="5000"/>
                                  </p:stCondLst>
                                  <p:childTnLst>
                                    <p:set>
                                      <p:cBhvr>
                                        <p:cTn id="117" dur="1" fill="hold">
                                          <p:stCondLst>
                                            <p:cond delay="0"/>
                                          </p:stCondLst>
                                        </p:cTn>
                                        <p:tgtEl>
                                          <p:spTgt spid="133"/>
                                        </p:tgtEl>
                                        <p:attrNameLst>
                                          <p:attrName>style.visibility</p:attrName>
                                        </p:attrNameLst>
                                      </p:cBhvr>
                                      <p:to>
                                        <p:strVal val="visible"/>
                                      </p:to>
                                    </p:set>
                                    <p:anim calcmode="lin" valueType="num">
                                      <p:cBhvr additive="base">
                                        <p:cTn id="118" dur="1500"/>
                                        <p:tgtEl>
                                          <p:spTgt spid="133"/>
                                        </p:tgtEl>
                                        <p:attrNameLst>
                                          <p:attrName>ppt_y</p:attrName>
                                        </p:attrNameLst>
                                      </p:cBhvr>
                                      <p:tavLst>
                                        <p:tav tm="0">
                                          <p:val>
                                            <p:strVal val="#ppt_y-#ppt_h*1.125000"/>
                                          </p:val>
                                        </p:tav>
                                        <p:tav tm="100000">
                                          <p:val>
                                            <p:strVal val="#ppt_y"/>
                                          </p:val>
                                        </p:tav>
                                      </p:tavLst>
                                    </p:anim>
                                    <p:animEffect transition="in" filter="wipe(down)">
                                      <p:cBhvr>
                                        <p:cTn id="119" dur="1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animBg="1"/>
      <p:bldP spid="24" grpId="0" animBg="1"/>
      <p:bldP spid="14" grpId="0" animBg="1"/>
      <p:bldP spid="14" grpId="1" animBg="1"/>
      <p:bldP spid="27" grpId="0" animBg="1"/>
      <p:bldP spid="27" grpId="1" animBg="1"/>
      <p:bldP spid="30" grpId="0" animBg="1"/>
      <p:bldP spid="30" grpId="1" animBg="1"/>
      <p:bldP spid="33" grpId="0" animBg="1"/>
      <p:bldP spid="3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4">
            <a:extLst>
              <a:ext uri="{FF2B5EF4-FFF2-40B4-BE49-F238E27FC236}">
                <a16:creationId xmlns:a16="http://schemas.microsoft.com/office/drawing/2014/main" id="{A935C436-B1D6-4B5C-5351-C8F7B2042594}"/>
              </a:ext>
            </a:extLst>
          </p:cNvPr>
          <p:cNvGraphicFramePr>
            <a:graphicFrameLocks noGrp="1"/>
          </p:cNvGraphicFramePr>
          <p:nvPr>
            <p:extLst>
              <p:ext uri="{D42A27DB-BD31-4B8C-83A1-F6EECF244321}">
                <p14:modId xmlns:p14="http://schemas.microsoft.com/office/powerpoint/2010/main" val="157634654"/>
              </p:ext>
            </p:extLst>
          </p:nvPr>
        </p:nvGraphicFramePr>
        <p:xfrm>
          <a:off x="3314801" y="1778244"/>
          <a:ext cx="7770952" cy="4139712"/>
        </p:xfrm>
        <a:graphic>
          <a:graphicData uri="http://schemas.openxmlformats.org/drawingml/2006/table">
            <a:tbl>
              <a:tblPr firstRow="1" bandRow="1">
                <a:tableStyleId>{5C22544A-7EE6-4342-B048-85BDC9FD1C3A}</a:tableStyleId>
              </a:tblPr>
              <a:tblGrid>
                <a:gridCol w="1942738">
                  <a:extLst>
                    <a:ext uri="{9D8B030D-6E8A-4147-A177-3AD203B41FA5}">
                      <a16:colId xmlns:a16="http://schemas.microsoft.com/office/drawing/2014/main" val="1135074646"/>
                    </a:ext>
                  </a:extLst>
                </a:gridCol>
                <a:gridCol w="1942738">
                  <a:extLst>
                    <a:ext uri="{9D8B030D-6E8A-4147-A177-3AD203B41FA5}">
                      <a16:colId xmlns:a16="http://schemas.microsoft.com/office/drawing/2014/main" val="133164177"/>
                    </a:ext>
                  </a:extLst>
                </a:gridCol>
                <a:gridCol w="1942738">
                  <a:extLst>
                    <a:ext uri="{9D8B030D-6E8A-4147-A177-3AD203B41FA5}">
                      <a16:colId xmlns:a16="http://schemas.microsoft.com/office/drawing/2014/main" val="3694854080"/>
                    </a:ext>
                  </a:extLst>
                </a:gridCol>
                <a:gridCol w="1942738">
                  <a:extLst>
                    <a:ext uri="{9D8B030D-6E8A-4147-A177-3AD203B41FA5}">
                      <a16:colId xmlns:a16="http://schemas.microsoft.com/office/drawing/2014/main" val="1341638283"/>
                    </a:ext>
                  </a:extLst>
                </a:gridCol>
              </a:tblGrid>
              <a:tr h="459968">
                <a:tc>
                  <a:txBody>
                    <a:bodyPr/>
                    <a:lstStyle/>
                    <a:p>
                      <a:pPr algn="ctr"/>
                      <a:r>
                        <a:rPr lang="en-US" sz="1200" b="1" dirty="0">
                          <a:solidFill>
                            <a:schemeClr val="tx1">
                              <a:lumMod val="65000"/>
                              <a:lumOff val="35000"/>
                            </a:schemeClr>
                          </a:solidFill>
                          <a:latin typeface="Montserrat" pitchFamily="2" charset="77"/>
                        </a:rPr>
                        <a:t>OUR COMPANY</a:t>
                      </a:r>
                      <a:endParaRPr lang="en-UA" sz="1200" b="1" dirty="0">
                        <a:solidFill>
                          <a:schemeClr val="tx1">
                            <a:lumMod val="65000"/>
                            <a:lumOff val="35000"/>
                          </a:schemeClr>
                        </a:solidFill>
                        <a:latin typeface="Montserrat" pitchFamily="2" charset="77"/>
                      </a:endParaRP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A" sz="1200" b="0" dirty="0">
                          <a:solidFill>
                            <a:schemeClr val="tx1">
                              <a:lumMod val="65000"/>
                              <a:lumOff val="35000"/>
                            </a:schemeClr>
                          </a:solidFill>
                          <a:latin typeface="Montserrat" pitchFamily="2" charset="77"/>
                        </a:rPr>
                        <a:t>COMPETITOR 1</a:t>
                      </a: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A" sz="1200" b="0" dirty="0">
                          <a:solidFill>
                            <a:schemeClr val="tx1">
                              <a:lumMod val="65000"/>
                              <a:lumOff val="35000"/>
                            </a:schemeClr>
                          </a:solidFill>
                          <a:latin typeface="Montserrat" pitchFamily="2" charset="77"/>
                        </a:rPr>
                        <a:t>COMPETITOR 2</a:t>
                      </a: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A" sz="1200" b="0" dirty="0">
                          <a:solidFill>
                            <a:schemeClr val="tx1">
                              <a:lumMod val="65000"/>
                              <a:lumOff val="35000"/>
                            </a:schemeClr>
                          </a:solidFill>
                          <a:latin typeface="Montserrat" pitchFamily="2" charset="77"/>
                        </a:rPr>
                        <a:t>COMPETITOR 3</a:t>
                      </a: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65888"/>
                  </a:ext>
                </a:extLst>
              </a:tr>
              <a:tr h="459968">
                <a:tc>
                  <a:txBody>
                    <a:bodyPr/>
                    <a:lstStyle/>
                    <a:p>
                      <a:pPr algn="ctr"/>
                      <a:endParaRPr lang="en-UA" sz="1400" b="0" dirty="0">
                        <a:solidFill>
                          <a:schemeClr val="bg1"/>
                        </a:solidFill>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424876"/>
                  </a:ext>
                </a:extLst>
              </a:tr>
              <a:tr h="459968">
                <a:tc>
                  <a:txBody>
                    <a:bodyPr/>
                    <a:lstStyle/>
                    <a:p>
                      <a:pPr algn="ctr"/>
                      <a:endParaRPr lang="en-UA" sz="1400" b="0" dirty="0">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91277"/>
                  </a:ext>
                </a:extLst>
              </a:tr>
              <a:tr h="459968">
                <a:tc>
                  <a:txBody>
                    <a:bodyPr/>
                    <a:lstStyle/>
                    <a:p>
                      <a:pPr algn="ctr"/>
                      <a:endParaRPr lang="en-UA" sz="1400" b="0" dirty="0">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623812"/>
                  </a:ext>
                </a:extLst>
              </a:tr>
              <a:tr h="459968">
                <a:tc>
                  <a:txBody>
                    <a:bodyPr/>
                    <a:lstStyle/>
                    <a:p>
                      <a:pPr algn="ctr"/>
                      <a:endParaRPr lang="en-UA" sz="1400" b="0" dirty="0">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615446"/>
                  </a:ext>
                </a:extLst>
              </a:tr>
              <a:tr h="459968">
                <a:tc>
                  <a:txBody>
                    <a:bodyPr/>
                    <a:lstStyle/>
                    <a:p>
                      <a:pPr algn="ctr"/>
                      <a:endParaRPr lang="en-UA" sz="1400" b="0" dirty="0">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9196"/>
                  </a:ext>
                </a:extLst>
              </a:tr>
              <a:tr h="459968">
                <a:tc>
                  <a:txBody>
                    <a:bodyPr/>
                    <a:lstStyle/>
                    <a:p>
                      <a:pPr algn="ctr"/>
                      <a:endParaRPr lang="en-UA" sz="1400" b="0" dirty="0">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864268"/>
                  </a:ext>
                </a:extLst>
              </a:tr>
              <a:tr h="459968">
                <a:tc>
                  <a:txBody>
                    <a:bodyPr/>
                    <a:lstStyle/>
                    <a:p>
                      <a:pPr algn="ctr"/>
                      <a:endParaRPr lang="en-UA" sz="1400" b="0" dirty="0">
                        <a:solidFill>
                          <a:schemeClr val="bg1"/>
                        </a:solidFill>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666345"/>
                  </a:ext>
                </a:extLst>
              </a:tr>
              <a:tr h="459968">
                <a:tc>
                  <a:txBody>
                    <a:bodyPr/>
                    <a:lstStyle/>
                    <a:p>
                      <a:pPr algn="ctr"/>
                      <a:endParaRPr lang="en-UA" sz="1400" b="0" dirty="0">
                        <a:solidFill>
                          <a:schemeClr val="bg1"/>
                        </a:solidFill>
                        <a:latin typeface="Montserrat" pitchFamily="2" charset="77"/>
                      </a:endParaRP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A" sz="1400" b="0" dirty="0">
                        <a:solidFill>
                          <a:schemeClr val="bg1"/>
                        </a:solidFill>
                        <a:latin typeface="Montserrat" pitchFamily="2" charset="77"/>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A" sz="1400" b="0" dirty="0">
                        <a:latin typeface="Montserrat" pitchFamily="2" charset="77"/>
                      </a:endParaRP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1158789"/>
                  </a:ext>
                </a:extLst>
              </a:tr>
            </a:tbl>
          </a:graphicData>
        </a:graphic>
      </p:graphicFrame>
      <p:sp>
        <p:nvSpPr>
          <p:cNvPr id="2" name="Rectangle 1">
            <a:extLst>
              <a:ext uri="{FF2B5EF4-FFF2-40B4-BE49-F238E27FC236}">
                <a16:creationId xmlns:a16="http://schemas.microsoft.com/office/drawing/2014/main" id="{5962FF9D-49AF-48BC-ACD8-706DF94F4B86}"/>
              </a:ext>
            </a:extLst>
          </p:cNvPr>
          <p:cNvSpPr/>
          <p:nvPr/>
        </p:nvSpPr>
        <p:spPr>
          <a:xfrm>
            <a:off x="-1" y="-4"/>
            <a:ext cx="3343276" cy="6858003"/>
          </a:xfrm>
          <a:prstGeom prst="rect">
            <a:avLst/>
          </a:prstGeom>
          <a:solidFill>
            <a:schemeClr val="bg1"/>
          </a:soli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15BCD16-6767-0FCA-E494-8B2E0DB5BAF3}"/>
              </a:ext>
            </a:extLst>
          </p:cNvPr>
          <p:cNvSpPr txBox="1"/>
          <p:nvPr/>
        </p:nvSpPr>
        <p:spPr>
          <a:xfrm>
            <a:off x="1398867" y="534456"/>
            <a:ext cx="9713690" cy="757130"/>
          </a:xfrm>
          <a:prstGeom prst="rect">
            <a:avLst/>
          </a:prstGeom>
          <a:noFill/>
        </p:spPr>
        <p:txBody>
          <a:bodyPr wrap="square" lIns="0" rIns="0" rtlCol="0">
            <a:noAutofit/>
          </a:bodyPr>
          <a:lstStyle/>
          <a:p>
            <a:pPr algn="r">
              <a:lnSpc>
                <a:spcPct val="90000"/>
              </a:lnSpc>
            </a:pPr>
            <a:r>
              <a:rPr lang="en-US" sz="3600" b="1" dirty="0">
                <a:solidFill>
                  <a:srgbClr val="707C8D"/>
                </a:solidFill>
                <a:latin typeface="Montserrat" panose="00000500000000000000" pitchFamily="50" charset="0"/>
              </a:rPr>
              <a:t>Competitive Intelligence</a:t>
            </a:r>
          </a:p>
        </p:txBody>
      </p:sp>
      <p:graphicFrame>
        <p:nvGraphicFramePr>
          <p:cNvPr id="13" name="Table 14">
            <a:extLst>
              <a:ext uri="{FF2B5EF4-FFF2-40B4-BE49-F238E27FC236}">
                <a16:creationId xmlns:a16="http://schemas.microsoft.com/office/drawing/2014/main" id="{2739DA45-3B09-FF91-5DC2-239CCF64FB79}"/>
              </a:ext>
            </a:extLst>
          </p:cNvPr>
          <p:cNvGraphicFramePr>
            <a:graphicFrameLocks noGrp="1"/>
          </p:cNvGraphicFramePr>
          <p:nvPr>
            <p:extLst>
              <p:ext uri="{D42A27DB-BD31-4B8C-83A1-F6EECF244321}">
                <p14:modId xmlns:p14="http://schemas.microsoft.com/office/powerpoint/2010/main" val="3511043167"/>
              </p:ext>
            </p:extLst>
          </p:nvPr>
        </p:nvGraphicFramePr>
        <p:xfrm>
          <a:off x="3342440" y="2238212"/>
          <a:ext cx="7770952" cy="3679744"/>
        </p:xfrm>
        <a:graphic>
          <a:graphicData uri="http://schemas.openxmlformats.org/drawingml/2006/table">
            <a:tbl>
              <a:tblPr firstRow="1" bandRow="1">
                <a:tableStyleId>{5C22544A-7EE6-4342-B048-85BDC9FD1C3A}</a:tableStyleId>
              </a:tblPr>
              <a:tblGrid>
                <a:gridCol w="1942738">
                  <a:extLst>
                    <a:ext uri="{9D8B030D-6E8A-4147-A177-3AD203B41FA5}">
                      <a16:colId xmlns:a16="http://schemas.microsoft.com/office/drawing/2014/main" val="1135074646"/>
                    </a:ext>
                  </a:extLst>
                </a:gridCol>
                <a:gridCol w="1942738">
                  <a:extLst>
                    <a:ext uri="{9D8B030D-6E8A-4147-A177-3AD203B41FA5}">
                      <a16:colId xmlns:a16="http://schemas.microsoft.com/office/drawing/2014/main" val="133164177"/>
                    </a:ext>
                  </a:extLst>
                </a:gridCol>
                <a:gridCol w="1942738">
                  <a:extLst>
                    <a:ext uri="{9D8B030D-6E8A-4147-A177-3AD203B41FA5}">
                      <a16:colId xmlns:a16="http://schemas.microsoft.com/office/drawing/2014/main" val="3694854080"/>
                    </a:ext>
                  </a:extLst>
                </a:gridCol>
                <a:gridCol w="1942738">
                  <a:extLst>
                    <a:ext uri="{9D8B030D-6E8A-4147-A177-3AD203B41FA5}">
                      <a16:colId xmlns:a16="http://schemas.microsoft.com/office/drawing/2014/main" val="1341638283"/>
                    </a:ext>
                  </a:extLst>
                </a:gridCol>
              </a:tblGrid>
              <a:tr h="459968">
                <a:tc>
                  <a:txBody>
                    <a:bodyPr/>
                    <a:lstStyle/>
                    <a:p>
                      <a:pPr algn="ctr"/>
                      <a:r>
                        <a:rPr lang="en-UA" sz="1400" b="0" dirty="0">
                          <a:solidFill>
                            <a:schemeClr val="bg1"/>
                          </a:solidFill>
                          <a:latin typeface="Montserrat" pitchFamily="2" charset="77"/>
                        </a:rPr>
                        <a:t>9</a:t>
                      </a:r>
                    </a:p>
                  </a:txBody>
                  <a:tcPr anchor="ctr">
                    <a:lnL w="12700" cmpd="sng">
                      <a:noFill/>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algn="ctr"/>
                      <a:r>
                        <a:rPr lang="en-UA" sz="1400" b="0" dirty="0">
                          <a:solidFill>
                            <a:schemeClr val="tx1"/>
                          </a:solidFill>
                          <a:latin typeface="Montserrat" pitchFamily="2" charset="77"/>
                        </a:rPr>
                        <a:t>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3000"/>
                      </a:schemeClr>
                    </a:solidFill>
                  </a:tcPr>
                </a:tc>
                <a:tc>
                  <a:txBody>
                    <a:bodyPr/>
                    <a:lstStyle/>
                    <a:p>
                      <a:pPr algn="ctr"/>
                      <a:r>
                        <a:rPr lang="en-UA" sz="1400" b="0" dirty="0">
                          <a:solidFill>
                            <a:schemeClr val="bg1"/>
                          </a:solidFill>
                          <a:latin typeface="Montserrat" pitchFamily="2" charset="77"/>
                        </a:rPr>
                        <a:t>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tc>
                  <a:txBody>
                    <a:bodyPr/>
                    <a:lstStyle/>
                    <a:p>
                      <a:pPr algn="ctr"/>
                      <a:r>
                        <a:rPr lang="en-UA" sz="1400" b="0" dirty="0">
                          <a:latin typeface="Montserrat" pitchFamily="2" charset="77"/>
                        </a:rPr>
                        <a:t>5</a:t>
                      </a:r>
                    </a:p>
                  </a:txBody>
                  <a:tcPr anchor="ctr">
                    <a:lnL w="12700" cap="flat" cmpd="sng" algn="ctr">
                      <a:solidFill>
                        <a:schemeClr val="bg2"/>
                      </a:solid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30000"/>
                      </a:schemeClr>
                    </a:solidFill>
                  </a:tcPr>
                </a:tc>
                <a:extLst>
                  <a:ext uri="{0D108BD9-81ED-4DB2-BD59-A6C34878D82A}">
                    <a16:rowId xmlns:a16="http://schemas.microsoft.com/office/drawing/2014/main" val="1266424876"/>
                  </a:ext>
                </a:extLst>
              </a:tr>
              <a:tr h="459968">
                <a:tc>
                  <a:txBody>
                    <a:bodyPr/>
                    <a:lstStyle/>
                    <a:p>
                      <a:pPr algn="ctr"/>
                      <a:r>
                        <a:rPr lang="en-UA" sz="1400" b="0" dirty="0">
                          <a:latin typeface="Montserrat" pitchFamily="2" charset="77"/>
                        </a:rPr>
                        <a:t>3</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pPr algn="ctr"/>
                      <a:r>
                        <a:rPr lang="en-UA" sz="1400" b="0" dirty="0">
                          <a:latin typeface="Montserrat" pitchFamily="2" charset="77"/>
                        </a:rPr>
                        <a:t>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tc>
                  <a:txBody>
                    <a:bodyPr/>
                    <a:lstStyle/>
                    <a:p>
                      <a:pPr algn="ctr"/>
                      <a:r>
                        <a:rPr lang="en-UA" sz="1400" b="0" dirty="0">
                          <a:latin typeface="Montserrat" pitchFamily="2" charset="77"/>
                        </a:rPr>
                        <a:t>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pPr algn="ctr"/>
                      <a:r>
                        <a:rPr lang="en-UA" sz="1400" b="0" dirty="0">
                          <a:latin typeface="Montserrat" pitchFamily="2" charset="77"/>
                        </a:rPr>
                        <a:t>2</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76091277"/>
                  </a:ext>
                </a:extLst>
              </a:tr>
              <a:tr h="459968">
                <a:tc>
                  <a:txBody>
                    <a:bodyPr/>
                    <a:lstStyle/>
                    <a:p>
                      <a:pPr algn="ctr"/>
                      <a:r>
                        <a:rPr lang="en-UA" sz="1400" b="0" dirty="0">
                          <a:latin typeface="Montserrat" pitchFamily="2" charset="77"/>
                        </a:rPr>
                        <a:t>3</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pPr algn="ctr"/>
                      <a:r>
                        <a:rPr lang="en-UA" sz="1400" b="0" dirty="0">
                          <a:solidFill>
                            <a:schemeClr val="bg1"/>
                          </a:solidFill>
                          <a:latin typeface="Montserrat" pitchFamily="2" charset="77"/>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latin typeface="Montserrat" pitchFamily="2" charset="77"/>
                        </a:rPr>
                        <a:t>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tc>
                  <a:txBody>
                    <a:bodyPr/>
                    <a:lstStyle/>
                    <a:p>
                      <a:pPr algn="ctr"/>
                      <a:r>
                        <a:rPr lang="en-UA" sz="1400" b="0" dirty="0">
                          <a:solidFill>
                            <a:schemeClr val="bg1"/>
                          </a:solidFill>
                          <a:latin typeface="Montserrat" pitchFamily="2" charset="77"/>
                        </a:rPr>
                        <a:t>8</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extLst>
                  <a:ext uri="{0D108BD9-81ED-4DB2-BD59-A6C34878D82A}">
                    <a16:rowId xmlns:a16="http://schemas.microsoft.com/office/drawing/2014/main" val="218623812"/>
                  </a:ext>
                </a:extLst>
              </a:tr>
              <a:tr h="459968">
                <a:tc>
                  <a:txBody>
                    <a:bodyPr/>
                    <a:lstStyle/>
                    <a:p>
                      <a:pPr algn="ctr"/>
                      <a:r>
                        <a:rPr lang="en-UA" sz="1400" b="0" dirty="0">
                          <a:latin typeface="Montserrat" pitchFamily="2" charset="77"/>
                        </a:rPr>
                        <a:t>4</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tc>
                  <a:txBody>
                    <a:bodyPr/>
                    <a:lstStyle/>
                    <a:p>
                      <a:pPr algn="ctr"/>
                      <a:r>
                        <a:rPr lang="en-UA" sz="1400" b="0" dirty="0">
                          <a:solidFill>
                            <a:schemeClr val="bg1"/>
                          </a:solidFill>
                          <a:latin typeface="Montserrat" pitchFamily="2" charset="77"/>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solidFill>
                            <a:schemeClr val="bg1"/>
                          </a:solidFill>
                          <a:latin typeface="Montserrat" pitchFamily="2" charset="77"/>
                        </a:rPr>
                        <a:t>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algn="ctr"/>
                      <a:r>
                        <a:rPr lang="en-UA" sz="1400" b="0" dirty="0">
                          <a:latin typeface="Montserrat" pitchFamily="2" charset="77"/>
                        </a:rPr>
                        <a:t>4</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extLst>
                  <a:ext uri="{0D108BD9-81ED-4DB2-BD59-A6C34878D82A}">
                    <a16:rowId xmlns:a16="http://schemas.microsoft.com/office/drawing/2014/main" val="2667615446"/>
                  </a:ext>
                </a:extLst>
              </a:tr>
              <a:tr h="459968">
                <a:tc>
                  <a:txBody>
                    <a:bodyPr/>
                    <a:lstStyle/>
                    <a:p>
                      <a:pPr algn="ctr"/>
                      <a:r>
                        <a:rPr lang="en-UA" sz="1400" b="0" dirty="0">
                          <a:latin typeface="Montserrat" pitchFamily="2" charset="77"/>
                        </a:rPr>
                        <a:t>6</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40000"/>
                      </a:schemeClr>
                    </a:solidFill>
                  </a:tcPr>
                </a:tc>
                <a:tc>
                  <a:txBody>
                    <a:bodyPr/>
                    <a:lstStyle/>
                    <a:p>
                      <a:pPr algn="ctr"/>
                      <a:r>
                        <a:rPr lang="en-UA" sz="1400" b="0" dirty="0">
                          <a:solidFill>
                            <a:schemeClr val="bg1"/>
                          </a:solidFill>
                          <a:latin typeface="Montserrat" pitchFamily="2" charset="77"/>
                        </a:rPr>
                        <a:t>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85000"/>
                      </a:schemeClr>
                    </a:solidFill>
                  </a:tcPr>
                </a:tc>
                <a:tc>
                  <a:txBody>
                    <a:bodyPr/>
                    <a:lstStyle/>
                    <a:p>
                      <a:pPr algn="ctr"/>
                      <a:r>
                        <a:rPr lang="en-UA" sz="1400" b="0" dirty="0">
                          <a:solidFill>
                            <a:schemeClr val="bg1"/>
                          </a:solidFill>
                          <a:latin typeface="Montserrat" pitchFamily="2" charset="77"/>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solidFill>
                            <a:schemeClr val="bg1"/>
                          </a:solidFill>
                          <a:latin typeface="Montserrat" pitchFamily="2" charset="77"/>
                        </a:rPr>
                        <a:t>10</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2939196"/>
                  </a:ext>
                </a:extLst>
              </a:tr>
              <a:tr h="459968">
                <a:tc>
                  <a:txBody>
                    <a:bodyPr/>
                    <a:lstStyle/>
                    <a:p>
                      <a:pPr algn="ctr"/>
                      <a:r>
                        <a:rPr lang="en-UA" sz="1400" b="0" dirty="0">
                          <a:latin typeface="Montserrat" pitchFamily="2" charset="77"/>
                        </a:rPr>
                        <a:t>4</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tc>
                  <a:txBody>
                    <a:bodyPr/>
                    <a:lstStyle/>
                    <a:p>
                      <a:pPr algn="ctr"/>
                      <a:r>
                        <a:rPr lang="en-UA" sz="1400" b="0" dirty="0">
                          <a:solidFill>
                            <a:schemeClr val="bg1"/>
                          </a:solidFill>
                          <a:latin typeface="Montserrat" pitchFamily="2" charset="77"/>
                        </a:rPr>
                        <a:t>10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A" sz="1400" b="0" dirty="0">
                          <a:latin typeface="Montserrat" pitchFamily="2" charset="77"/>
                        </a:rPr>
                        <a:t>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25000"/>
                      </a:schemeClr>
                    </a:solidFill>
                  </a:tcPr>
                </a:tc>
                <a:tc>
                  <a:txBody>
                    <a:bodyPr/>
                    <a:lstStyle/>
                    <a:p>
                      <a:pPr algn="ctr"/>
                      <a:r>
                        <a:rPr lang="en-UA" sz="1400" b="0" dirty="0">
                          <a:solidFill>
                            <a:schemeClr val="bg1"/>
                          </a:solidFill>
                          <a:latin typeface="Montserrat" pitchFamily="2" charset="77"/>
                        </a:rPr>
                        <a:t>8</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70000"/>
                      </a:schemeClr>
                    </a:solidFill>
                  </a:tcPr>
                </a:tc>
                <a:extLst>
                  <a:ext uri="{0D108BD9-81ED-4DB2-BD59-A6C34878D82A}">
                    <a16:rowId xmlns:a16="http://schemas.microsoft.com/office/drawing/2014/main" val="4183864268"/>
                  </a:ext>
                </a:extLst>
              </a:tr>
              <a:tr h="459968">
                <a:tc>
                  <a:txBody>
                    <a:bodyPr/>
                    <a:lstStyle/>
                    <a:p>
                      <a:pPr algn="ctr"/>
                      <a:r>
                        <a:rPr lang="en-UA" sz="1400" b="0" dirty="0">
                          <a:solidFill>
                            <a:schemeClr val="bg1"/>
                          </a:solidFill>
                          <a:latin typeface="Montserrat" pitchFamily="2" charset="77"/>
                        </a:rPr>
                        <a:t>7</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latin typeface="Montserrat" pitchFamily="2" charset="77"/>
                        </a:rPr>
                        <a:t>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pPr algn="ctr"/>
                      <a:r>
                        <a:rPr lang="en-UA" sz="1400" b="0" dirty="0">
                          <a:solidFill>
                            <a:schemeClr val="bg1"/>
                          </a:solidFill>
                          <a:latin typeface="Montserrat" pitchFamily="2" charset="77"/>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latin typeface="Montserrat" pitchFamily="2" charset="77"/>
                        </a:rPr>
                        <a:t>2</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729666345"/>
                  </a:ext>
                </a:extLst>
              </a:tr>
              <a:tr h="459968">
                <a:tc>
                  <a:txBody>
                    <a:bodyPr/>
                    <a:lstStyle/>
                    <a:p>
                      <a:pPr algn="ctr"/>
                      <a:r>
                        <a:rPr lang="en-UA" sz="1400" b="0" dirty="0">
                          <a:solidFill>
                            <a:schemeClr val="bg1"/>
                          </a:solidFill>
                          <a:latin typeface="Montserrat" pitchFamily="2" charset="77"/>
                        </a:rPr>
                        <a:t>8</a:t>
                      </a:r>
                    </a:p>
                  </a:txBody>
                  <a:tcPr anchor="ct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alpha val="70000"/>
                      </a:schemeClr>
                    </a:solidFill>
                  </a:tcPr>
                </a:tc>
                <a:tc>
                  <a:txBody>
                    <a:bodyPr/>
                    <a:lstStyle/>
                    <a:p>
                      <a:pPr algn="ctr"/>
                      <a:r>
                        <a:rPr lang="en-UA" sz="1400" b="0" dirty="0">
                          <a:solidFill>
                            <a:schemeClr val="bg1"/>
                          </a:solidFill>
                          <a:latin typeface="Montserrat" pitchFamily="2" charset="77"/>
                        </a:rPr>
                        <a:t>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alpha val="60000"/>
                      </a:schemeClr>
                    </a:solidFill>
                  </a:tcPr>
                </a:tc>
                <a:tc>
                  <a:txBody>
                    <a:bodyPr/>
                    <a:lstStyle/>
                    <a:p>
                      <a:pPr algn="ctr"/>
                      <a:r>
                        <a:rPr lang="en-UA" sz="1400" b="0" dirty="0">
                          <a:solidFill>
                            <a:schemeClr val="bg1"/>
                          </a:solidFill>
                          <a:latin typeface="Montserrat" pitchFamily="2" charset="77"/>
                        </a:rPr>
                        <a:t>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alpha val="70000"/>
                      </a:schemeClr>
                    </a:solidFill>
                  </a:tcPr>
                </a:tc>
                <a:tc>
                  <a:txBody>
                    <a:bodyPr/>
                    <a:lstStyle/>
                    <a:p>
                      <a:pPr algn="ctr"/>
                      <a:r>
                        <a:rPr lang="en-UA" sz="1400" b="0" dirty="0">
                          <a:latin typeface="Montserrat" pitchFamily="2" charset="77"/>
                        </a:rPr>
                        <a:t>6</a:t>
                      </a:r>
                    </a:p>
                  </a:txBody>
                  <a:tcPr anchor="ct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alpha val="40000"/>
                      </a:schemeClr>
                    </a:solidFill>
                  </a:tcPr>
                </a:tc>
                <a:extLst>
                  <a:ext uri="{0D108BD9-81ED-4DB2-BD59-A6C34878D82A}">
                    <a16:rowId xmlns:a16="http://schemas.microsoft.com/office/drawing/2014/main" val="2731158789"/>
                  </a:ext>
                </a:extLst>
              </a:tr>
            </a:tbl>
          </a:graphicData>
        </a:graphic>
      </p:graphicFrame>
      <p:sp>
        <p:nvSpPr>
          <p:cNvPr id="15" name="Round Same-side Corner of Rectangle 14">
            <a:extLst>
              <a:ext uri="{FF2B5EF4-FFF2-40B4-BE49-F238E27FC236}">
                <a16:creationId xmlns:a16="http://schemas.microsoft.com/office/drawing/2014/main" id="{6DF5CA73-4B5F-324B-5A3C-7907E3F2FB90}"/>
              </a:ext>
            </a:extLst>
          </p:cNvPr>
          <p:cNvSpPr/>
          <p:nvPr/>
        </p:nvSpPr>
        <p:spPr>
          <a:xfrm rot="10800000">
            <a:off x="0" y="-3"/>
            <a:ext cx="632243" cy="6858001"/>
          </a:xfrm>
          <a:prstGeom prst="round2SameRect">
            <a:avLst>
              <a:gd name="adj1" fmla="val 0"/>
              <a:gd name="adj2" fmla="val 0"/>
            </a:avLst>
          </a:prstGeom>
          <a:solidFill>
            <a:srgbClr val="F3F3F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6" name="Rectangle 15">
            <a:extLst>
              <a:ext uri="{FF2B5EF4-FFF2-40B4-BE49-F238E27FC236}">
                <a16:creationId xmlns:a16="http://schemas.microsoft.com/office/drawing/2014/main" id="{01C9639E-A9DE-37CB-E7CD-C6E2E74641DF}"/>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192D10F-67D0-7F95-E2CD-8E3721FC7F98}"/>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12</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30" name="TextBox 29">
            <a:extLst>
              <a:ext uri="{FF2B5EF4-FFF2-40B4-BE49-F238E27FC236}">
                <a16:creationId xmlns:a16="http://schemas.microsoft.com/office/drawing/2014/main" id="{D2889970-65DB-DF4E-B898-EE1AF38E53AB}"/>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COMPETITIVE INTELLIGENCE</a:t>
            </a:r>
            <a:endParaRPr lang="en-US" sz="1100" dirty="0">
              <a:solidFill>
                <a:schemeClr val="bg2">
                  <a:lumMod val="75000"/>
                </a:schemeClr>
              </a:solidFill>
              <a:latin typeface="Montserrat" panose="00000500000000000000" pitchFamily="50" charset="0"/>
            </a:endParaRPr>
          </a:p>
        </p:txBody>
      </p:sp>
      <p:cxnSp>
        <p:nvCxnSpPr>
          <p:cNvPr id="3" name="Straight Connector 2">
            <a:extLst>
              <a:ext uri="{FF2B5EF4-FFF2-40B4-BE49-F238E27FC236}">
                <a16:creationId xmlns:a16="http://schemas.microsoft.com/office/drawing/2014/main" id="{CCC79159-86BF-B11F-0BDB-2A0E6DAFD028}"/>
              </a:ext>
            </a:extLst>
          </p:cNvPr>
          <p:cNvCxnSpPr>
            <a:cxnSpLocks/>
          </p:cNvCxnSpPr>
          <p:nvPr/>
        </p:nvCxnSpPr>
        <p:spPr>
          <a:xfrm>
            <a:off x="10184053"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e 14">
            <a:extLst>
              <a:ext uri="{FF2B5EF4-FFF2-40B4-BE49-F238E27FC236}">
                <a16:creationId xmlns:a16="http://schemas.microsoft.com/office/drawing/2014/main" id="{BDE52D46-E28A-4936-F6DB-87114573C6C2}"/>
              </a:ext>
            </a:extLst>
          </p:cNvPr>
          <p:cNvGraphicFramePr>
            <a:graphicFrameLocks noGrp="1"/>
          </p:cNvGraphicFramePr>
          <p:nvPr>
            <p:extLst>
              <p:ext uri="{D42A27DB-BD31-4B8C-83A1-F6EECF244321}">
                <p14:modId xmlns:p14="http://schemas.microsoft.com/office/powerpoint/2010/main" val="4141849521"/>
              </p:ext>
            </p:extLst>
          </p:nvPr>
        </p:nvGraphicFramePr>
        <p:xfrm>
          <a:off x="1398032" y="1778244"/>
          <a:ext cx="1942738" cy="4139712"/>
        </p:xfrm>
        <a:graphic>
          <a:graphicData uri="http://schemas.openxmlformats.org/drawingml/2006/table">
            <a:tbl>
              <a:tblPr firstRow="1" bandRow="1">
                <a:tableStyleId>{5C22544A-7EE6-4342-B048-85BDC9FD1C3A}</a:tableStyleId>
              </a:tblPr>
              <a:tblGrid>
                <a:gridCol w="1942738">
                  <a:extLst>
                    <a:ext uri="{9D8B030D-6E8A-4147-A177-3AD203B41FA5}">
                      <a16:colId xmlns:a16="http://schemas.microsoft.com/office/drawing/2014/main" val="297508432"/>
                    </a:ext>
                  </a:extLst>
                </a:gridCol>
              </a:tblGrid>
              <a:tr h="459968">
                <a:tc>
                  <a:txBody>
                    <a:bodyPr/>
                    <a:lstStyle/>
                    <a:p>
                      <a:pPr algn="ctr"/>
                      <a:endParaRPr lang="en-UA" sz="1200" b="0" dirty="0">
                        <a:latin typeface="Montserrat" pitchFamily="2" charset="77"/>
                      </a:endParaRPr>
                    </a:p>
                  </a:txBody>
                  <a:tcPr anchor="ctr">
                    <a:lnL w="12700" cmpd="sng">
                      <a:noFill/>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65888"/>
                  </a:ext>
                </a:extLst>
              </a:tr>
              <a:tr h="459968">
                <a:tc>
                  <a:txBody>
                    <a:bodyPr/>
                    <a:lstStyle/>
                    <a:p>
                      <a:pPr algn="l"/>
                      <a:r>
                        <a:rPr lang="en-UA" sz="1200" b="1">
                          <a:solidFill>
                            <a:srgbClr val="707C8D"/>
                          </a:solidFill>
                          <a:latin typeface="Montserrat" pitchFamily="2" charset="77"/>
                        </a:rPr>
                        <a:t>Product quality</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424876"/>
                  </a:ext>
                </a:extLst>
              </a:tr>
              <a:tr h="459968">
                <a:tc>
                  <a:txBody>
                    <a:bodyPr/>
                    <a:lstStyle/>
                    <a:p>
                      <a:pPr algn="l"/>
                      <a:r>
                        <a:rPr lang="en-UA" sz="1200" b="1">
                          <a:solidFill>
                            <a:srgbClr val="707C8D"/>
                          </a:solidFill>
                          <a:latin typeface="Montserrat" pitchFamily="2" charset="77"/>
                        </a:rPr>
                        <a:t>Pricing</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91277"/>
                  </a:ext>
                </a:extLst>
              </a:tr>
              <a:tr h="459968">
                <a:tc>
                  <a:txBody>
                    <a:bodyPr/>
                    <a:lstStyle/>
                    <a:p>
                      <a:pPr algn="l"/>
                      <a:r>
                        <a:rPr lang="en-UA" sz="1200" b="1">
                          <a:solidFill>
                            <a:srgbClr val="707C8D"/>
                          </a:solidFill>
                          <a:latin typeface="Montserrat" pitchFamily="2" charset="77"/>
                        </a:rPr>
                        <a:t>Place</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623812"/>
                  </a:ext>
                </a:extLst>
              </a:tr>
              <a:tr h="459968">
                <a:tc>
                  <a:txBody>
                    <a:bodyPr/>
                    <a:lstStyle/>
                    <a:p>
                      <a:pPr algn="l"/>
                      <a:r>
                        <a:rPr lang="en-UA" sz="1200" b="1">
                          <a:solidFill>
                            <a:srgbClr val="707C8D"/>
                          </a:solidFill>
                          <a:latin typeface="Montserrat" pitchFamily="2" charset="77"/>
                        </a:rPr>
                        <a:t>Promot</a:t>
                      </a:r>
                      <a:r>
                        <a:rPr lang="en-US" sz="1200" b="1" dirty="0">
                          <a:solidFill>
                            <a:srgbClr val="707C8D"/>
                          </a:solidFill>
                          <a:latin typeface="Montserrat" pitchFamily="2" charset="77"/>
                        </a:rPr>
                        <a:t>io</a:t>
                      </a:r>
                      <a:r>
                        <a:rPr lang="en-UA" sz="1200" b="1">
                          <a:solidFill>
                            <a:srgbClr val="707C8D"/>
                          </a:solidFill>
                          <a:latin typeface="Montserrat" pitchFamily="2" charset="77"/>
                        </a:rPr>
                        <a:t>n</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615446"/>
                  </a:ext>
                </a:extLst>
              </a:tr>
              <a:tr h="459968">
                <a:tc>
                  <a:txBody>
                    <a:bodyPr/>
                    <a:lstStyle/>
                    <a:p>
                      <a:pPr algn="l"/>
                      <a:r>
                        <a:rPr lang="en-UA" sz="1200" b="1">
                          <a:solidFill>
                            <a:srgbClr val="707C8D"/>
                          </a:solidFill>
                          <a:latin typeface="Montserrat" pitchFamily="2" charset="77"/>
                        </a:rPr>
                        <a:t>Positioning</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939196"/>
                  </a:ext>
                </a:extLst>
              </a:tr>
              <a:tr h="459968">
                <a:tc>
                  <a:txBody>
                    <a:bodyPr/>
                    <a:lstStyle/>
                    <a:p>
                      <a:pPr algn="l"/>
                      <a:r>
                        <a:rPr lang="en-UA" sz="1200" b="1">
                          <a:solidFill>
                            <a:srgbClr val="707C8D"/>
                          </a:solidFill>
                          <a:latin typeface="Montserrat" pitchFamily="2" charset="77"/>
                        </a:rPr>
                        <a:t>Reputation</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3864268"/>
                  </a:ext>
                </a:extLst>
              </a:tr>
              <a:tr h="459968">
                <a:tc>
                  <a:txBody>
                    <a:bodyPr/>
                    <a:lstStyle/>
                    <a:p>
                      <a:pPr algn="l"/>
                      <a:r>
                        <a:rPr lang="en-UA" sz="1200" b="1">
                          <a:solidFill>
                            <a:srgbClr val="707C8D"/>
                          </a:solidFill>
                          <a:latin typeface="Montserrat" pitchFamily="2" charset="77"/>
                        </a:rPr>
                        <a:t>People</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9666345"/>
                  </a:ext>
                </a:extLst>
              </a:tr>
              <a:tr h="459968">
                <a:tc>
                  <a:txBody>
                    <a:bodyPr/>
                    <a:lstStyle/>
                    <a:p>
                      <a:pPr algn="l"/>
                      <a:r>
                        <a:rPr lang="en-UA" sz="1200" b="1">
                          <a:solidFill>
                            <a:srgbClr val="707C8D"/>
                          </a:solidFill>
                          <a:latin typeface="Montserrat" pitchFamily="2" charset="77"/>
                        </a:rPr>
                        <a:t>Partnership</a:t>
                      </a:r>
                      <a:endParaRPr lang="en-UA" sz="1200" b="1" dirty="0">
                        <a:solidFill>
                          <a:srgbClr val="707C8D"/>
                        </a:solidFill>
                        <a:latin typeface="Montserrat" pitchFamily="2" charset="77"/>
                      </a:endParaRPr>
                    </a:p>
                  </a:txBody>
                  <a:tcPr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1158789"/>
                  </a:ext>
                </a:extLst>
              </a:tr>
            </a:tbl>
          </a:graphicData>
        </a:graphic>
      </p:graphicFrame>
    </p:spTree>
    <p:extLst>
      <p:ext uri="{BB962C8B-B14F-4D97-AF65-F5344CB8AC3E}">
        <p14:creationId xmlns:p14="http://schemas.microsoft.com/office/powerpoint/2010/main" val="369195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par>
                                <p:cTn id="8" presetID="1"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par>
                                <p:cTn id="10" presetID="16" presetClass="entr" presetSubtype="42" fill="hold" grpId="0" nodeType="with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barn(outHorizontal)">
                                      <p:cBhvr>
                                        <p:cTn id="12" dur="1500"/>
                                        <p:tgtEl>
                                          <p:spTgt spid="2"/>
                                        </p:tgtEl>
                                      </p:cBhvr>
                                    </p:animEffect>
                                  </p:childTnLst>
                                </p:cTn>
                              </p:par>
                              <p:par>
                                <p:cTn id="13" presetID="10" presetClass="entr" presetSubtype="0" fill="hold" nodeType="withEffect">
                                  <p:stCondLst>
                                    <p:cond delay="2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500"/>
                                        <p:tgtEl>
                                          <p:spTgt spid="13"/>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0" presetClass="path" presetSubtype="0" decel="50000" fill="hold" nodeType="withEffect">
                                  <p:stCondLst>
                                    <p:cond delay="1000"/>
                                  </p:stCondLst>
                                  <p:childTnLst>
                                    <p:animMotion origin="layout" path="M 0.0543 -1.11111E-6 L 0.00013 -1.11111E-6 " pathEditMode="relative" rAng="0" ptsTypes="AA">
                                      <p:cBhvr>
                                        <p:cTn id="20" dur="1500" fill="hold"/>
                                        <p:tgtEl>
                                          <p:spTgt spid="5"/>
                                        </p:tgtEl>
                                        <p:attrNameLst>
                                          <p:attrName>ppt_x</p:attrName>
                                          <p:attrName>ppt_y</p:attrName>
                                        </p:attrNameLst>
                                      </p:cBhvr>
                                      <p:rCtr x="-27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13</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COMPETITIVE INTELLIGENCE</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grpSp>
        <p:nvGrpSpPr>
          <p:cNvPr id="217" name="Group 216">
            <a:extLst>
              <a:ext uri="{FF2B5EF4-FFF2-40B4-BE49-F238E27FC236}">
                <a16:creationId xmlns:a16="http://schemas.microsoft.com/office/drawing/2014/main" id="{98663984-BB53-05AA-D0A7-B6762306723F}"/>
              </a:ext>
            </a:extLst>
          </p:cNvPr>
          <p:cNvGrpSpPr/>
          <p:nvPr/>
        </p:nvGrpSpPr>
        <p:grpSpPr>
          <a:xfrm>
            <a:off x="1703327" y="2032151"/>
            <a:ext cx="9443191" cy="3875973"/>
            <a:chOff x="1398867" y="1691119"/>
            <a:chExt cx="8566766" cy="3991483"/>
          </a:xfrm>
        </p:grpSpPr>
        <p:grpSp>
          <p:nvGrpSpPr>
            <p:cNvPr id="211" name="Group 210">
              <a:extLst>
                <a:ext uri="{FF2B5EF4-FFF2-40B4-BE49-F238E27FC236}">
                  <a16:creationId xmlns:a16="http://schemas.microsoft.com/office/drawing/2014/main" id="{A3E3199A-A7F4-074C-26AC-7561ECC8883A}"/>
                </a:ext>
              </a:extLst>
            </p:cNvPr>
            <p:cNvGrpSpPr/>
            <p:nvPr/>
          </p:nvGrpSpPr>
          <p:grpSpPr>
            <a:xfrm>
              <a:off x="1398868" y="1706322"/>
              <a:ext cx="8566765" cy="3976280"/>
              <a:chOff x="1842052" y="1706322"/>
              <a:chExt cx="9356036" cy="3976280"/>
            </a:xfrm>
          </p:grpSpPr>
          <p:cxnSp>
            <p:nvCxnSpPr>
              <p:cNvPr id="200" name="Straight Connector 199">
                <a:extLst>
                  <a:ext uri="{FF2B5EF4-FFF2-40B4-BE49-F238E27FC236}">
                    <a16:creationId xmlns:a16="http://schemas.microsoft.com/office/drawing/2014/main" id="{686C49D0-BA41-4388-AD0C-BA5F39A91EAF}"/>
                  </a:ext>
                </a:extLst>
              </p:cNvPr>
              <p:cNvCxnSpPr>
                <a:cxnSpLocks/>
              </p:cNvCxnSpPr>
              <p:nvPr/>
            </p:nvCxnSpPr>
            <p:spPr>
              <a:xfrm>
                <a:off x="1842052" y="1706322"/>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F5E7397-D45D-7C30-D6D4-BF1BF2C9AD28}"/>
                  </a:ext>
                </a:extLst>
              </p:cNvPr>
              <p:cNvCxnSpPr>
                <a:cxnSpLocks/>
              </p:cNvCxnSpPr>
              <p:nvPr/>
            </p:nvCxnSpPr>
            <p:spPr>
              <a:xfrm>
                <a:off x="1842052" y="2498874"/>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D469038-BE9F-DE3B-8829-0E09288F9947}"/>
                  </a:ext>
                </a:extLst>
              </p:cNvPr>
              <p:cNvCxnSpPr>
                <a:cxnSpLocks/>
              </p:cNvCxnSpPr>
              <p:nvPr/>
            </p:nvCxnSpPr>
            <p:spPr>
              <a:xfrm>
                <a:off x="1842052" y="3297063"/>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A8DE4D0-54B6-B44A-668F-3FBB5A9EBEDC}"/>
                  </a:ext>
                </a:extLst>
              </p:cNvPr>
              <p:cNvCxnSpPr>
                <a:cxnSpLocks/>
              </p:cNvCxnSpPr>
              <p:nvPr/>
            </p:nvCxnSpPr>
            <p:spPr>
              <a:xfrm>
                <a:off x="1842052" y="4089614"/>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5F5DF95-72AA-E3ED-14C1-5C4952BF81C4}"/>
                  </a:ext>
                </a:extLst>
              </p:cNvPr>
              <p:cNvCxnSpPr>
                <a:cxnSpLocks/>
              </p:cNvCxnSpPr>
              <p:nvPr/>
            </p:nvCxnSpPr>
            <p:spPr>
              <a:xfrm>
                <a:off x="1842052" y="4890050"/>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327D13FA-863E-520A-DE1B-5232F42349E9}"/>
                  </a:ext>
                </a:extLst>
              </p:cNvPr>
              <p:cNvCxnSpPr>
                <a:cxnSpLocks/>
              </p:cNvCxnSpPr>
              <p:nvPr/>
            </p:nvCxnSpPr>
            <p:spPr>
              <a:xfrm>
                <a:off x="1842052" y="5682602"/>
                <a:ext cx="9356036"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16" name="Group 215">
              <a:extLst>
                <a:ext uri="{FF2B5EF4-FFF2-40B4-BE49-F238E27FC236}">
                  <a16:creationId xmlns:a16="http://schemas.microsoft.com/office/drawing/2014/main" id="{F456CC13-E07A-E974-C36D-82C50837406B}"/>
                </a:ext>
              </a:extLst>
            </p:cNvPr>
            <p:cNvGrpSpPr/>
            <p:nvPr/>
          </p:nvGrpSpPr>
          <p:grpSpPr>
            <a:xfrm>
              <a:off x="1398867" y="1691119"/>
              <a:ext cx="8566766" cy="3991483"/>
              <a:chOff x="1398867" y="1554480"/>
              <a:chExt cx="8566766" cy="4316233"/>
            </a:xfrm>
          </p:grpSpPr>
          <p:cxnSp>
            <p:nvCxnSpPr>
              <p:cNvPr id="16" name="Straight Connector 15">
                <a:extLst>
                  <a:ext uri="{FF2B5EF4-FFF2-40B4-BE49-F238E27FC236}">
                    <a16:creationId xmlns:a16="http://schemas.microsoft.com/office/drawing/2014/main" id="{F64581ED-587F-F4E1-66CA-5A857C2F293F}"/>
                  </a:ext>
                </a:extLst>
              </p:cNvPr>
              <p:cNvCxnSpPr>
                <a:cxnSpLocks/>
              </p:cNvCxnSpPr>
              <p:nvPr/>
            </p:nvCxnSpPr>
            <p:spPr>
              <a:xfrm>
                <a:off x="1398867"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BDA3E37-681F-B2E8-8A56-F80B4CCBAF01}"/>
                  </a:ext>
                </a:extLst>
              </p:cNvPr>
              <p:cNvCxnSpPr>
                <a:cxnSpLocks/>
              </p:cNvCxnSpPr>
              <p:nvPr/>
            </p:nvCxnSpPr>
            <p:spPr>
              <a:xfrm>
                <a:off x="3129823"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B56D482-25EC-14F9-BCCF-0AC2EDBF754E}"/>
                  </a:ext>
                </a:extLst>
              </p:cNvPr>
              <p:cNvCxnSpPr>
                <a:cxnSpLocks/>
              </p:cNvCxnSpPr>
              <p:nvPr/>
            </p:nvCxnSpPr>
            <p:spPr>
              <a:xfrm>
                <a:off x="4838776"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3F17FA8-50E0-C9E6-D8D7-67B64BE4ACC1}"/>
                  </a:ext>
                </a:extLst>
              </p:cNvPr>
              <p:cNvCxnSpPr>
                <a:cxnSpLocks/>
              </p:cNvCxnSpPr>
              <p:nvPr/>
            </p:nvCxnSpPr>
            <p:spPr>
              <a:xfrm>
                <a:off x="6547728"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DD31AA9-A826-6736-7ECA-6E8021FB83C1}"/>
                  </a:ext>
                </a:extLst>
              </p:cNvPr>
              <p:cNvCxnSpPr>
                <a:cxnSpLocks/>
              </p:cNvCxnSpPr>
              <p:nvPr/>
            </p:nvCxnSpPr>
            <p:spPr>
              <a:xfrm>
                <a:off x="8256681"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4F0FBE3-44D2-3FE3-E997-CE75CA4F1764}"/>
                  </a:ext>
                </a:extLst>
              </p:cNvPr>
              <p:cNvCxnSpPr>
                <a:cxnSpLocks/>
              </p:cNvCxnSpPr>
              <p:nvPr/>
            </p:nvCxnSpPr>
            <p:spPr>
              <a:xfrm>
                <a:off x="9965633"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 name="Group 8">
            <a:extLst>
              <a:ext uri="{FF2B5EF4-FFF2-40B4-BE49-F238E27FC236}">
                <a16:creationId xmlns:a16="http://schemas.microsoft.com/office/drawing/2014/main" id="{F49A618F-F4EF-87B5-A703-683432C1407E}"/>
              </a:ext>
            </a:extLst>
          </p:cNvPr>
          <p:cNvGrpSpPr/>
          <p:nvPr/>
        </p:nvGrpSpPr>
        <p:grpSpPr>
          <a:xfrm>
            <a:off x="1578203" y="3875726"/>
            <a:ext cx="9780360" cy="477274"/>
            <a:chOff x="1578203" y="3875726"/>
            <a:chExt cx="9780360" cy="477274"/>
          </a:xfrm>
        </p:grpSpPr>
        <p:cxnSp>
          <p:nvCxnSpPr>
            <p:cNvPr id="224" name="Straight Arrow Connector 223">
              <a:extLst>
                <a:ext uri="{FF2B5EF4-FFF2-40B4-BE49-F238E27FC236}">
                  <a16:creationId xmlns:a16="http://schemas.microsoft.com/office/drawing/2014/main" id="{6FC20662-BEA1-EDA3-2674-C08959E114F0}"/>
                </a:ext>
              </a:extLst>
            </p:cNvPr>
            <p:cNvCxnSpPr>
              <a:cxnSpLocks/>
            </p:cNvCxnSpPr>
            <p:nvPr/>
          </p:nvCxnSpPr>
          <p:spPr>
            <a:xfrm flipH="1" flipV="1">
              <a:off x="1718758" y="3959378"/>
              <a:ext cx="9427761" cy="2154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E6506A24-B63C-694C-E7BF-DFF85B348364}"/>
                </a:ext>
              </a:extLst>
            </p:cNvPr>
            <p:cNvCxnSpPr/>
            <p:nvPr/>
          </p:nvCxnSpPr>
          <p:spPr>
            <a:xfrm>
              <a:off x="5495281" y="3875726"/>
              <a:ext cx="0" cy="197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70AACAA4-4134-0EF8-78B9-B2804A480819}"/>
                </a:ext>
              </a:extLst>
            </p:cNvPr>
            <p:cNvCxnSpPr/>
            <p:nvPr/>
          </p:nvCxnSpPr>
          <p:spPr>
            <a:xfrm>
              <a:off x="3611997" y="3875726"/>
              <a:ext cx="0" cy="197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6C591646-5519-7636-CB04-9B90D07DFBC0}"/>
                </a:ext>
              </a:extLst>
            </p:cNvPr>
            <p:cNvCxnSpPr/>
            <p:nvPr/>
          </p:nvCxnSpPr>
          <p:spPr>
            <a:xfrm>
              <a:off x="7382434" y="3875726"/>
              <a:ext cx="0" cy="197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EE9955BB-A59C-7176-F529-251C3B396A01}"/>
                </a:ext>
              </a:extLst>
            </p:cNvPr>
            <p:cNvCxnSpPr/>
            <p:nvPr/>
          </p:nvCxnSpPr>
          <p:spPr>
            <a:xfrm>
              <a:off x="9263237" y="3875726"/>
              <a:ext cx="0" cy="19701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E96AB6C-01A4-353D-AEFC-D89ABF43D335}"/>
                </a:ext>
              </a:extLst>
            </p:cNvPr>
            <p:cNvCxnSpPr>
              <a:cxnSpLocks/>
            </p:cNvCxnSpPr>
            <p:nvPr/>
          </p:nvCxnSpPr>
          <p:spPr>
            <a:xfrm>
              <a:off x="11146518" y="3875726"/>
              <a:ext cx="0" cy="19701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0" name="TextBox 239">
              <a:extLst>
                <a:ext uri="{FF2B5EF4-FFF2-40B4-BE49-F238E27FC236}">
                  <a16:creationId xmlns:a16="http://schemas.microsoft.com/office/drawing/2014/main" id="{2CBF5DEC-12FB-F61F-0015-C31E9D91ED7D}"/>
                </a:ext>
              </a:extLst>
            </p:cNvPr>
            <p:cNvSpPr txBox="1"/>
            <p:nvPr/>
          </p:nvSpPr>
          <p:spPr>
            <a:xfrm>
              <a:off x="5288566"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1.2</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1" name="TextBox 240">
              <a:extLst>
                <a:ext uri="{FF2B5EF4-FFF2-40B4-BE49-F238E27FC236}">
                  <a16:creationId xmlns:a16="http://schemas.microsoft.com/office/drawing/2014/main" id="{745CB543-A085-62E5-4933-6A0C2A27F262}"/>
                </a:ext>
              </a:extLst>
            </p:cNvPr>
            <p:cNvSpPr txBox="1"/>
            <p:nvPr/>
          </p:nvSpPr>
          <p:spPr>
            <a:xfrm>
              <a:off x="7175843"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0.8</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2" name="TextBox 241">
              <a:extLst>
                <a:ext uri="{FF2B5EF4-FFF2-40B4-BE49-F238E27FC236}">
                  <a16:creationId xmlns:a16="http://schemas.microsoft.com/office/drawing/2014/main" id="{C8E9CAC3-6FBA-7E4F-E2C4-AAD4DE3971AA}"/>
                </a:ext>
              </a:extLst>
            </p:cNvPr>
            <p:cNvSpPr txBox="1"/>
            <p:nvPr/>
          </p:nvSpPr>
          <p:spPr>
            <a:xfrm>
              <a:off x="3408894"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1.6</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3" name="TextBox 242">
              <a:extLst>
                <a:ext uri="{FF2B5EF4-FFF2-40B4-BE49-F238E27FC236}">
                  <a16:creationId xmlns:a16="http://schemas.microsoft.com/office/drawing/2014/main" id="{AC6F292F-7D41-4709-B0CF-B4F4A7EBC9CF}"/>
                </a:ext>
              </a:extLst>
            </p:cNvPr>
            <p:cNvSpPr txBox="1"/>
            <p:nvPr/>
          </p:nvSpPr>
          <p:spPr>
            <a:xfrm>
              <a:off x="1578203"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2.0</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4" name="TextBox 243">
              <a:extLst>
                <a:ext uri="{FF2B5EF4-FFF2-40B4-BE49-F238E27FC236}">
                  <a16:creationId xmlns:a16="http://schemas.microsoft.com/office/drawing/2014/main" id="{1838C1C5-51E7-861B-B08C-4E752B4E958D}"/>
                </a:ext>
              </a:extLst>
            </p:cNvPr>
            <p:cNvSpPr txBox="1"/>
            <p:nvPr/>
          </p:nvSpPr>
          <p:spPr>
            <a:xfrm>
              <a:off x="9059124"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0.4</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5" name="TextBox 244">
              <a:extLst>
                <a:ext uri="{FF2B5EF4-FFF2-40B4-BE49-F238E27FC236}">
                  <a16:creationId xmlns:a16="http://schemas.microsoft.com/office/drawing/2014/main" id="{2E91587E-64A7-D144-3689-72E875E005C1}"/>
                </a:ext>
              </a:extLst>
            </p:cNvPr>
            <p:cNvSpPr txBox="1"/>
            <p:nvPr/>
          </p:nvSpPr>
          <p:spPr>
            <a:xfrm>
              <a:off x="10952361" y="4108345"/>
              <a:ext cx="406202" cy="244655"/>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0.0</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grpSp>
        <p:nvGrpSpPr>
          <p:cNvPr id="10" name="Group 9">
            <a:extLst>
              <a:ext uri="{FF2B5EF4-FFF2-40B4-BE49-F238E27FC236}">
                <a16:creationId xmlns:a16="http://schemas.microsoft.com/office/drawing/2014/main" id="{37746967-2B34-DD50-CD4C-AEC1F210641F}"/>
              </a:ext>
            </a:extLst>
          </p:cNvPr>
          <p:cNvGrpSpPr/>
          <p:nvPr/>
        </p:nvGrpSpPr>
        <p:grpSpPr>
          <a:xfrm>
            <a:off x="5878288" y="1943796"/>
            <a:ext cx="612216" cy="4093094"/>
            <a:chOff x="5878288" y="1943796"/>
            <a:chExt cx="612216" cy="4093094"/>
          </a:xfrm>
        </p:grpSpPr>
        <p:cxnSp>
          <p:nvCxnSpPr>
            <p:cNvPr id="222" name="Straight Arrow Connector 221">
              <a:extLst>
                <a:ext uri="{FF2B5EF4-FFF2-40B4-BE49-F238E27FC236}">
                  <a16:creationId xmlns:a16="http://schemas.microsoft.com/office/drawing/2014/main" id="{FD638787-DE96-8BC5-BE4F-9DC69A8BD48A}"/>
                </a:ext>
              </a:extLst>
            </p:cNvPr>
            <p:cNvCxnSpPr>
              <a:cxnSpLocks/>
            </p:cNvCxnSpPr>
            <p:nvPr/>
          </p:nvCxnSpPr>
          <p:spPr>
            <a:xfrm flipV="1">
              <a:off x="6424922" y="2046914"/>
              <a:ext cx="0" cy="3861210"/>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A55FBD0-18AF-BE3C-C68A-6B6A807F85F4}"/>
                </a:ext>
              </a:extLst>
            </p:cNvPr>
            <p:cNvCxnSpPr/>
            <p:nvPr/>
          </p:nvCxnSpPr>
          <p:spPr>
            <a:xfrm>
              <a:off x="6361837" y="3591620"/>
              <a:ext cx="1286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5FE9B51-4B39-FC13-7D8E-05A760FC4942}"/>
                </a:ext>
              </a:extLst>
            </p:cNvPr>
            <p:cNvCxnSpPr/>
            <p:nvPr/>
          </p:nvCxnSpPr>
          <p:spPr>
            <a:xfrm>
              <a:off x="6361837" y="2813477"/>
              <a:ext cx="1286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8D215E4-13C2-7BB9-A1FE-E1954F87E239}"/>
                </a:ext>
              </a:extLst>
            </p:cNvPr>
            <p:cNvCxnSpPr/>
            <p:nvPr/>
          </p:nvCxnSpPr>
          <p:spPr>
            <a:xfrm>
              <a:off x="6361837" y="4358566"/>
              <a:ext cx="1286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2DC0C8-B90F-8121-71F0-8C5716EEBDE2}"/>
                </a:ext>
              </a:extLst>
            </p:cNvPr>
            <p:cNvCxnSpPr/>
            <p:nvPr/>
          </p:nvCxnSpPr>
          <p:spPr>
            <a:xfrm>
              <a:off x="6361837" y="5136709"/>
              <a:ext cx="12866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4D668D53-83D7-2A3B-1C4F-5C802E0F9F4A}"/>
                </a:ext>
              </a:extLst>
            </p:cNvPr>
            <p:cNvSpPr txBox="1"/>
            <p:nvPr/>
          </p:nvSpPr>
          <p:spPr>
            <a:xfrm>
              <a:off x="5878288" y="2691149"/>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21</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8" name="TextBox 247">
              <a:extLst>
                <a:ext uri="{FF2B5EF4-FFF2-40B4-BE49-F238E27FC236}">
                  <a16:creationId xmlns:a16="http://schemas.microsoft.com/office/drawing/2014/main" id="{3C34928A-90D8-9B55-11F5-4C39801FBFAD}"/>
                </a:ext>
              </a:extLst>
            </p:cNvPr>
            <p:cNvSpPr txBox="1"/>
            <p:nvPr/>
          </p:nvSpPr>
          <p:spPr>
            <a:xfrm>
              <a:off x="5878288" y="1943796"/>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24</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49" name="TextBox 248">
              <a:extLst>
                <a:ext uri="{FF2B5EF4-FFF2-40B4-BE49-F238E27FC236}">
                  <a16:creationId xmlns:a16="http://schemas.microsoft.com/office/drawing/2014/main" id="{E5F326AD-A665-1C6F-055A-57C384DB7D9D}"/>
                </a:ext>
              </a:extLst>
            </p:cNvPr>
            <p:cNvSpPr txBox="1"/>
            <p:nvPr/>
          </p:nvSpPr>
          <p:spPr>
            <a:xfrm>
              <a:off x="5878288" y="3464273"/>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18</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50" name="TextBox 249">
              <a:extLst>
                <a:ext uri="{FF2B5EF4-FFF2-40B4-BE49-F238E27FC236}">
                  <a16:creationId xmlns:a16="http://schemas.microsoft.com/office/drawing/2014/main" id="{4B57A22E-14F3-093F-8959-1DC1FE8D2EE7}"/>
                </a:ext>
              </a:extLst>
            </p:cNvPr>
            <p:cNvSpPr txBox="1"/>
            <p:nvPr/>
          </p:nvSpPr>
          <p:spPr>
            <a:xfrm>
              <a:off x="5878288" y="4245987"/>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14</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51" name="TextBox 250">
              <a:extLst>
                <a:ext uri="{FF2B5EF4-FFF2-40B4-BE49-F238E27FC236}">
                  <a16:creationId xmlns:a16="http://schemas.microsoft.com/office/drawing/2014/main" id="{9F086E97-CBAA-ADD9-D708-3F185BB0F031}"/>
                </a:ext>
              </a:extLst>
            </p:cNvPr>
            <p:cNvSpPr txBox="1"/>
            <p:nvPr/>
          </p:nvSpPr>
          <p:spPr>
            <a:xfrm>
              <a:off x="5878288" y="5010521"/>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11</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52" name="TextBox 251">
              <a:extLst>
                <a:ext uri="{FF2B5EF4-FFF2-40B4-BE49-F238E27FC236}">
                  <a16:creationId xmlns:a16="http://schemas.microsoft.com/office/drawing/2014/main" id="{EEEC5472-2E34-08CD-FEEA-DCE0C28A5648}"/>
                </a:ext>
              </a:extLst>
            </p:cNvPr>
            <p:cNvSpPr txBox="1"/>
            <p:nvPr/>
          </p:nvSpPr>
          <p:spPr>
            <a:xfrm>
              <a:off x="5878288" y="5792235"/>
              <a:ext cx="406202" cy="244655"/>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8</a:t>
              </a:r>
              <a:endParaRPr kumimoji="0" lang="en-US" sz="9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sp>
        <p:nvSpPr>
          <p:cNvPr id="253" name="TextBox 252">
            <a:extLst>
              <a:ext uri="{FF2B5EF4-FFF2-40B4-BE49-F238E27FC236}">
                <a16:creationId xmlns:a16="http://schemas.microsoft.com/office/drawing/2014/main" id="{CC1D2883-14AB-6260-90B4-5575950DCB85}"/>
              </a:ext>
            </a:extLst>
          </p:cNvPr>
          <p:cNvSpPr txBox="1"/>
          <p:nvPr/>
        </p:nvSpPr>
        <p:spPr>
          <a:xfrm>
            <a:off x="5672828" y="1631359"/>
            <a:ext cx="1423706"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MARKET GROWTH</a:t>
            </a:r>
          </a:p>
        </p:txBody>
      </p:sp>
      <p:sp>
        <p:nvSpPr>
          <p:cNvPr id="254" name="TextBox 253">
            <a:extLst>
              <a:ext uri="{FF2B5EF4-FFF2-40B4-BE49-F238E27FC236}">
                <a16:creationId xmlns:a16="http://schemas.microsoft.com/office/drawing/2014/main" id="{4E656551-5F88-CDC9-4D44-55FE33A72479}"/>
              </a:ext>
            </a:extLst>
          </p:cNvPr>
          <p:cNvSpPr txBox="1"/>
          <p:nvPr/>
        </p:nvSpPr>
        <p:spPr>
          <a:xfrm rot="16200000">
            <a:off x="471113" y="3742102"/>
            <a:ext cx="1976711" cy="437498"/>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RELATIVE MARKET SHARE</a:t>
            </a:r>
          </a:p>
        </p:txBody>
      </p:sp>
      <p:sp>
        <p:nvSpPr>
          <p:cNvPr id="255" name="Oval 254">
            <a:extLst>
              <a:ext uri="{FF2B5EF4-FFF2-40B4-BE49-F238E27FC236}">
                <a16:creationId xmlns:a16="http://schemas.microsoft.com/office/drawing/2014/main" id="{80C92F35-26FF-5FE7-BC65-1680F4E9DB21}"/>
              </a:ext>
            </a:extLst>
          </p:cNvPr>
          <p:cNvSpPr/>
          <p:nvPr/>
        </p:nvSpPr>
        <p:spPr>
          <a:xfrm>
            <a:off x="4284968" y="2154215"/>
            <a:ext cx="698500" cy="698500"/>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5" name="TextBox 264">
            <a:extLst>
              <a:ext uri="{FF2B5EF4-FFF2-40B4-BE49-F238E27FC236}">
                <a16:creationId xmlns:a16="http://schemas.microsoft.com/office/drawing/2014/main" id="{A8B3824D-0527-CF92-39DB-8AF9470D464E}"/>
              </a:ext>
            </a:extLst>
          </p:cNvPr>
          <p:cNvSpPr txBox="1"/>
          <p:nvPr/>
        </p:nvSpPr>
        <p:spPr>
          <a:xfrm>
            <a:off x="3970906" y="2935205"/>
            <a:ext cx="1371509" cy="285679"/>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1400" b="1" dirty="0">
                <a:solidFill>
                  <a:srgbClr val="2B71FD"/>
                </a:solidFill>
                <a:latin typeface="Montserrat" panose="00000500000000000000" pitchFamily="50" charset="0"/>
              </a:rPr>
              <a:t>Our Company</a:t>
            </a:r>
            <a:endParaRPr kumimoji="0" lang="en-US" sz="1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266" name="TextBox 265">
            <a:extLst>
              <a:ext uri="{FF2B5EF4-FFF2-40B4-BE49-F238E27FC236}">
                <a16:creationId xmlns:a16="http://schemas.microsoft.com/office/drawing/2014/main" id="{E4CAC525-C4E4-E47C-40F3-4A0F4C0E5936}"/>
              </a:ext>
            </a:extLst>
          </p:cNvPr>
          <p:cNvSpPr txBox="1"/>
          <p:nvPr/>
        </p:nvSpPr>
        <p:spPr>
          <a:xfrm>
            <a:off x="2214318" y="3438441"/>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A</a:t>
            </a:r>
          </a:p>
        </p:txBody>
      </p:sp>
      <p:sp>
        <p:nvSpPr>
          <p:cNvPr id="267" name="TextBox 266">
            <a:extLst>
              <a:ext uri="{FF2B5EF4-FFF2-40B4-BE49-F238E27FC236}">
                <a16:creationId xmlns:a16="http://schemas.microsoft.com/office/drawing/2014/main" id="{A6BA100D-08F5-C790-6255-6F770F4CE81C}"/>
              </a:ext>
            </a:extLst>
          </p:cNvPr>
          <p:cNvSpPr txBox="1"/>
          <p:nvPr/>
        </p:nvSpPr>
        <p:spPr>
          <a:xfrm>
            <a:off x="7050581" y="3270097"/>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E</a:t>
            </a:r>
          </a:p>
        </p:txBody>
      </p:sp>
      <p:sp>
        <p:nvSpPr>
          <p:cNvPr id="268" name="TextBox 267">
            <a:extLst>
              <a:ext uri="{FF2B5EF4-FFF2-40B4-BE49-F238E27FC236}">
                <a16:creationId xmlns:a16="http://schemas.microsoft.com/office/drawing/2014/main" id="{03ABDCBD-DD7B-2FF4-52A0-F64D25A3836C}"/>
              </a:ext>
            </a:extLst>
          </p:cNvPr>
          <p:cNvSpPr txBox="1"/>
          <p:nvPr/>
        </p:nvSpPr>
        <p:spPr>
          <a:xfrm>
            <a:off x="8279439" y="2848039"/>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F</a:t>
            </a:r>
          </a:p>
        </p:txBody>
      </p:sp>
      <p:sp>
        <p:nvSpPr>
          <p:cNvPr id="269" name="TextBox 268">
            <a:extLst>
              <a:ext uri="{FF2B5EF4-FFF2-40B4-BE49-F238E27FC236}">
                <a16:creationId xmlns:a16="http://schemas.microsoft.com/office/drawing/2014/main" id="{77DE45D3-6221-F5B8-6290-4981ECBEF742}"/>
              </a:ext>
            </a:extLst>
          </p:cNvPr>
          <p:cNvSpPr txBox="1"/>
          <p:nvPr/>
        </p:nvSpPr>
        <p:spPr>
          <a:xfrm>
            <a:off x="9486278" y="3576340"/>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Competitor G</a:t>
            </a:r>
          </a:p>
        </p:txBody>
      </p:sp>
      <p:sp>
        <p:nvSpPr>
          <p:cNvPr id="270" name="TextBox 269">
            <a:extLst>
              <a:ext uri="{FF2B5EF4-FFF2-40B4-BE49-F238E27FC236}">
                <a16:creationId xmlns:a16="http://schemas.microsoft.com/office/drawing/2014/main" id="{8B5EF075-34BB-341D-BA46-C9B3C9D3CD90}"/>
              </a:ext>
            </a:extLst>
          </p:cNvPr>
          <p:cNvSpPr txBox="1"/>
          <p:nvPr/>
        </p:nvSpPr>
        <p:spPr>
          <a:xfrm>
            <a:off x="4121836" y="4757621"/>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C</a:t>
            </a:r>
          </a:p>
        </p:txBody>
      </p:sp>
      <p:sp>
        <p:nvSpPr>
          <p:cNvPr id="271" name="TextBox 270">
            <a:extLst>
              <a:ext uri="{FF2B5EF4-FFF2-40B4-BE49-F238E27FC236}">
                <a16:creationId xmlns:a16="http://schemas.microsoft.com/office/drawing/2014/main" id="{A133B892-85AE-0F97-175A-DC013A94DAC6}"/>
              </a:ext>
            </a:extLst>
          </p:cNvPr>
          <p:cNvSpPr txBox="1"/>
          <p:nvPr/>
        </p:nvSpPr>
        <p:spPr>
          <a:xfrm>
            <a:off x="2994493" y="5178341"/>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B</a:t>
            </a:r>
          </a:p>
        </p:txBody>
      </p:sp>
      <p:sp>
        <p:nvSpPr>
          <p:cNvPr id="272" name="TextBox 271">
            <a:extLst>
              <a:ext uri="{FF2B5EF4-FFF2-40B4-BE49-F238E27FC236}">
                <a16:creationId xmlns:a16="http://schemas.microsoft.com/office/drawing/2014/main" id="{436267FE-EFF7-E834-709F-09996D1C2B76}"/>
              </a:ext>
            </a:extLst>
          </p:cNvPr>
          <p:cNvSpPr txBox="1"/>
          <p:nvPr/>
        </p:nvSpPr>
        <p:spPr>
          <a:xfrm>
            <a:off x="4950293" y="5432341"/>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D</a:t>
            </a:r>
          </a:p>
        </p:txBody>
      </p:sp>
      <p:sp>
        <p:nvSpPr>
          <p:cNvPr id="273" name="TextBox 272">
            <a:extLst>
              <a:ext uri="{FF2B5EF4-FFF2-40B4-BE49-F238E27FC236}">
                <a16:creationId xmlns:a16="http://schemas.microsoft.com/office/drawing/2014/main" id="{DE829AC1-D327-BB2A-0F9B-9FAE9449B4DF}"/>
              </a:ext>
            </a:extLst>
          </p:cNvPr>
          <p:cNvSpPr txBox="1"/>
          <p:nvPr/>
        </p:nvSpPr>
        <p:spPr>
          <a:xfrm>
            <a:off x="7925282" y="4983422"/>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H</a:t>
            </a:r>
          </a:p>
        </p:txBody>
      </p:sp>
      <p:sp>
        <p:nvSpPr>
          <p:cNvPr id="274" name="TextBox 273">
            <a:extLst>
              <a:ext uri="{FF2B5EF4-FFF2-40B4-BE49-F238E27FC236}">
                <a16:creationId xmlns:a16="http://schemas.microsoft.com/office/drawing/2014/main" id="{E6673C36-81D1-7D9A-35C2-65FB0A7EC608}"/>
              </a:ext>
            </a:extLst>
          </p:cNvPr>
          <p:cNvSpPr txBox="1"/>
          <p:nvPr/>
        </p:nvSpPr>
        <p:spPr>
          <a:xfrm>
            <a:off x="9295865" y="5122614"/>
            <a:ext cx="1069651" cy="328698"/>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solidFill>
                  <a:schemeClr val="tx1">
                    <a:lumMod val="50000"/>
                    <a:lumOff val="50000"/>
                  </a:schemeClr>
                </a:solidFill>
                <a:effectLst/>
                <a:uLnTx/>
                <a:uFillTx/>
                <a:latin typeface="Montserrat" panose="00000500000000000000" pitchFamily="50" charset="0"/>
                <a:ea typeface="+mn-ea"/>
                <a:cs typeface="+mn-cs"/>
              </a:rPr>
              <a:t>Competitor I</a:t>
            </a:r>
          </a:p>
        </p:txBody>
      </p:sp>
      <p:sp>
        <p:nvSpPr>
          <p:cNvPr id="3" name="TextBox 2">
            <a:extLst>
              <a:ext uri="{FF2B5EF4-FFF2-40B4-BE49-F238E27FC236}">
                <a16:creationId xmlns:a16="http://schemas.microsoft.com/office/drawing/2014/main" id="{A3F6166D-0004-971F-83FD-894D789E90D7}"/>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BCG Matrix</a:t>
            </a:r>
          </a:p>
        </p:txBody>
      </p:sp>
      <p:sp>
        <p:nvSpPr>
          <p:cNvPr id="256" name="Oval 255">
            <a:extLst>
              <a:ext uri="{FF2B5EF4-FFF2-40B4-BE49-F238E27FC236}">
                <a16:creationId xmlns:a16="http://schemas.microsoft.com/office/drawing/2014/main" id="{D8C60397-EF02-B645-D5BF-5AEB9CFC86A4}"/>
              </a:ext>
            </a:extLst>
          </p:cNvPr>
          <p:cNvSpPr/>
          <p:nvPr/>
        </p:nvSpPr>
        <p:spPr>
          <a:xfrm>
            <a:off x="2466137" y="2808553"/>
            <a:ext cx="577273" cy="577273"/>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7" name="Oval 256">
            <a:extLst>
              <a:ext uri="{FF2B5EF4-FFF2-40B4-BE49-F238E27FC236}">
                <a16:creationId xmlns:a16="http://schemas.microsoft.com/office/drawing/2014/main" id="{236A8C7F-47F3-7655-0C17-6D954B646901}"/>
              </a:ext>
            </a:extLst>
          </p:cNvPr>
          <p:cNvSpPr/>
          <p:nvPr/>
        </p:nvSpPr>
        <p:spPr>
          <a:xfrm>
            <a:off x="7280606" y="2573245"/>
            <a:ext cx="635000" cy="635000"/>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8" name="Oval 257">
            <a:extLst>
              <a:ext uri="{FF2B5EF4-FFF2-40B4-BE49-F238E27FC236}">
                <a16:creationId xmlns:a16="http://schemas.microsoft.com/office/drawing/2014/main" id="{A7E8F5CF-49A1-0F31-9AC4-818786A305F8}"/>
              </a:ext>
            </a:extLst>
          </p:cNvPr>
          <p:cNvSpPr/>
          <p:nvPr/>
        </p:nvSpPr>
        <p:spPr>
          <a:xfrm>
            <a:off x="3240682" y="4535753"/>
            <a:ext cx="577273" cy="577273"/>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98903524-A7B8-3C67-670B-6190AE63117E}"/>
              </a:ext>
            </a:extLst>
          </p:cNvPr>
          <p:cNvSpPr/>
          <p:nvPr/>
        </p:nvSpPr>
        <p:spPr>
          <a:xfrm>
            <a:off x="5246576" y="4890647"/>
            <a:ext cx="477085" cy="477085"/>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0" name="Oval 259">
            <a:extLst>
              <a:ext uri="{FF2B5EF4-FFF2-40B4-BE49-F238E27FC236}">
                <a16:creationId xmlns:a16="http://schemas.microsoft.com/office/drawing/2014/main" id="{77E96CF7-A762-F00F-8404-EA7FBE4002BC}"/>
              </a:ext>
            </a:extLst>
          </p:cNvPr>
          <p:cNvSpPr/>
          <p:nvPr/>
        </p:nvSpPr>
        <p:spPr>
          <a:xfrm>
            <a:off x="4459519" y="4295427"/>
            <a:ext cx="394285" cy="394285"/>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1" name="Oval 260">
            <a:extLst>
              <a:ext uri="{FF2B5EF4-FFF2-40B4-BE49-F238E27FC236}">
                <a16:creationId xmlns:a16="http://schemas.microsoft.com/office/drawing/2014/main" id="{A9E31F7B-4424-C161-1AB5-10D662D69F2B}"/>
              </a:ext>
            </a:extLst>
          </p:cNvPr>
          <p:cNvSpPr/>
          <p:nvPr/>
        </p:nvSpPr>
        <p:spPr>
          <a:xfrm>
            <a:off x="8297180" y="4593543"/>
            <a:ext cx="325855" cy="325855"/>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3" name="Oval 262">
            <a:extLst>
              <a:ext uri="{FF2B5EF4-FFF2-40B4-BE49-F238E27FC236}">
                <a16:creationId xmlns:a16="http://schemas.microsoft.com/office/drawing/2014/main" id="{5995B1AB-3446-8A6C-2876-CC70952A6CD8}"/>
              </a:ext>
            </a:extLst>
          </p:cNvPr>
          <p:cNvSpPr/>
          <p:nvPr/>
        </p:nvSpPr>
        <p:spPr>
          <a:xfrm>
            <a:off x="9858176" y="3174265"/>
            <a:ext cx="325855" cy="325855"/>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chemeClr val="tx1">
                  <a:lumMod val="50000"/>
                  <a:lumOff val="50000"/>
                </a:schemeClr>
              </a:solidFill>
              <a:effectLst/>
              <a:uLnTx/>
              <a:uFillTx/>
              <a:latin typeface="Calibri" panose="020F0502020204030204"/>
              <a:ea typeface="+mn-ea"/>
              <a:cs typeface="+mn-cs"/>
            </a:endParaRPr>
          </a:p>
        </p:txBody>
      </p:sp>
      <p:sp>
        <p:nvSpPr>
          <p:cNvPr id="264" name="Oval 263">
            <a:extLst>
              <a:ext uri="{FF2B5EF4-FFF2-40B4-BE49-F238E27FC236}">
                <a16:creationId xmlns:a16="http://schemas.microsoft.com/office/drawing/2014/main" id="{B06152CF-42E6-7E0E-30AE-D7FA7AC5E162}"/>
              </a:ext>
            </a:extLst>
          </p:cNvPr>
          <p:cNvSpPr/>
          <p:nvPr/>
        </p:nvSpPr>
        <p:spPr>
          <a:xfrm>
            <a:off x="9696039" y="4773711"/>
            <a:ext cx="269302" cy="269302"/>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2" name="Oval 261">
            <a:extLst>
              <a:ext uri="{FF2B5EF4-FFF2-40B4-BE49-F238E27FC236}">
                <a16:creationId xmlns:a16="http://schemas.microsoft.com/office/drawing/2014/main" id="{57F7DB6A-7CD7-FD5C-1CA9-061818662075}"/>
              </a:ext>
            </a:extLst>
          </p:cNvPr>
          <p:cNvSpPr/>
          <p:nvPr/>
        </p:nvSpPr>
        <p:spPr>
          <a:xfrm>
            <a:off x="8564889" y="2448418"/>
            <a:ext cx="325855" cy="325855"/>
          </a:xfrm>
          <a:prstGeom prst="ellipse">
            <a:avLst/>
          </a:prstGeom>
          <a:gradFill>
            <a:gsLst>
              <a:gs pos="69000">
                <a:schemeClr val="accent1"/>
              </a:gs>
              <a:gs pos="0">
                <a:srgbClr val="BFD2F9"/>
              </a:gs>
            </a:gsLst>
            <a:lin ang="7200000" scaled="0"/>
          </a:gra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D0A054BA-8E97-BDB6-1B90-FF7500BD3CD3}"/>
              </a:ext>
            </a:extLst>
          </p:cNvPr>
          <p:cNvSpPr/>
          <p:nvPr/>
        </p:nvSpPr>
        <p:spPr>
          <a:xfrm>
            <a:off x="1426579" y="1757838"/>
            <a:ext cx="2417311" cy="553973"/>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rPr>
              <a:t>STARS</a:t>
            </a: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5" name="Rounded Rectangle 4">
            <a:extLst>
              <a:ext uri="{FF2B5EF4-FFF2-40B4-BE49-F238E27FC236}">
                <a16:creationId xmlns:a16="http://schemas.microsoft.com/office/drawing/2014/main" id="{7127D216-F4FF-449C-38E9-1D156DAD3EFD}"/>
              </a:ext>
            </a:extLst>
          </p:cNvPr>
          <p:cNvSpPr/>
          <p:nvPr/>
        </p:nvSpPr>
        <p:spPr>
          <a:xfrm>
            <a:off x="1426578" y="5628461"/>
            <a:ext cx="2417311" cy="553973"/>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rPr>
              <a:t>CASH COWS</a:t>
            </a: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6" name="Rounded Rectangle 5">
            <a:extLst>
              <a:ext uri="{FF2B5EF4-FFF2-40B4-BE49-F238E27FC236}">
                <a16:creationId xmlns:a16="http://schemas.microsoft.com/office/drawing/2014/main" id="{E960A82D-D4D2-3CBE-9449-B9E5C6047565}"/>
              </a:ext>
            </a:extLst>
          </p:cNvPr>
          <p:cNvSpPr/>
          <p:nvPr/>
        </p:nvSpPr>
        <p:spPr>
          <a:xfrm>
            <a:off x="8991600" y="5635253"/>
            <a:ext cx="2417311" cy="553973"/>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B71FD"/>
                </a:solidFill>
                <a:latin typeface="Montserrat" pitchFamily="2" charset="77"/>
                <a:ea typeface="Open Sans" panose="020B0606030504020204" pitchFamily="34" charset="0"/>
                <a:cs typeface="Open Sans" panose="020B0606030504020204" pitchFamily="34" charset="0"/>
              </a:rPr>
              <a:t>DOGS</a:t>
            </a: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sp>
        <p:nvSpPr>
          <p:cNvPr id="7" name="Rounded Rectangle 6">
            <a:extLst>
              <a:ext uri="{FF2B5EF4-FFF2-40B4-BE49-F238E27FC236}">
                <a16:creationId xmlns:a16="http://schemas.microsoft.com/office/drawing/2014/main" id="{6CE43234-CFAB-F14B-BEE0-A0AC6AA040F4}"/>
              </a:ext>
            </a:extLst>
          </p:cNvPr>
          <p:cNvSpPr/>
          <p:nvPr/>
        </p:nvSpPr>
        <p:spPr>
          <a:xfrm>
            <a:off x="8991600" y="1757829"/>
            <a:ext cx="2417311" cy="553973"/>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2B71FD"/>
                </a:solidFill>
                <a:latin typeface="Montserrat" pitchFamily="2" charset="77"/>
                <a:ea typeface="Open Sans" panose="020B0606030504020204" pitchFamily="34" charset="0"/>
                <a:cs typeface="Open Sans" panose="020B0606030504020204" pitchFamily="34" charset="0"/>
              </a:rPr>
              <a:t>QUESTIONS MARKS</a:t>
            </a: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22DF9A0-B135-5DCB-3CD5-ABE62ECE14FE}"/>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3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box(in)">
                                      <p:cBhvr>
                                        <p:cTn id="7" dur="2000"/>
                                        <p:tgtEl>
                                          <p:spTgt spid="217"/>
                                        </p:tgtEl>
                                      </p:cBhvr>
                                    </p:animEffect>
                                  </p:childTnLst>
                                </p:cTn>
                              </p:par>
                              <p:par>
                                <p:cTn id="8" presetID="16" presetClass="entr" presetSubtype="37"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1500"/>
                                        <p:tgtEl>
                                          <p:spTgt spid="9"/>
                                        </p:tgtEl>
                                      </p:cBhvr>
                                    </p:animEffect>
                                  </p:childTnLst>
                                </p:cTn>
                              </p:par>
                              <p:par>
                                <p:cTn id="11" presetID="16" presetClass="entr" presetSubtype="42"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barn(outHorizontal)">
                                      <p:cBhvr>
                                        <p:cTn id="13" dur="1500"/>
                                        <p:tgtEl>
                                          <p:spTgt spid="10"/>
                                        </p:tgtEl>
                                      </p:cBhvr>
                                    </p:animEffect>
                                  </p:childTnLst>
                                </p:cTn>
                              </p:par>
                              <p:par>
                                <p:cTn id="14" presetID="16" presetClass="entr" presetSubtype="37" fill="hold" grpId="0" nodeType="withEffect">
                                  <p:stCondLst>
                                    <p:cond delay="2000"/>
                                  </p:stCondLst>
                                  <p:childTnLst>
                                    <p:set>
                                      <p:cBhvr>
                                        <p:cTn id="15" dur="1" fill="hold">
                                          <p:stCondLst>
                                            <p:cond delay="0"/>
                                          </p:stCondLst>
                                        </p:cTn>
                                        <p:tgtEl>
                                          <p:spTgt spid="253"/>
                                        </p:tgtEl>
                                        <p:attrNameLst>
                                          <p:attrName>style.visibility</p:attrName>
                                        </p:attrNameLst>
                                      </p:cBhvr>
                                      <p:to>
                                        <p:strVal val="visible"/>
                                      </p:to>
                                    </p:set>
                                    <p:animEffect transition="in" filter="barn(outVertical)">
                                      <p:cBhvr>
                                        <p:cTn id="16" dur="1000"/>
                                        <p:tgtEl>
                                          <p:spTgt spid="253"/>
                                        </p:tgtEl>
                                      </p:cBhvr>
                                    </p:animEffect>
                                  </p:childTnLst>
                                </p:cTn>
                              </p:par>
                              <p:par>
                                <p:cTn id="17" presetID="16" presetClass="entr" presetSubtype="42" fill="hold" grpId="0" nodeType="withEffect">
                                  <p:stCondLst>
                                    <p:cond delay="2000"/>
                                  </p:stCondLst>
                                  <p:childTnLst>
                                    <p:set>
                                      <p:cBhvr>
                                        <p:cTn id="18" dur="1" fill="hold">
                                          <p:stCondLst>
                                            <p:cond delay="0"/>
                                          </p:stCondLst>
                                        </p:cTn>
                                        <p:tgtEl>
                                          <p:spTgt spid="254"/>
                                        </p:tgtEl>
                                        <p:attrNameLst>
                                          <p:attrName>style.visibility</p:attrName>
                                        </p:attrNameLst>
                                      </p:cBhvr>
                                      <p:to>
                                        <p:strVal val="visible"/>
                                      </p:to>
                                    </p:set>
                                    <p:animEffect transition="in" filter="barn(outHorizontal)">
                                      <p:cBhvr>
                                        <p:cTn id="19" dur="1000"/>
                                        <p:tgtEl>
                                          <p:spTgt spid="254"/>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0" presetClass="path" presetSubtype="0" decel="50000" fill="hold" grpId="1" nodeType="withEffect">
                                  <p:stCondLst>
                                    <p:cond delay="2000"/>
                                  </p:stCondLst>
                                  <p:childTnLst>
                                    <p:animMotion origin="layout" path="M 0.05052 0.06041 L 4.16667E-6 2.22222E-6 " pathEditMode="relative" rAng="0" ptsTypes="AA">
                                      <p:cBhvr>
                                        <p:cTn id="33" dur="1500" fill="hold"/>
                                        <p:tgtEl>
                                          <p:spTgt spid="2"/>
                                        </p:tgtEl>
                                        <p:attrNameLst>
                                          <p:attrName>ppt_x</p:attrName>
                                          <p:attrName>ppt_y</p:attrName>
                                        </p:attrNameLst>
                                      </p:cBhvr>
                                      <p:rCtr x="-2526" y="-3032"/>
                                    </p:animMotion>
                                  </p:childTnLst>
                                </p:cTn>
                              </p:par>
                              <p:par>
                                <p:cTn id="34" presetID="0" presetClass="path" presetSubtype="0" decel="50000" fill="hold" grpId="1" nodeType="withEffect">
                                  <p:stCondLst>
                                    <p:cond delay="2000"/>
                                  </p:stCondLst>
                                  <p:childTnLst>
                                    <p:animMotion origin="layout" path="M -0.05495 0.05879 L 1.45833E-6 2.22222E-6 " pathEditMode="relative" rAng="0" ptsTypes="AA">
                                      <p:cBhvr>
                                        <p:cTn id="35" dur="1500" fill="hold"/>
                                        <p:tgtEl>
                                          <p:spTgt spid="7"/>
                                        </p:tgtEl>
                                        <p:attrNameLst>
                                          <p:attrName>ppt_x</p:attrName>
                                          <p:attrName>ppt_y</p:attrName>
                                        </p:attrNameLst>
                                      </p:cBhvr>
                                      <p:rCtr x="2747" y="-2940"/>
                                    </p:animMotion>
                                  </p:childTnLst>
                                </p:cTn>
                              </p:par>
                              <p:par>
                                <p:cTn id="36" presetID="0" presetClass="path" presetSubtype="0" decel="50000" fill="hold" grpId="1" nodeType="withEffect">
                                  <p:stCondLst>
                                    <p:cond delay="2000"/>
                                  </p:stCondLst>
                                  <p:childTnLst>
                                    <p:animMotion origin="layout" path="M 0.04869 -0.05787 L 4.16667E-6 3.7037E-7 " pathEditMode="relative" rAng="0" ptsTypes="AA">
                                      <p:cBhvr>
                                        <p:cTn id="37" dur="1500" fill="hold"/>
                                        <p:tgtEl>
                                          <p:spTgt spid="5"/>
                                        </p:tgtEl>
                                        <p:attrNameLst>
                                          <p:attrName>ppt_x</p:attrName>
                                          <p:attrName>ppt_y</p:attrName>
                                        </p:attrNameLst>
                                      </p:cBhvr>
                                      <p:rCtr x="-2435" y="2894"/>
                                    </p:animMotion>
                                  </p:childTnLst>
                                </p:cTn>
                              </p:par>
                              <p:par>
                                <p:cTn id="38" presetID="0" presetClass="path" presetSubtype="0" decel="50000" fill="hold" grpId="1" nodeType="withEffect">
                                  <p:stCondLst>
                                    <p:cond delay="2000"/>
                                  </p:stCondLst>
                                  <p:childTnLst>
                                    <p:animMotion origin="layout" path="M -0.06094 -0.06343 L 1.45833E-6 2.96296E-6 " pathEditMode="relative" rAng="0" ptsTypes="AA">
                                      <p:cBhvr>
                                        <p:cTn id="39" dur="1500" fill="hold"/>
                                        <p:tgtEl>
                                          <p:spTgt spid="6"/>
                                        </p:tgtEl>
                                        <p:attrNameLst>
                                          <p:attrName>ppt_x</p:attrName>
                                          <p:attrName>ppt_y</p:attrName>
                                        </p:attrNameLst>
                                      </p:cBhvr>
                                      <p:rCtr x="3047" y="3171"/>
                                    </p:animMotion>
                                  </p:childTnLst>
                                </p:cTn>
                              </p:par>
                              <p:par>
                                <p:cTn id="40" presetID="23" presetClass="entr" presetSubtype="16" fill="hold" grpId="0" nodeType="withEffect">
                                  <p:stCondLst>
                                    <p:cond delay="3000"/>
                                  </p:stCondLst>
                                  <p:childTnLst>
                                    <p:set>
                                      <p:cBhvr>
                                        <p:cTn id="41" dur="1" fill="hold">
                                          <p:stCondLst>
                                            <p:cond delay="0"/>
                                          </p:stCondLst>
                                        </p:cTn>
                                        <p:tgtEl>
                                          <p:spTgt spid="258"/>
                                        </p:tgtEl>
                                        <p:attrNameLst>
                                          <p:attrName>style.visibility</p:attrName>
                                        </p:attrNameLst>
                                      </p:cBhvr>
                                      <p:to>
                                        <p:strVal val="visible"/>
                                      </p:to>
                                    </p:set>
                                    <p:anim calcmode="lin" valueType="num">
                                      <p:cBhvr>
                                        <p:cTn id="42" dur="1500" fill="hold"/>
                                        <p:tgtEl>
                                          <p:spTgt spid="258"/>
                                        </p:tgtEl>
                                        <p:attrNameLst>
                                          <p:attrName>ppt_w</p:attrName>
                                        </p:attrNameLst>
                                      </p:cBhvr>
                                      <p:tavLst>
                                        <p:tav tm="0">
                                          <p:val>
                                            <p:fltVal val="0"/>
                                          </p:val>
                                        </p:tav>
                                        <p:tav tm="100000">
                                          <p:val>
                                            <p:strVal val="#ppt_w"/>
                                          </p:val>
                                        </p:tav>
                                      </p:tavLst>
                                    </p:anim>
                                    <p:anim calcmode="lin" valueType="num">
                                      <p:cBhvr>
                                        <p:cTn id="43" dur="1500" fill="hold"/>
                                        <p:tgtEl>
                                          <p:spTgt spid="258"/>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3000"/>
                                  </p:stCondLst>
                                  <p:childTnLst>
                                    <p:set>
                                      <p:cBhvr>
                                        <p:cTn id="45" dur="1" fill="hold">
                                          <p:stCondLst>
                                            <p:cond delay="0"/>
                                          </p:stCondLst>
                                        </p:cTn>
                                        <p:tgtEl>
                                          <p:spTgt spid="256"/>
                                        </p:tgtEl>
                                        <p:attrNameLst>
                                          <p:attrName>style.visibility</p:attrName>
                                        </p:attrNameLst>
                                      </p:cBhvr>
                                      <p:to>
                                        <p:strVal val="visible"/>
                                      </p:to>
                                    </p:set>
                                    <p:anim calcmode="lin" valueType="num">
                                      <p:cBhvr>
                                        <p:cTn id="46" dur="1500" fill="hold"/>
                                        <p:tgtEl>
                                          <p:spTgt spid="256"/>
                                        </p:tgtEl>
                                        <p:attrNameLst>
                                          <p:attrName>ppt_w</p:attrName>
                                        </p:attrNameLst>
                                      </p:cBhvr>
                                      <p:tavLst>
                                        <p:tav tm="0">
                                          <p:val>
                                            <p:fltVal val="0"/>
                                          </p:val>
                                        </p:tav>
                                        <p:tav tm="100000">
                                          <p:val>
                                            <p:strVal val="#ppt_w"/>
                                          </p:val>
                                        </p:tav>
                                      </p:tavLst>
                                    </p:anim>
                                    <p:anim calcmode="lin" valueType="num">
                                      <p:cBhvr>
                                        <p:cTn id="47" dur="1500" fill="hold"/>
                                        <p:tgtEl>
                                          <p:spTgt spid="25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3000"/>
                                  </p:stCondLst>
                                  <p:childTnLst>
                                    <p:set>
                                      <p:cBhvr>
                                        <p:cTn id="49" dur="1" fill="hold">
                                          <p:stCondLst>
                                            <p:cond delay="0"/>
                                          </p:stCondLst>
                                        </p:cTn>
                                        <p:tgtEl>
                                          <p:spTgt spid="260"/>
                                        </p:tgtEl>
                                        <p:attrNameLst>
                                          <p:attrName>style.visibility</p:attrName>
                                        </p:attrNameLst>
                                      </p:cBhvr>
                                      <p:to>
                                        <p:strVal val="visible"/>
                                      </p:to>
                                    </p:set>
                                    <p:anim calcmode="lin" valueType="num">
                                      <p:cBhvr>
                                        <p:cTn id="50" dur="1500" fill="hold"/>
                                        <p:tgtEl>
                                          <p:spTgt spid="260"/>
                                        </p:tgtEl>
                                        <p:attrNameLst>
                                          <p:attrName>ppt_w</p:attrName>
                                        </p:attrNameLst>
                                      </p:cBhvr>
                                      <p:tavLst>
                                        <p:tav tm="0">
                                          <p:val>
                                            <p:fltVal val="0"/>
                                          </p:val>
                                        </p:tav>
                                        <p:tav tm="100000">
                                          <p:val>
                                            <p:strVal val="#ppt_w"/>
                                          </p:val>
                                        </p:tav>
                                      </p:tavLst>
                                    </p:anim>
                                    <p:anim calcmode="lin" valueType="num">
                                      <p:cBhvr>
                                        <p:cTn id="51" dur="1500" fill="hold"/>
                                        <p:tgtEl>
                                          <p:spTgt spid="260"/>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3000"/>
                                  </p:stCondLst>
                                  <p:childTnLst>
                                    <p:set>
                                      <p:cBhvr>
                                        <p:cTn id="53" dur="1" fill="hold">
                                          <p:stCondLst>
                                            <p:cond delay="0"/>
                                          </p:stCondLst>
                                        </p:cTn>
                                        <p:tgtEl>
                                          <p:spTgt spid="259"/>
                                        </p:tgtEl>
                                        <p:attrNameLst>
                                          <p:attrName>style.visibility</p:attrName>
                                        </p:attrNameLst>
                                      </p:cBhvr>
                                      <p:to>
                                        <p:strVal val="visible"/>
                                      </p:to>
                                    </p:set>
                                    <p:anim calcmode="lin" valueType="num">
                                      <p:cBhvr>
                                        <p:cTn id="54" dur="1500" fill="hold"/>
                                        <p:tgtEl>
                                          <p:spTgt spid="259"/>
                                        </p:tgtEl>
                                        <p:attrNameLst>
                                          <p:attrName>ppt_w</p:attrName>
                                        </p:attrNameLst>
                                      </p:cBhvr>
                                      <p:tavLst>
                                        <p:tav tm="0">
                                          <p:val>
                                            <p:fltVal val="0"/>
                                          </p:val>
                                        </p:tav>
                                        <p:tav tm="100000">
                                          <p:val>
                                            <p:strVal val="#ppt_w"/>
                                          </p:val>
                                        </p:tav>
                                      </p:tavLst>
                                    </p:anim>
                                    <p:anim calcmode="lin" valueType="num">
                                      <p:cBhvr>
                                        <p:cTn id="55" dur="1500" fill="hold"/>
                                        <p:tgtEl>
                                          <p:spTgt spid="259"/>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3000"/>
                                  </p:stCondLst>
                                  <p:childTnLst>
                                    <p:set>
                                      <p:cBhvr>
                                        <p:cTn id="57" dur="1" fill="hold">
                                          <p:stCondLst>
                                            <p:cond delay="0"/>
                                          </p:stCondLst>
                                        </p:cTn>
                                        <p:tgtEl>
                                          <p:spTgt spid="257"/>
                                        </p:tgtEl>
                                        <p:attrNameLst>
                                          <p:attrName>style.visibility</p:attrName>
                                        </p:attrNameLst>
                                      </p:cBhvr>
                                      <p:to>
                                        <p:strVal val="visible"/>
                                      </p:to>
                                    </p:set>
                                    <p:anim calcmode="lin" valueType="num">
                                      <p:cBhvr>
                                        <p:cTn id="58" dur="1500" fill="hold"/>
                                        <p:tgtEl>
                                          <p:spTgt spid="257"/>
                                        </p:tgtEl>
                                        <p:attrNameLst>
                                          <p:attrName>ppt_w</p:attrName>
                                        </p:attrNameLst>
                                      </p:cBhvr>
                                      <p:tavLst>
                                        <p:tav tm="0">
                                          <p:val>
                                            <p:fltVal val="0"/>
                                          </p:val>
                                        </p:tav>
                                        <p:tav tm="100000">
                                          <p:val>
                                            <p:strVal val="#ppt_w"/>
                                          </p:val>
                                        </p:tav>
                                      </p:tavLst>
                                    </p:anim>
                                    <p:anim calcmode="lin" valueType="num">
                                      <p:cBhvr>
                                        <p:cTn id="59" dur="1500" fill="hold"/>
                                        <p:tgtEl>
                                          <p:spTgt spid="257"/>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3000"/>
                                  </p:stCondLst>
                                  <p:childTnLst>
                                    <p:set>
                                      <p:cBhvr>
                                        <p:cTn id="61" dur="1" fill="hold">
                                          <p:stCondLst>
                                            <p:cond delay="0"/>
                                          </p:stCondLst>
                                        </p:cTn>
                                        <p:tgtEl>
                                          <p:spTgt spid="262"/>
                                        </p:tgtEl>
                                        <p:attrNameLst>
                                          <p:attrName>style.visibility</p:attrName>
                                        </p:attrNameLst>
                                      </p:cBhvr>
                                      <p:to>
                                        <p:strVal val="visible"/>
                                      </p:to>
                                    </p:set>
                                    <p:anim calcmode="lin" valueType="num">
                                      <p:cBhvr>
                                        <p:cTn id="62" dur="1500" fill="hold"/>
                                        <p:tgtEl>
                                          <p:spTgt spid="262"/>
                                        </p:tgtEl>
                                        <p:attrNameLst>
                                          <p:attrName>ppt_w</p:attrName>
                                        </p:attrNameLst>
                                      </p:cBhvr>
                                      <p:tavLst>
                                        <p:tav tm="0">
                                          <p:val>
                                            <p:fltVal val="0"/>
                                          </p:val>
                                        </p:tav>
                                        <p:tav tm="100000">
                                          <p:val>
                                            <p:strVal val="#ppt_w"/>
                                          </p:val>
                                        </p:tav>
                                      </p:tavLst>
                                    </p:anim>
                                    <p:anim calcmode="lin" valueType="num">
                                      <p:cBhvr>
                                        <p:cTn id="63" dur="1500" fill="hold"/>
                                        <p:tgtEl>
                                          <p:spTgt spid="262"/>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3000"/>
                                  </p:stCondLst>
                                  <p:childTnLst>
                                    <p:set>
                                      <p:cBhvr>
                                        <p:cTn id="65" dur="1" fill="hold">
                                          <p:stCondLst>
                                            <p:cond delay="0"/>
                                          </p:stCondLst>
                                        </p:cTn>
                                        <p:tgtEl>
                                          <p:spTgt spid="261"/>
                                        </p:tgtEl>
                                        <p:attrNameLst>
                                          <p:attrName>style.visibility</p:attrName>
                                        </p:attrNameLst>
                                      </p:cBhvr>
                                      <p:to>
                                        <p:strVal val="visible"/>
                                      </p:to>
                                    </p:set>
                                    <p:anim calcmode="lin" valueType="num">
                                      <p:cBhvr>
                                        <p:cTn id="66" dur="1500" fill="hold"/>
                                        <p:tgtEl>
                                          <p:spTgt spid="261"/>
                                        </p:tgtEl>
                                        <p:attrNameLst>
                                          <p:attrName>ppt_w</p:attrName>
                                        </p:attrNameLst>
                                      </p:cBhvr>
                                      <p:tavLst>
                                        <p:tav tm="0">
                                          <p:val>
                                            <p:fltVal val="0"/>
                                          </p:val>
                                        </p:tav>
                                        <p:tav tm="100000">
                                          <p:val>
                                            <p:strVal val="#ppt_w"/>
                                          </p:val>
                                        </p:tav>
                                      </p:tavLst>
                                    </p:anim>
                                    <p:anim calcmode="lin" valueType="num">
                                      <p:cBhvr>
                                        <p:cTn id="67" dur="1500" fill="hold"/>
                                        <p:tgtEl>
                                          <p:spTgt spid="26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3000"/>
                                  </p:stCondLst>
                                  <p:childTnLst>
                                    <p:set>
                                      <p:cBhvr>
                                        <p:cTn id="69" dur="1" fill="hold">
                                          <p:stCondLst>
                                            <p:cond delay="0"/>
                                          </p:stCondLst>
                                        </p:cTn>
                                        <p:tgtEl>
                                          <p:spTgt spid="264"/>
                                        </p:tgtEl>
                                        <p:attrNameLst>
                                          <p:attrName>style.visibility</p:attrName>
                                        </p:attrNameLst>
                                      </p:cBhvr>
                                      <p:to>
                                        <p:strVal val="visible"/>
                                      </p:to>
                                    </p:set>
                                    <p:anim calcmode="lin" valueType="num">
                                      <p:cBhvr>
                                        <p:cTn id="70" dur="1500" fill="hold"/>
                                        <p:tgtEl>
                                          <p:spTgt spid="264"/>
                                        </p:tgtEl>
                                        <p:attrNameLst>
                                          <p:attrName>ppt_w</p:attrName>
                                        </p:attrNameLst>
                                      </p:cBhvr>
                                      <p:tavLst>
                                        <p:tav tm="0">
                                          <p:val>
                                            <p:fltVal val="0"/>
                                          </p:val>
                                        </p:tav>
                                        <p:tav tm="100000">
                                          <p:val>
                                            <p:strVal val="#ppt_w"/>
                                          </p:val>
                                        </p:tav>
                                      </p:tavLst>
                                    </p:anim>
                                    <p:anim calcmode="lin" valueType="num">
                                      <p:cBhvr>
                                        <p:cTn id="71" dur="1500" fill="hold"/>
                                        <p:tgtEl>
                                          <p:spTgt spid="264"/>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3000"/>
                                  </p:stCondLst>
                                  <p:childTnLst>
                                    <p:set>
                                      <p:cBhvr>
                                        <p:cTn id="73" dur="1" fill="hold">
                                          <p:stCondLst>
                                            <p:cond delay="0"/>
                                          </p:stCondLst>
                                        </p:cTn>
                                        <p:tgtEl>
                                          <p:spTgt spid="263"/>
                                        </p:tgtEl>
                                        <p:attrNameLst>
                                          <p:attrName>style.visibility</p:attrName>
                                        </p:attrNameLst>
                                      </p:cBhvr>
                                      <p:to>
                                        <p:strVal val="visible"/>
                                      </p:to>
                                    </p:set>
                                    <p:anim calcmode="lin" valueType="num">
                                      <p:cBhvr>
                                        <p:cTn id="74" dur="1500" fill="hold"/>
                                        <p:tgtEl>
                                          <p:spTgt spid="263"/>
                                        </p:tgtEl>
                                        <p:attrNameLst>
                                          <p:attrName>ppt_w</p:attrName>
                                        </p:attrNameLst>
                                      </p:cBhvr>
                                      <p:tavLst>
                                        <p:tav tm="0">
                                          <p:val>
                                            <p:fltVal val="0"/>
                                          </p:val>
                                        </p:tav>
                                        <p:tav tm="100000">
                                          <p:val>
                                            <p:strVal val="#ppt_w"/>
                                          </p:val>
                                        </p:tav>
                                      </p:tavLst>
                                    </p:anim>
                                    <p:anim calcmode="lin" valueType="num">
                                      <p:cBhvr>
                                        <p:cTn id="75" dur="1500" fill="hold"/>
                                        <p:tgtEl>
                                          <p:spTgt spid="263"/>
                                        </p:tgtEl>
                                        <p:attrNameLst>
                                          <p:attrName>ppt_h</p:attrName>
                                        </p:attrNameLst>
                                      </p:cBhvr>
                                      <p:tavLst>
                                        <p:tav tm="0">
                                          <p:val>
                                            <p:fltVal val="0"/>
                                          </p:val>
                                        </p:tav>
                                        <p:tav tm="100000">
                                          <p:val>
                                            <p:strVal val="#ppt_h"/>
                                          </p:val>
                                        </p:tav>
                                      </p:tavLst>
                                    </p:anim>
                                  </p:childTnLst>
                                </p:cTn>
                              </p:par>
                              <p:par>
                                <p:cTn id="76" presetID="12" presetClass="entr" presetSubtype="1" fill="hold" grpId="0" nodeType="withEffect">
                                  <p:stCondLst>
                                    <p:cond delay="3000"/>
                                  </p:stCondLst>
                                  <p:childTnLst>
                                    <p:set>
                                      <p:cBhvr>
                                        <p:cTn id="77" dur="1" fill="hold">
                                          <p:stCondLst>
                                            <p:cond delay="0"/>
                                          </p:stCondLst>
                                        </p:cTn>
                                        <p:tgtEl>
                                          <p:spTgt spid="266"/>
                                        </p:tgtEl>
                                        <p:attrNameLst>
                                          <p:attrName>style.visibility</p:attrName>
                                        </p:attrNameLst>
                                      </p:cBhvr>
                                      <p:to>
                                        <p:strVal val="visible"/>
                                      </p:to>
                                    </p:set>
                                    <p:anim calcmode="lin" valueType="num">
                                      <p:cBhvr additive="base">
                                        <p:cTn id="78" dur="1000"/>
                                        <p:tgtEl>
                                          <p:spTgt spid="266"/>
                                        </p:tgtEl>
                                        <p:attrNameLst>
                                          <p:attrName>ppt_y</p:attrName>
                                        </p:attrNameLst>
                                      </p:cBhvr>
                                      <p:tavLst>
                                        <p:tav tm="0">
                                          <p:val>
                                            <p:strVal val="#ppt_y-#ppt_h*1.125000"/>
                                          </p:val>
                                        </p:tav>
                                        <p:tav tm="100000">
                                          <p:val>
                                            <p:strVal val="#ppt_y"/>
                                          </p:val>
                                        </p:tav>
                                      </p:tavLst>
                                    </p:anim>
                                    <p:animEffect transition="in" filter="wipe(down)">
                                      <p:cBhvr>
                                        <p:cTn id="79" dur="1000"/>
                                        <p:tgtEl>
                                          <p:spTgt spid="266"/>
                                        </p:tgtEl>
                                      </p:cBhvr>
                                    </p:animEffect>
                                  </p:childTnLst>
                                </p:cTn>
                              </p:par>
                              <p:par>
                                <p:cTn id="80" presetID="12" presetClass="entr" presetSubtype="1" fill="hold" grpId="0" nodeType="withEffect">
                                  <p:stCondLst>
                                    <p:cond delay="3000"/>
                                  </p:stCondLst>
                                  <p:childTnLst>
                                    <p:set>
                                      <p:cBhvr>
                                        <p:cTn id="81" dur="1" fill="hold">
                                          <p:stCondLst>
                                            <p:cond delay="0"/>
                                          </p:stCondLst>
                                        </p:cTn>
                                        <p:tgtEl>
                                          <p:spTgt spid="267"/>
                                        </p:tgtEl>
                                        <p:attrNameLst>
                                          <p:attrName>style.visibility</p:attrName>
                                        </p:attrNameLst>
                                      </p:cBhvr>
                                      <p:to>
                                        <p:strVal val="visible"/>
                                      </p:to>
                                    </p:set>
                                    <p:anim calcmode="lin" valueType="num">
                                      <p:cBhvr additive="base">
                                        <p:cTn id="82" dur="1000"/>
                                        <p:tgtEl>
                                          <p:spTgt spid="267"/>
                                        </p:tgtEl>
                                        <p:attrNameLst>
                                          <p:attrName>ppt_y</p:attrName>
                                        </p:attrNameLst>
                                      </p:cBhvr>
                                      <p:tavLst>
                                        <p:tav tm="0">
                                          <p:val>
                                            <p:strVal val="#ppt_y-#ppt_h*1.125000"/>
                                          </p:val>
                                        </p:tav>
                                        <p:tav tm="100000">
                                          <p:val>
                                            <p:strVal val="#ppt_y"/>
                                          </p:val>
                                        </p:tav>
                                      </p:tavLst>
                                    </p:anim>
                                    <p:animEffect transition="in" filter="wipe(down)">
                                      <p:cBhvr>
                                        <p:cTn id="83" dur="1000"/>
                                        <p:tgtEl>
                                          <p:spTgt spid="267"/>
                                        </p:tgtEl>
                                      </p:cBhvr>
                                    </p:animEffect>
                                  </p:childTnLst>
                                </p:cTn>
                              </p:par>
                              <p:par>
                                <p:cTn id="84" presetID="12" presetClass="entr" presetSubtype="1" fill="hold" grpId="0" nodeType="withEffect">
                                  <p:stCondLst>
                                    <p:cond delay="3000"/>
                                  </p:stCondLst>
                                  <p:childTnLst>
                                    <p:set>
                                      <p:cBhvr>
                                        <p:cTn id="85" dur="1" fill="hold">
                                          <p:stCondLst>
                                            <p:cond delay="0"/>
                                          </p:stCondLst>
                                        </p:cTn>
                                        <p:tgtEl>
                                          <p:spTgt spid="268"/>
                                        </p:tgtEl>
                                        <p:attrNameLst>
                                          <p:attrName>style.visibility</p:attrName>
                                        </p:attrNameLst>
                                      </p:cBhvr>
                                      <p:to>
                                        <p:strVal val="visible"/>
                                      </p:to>
                                    </p:set>
                                    <p:anim calcmode="lin" valueType="num">
                                      <p:cBhvr additive="base">
                                        <p:cTn id="86" dur="1000"/>
                                        <p:tgtEl>
                                          <p:spTgt spid="268"/>
                                        </p:tgtEl>
                                        <p:attrNameLst>
                                          <p:attrName>ppt_y</p:attrName>
                                        </p:attrNameLst>
                                      </p:cBhvr>
                                      <p:tavLst>
                                        <p:tav tm="0">
                                          <p:val>
                                            <p:strVal val="#ppt_y-#ppt_h*1.125000"/>
                                          </p:val>
                                        </p:tav>
                                        <p:tav tm="100000">
                                          <p:val>
                                            <p:strVal val="#ppt_y"/>
                                          </p:val>
                                        </p:tav>
                                      </p:tavLst>
                                    </p:anim>
                                    <p:animEffect transition="in" filter="wipe(down)">
                                      <p:cBhvr>
                                        <p:cTn id="87" dur="1000"/>
                                        <p:tgtEl>
                                          <p:spTgt spid="268"/>
                                        </p:tgtEl>
                                      </p:cBhvr>
                                    </p:animEffect>
                                  </p:childTnLst>
                                </p:cTn>
                              </p:par>
                              <p:par>
                                <p:cTn id="88" presetID="12" presetClass="entr" presetSubtype="1" fill="hold" grpId="0" nodeType="withEffect">
                                  <p:stCondLst>
                                    <p:cond delay="3000"/>
                                  </p:stCondLst>
                                  <p:childTnLst>
                                    <p:set>
                                      <p:cBhvr>
                                        <p:cTn id="89" dur="1" fill="hold">
                                          <p:stCondLst>
                                            <p:cond delay="0"/>
                                          </p:stCondLst>
                                        </p:cTn>
                                        <p:tgtEl>
                                          <p:spTgt spid="269"/>
                                        </p:tgtEl>
                                        <p:attrNameLst>
                                          <p:attrName>style.visibility</p:attrName>
                                        </p:attrNameLst>
                                      </p:cBhvr>
                                      <p:to>
                                        <p:strVal val="visible"/>
                                      </p:to>
                                    </p:set>
                                    <p:anim calcmode="lin" valueType="num">
                                      <p:cBhvr additive="base">
                                        <p:cTn id="90" dur="1000"/>
                                        <p:tgtEl>
                                          <p:spTgt spid="269"/>
                                        </p:tgtEl>
                                        <p:attrNameLst>
                                          <p:attrName>ppt_y</p:attrName>
                                        </p:attrNameLst>
                                      </p:cBhvr>
                                      <p:tavLst>
                                        <p:tav tm="0">
                                          <p:val>
                                            <p:strVal val="#ppt_y-#ppt_h*1.125000"/>
                                          </p:val>
                                        </p:tav>
                                        <p:tav tm="100000">
                                          <p:val>
                                            <p:strVal val="#ppt_y"/>
                                          </p:val>
                                        </p:tav>
                                      </p:tavLst>
                                    </p:anim>
                                    <p:animEffect transition="in" filter="wipe(down)">
                                      <p:cBhvr>
                                        <p:cTn id="91" dur="1000"/>
                                        <p:tgtEl>
                                          <p:spTgt spid="269"/>
                                        </p:tgtEl>
                                      </p:cBhvr>
                                    </p:animEffect>
                                  </p:childTnLst>
                                </p:cTn>
                              </p:par>
                              <p:par>
                                <p:cTn id="92" presetID="12" presetClass="entr" presetSubtype="1" fill="hold" grpId="0" nodeType="withEffect">
                                  <p:stCondLst>
                                    <p:cond delay="3000"/>
                                  </p:stCondLst>
                                  <p:childTnLst>
                                    <p:set>
                                      <p:cBhvr>
                                        <p:cTn id="93" dur="1" fill="hold">
                                          <p:stCondLst>
                                            <p:cond delay="0"/>
                                          </p:stCondLst>
                                        </p:cTn>
                                        <p:tgtEl>
                                          <p:spTgt spid="271"/>
                                        </p:tgtEl>
                                        <p:attrNameLst>
                                          <p:attrName>style.visibility</p:attrName>
                                        </p:attrNameLst>
                                      </p:cBhvr>
                                      <p:to>
                                        <p:strVal val="visible"/>
                                      </p:to>
                                    </p:set>
                                    <p:anim calcmode="lin" valueType="num">
                                      <p:cBhvr additive="base">
                                        <p:cTn id="94" dur="1000"/>
                                        <p:tgtEl>
                                          <p:spTgt spid="271"/>
                                        </p:tgtEl>
                                        <p:attrNameLst>
                                          <p:attrName>ppt_y</p:attrName>
                                        </p:attrNameLst>
                                      </p:cBhvr>
                                      <p:tavLst>
                                        <p:tav tm="0">
                                          <p:val>
                                            <p:strVal val="#ppt_y-#ppt_h*1.125000"/>
                                          </p:val>
                                        </p:tav>
                                        <p:tav tm="100000">
                                          <p:val>
                                            <p:strVal val="#ppt_y"/>
                                          </p:val>
                                        </p:tav>
                                      </p:tavLst>
                                    </p:anim>
                                    <p:animEffect transition="in" filter="wipe(down)">
                                      <p:cBhvr>
                                        <p:cTn id="95" dur="1000"/>
                                        <p:tgtEl>
                                          <p:spTgt spid="271"/>
                                        </p:tgtEl>
                                      </p:cBhvr>
                                    </p:animEffect>
                                  </p:childTnLst>
                                </p:cTn>
                              </p:par>
                              <p:par>
                                <p:cTn id="96" presetID="12" presetClass="entr" presetSubtype="1" fill="hold" grpId="0" nodeType="withEffect">
                                  <p:stCondLst>
                                    <p:cond delay="3000"/>
                                  </p:stCondLst>
                                  <p:childTnLst>
                                    <p:set>
                                      <p:cBhvr>
                                        <p:cTn id="97" dur="1" fill="hold">
                                          <p:stCondLst>
                                            <p:cond delay="0"/>
                                          </p:stCondLst>
                                        </p:cTn>
                                        <p:tgtEl>
                                          <p:spTgt spid="270"/>
                                        </p:tgtEl>
                                        <p:attrNameLst>
                                          <p:attrName>style.visibility</p:attrName>
                                        </p:attrNameLst>
                                      </p:cBhvr>
                                      <p:to>
                                        <p:strVal val="visible"/>
                                      </p:to>
                                    </p:set>
                                    <p:anim calcmode="lin" valueType="num">
                                      <p:cBhvr additive="base">
                                        <p:cTn id="98" dur="1000"/>
                                        <p:tgtEl>
                                          <p:spTgt spid="270"/>
                                        </p:tgtEl>
                                        <p:attrNameLst>
                                          <p:attrName>ppt_y</p:attrName>
                                        </p:attrNameLst>
                                      </p:cBhvr>
                                      <p:tavLst>
                                        <p:tav tm="0">
                                          <p:val>
                                            <p:strVal val="#ppt_y-#ppt_h*1.125000"/>
                                          </p:val>
                                        </p:tav>
                                        <p:tav tm="100000">
                                          <p:val>
                                            <p:strVal val="#ppt_y"/>
                                          </p:val>
                                        </p:tav>
                                      </p:tavLst>
                                    </p:anim>
                                    <p:animEffect transition="in" filter="wipe(down)">
                                      <p:cBhvr>
                                        <p:cTn id="99" dur="1000"/>
                                        <p:tgtEl>
                                          <p:spTgt spid="270"/>
                                        </p:tgtEl>
                                      </p:cBhvr>
                                    </p:animEffect>
                                  </p:childTnLst>
                                </p:cTn>
                              </p:par>
                              <p:par>
                                <p:cTn id="100" presetID="12" presetClass="entr" presetSubtype="1" fill="hold" grpId="0" nodeType="withEffect">
                                  <p:stCondLst>
                                    <p:cond delay="3000"/>
                                  </p:stCondLst>
                                  <p:childTnLst>
                                    <p:set>
                                      <p:cBhvr>
                                        <p:cTn id="101" dur="1" fill="hold">
                                          <p:stCondLst>
                                            <p:cond delay="0"/>
                                          </p:stCondLst>
                                        </p:cTn>
                                        <p:tgtEl>
                                          <p:spTgt spid="272"/>
                                        </p:tgtEl>
                                        <p:attrNameLst>
                                          <p:attrName>style.visibility</p:attrName>
                                        </p:attrNameLst>
                                      </p:cBhvr>
                                      <p:to>
                                        <p:strVal val="visible"/>
                                      </p:to>
                                    </p:set>
                                    <p:anim calcmode="lin" valueType="num">
                                      <p:cBhvr additive="base">
                                        <p:cTn id="102" dur="1000"/>
                                        <p:tgtEl>
                                          <p:spTgt spid="272"/>
                                        </p:tgtEl>
                                        <p:attrNameLst>
                                          <p:attrName>ppt_y</p:attrName>
                                        </p:attrNameLst>
                                      </p:cBhvr>
                                      <p:tavLst>
                                        <p:tav tm="0">
                                          <p:val>
                                            <p:strVal val="#ppt_y-#ppt_h*1.125000"/>
                                          </p:val>
                                        </p:tav>
                                        <p:tav tm="100000">
                                          <p:val>
                                            <p:strVal val="#ppt_y"/>
                                          </p:val>
                                        </p:tav>
                                      </p:tavLst>
                                    </p:anim>
                                    <p:animEffect transition="in" filter="wipe(down)">
                                      <p:cBhvr>
                                        <p:cTn id="103" dur="1000"/>
                                        <p:tgtEl>
                                          <p:spTgt spid="272"/>
                                        </p:tgtEl>
                                      </p:cBhvr>
                                    </p:animEffect>
                                  </p:childTnLst>
                                </p:cTn>
                              </p:par>
                              <p:par>
                                <p:cTn id="104" presetID="12" presetClass="entr" presetSubtype="1" fill="hold" grpId="0" nodeType="withEffect">
                                  <p:stCondLst>
                                    <p:cond delay="3000"/>
                                  </p:stCondLst>
                                  <p:childTnLst>
                                    <p:set>
                                      <p:cBhvr>
                                        <p:cTn id="105" dur="1" fill="hold">
                                          <p:stCondLst>
                                            <p:cond delay="0"/>
                                          </p:stCondLst>
                                        </p:cTn>
                                        <p:tgtEl>
                                          <p:spTgt spid="273"/>
                                        </p:tgtEl>
                                        <p:attrNameLst>
                                          <p:attrName>style.visibility</p:attrName>
                                        </p:attrNameLst>
                                      </p:cBhvr>
                                      <p:to>
                                        <p:strVal val="visible"/>
                                      </p:to>
                                    </p:set>
                                    <p:anim calcmode="lin" valueType="num">
                                      <p:cBhvr additive="base">
                                        <p:cTn id="106" dur="1000"/>
                                        <p:tgtEl>
                                          <p:spTgt spid="273"/>
                                        </p:tgtEl>
                                        <p:attrNameLst>
                                          <p:attrName>ppt_y</p:attrName>
                                        </p:attrNameLst>
                                      </p:cBhvr>
                                      <p:tavLst>
                                        <p:tav tm="0">
                                          <p:val>
                                            <p:strVal val="#ppt_y-#ppt_h*1.125000"/>
                                          </p:val>
                                        </p:tav>
                                        <p:tav tm="100000">
                                          <p:val>
                                            <p:strVal val="#ppt_y"/>
                                          </p:val>
                                        </p:tav>
                                      </p:tavLst>
                                    </p:anim>
                                    <p:animEffect transition="in" filter="wipe(down)">
                                      <p:cBhvr>
                                        <p:cTn id="107" dur="1000"/>
                                        <p:tgtEl>
                                          <p:spTgt spid="273"/>
                                        </p:tgtEl>
                                      </p:cBhvr>
                                    </p:animEffect>
                                  </p:childTnLst>
                                </p:cTn>
                              </p:par>
                              <p:par>
                                <p:cTn id="108" presetID="12" presetClass="entr" presetSubtype="1" fill="hold" grpId="0" nodeType="withEffect">
                                  <p:stCondLst>
                                    <p:cond delay="3000"/>
                                  </p:stCondLst>
                                  <p:childTnLst>
                                    <p:set>
                                      <p:cBhvr>
                                        <p:cTn id="109" dur="1" fill="hold">
                                          <p:stCondLst>
                                            <p:cond delay="0"/>
                                          </p:stCondLst>
                                        </p:cTn>
                                        <p:tgtEl>
                                          <p:spTgt spid="274"/>
                                        </p:tgtEl>
                                        <p:attrNameLst>
                                          <p:attrName>style.visibility</p:attrName>
                                        </p:attrNameLst>
                                      </p:cBhvr>
                                      <p:to>
                                        <p:strVal val="visible"/>
                                      </p:to>
                                    </p:set>
                                    <p:anim calcmode="lin" valueType="num">
                                      <p:cBhvr additive="base">
                                        <p:cTn id="110" dur="1000"/>
                                        <p:tgtEl>
                                          <p:spTgt spid="274"/>
                                        </p:tgtEl>
                                        <p:attrNameLst>
                                          <p:attrName>ppt_y</p:attrName>
                                        </p:attrNameLst>
                                      </p:cBhvr>
                                      <p:tavLst>
                                        <p:tav tm="0">
                                          <p:val>
                                            <p:strVal val="#ppt_y-#ppt_h*1.125000"/>
                                          </p:val>
                                        </p:tav>
                                        <p:tav tm="100000">
                                          <p:val>
                                            <p:strVal val="#ppt_y"/>
                                          </p:val>
                                        </p:tav>
                                      </p:tavLst>
                                    </p:anim>
                                    <p:animEffect transition="in" filter="wipe(down)">
                                      <p:cBhvr>
                                        <p:cTn id="111" dur="1000"/>
                                        <p:tgtEl>
                                          <p:spTgt spid="274"/>
                                        </p:tgtEl>
                                      </p:cBhvr>
                                    </p:animEffect>
                                  </p:childTnLst>
                                </p:cTn>
                              </p:par>
                              <p:par>
                                <p:cTn id="112" presetID="23" presetClass="entr" presetSubtype="16" fill="hold" grpId="0" nodeType="withEffect">
                                  <p:stCondLst>
                                    <p:cond delay="4500"/>
                                  </p:stCondLst>
                                  <p:childTnLst>
                                    <p:set>
                                      <p:cBhvr>
                                        <p:cTn id="113" dur="1" fill="hold">
                                          <p:stCondLst>
                                            <p:cond delay="0"/>
                                          </p:stCondLst>
                                        </p:cTn>
                                        <p:tgtEl>
                                          <p:spTgt spid="255"/>
                                        </p:tgtEl>
                                        <p:attrNameLst>
                                          <p:attrName>style.visibility</p:attrName>
                                        </p:attrNameLst>
                                      </p:cBhvr>
                                      <p:to>
                                        <p:strVal val="visible"/>
                                      </p:to>
                                    </p:set>
                                    <p:anim calcmode="lin" valueType="num">
                                      <p:cBhvr>
                                        <p:cTn id="114" dur="1500" fill="hold"/>
                                        <p:tgtEl>
                                          <p:spTgt spid="255"/>
                                        </p:tgtEl>
                                        <p:attrNameLst>
                                          <p:attrName>ppt_w</p:attrName>
                                        </p:attrNameLst>
                                      </p:cBhvr>
                                      <p:tavLst>
                                        <p:tav tm="0">
                                          <p:val>
                                            <p:fltVal val="0"/>
                                          </p:val>
                                        </p:tav>
                                        <p:tav tm="100000">
                                          <p:val>
                                            <p:strVal val="#ppt_w"/>
                                          </p:val>
                                        </p:tav>
                                      </p:tavLst>
                                    </p:anim>
                                    <p:anim calcmode="lin" valueType="num">
                                      <p:cBhvr>
                                        <p:cTn id="115" dur="1500" fill="hold"/>
                                        <p:tgtEl>
                                          <p:spTgt spid="255"/>
                                        </p:tgtEl>
                                        <p:attrNameLst>
                                          <p:attrName>ppt_h</p:attrName>
                                        </p:attrNameLst>
                                      </p:cBhvr>
                                      <p:tavLst>
                                        <p:tav tm="0">
                                          <p:val>
                                            <p:fltVal val="0"/>
                                          </p:val>
                                        </p:tav>
                                        <p:tav tm="100000">
                                          <p:val>
                                            <p:strVal val="#ppt_h"/>
                                          </p:val>
                                        </p:tav>
                                      </p:tavLst>
                                    </p:anim>
                                  </p:childTnLst>
                                </p:cTn>
                              </p:par>
                              <p:par>
                                <p:cTn id="116" presetID="12" presetClass="entr" presetSubtype="1" fill="hold" grpId="0" nodeType="withEffect">
                                  <p:stCondLst>
                                    <p:cond delay="4500"/>
                                  </p:stCondLst>
                                  <p:childTnLst>
                                    <p:set>
                                      <p:cBhvr>
                                        <p:cTn id="117" dur="1" fill="hold">
                                          <p:stCondLst>
                                            <p:cond delay="0"/>
                                          </p:stCondLst>
                                        </p:cTn>
                                        <p:tgtEl>
                                          <p:spTgt spid="265"/>
                                        </p:tgtEl>
                                        <p:attrNameLst>
                                          <p:attrName>style.visibility</p:attrName>
                                        </p:attrNameLst>
                                      </p:cBhvr>
                                      <p:to>
                                        <p:strVal val="visible"/>
                                      </p:to>
                                    </p:set>
                                    <p:anim calcmode="lin" valueType="num">
                                      <p:cBhvr additive="base">
                                        <p:cTn id="118" dur="1000"/>
                                        <p:tgtEl>
                                          <p:spTgt spid="265"/>
                                        </p:tgtEl>
                                        <p:attrNameLst>
                                          <p:attrName>ppt_y</p:attrName>
                                        </p:attrNameLst>
                                      </p:cBhvr>
                                      <p:tavLst>
                                        <p:tav tm="0">
                                          <p:val>
                                            <p:strVal val="#ppt_y-#ppt_h*1.125000"/>
                                          </p:val>
                                        </p:tav>
                                        <p:tav tm="100000">
                                          <p:val>
                                            <p:strVal val="#ppt_y"/>
                                          </p:val>
                                        </p:tav>
                                      </p:tavLst>
                                    </p:anim>
                                    <p:animEffect transition="in" filter="wipe(down)">
                                      <p:cBhvr>
                                        <p:cTn id="119"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254" grpId="0"/>
      <p:bldP spid="255" grpId="0" animBg="1"/>
      <p:bldP spid="265" grpId="0"/>
      <p:bldP spid="266" grpId="0" animBg="1"/>
      <p:bldP spid="267" grpId="0" animBg="1"/>
      <p:bldP spid="268" grpId="0" animBg="1"/>
      <p:bldP spid="269" grpId="0" animBg="1"/>
      <p:bldP spid="270" grpId="0" animBg="1"/>
      <p:bldP spid="271" grpId="0" animBg="1"/>
      <p:bldP spid="272" grpId="0" animBg="1"/>
      <p:bldP spid="273" grpId="0" animBg="1"/>
      <p:bldP spid="274" grpId="0" animBg="1"/>
      <p:bldP spid="256" grpId="0" animBg="1"/>
      <p:bldP spid="257" grpId="0" animBg="1"/>
      <p:bldP spid="258" grpId="0" animBg="1"/>
      <p:bldP spid="259" grpId="0" animBg="1"/>
      <p:bldP spid="260" grpId="0" animBg="1"/>
      <p:bldP spid="261" grpId="0" animBg="1"/>
      <p:bldP spid="263" grpId="0" animBg="1"/>
      <p:bldP spid="264" grpId="0" animBg="1"/>
      <p:bldP spid="262" grpId="0" animBg="1"/>
      <p:bldP spid="2" grpId="0" animBg="1"/>
      <p:bldP spid="2" grpId="1" animBg="1"/>
      <p:bldP spid="5" grpId="0" animBg="1"/>
      <p:bldP spid="5" grpId="1" animBg="1"/>
      <p:bldP spid="6" grpId="0" animBg="1"/>
      <p:bldP spid="6"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9305AE-1F8E-D32B-0ADA-C549636018FB}"/>
              </a:ext>
            </a:extLst>
          </p:cNvPr>
          <p:cNvSpPr/>
          <p:nvPr/>
        </p:nvSpPr>
        <p:spPr>
          <a:xfrm>
            <a:off x="8980902" y="3171825"/>
            <a:ext cx="2336800" cy="2869053"/>
          </a:xfrm>
          <a:prstGeom prst="rect">
            <a:avLst/>
          </a:prstGeom>
          <a:gradFill flip="none" rotWithShape="1">
            <a:gsLst>
              <a:gs pos="50000">
                <a:srgbClr val="2B71FD">
                  <a:alpha val="76000"/>
                </a:srgbClr>
              </a:gs>
              <a:gs pos="0">
                <a:schemeClr val="accent1">
                  <a:alpha val="29895"/>
                </a:schemeClr>
              </a:gs>
              <a:gs pos="94000">
                <a:schemeClr val="accent1"/>
              </a:gs>
            </a:gsLst>
            <a:lin ang="3000000" scaled="0"/>
            <a:tileRect/>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0769A5D-A876-6CC5-16F9-8EC3326F7D40}"/>
              </a:ext>
            </a:extLst>
          </p:cNvPr>
          <p:cNvSpPr/>
          <p:nvPr/>
        </p:nvSpPr>
        <p:spPr>
          <a:xfrm>
            <a:off x="8985972" y="1957217"/>
            <a:ext cx="2331730" cy="1214608"/>
          </a:xfrm>
          <a:prstGeom prst="rect">
            <a:avLst/>
          </a:prstGeom>
          <a:gradFill>
            <a:gsLst>
              <a:gs pos="88000">
                <a:schemeClr val="bg1"/>
              </a:gs>
              <a:gs pos="22000">
                <a:schemeClr val="bg1">
                  <a:alpha val="41134"/>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 name="Chart 33">
            <a:extLst>
              <a:ext uri="{FF2B5EF4-FFF2-40B4-BE49-F238E27FC236}">
                <a16:creationId xmlns:a16="http://schemas.microsoft.com/office/drawing/2014/main" id="{7F39BC47-E173-B85B-34C4-D4176B608E61}"/>
              </a:ext>
            </a:extLst>
          </p:cNvPr>
          <p:cNvGraphicFramePr/>
          <p:nvPr>
            <p:extLst>
              <p:ext uri="{D42A27DB-BD31-4B8C-83A1-F6EECF244321}">
                <p14:modId xmlns:p14="http://schemas.microsoft.com/office/powerpoint/2010/main" val="290318987"/>
              </p:ext>
            </p:extLst>
          </p:nvPr>
        </p:nvGraphicFramePr>
        <p:xfrm>
          <a:off x="1272834" y="2015897"/>
          <a:ext cx="7158301" cy="3289198"/>
        </p:xfrm>
        <a:graphic>
          <a:graphicData uri="http://schemas.openxmlformats.org/drawingml/2006/chart">
            <c:chart xmlns:c="http://schemas.openxmlformats.org/drawingml/2006/chart" xmlns:r="http://schemas.openxmlformats.org/officeDocument/2006/relationships" r:id="rId3"/>
          </a:graphicData>
        </a:graphic>
      </p:graphicFrame>
      <p:grpSp>
        <p:nvGrpSpPr>
          <p:cNvPr id="40" name="Graphic 36">
            <a:extLst>
              <a:ext uri="{FF2B5EF4-FFF2-40B4-BE49-F238E27FC236}">
                <a16:creationId xmlns:a16="http://schemas.microsoft.com/office/drawing/2014/main" id="{F6BDDF2B-51FA-D014-C784-48FCF9D6B09F}"/>
              </a:ext>
            </a:extLst>
          </p:cNvPr>
          <p:cNvGrpSpPr/>
          <p:nvPr/>
        </p:nvGrpSpPr>
        <p:grpSpPr>
          <a:xfrm>
            <a:off x="2072920" y="5423462"/>
            <a:ext cx="102907" cy="369605"/>
            <a:chOff x="6071070" y="3328444"/>
            <a:chExt cx="390793" cy="1403575"/>
          </a:xfrm>
          <a:noFill/>
        </p:grpSpPr>
        <p:sp>
          <p:nvSpPr>
            <p:cNvPr id="45" name="Freeform 44">
              <a:extLst>
                <a:ext uri="{FF2B5EF4-FFF2-40B4-BE49-F238E27FC236}">
                  <a16:creationId xmlns:a16="http://schemas.microsoft.com/office/drawing/2014/main" id="{7A27FC84-26B3-4A66-06B7-89C7406C2DCA}"/>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46" name="Freeform 45">
              <a:extLst>
                <a:ext uri="{FF2B5EF4-FFF2-40B4-BE49-F238E27FC236}">
                  <a16:creationId xmlns:a16="http://schemas.microsoft.com/office/drawing/2014/main" id="{2F992016-87C3-8F47-B913-58BABE3DE82B}"/>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47" name="Freeform 46">
              <a:extLst>
                <a:ext uri="{FF2B5EF4-FFF2-40B4-BE49-F238E27FC236}">
                  <a16:creationId xmlns:a16="http://schemas.microsoft.com/office/drawing/2014/main" id="{B1F8933B-C05E-7992-E5B5-127955F232C6}"/>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48" name="Graphic 36">
            <a:extLst>
              <a:ext uri="{FF2B5EF4-FFF2-40B4-BE49-F238E27FC236}">
                <a16:creationId xmlns:a16="http://schemas.microsoft.com/office/drawing/2014/main" id="{35275B3C-829D-BBA2-5F6A-5D40BEC24662}"/>
              </a:ext>
            </a:extLst>
          </p:cNvPr>
          <p:cNvGrpSpPr/>
          <p:nvPr/>
        </p:nvGrpSpPr>
        <p:grpSpPr>
          <a:xfrm>
            <a:off x="2657120" y="5423462"/>
            <a:ext cx="102907" cy="369605"/>
            <a:chOff x="6071070" y="3328444"/>
            <a:chExt cx="390793" cy="1403575"/>
          </a:xfrm>
          <a:noFill/>
        </p:grpSpPr>
        <p:sp>
          <p:nvSpPr>
            <p:cNvPr id="54" name="Freeform 53">
              <a:extLst>
                <a:ext uri="{FF2B5EF4-FFF2-40B4-BE49-F238E27FC236}">
                  <a16:creationId xmlns:a16="http://schemas.microsoft.com/office/drawing/2014/main" id="{78D16C36-40A3-F5F7-1A17-6B67EAD511F4}"/>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56" name="Freeform 55">
              <a:extLst>
                <a:ext uri="{FF2B5EF4-FFF2-40B4-BE49-F238E27FC236}">
                  <a16:creationId xmlns:a16="http://schemas.microsoft.com/office/drawing/2014/main" id="{000A659D-1A48-1958-1A81-1B7A6142C8F2}"/>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58" name="Freeform 57">
              <a:extLst>
                <a:ext uri="{FF2B5EF4-FFF2-40B4-BE49-F238E27FC236}">
                  <a16:creationId xmlns:a16="http://schemas.microsoft.com/office/drawing/2014/main" id="{ABCDB906-ECB2-0A97-7DB2-18D0C4F6CEE6}"/>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59" name="Graphic 36">
            <a:extLst>
              <a:ext uri="{FF2B5EF4-FFF2-40B4-BE49-F238E27FC236}">
                <a16:creationId xmlns:a16="http://schemas.microsoft.com/office/drawing/2014/main" id="{0631C453-9257-97D8-D121-72973E9FD667}"/>
              </a:ext>
            </a:extLst>
          </p:cNvPr>
          <p:cNvGrpSpPr/>
          <p:nvPr/>
        </p:nvGrpSpPr>
        <p:grpSpPr>
          <a:xfrm>
            <a:off x="3241320" y="5423462"/>
            <a:ext cx="102907" cy="369605"/>
            <a:chOff x="6071070" y="3328444"/>
            <a:chExt cx="390793" cy="1403575"/>
          </a:xfrm>
          <a:noFill/>
        </p:grpSpPr>
        <p:sp>
          <p:nvSpPr>
            <p:cNvPr id="60" name="Freeform 59">
              <a:extLst>
                <a:ext uri="{FF2B5EF4-FFF2-40B4-BE49-F238E27FC236}">
                  <a16:creationId xmlns:a16="http://schemas.microsoft.com/office/drawing/2014/main" id="{2B4AD1DB-4A75-3A3E-4E5D-EA69E12B152A}"/>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61" name="Freeform 60">
              <a:extLst>
                <a:ext uri="{FF2B5EF4-FFF2-40B4-BE49-F238E27FC236}">
                  <a16:creationId xmlns:a16="http://schemas.microsoft.com/office/drawing/2014/main" id="{758DAA69-99B8-D6F6-2855-4663081235CC}"/>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63" name="Freeform 62">
              <a:extLst>
                <a:ext uri="{FF2B5EF4-FFF2-40B4-BE49-F238E27FC236}">
                  <a16:creationId xmlns:a16="http://schemas.microsoft.com/office/drawing/2014/main" id="{90D9F91D-ED3A-D30D-A381-580B1D09DBC0}"/>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129" name="Graphic 36">
            <a:extLst>
              <a:ext uri="{FF2B5EF4-FFF2-40B4-BE49-F238E27FC236}">
                <a16:creationId xmlns:a16="http://schemas.microsoft.com/office/drawing/2014/main" id="{C4A759A1-827F-70CF-BBDB-9A8985A5B4EC}"/>
              </a:ext>
            </a:extLst>
          </p:cNvPr>
          <p:cNvGrpSpPr/>
          <p:nvPr/>
        </p:nvGrpSpPr>
        <p:grpSpPr>
          <a:xfrm>
            <a:off x="3825520" y="5423462"/>
            <a:ext cx="102907" cy="369605"/>
            <a:chOff x="6071070" y="3328444"/>
            <a:chExt cx="390793" cy="1403575"/>
          </a:xfrm>
          <a:noFill/>
        </p:grpSpPr>
        <p:sp>
          <p:nvSpPr>
            <p:cNvPr id="130" name="Freeform 129">
              <a:extLst>
                <a:ext uri="{FF2B5EF4-FFF2-40B4-BE49-F238E27FC236}">
                  <a16:creationId xmlns:a16="http://schemas.microsoft.com/office/drawing/2014/main" id="{3A56B50C-3A7E-9DB4-4BA8-27640EA4F20E}"/>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131" name="Freeform 130">
              <a:extLst>
                <a:ext uri="{FF2B5EF4-FFF2-40B4-BE49-F238E27FC236}">
                  <a16:creationId xmlns:a16="http://schemas.microsoft.com/office/drawing/2014/main" id="{9314DE5F-B4C2-492D-E7BD-4D0E628EE76E}"/>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132" name="Freeform 131">
              <a:extLst>
                <a:ext uri="{FF2B5EF4-FFF2-40B4-BE49-F238E27FC236}">
                  <a16:creationId xmlns:a16="http://schemas.microsoft.com/office/drawing/2014/main" id="{65CB7D56-F135-3879-CA54-E0D4A62759C5}"/>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133" name="Graphic 36">
            <a:extLst>
              <a:ext uri="{FF2B5EF4-FFF2-40B4-BE49-F238E27FC236}">
                <a16:creationId xmlns:a16="http://schemas.microsoft.com/office/drawing/2014/main" id="{1B4F4590-0F8F-82B9-DCB2-E6602781D0FD}"/>
              </a:ext>
            </a:extLst>
          </p:cNvPr>
          <p:cNvGrpSpPr/>
          <p:nvPr/>
        </p:nvGrpSpPr>
        <p:grpSpPr>
          <a:xfrm>
            <a:off x="4422420" y="5423462"/>
            <a:ext cx="102907" cy="369605"/>
            <a:chOff x="6071070" y="3328444"/>
            <a:chExt cx="390793" cy="1403575"/>
          </a:xfrm>
          <a:noFill/>
        </p:grpSpPr>
        <p:sp>
          <p:nvSpPr>
            <p:cNvPr id="135" name="Freeform 134">
              <a:extLst>
                <a:ext uri="{FF2B5EF4-FFF2-40B4-BE49-F238E27FC236}">
                  <a16:creationId xmlns:a16="http://schemas.microsoft.com/office/drawing/2014/main" id="{75F1CD4F-80B1-4D5F-8064-04A190FCC0E4}"/>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136" name="Freeform 135">
              <a:extLst>
                <a:ext uri="{FF2B5EF4-FFF2-40B4-BE49-F238E27FC236}">
                  <a16:creationId xmlns:a16="http://schemas.microsoft.com/office/drawing/2014/main" id="{153C9F9D-730D-7DD9-7870-7EFD8D534F8F}"/>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137" name="Freeform 136">
              <a:extLst>
                <a:ext uri="{FF2B5EF4-FFF2-40B4-BE49-F238E27FC236}">
                  <a16:creationId xmlns:a16="http://schemas.microsoft.com/office/drawing/2014/main" id="{F69ED142-E1B0-DCF3-FBFC-9B397C6F8184}"/>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138" name="Graphic 36">
            <a:extLst>
              <a:ext uri="{FF2B5EF4-FFF2-40B4-BE49-F238E27FC236}">
                <a16:creationId xmlns:a16="http://schemas.microsoft.com/office/drawing/2014/main" id="{BC5EF6F4-40C4-1C1C-845E-ECCE01D05322}"/>
              </a:ext>
            </a:extLst>
          </p:cNvPr>
          <p:cNvGrpSpPr/>
          <p:nvPr/>
        </p:nvGrpSpPr>
        <p:grpSpPr>
          <a:xfrm>
            <a:off x="5019320" y="5423462"/>
            <a:ext cx="102907" cy="369605"/>
            <a:chOff x="6071070" y="3328444"/>
            <a:chExt cx="390793" cy="1403575"/>
          </a:xfrm>
          <a:noFill/>
        </p:grpSpPr>
        <p:sp>
          <p:nvSpPr>
            <p:cNvPr id="139" name="Freeform 138">
              <a:extLst>
                <a:ext uri="{FF2B5EF4-FFF2-40B4-BE49-F238E27FC236}">
                  <a16:creationId xmlns:a16="http://schemas.microsoft.com/office/drawing/2014/main" id="{67C436B9-9993-C56E-F9AE-10B0F51D0B4F}"/>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140" name="Freeform 139">
              <a:extLst>
                <a:ext uri="{FF2B5EF4-FFF2-40B4-BE49-F238E27FC236}">
                  <a16:creationId xmlns:a16="http://schemas.microsoft.com/office/drawing/2014/main" id="{35AE9A64-B377-78A2-B374-3D26ECA7C080}"/>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141" name="Freeform 140">
              <a:extLst>
                <a:ext uri="{FF2B5EF4-FFF2-40B4-BE49-F238E27FC236}">
                  <a16:creationId xmlns:a16="http://schemas.microsoft.com/office/drawing/2014/main" id="{8EE69CCB-F996-9A3F-982E-E9E7D6843638}"/>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142" name="Graphic 36">
            <a:extLst>
              <a:ext uri="{FF2B5EF4-FFF2-40B4-BE49-F238E27FC236}">
                <a16:creationId xmlns:a16="http://schemas.microsoft.com/office/drawing/2014/main" id="{A3E78578-752A-6422-77BC-B7689C56E94B}"/>
              </a:ext>
            </a:extLst>
          </p:cNvPr>
          <p:cNvGrpSpPr/>
          <p:nvPr/>
        </p:nvGrpSpPr>
        <p:grpSpPr>
          <a:xfrm>
            <a:off x="5590820" y="5423462"/>
            <a:ext cx="102907" cy="369605"/>
            <a:chOff x="6071070" y="3328444"/>
            <a:chExt cx="390793" cy="1403575"/>
          </a:xfrm>
          <a:noFill/>
        </p:grpSpPr>
        <p:sp>
          <p:nvSpPr>
            <p:cNvPr id="143" name="Freeform 142">
              <a:extLst>
                <a:ext uri="{FF2B5EF4-FFF2-40B4-BE49-F238E27FC236}">
                  <a16:creationId xmlns:a16="http://schemas.microsoft.com/office/drawing/2014/main" id="{3363B040-A2FD-2B73-364C-43098861A1DE}"/>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BA3B1"/>
              </a:solidFill>
              <a:prstDash val="solid"/>
              <a:round/>
            </a:ln>
          </p:spPr>
          <p:txBody>
            <a:bodyPr rtlCol="0" anchor="ctr"/>
            <a:lstStyle/>
            <a:p>
              <a:endParaRPr lang="en-UA"/>
            </a:p>
          </p:txBody>
        </p:sp>
        <p:sp>
          <p:nvSpPr>
            <p:cNvPr id="144" name="Freeform 143">
              <a:extLst>
                <a:ext uri="{FF2B5EF4-FFF2-40B4-BE49-F238E27FC236}">
                  <a16:creationId xmlns:a16="http://schemas.microsoft.com/office/drawing/2014/main" id="{1911C06C-03D6-BA98-2F21-FEE471E0FBD1}"/>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BA3B1"/>
              </a:solidFill>
              <a:prstDash val="solid"/>
              <a:round/>
            </a:ln>
          </p:spPr>
          <p:txBody>
            <a:bodyPr rtlCol="0" anchor="ctr"/>
            <a:lstStyle/>
            <a:p>
              <a:endParaRPr lang="en-UA"/>
            </a:p>
          </p:txBody>
        </p:sp>
        <p:sp>
          <p:nvSpPr>
            <p:cNvPr id="145" name="Freeform 144">
              <a:extLst>
                <a:ext uri="{FF2B5EF4-FFF2-40B4-BE49-F238E27FC236}">
                  <a16:creationId xmlns:a16="http://schemas.microsoft.com/office/drawing/2014/main" id="{BC8F6268-3D0B-F5B1-B2EE-01B98852092C}"/>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BA3B1"/>
              </a:solidFill>
              <a:prstDash val="solid"/>
              <a:round/>
            </a:ln>
          </p:spPr>
          <p:txBody>
            <a:bodyPr rtlCol="0" anchor="ctr"/>
            <a:lstStyle/>
            <a:p>
              <a:endParaRPr lang="en-UA"/>
            </a:p>
          </p:txBody>
        </p:sp>
      </p:grpSp>
      <p:grpSp>
        <p:nvGrpSpPr>
          <p:cNvPr id="146" name="Graphic 36">
            <a:extLst>
              <a:ext uri="{FF2B5EF4-FFF2-40B4-BE49-F238E27FC236}">
                <a16:creationId xmlns:a16="http://schemas.microsoft.com/office/drawing/2014/main" id="{0A43BA71-C6F8-F698-C561-E394571BE6DD}"/>
              </a:ext>
            </a:extLst>
          </p:cNvPr>
          <p:cNvGrpSpPr/>
          <p:nvPr/>
        </p:nvGrpSpPr>
        <p:grpSpPr>
          <a:xfrm>
            <a:off x="6187720" y="5423462"/>
            <a:ext cx="102907" cy="369605"/>
            <a:chOff x="6071070" y="3328444"/>
            <a:chExt cx="390793" cy="1403575"/>
          </a:xfrm>
          <a:noFill/>
        </p:grpSpPr>
        <p:sp>
          <p:nvSpPr>
            <p:cNvPr id="147" name="Freeform 146">
              <a:extLst>
                <a:ext uri="{FF2B5EF4-FFF2-40B4-BE49-F238E27FC236}">
                  <a16:creationId xmlns:a16="http://schemas.microsoft.com/office/drawing/2014/main" id="{37CF6791-50D5-2547-59A5-F3FBAF10A6B0}"/>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2B3FE"/>
              </a:solidFill>
              <a:prstDash val="solid"/>
              <a:round/>
            </a:ln>
          </p:spPr>
          <p:txBody>
            <a:bodyPr rtlCol="0" anchor="ctr"/>
            <a:lstStyle/>
            <a:p>
              <a:endParaRPr lang="en-UA"/>
            </a:p>
          </p:txBody>
        </p:sp>
        <p:sp>
          <p:nvSpPr>
            <p:cNvPr id="148" name="Freeform 147">
              <a:extLst>
                <a:ext uri="{FF2B5EF4-FFF2-40B4-BE49-F238E27FC236}">
                  <a16:creationId xmlns:a16="http://schemas.microsoft.com/office/drawing/2014/main" id="{0DA6D4EA-C7C4-FE69-AFEF-D6D7AE9E9941}"/>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2B3FE"/>
              </a:solidFill>
              <a:prstDash val="solid"/>
              <a:round/>
            </a:ln>
          </p:spPr>
          <p:txBody>
            <a:bodyPr rtlCol="0" anchor="ctr"/>
            <a:lstStyle/>
            <a:p>
              <a:endParaRPr lang="en-UA"/>
            </a:p>
          </p:txBody>
        </p:sp>
        <p:sp>
          <p:nvSpPr>
            <p:cNvPr id="149" name="Freeform 148">
              <a:extLst>
                <a:ext uri="{FF2B5EF4-FFF2-40B4-BE49-F238E27FC236}">
                  <a16:creationId xmlns:a16="http://schemas.microsoft.com/office/drawing/2014/main" id="{8FFEDF21-3D25-267C-1B1D-04096BBEC74C}"/>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2B3FE"/>
              </a:solidFill>
              <a:prstDash val="solid"/>
              <a:round/>
            </a:ln>
          </p:spPr>
          <p:txBody>
            <a:bodyPr rtlCol="0" anchor="ctr"/>
            <a:lstStyle/>
            <a:p>
              <a:endParaRPr lang="en-UA"/>
            </a:p>
          </p:txBody>
        </p:sp>
      </p:grpSp>
      <p:grpSp>
        <p:nvGrpSpPr>
          <p:cNvPr id="150" name="Graphic 36">
            <a:extLst>
              <a:ext uri="{FF2B5EF4-FFF2-40B4-BE49-F238E27FC236}">
                <a16:creationId xmlns:a16="http://schemas.microsoft.com/office/drawing/2014/main" id="{9F3387D9-919D-3028-2D8E-C3E8020D2115}"/>
              </a:ext>
            </a:extLst>
          </p:cNvPr>
          <p:cNvGrpSpPr/>
          <p:nvPr/>
        </p:nvGrpSpPr>
        <p:grpSpPr>
          <a:xfrm>
            <a:off x="6771920" y="5423462"/>
            <a:ext cx="102907" cy="369605"/>
            <a:chOff x="6071070" y="3328444"/>
            <a:chExt cx="390793" cy="1403575"/>
          </a:xfrm>
          <a:noFill/>
        </p:grpSpPr>
        <p:sp>
          <p:nvSpPr>
            <p:cNvPr id="151" name="Freeform 150">
              <a:extLst>
                <a:ext uri="{FF2B5EF4-FFF2-40B4-BE49-F238E27FC236}">
                  <a16:creationId xmlns:a16="http://schemas.microsoft.com/office/drawing/2014/main" id="{F2BB1348-72C9-C3BC-BFC0-5355205800D8}"/>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rgbClr val="92B3FE"/>
              </a:solidFill>
              <a:prstDash val="solid"/>
              <a:round/>
            </a:ln>
          </p:spPr>
          <p:txBody>
            <a:bodyPr rtlCol="0" anchor="ctr"/>
            <a:lstStyle/>
            <a:p>
              <a:endParaRPr lang="en-UA"/>
            </a:p>
          </p:txBody>
        </p:sp>
        <p:sp>
          <p:nvSpPr>
            <p:cNvPr id="152" name="Freeform 151">
              <a:extLst>
                <a:ext uri="{FF2B5EF4-FFF2-40B4-BE49-F238E27FC236}">
                  <a16:creationId xmlns:a16="http://schemas.microsoft.com/office/drawing/2014/main" id="{D3A1621B-38B8-091B-737E-8847F1BE2259}"/>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rgbClr val="92B3FE"/>
              </a:solidFill>
              <a:prstDash val="solid"/>
              <a:round/>
            </a:ln>
          </p:spPr>
          <p:txBody>
            <a:bodyPr rtlCol="0" anchor="ctr"/>
            <a:lstStyle/>
            <a:p>
              <a:endParaRPr lang="en-UA"/>
            </a:p>
          </p:txBody>
        </p:sp>
        <p:sp>
          <p:nvSpPr>
            <p:cNvPr id="153" name="Freeform 152">
              <a:extLst>
                <a:ext uri="{FF2B5EF4-FFF2-40B4-BE49-F238E27FC236}">
                  <a16:creationId xmlns:a16="http://schemas.microsoft.com/office/drawing/2014/main" id="{A07A96B1-6FA2-3B0C-44F8-30C7D4B30FDB}"/>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rgbClr val="92B3FE"/>
              </a:solidFill>
              <a:prstDash val="solid"/>
              <a:round/>
            </a:ln>
          </p:spPr>
          <p:txBody>
            <a:bodyPr rtlCol="0" anchor="ctr"/>
            <a:lstStyle/>
            <a:p>
              <a:endParaRPr lang="en-UA"/>
            </a:p>
          </p:txBody>
        </p:sp>
      </p:grpSp>
      <p:grpSp>
        <p:nvGrpSpPr>
          <p:cNvPr id="154" name="Graphic 36">
            <a:extLst>
              <a:ext uri="{FF2B5EF4-FFF2-40B4-BE49-F238E27FC236}">
                <a16:creationId xmlns:a16="http://schemas.microsoft.com/office/drawing/2014/main" id="{EB7DB4E4-84BE-E2AB-C740-8E4E21C80D36}"/>
              </a:ext>
            </a:extLst>
          </p:cNvPr>
          <p:cNvGrpSpPr/>
          <p:nvPr/>
        </p:nvGrpSpPr>
        <p:grpSpPr>
          <a:xfrm>
            <a:off x="7368820" y="5423462"/>
            <a:ext cx="102907" cy="369605"/>
            <a:chOff x="6071070" y="3328444"/>
            <a:chExt cx="390793" cy="1403575"/>
          </a:xfrm>
          <a:noFill/>
        </p:grpSpPr>
        <p:sp>
          <p:nvSpPr>
            <p:cNvPr id="155" name="Freeform 154">
              <a:extLst>
                <a:ext uri="{FF2B5EF4-FFF2-40B4-BE49-F238E27FC236}">
                  <a16:creationId xmlns:a16="http://schemas.microsoft.com/office/drawing/2014/main" id="{16BC0AFF-6453-04A2-7819-F83CFA6648AB}"/>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chemeClr val="accent1"/>
              </a:solidFill>
              <a:prstDash val="solid"/>
              <a:round/>
            </a:ln>
          </p:spPr>
          <p:txBody>
            <a:bodyPr rtlCol="0" anchor="ctr"/>
            <a:lstStyle/>
            <a:p>
              <a:endParaRPr lang="en-UA"/>
            </a:p>
          </p:txBody>
        </p:sp>
        <p:sp>
          <p:nvSpPr>
            <p:cNvPr id="156" name="Freeform 155">
              <a:extLst>
                <a:ext uri="{FF2B5EF4-FFF2-40B4-BE49-F238E27FC236}">
                  <a16:creationId xmlns:a16="http://schemas.microsoft.com/office/drawing/2014/main" id="{92F14313-3623-0DC9-1A90-18A6F809F155}"/>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chemeClr val="accent1"/>
              </a:solidFill>
              <a:prstDash val="solid"/>
              <a:round/>
            </a:ln>
          </p:spPr>
          <p:txBody>
            <a:bodyPr rtlCol="0" anchor="ctr"/>
            <a:lstStyle/>
            <a:p>
              <a:endParaRPr lang="en-UA"/>
            </a:p>
          </p:txBody>
        </p:sp>
        <p:sp>
          <p:nvSpPr>
            <p:cNvPr id="157" name="Freeform 156">
              <a:extLst>
                <a:ext uri="{FF2B5EF4-FFF2-40B4-BE49-F238E27FC236}">
                  <a16:creationId xmlns:a16="http://schemas.microsoft.com/office/drawing/2014/main" id="{FBB51F6B-CB25-6A2E-6BCC-C7D9D89651E6}"/>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chemeClr val="accent1"/>
              </a:solidFill>
              <a:prstDash val="solid"/>
              <a:round/>
            </a:ln>
          </p:spPr>
          <p:txBody>
            <a:bodyPr rtlCol="0" anchor="ctr"/>
            <a:lstStyle/>
            <a:p>
              <a:endParaRPr lang="en-UA"/>
            </a:p>
          </p:txBody>
        </p:sp>
      </p:grpSp>
      <p:grpSp>
        <p:nvGrpSpPr>
          <p:cNvPr id="158" name="Graphic 36">
            <a:extLst>
              <a:ext uri="{FF2B5EF4-FFF2-40B4-BE49-F238E27FC236}">
                <a16:creationId xmlns:a16="http://schemas.microsoft.com/office/drawing/2014/main" id="{0A1FC91B-7AC1-6A1E-0975-D80DDA0003C5}"/>
              </a:ext>
            </a:extLst>
          </p:cNvPr>
          <p:cNvGrpSpPr/>
          <p:nvPr/>
        </p:nvGrpSpPr>
        <p:grpSpPr>
          <a:xfrm>
            <a:off x="7953020" y="5423462"/>
            <a:ext cx="102907" cy="369605"/>
            <a:chOff x="6071070" y="3328444"/>
            <a:chExt cx="390793" cy="1403575"/>
          </a:xfrm>
          <a:noFill/>
        </p:grpSpPr>
        <p:sp>
          <p:nvSpPr>
            <p:cNvPr id="159" name="Freeform 158">
              <a:extLst>
                <a:ext uri="{FF2B5EF4-FFF2-40B4-BE49-F238E27FC236}">
                  <a16:creationId xmlns:a16="http://schemas.microsoft.com/office/drawing/2014/main" id="{08757F9D-7652-A02A-7323-D81CFD0F447D}"/>
                </a:ext>
              </a:extLst>
            </p:cNvPr>
            <p:cNvSpPr/>
            <p:nvPr/>
          </p:nvSpPr>
          <p:spPr>
            <a:xfrm>
              <a:off x="6266507" y="4200096"/>
              <a:ext cx="8572" cy="531923"/>
            </a:xfrm>
            <a:custGeom>
              <a:avLst/>
              <a:gdLst>
                <a:gd name="connsiteX0" fmla="*/ 0 w 8572"/>
                <a:gd name="connsiteY0" fmla="*/ 531924 h 531923"/>
                <a:gd name="connsiteX1" fmla="*/ 0 w 8572"/>
                <a:gd name="connsiteY1" fmla="*/ 0 h 531923"/>
              </a:gdLst>
              <a:ahLst/>
              <a:cxnLst>
                <a:cxn ang="0">
                  <a:pos x="connsiteX0" y="connsiteY0"/>
                </a:cxn>
                <a:cxn ang="0">
                  <a:pos x="connsiteX1" y="connsiteY1"/>
                </a:cxn>
              </a:cxnLst>
              <a:rect l="l" t="t" r="r" b="b"/>
              <a:pathLst>
                <a:path w="8572" h="531923">
                  <a:moveTo>
                    <a:pt x="0" y="531924"/>
                  </a:moveTo>
                  <a:lnTo>
                    <a:pt x="0" y="0"/>
                  </a:lnTo>
                </a:path>
              </a:pathLst>
            </a:custGeom>
            <a:ln w="19050" cap="rnd">
              <a:solidFill>
                <a:schemeClr val="accent1"/>
              </a:solidFill>
              <a:prstDash val="solid"/>
              <a:round/>
            </a:ln>
          </p:spPr>
          <p:txBody>
            <a:bodyPr rtlCol="0" anchor="ctr"/>
            <a:lstStyle/>
            <a:p>
              <a:endParaRPr lang="en-UA"/>
            </a:p>
          </p:txBody>
        </p:sp>
        <p:sp>
          <p:nvSpPr>
            <p:cNvPr id="160" name="Freeform 159">
              <a:extLst>
                <a:ext uri="{FF2B5EF4-FFF2-40B4-BE49-F238E27FC236}">
                  <a16:creationId xmlns:a16="http://schemas.microsoft.com/office/drawing/2014/main" id="{CD499848-B67B-7D6A-3708-ADFC59BAEC0A}"/>
                </a:ext>
              </a:extLst>
            </p:cNvPr>
            <p:cNvSpPr/>
            <p:nvPr/>
          </p:nvSpPr>
          <p:spPr>
            <a:xfrm>
              <a:off x="6177010" y="3328444"/>
              <a:ext cx="178993" cy="207968"/>
            </a:xfrm>
            <a:custGeom>
              <a:avLst/>
              <a:gdLst>
                <a:gd name="connsiteX0" fmla="*/ 178994 w 178993"/>
                <a:gd name="connsiteY0" fmla="*/ 89497 h 207968"/>
                <a:gd name="connsiteX1" fmla="*/ 89497 w 178993"/>
                <a:gd name="connsiteY1" fmla="*/ 207969 h 207968"/>
                <a:gd name="connsiteX2" fmla="*/ 0 w 178993"/>
                <a:gd name="connsiteY2" fmla="*/ 89497 h 207968"/>
                <a:gd name="connsiteX3" fmla="*/ 89497 w 178993"/>
                <a:gd name="connsiteY3" fmla="*/ 0 h 207968"/>
                <a:gd name="connsiteX4" fmla="*/ 178994 w 178993"/>
                <a:gd name="connsiteY4" fmla="*/ 89497 h 2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993" h="207968">
                  <a:moveTo>
                    <a:pt x="178994" y="89497"/>
                  </a:moveTo>
                  <a:cubicBezTo>
                    <a:pt x="178994" y="138960"/>
                    <a:pt x="138960" y="207969"/>
                    <a:pt x="89497" y="207969"/>
                  </a:cubicBezTo>
                  <a:cubicBezTo>
                    <a:pt x="40119" y="207969"/>
                    <a:pt x="0" y="138960"/>
                    <a:pt x="0" y="89497"/>
                  </a:cubicBezTo>
                  <a:cubicBezTo>
                    <a:pt x="0" y="40120"/>
                    <a:pt x="40033" y="0"/>
                    <a:pt x="89497" y="0"/>
                  </a:cubicBezTo>
                  <a:cubicBezTo>
                    <a:pt x="138960" y="0"/>
                    <a:pt x="178994" y="40034"/>
                    <a:pt x="178994" y="89497"/>
                  </a:cubicBezTo>
                  <a:close/>
                </a:path>
              </a:pathLst>
            </a:custGeom>
            <a:noFill/>
            <a:ln w="19050" cap="rnd">
              <a:solidFill>
                <a:schemeClr val="accent1"/>
              </a:solidFill>
              <a:prstDash val="solid"/>
              <a:round/>
            </a:ln>
          </p:spPr>
          <p:txBody>
            <a:bodyPr rtlCol="0" anchor="ctr"/>
            <a:lstStyle/>
            <a:p>
              <a:endParaRPr lang="en-UA"/>
            </a:p>
          </p:txBody>
        </p:sp>
        <p:sp>
          <p:nvSpPr>
            <p:cNvPr id="161" name="Freeform 160">
              <a:extLst>
                <a:ext uri="{FF2B5EF4-FFF2-40B4-BE49-F238E27FC236}">
                  <a16:creationId xmlns:a16="http://schemas.microsoft.com/office/drawing/2014/main" id="{E0FFC622-80FB-B1F3-8F6E-570D7084F56F}"/>
                </a:ext>
              </a:extLst>
            </p:cNvPr>
            <p:cNvSpPr/>
            <p:nvPr/>
          </p:nvSpPr>
          <p:spPr>
            <a:xfrm>
              <a:off x="6071070" y="3614864"/>
              <a:ext cx="390793" cy="1117155"/>
            </a:xfrm>
            <a:custGeom>
              <a:avLst/>
              <a:gdLst>
                <a:gd name="connsiteX0" fmla="*/ 80994 w 390793"/>
                <a:gd name="connsiteY0" fmla="*/ 1117156 h 1117155"/>
                <a:gd name="connsiteX1" fmla="*/ 46018 w 390793"/>
                <a:gd name="connsiteY1" fmla="*/ 488191 h 1117155"/>
                <a:gd name="connsiteX2" fmla="*/ 4270 w 390793"/>
                <a:gd name="connsiteY2" fmla="*/ 479962 h 1117155"/>
                <a:gd name="connsiteX3" fmla="*/ 28787 w 390793"/>
                <a:gd name="connsiteY3" fmla="*/ 3331 h 1117155"/>
                <a:gd name="connsiteX4" fmla="*/ 86137 w 390793"/>
                <a:gd name="connsiteY4" fmla="*/ 73 h 1117155"/>
                <a:gd name="connsiteX5" fmla="*/ 124027 w 390793"/>
                <a:gd name="connsiteY5" fmla="*/ 23562 h 1117155"/>
                <a:gd name="connsiteX6" fmla="*/ 266760 w 390793"/>
                <a:gd name="connsiteY6" fmla="*/ 23562 h 1117155"/>
                <a:gd name="connsiteX7" fmla="*/ 304650 w 390793"/>
                <a:gd name="connsiteY7" fmla="*/ 73 h 1117155"/>
                <a:gd name="connsiteX8" fmla="*/ 362000 w 390793"/>
                <a:gd name="connsiteY8" fmla="*/ 3331 h 1117155"/>
                <a:gd name="connsiteX9" fmla="*/ 386517 w 390793"/>
                <a:gd name="connsiteY9" fmla="*/ 479962 h 1117155"/>
                <a:gd name="connsiteX10" fmla="*/ 344769 w 390793"/>
                <a:gd name="connsiteY10" fmla="*/ 488191 h 1117155"/>
                <a:gd name="connsiteX11" fmla="*/ 309879 w 390793"/>
                <a:gd name="connsiteY11" fmla="*/ 1117156 h 111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0793" h="1117155">
                  <a:moveTo>
                    <a:pt x="80994" y="1117156"/>
                  </a:moveTo>
                  <a:lnTo>
                    <a:pt x="46018" y="488191"/>
                  </a:lnTo>
                  <a:cubicBezTo>
                    <a:pt x="45503" y="475504"/>
                    <a:pt x="4698" y="492049"/>
                    <a:pt x="4270" y="479962"/>
                  </a:cubicBezTo>
                  <a:cubicBezTo>
                    <a:pt x="-12361" y="35134"/>
                    <a:pt x="24672" y="6760"/>
                    <a:pt x="28787" y="3331"/>
                  </a:cubicBezTo>
                  <a:cubicBezTo>
                    <a:pt x="33673" y="1959"/>
                    <a:pt x="74050" y="844"/>
                    <a:pt x="86137" y="73"/>
                  </a:cubicBezTo>
                  <a:cubicBezTo>
                    <a:pt x="102510" y="-956"/>
                    <a:pt x="116569" y="8988"/>
                    <a:pt x="124027" y="23562"/>
                  </a:cubicBezTo>
                  <a:cubicBezTo>
                    <a:pt x="150602" y="75168"/>
                    <a:pt x="240099" y="75168"/>
                    <a:pt x="266760" y="23562"/>
                  </a:cubicBezTo>
                  <a:cubicBezTo>
                    <a:pt x="274218" y="8988"/>
                    <a:pt x="288362" y="-956"/>
                    <a:pt x="304650" y="73"/>
                  </a:cubicBezTo>
                  <a:cubicBezTo>
                    <a:pt x="316737" y="844"/>
                    <a:pt x="357114" y="1959"/>
                    <a:pt x="362000" y="3331"/>
                  </a:cubicBezTo>
                  <a:cubicBezTo>
                    <a:pt x="366201" y="6845"/>
                    <a:pt x="403148" y="35134"/>
                    <a:pt x="386517" y="479962"/>
                  </a:cubicBezTo>
                  <a:cubicBezTo>
                    <a:pt x="386089" y="492049"/>
                    <a:pt x="345284" y="475504"/>
                    <a:pt x="344769" y="488191"/>
                  </a:cubicBezTo>
                  <a:lnTo>
                    <a:pt x="309879" y="1117156"/>
                  </a:lnTo>
                </a:path>
              </a:pathLst>
            </a:custGeom>
            <a:noFill/>
            <a:ln w="19050" cap="rnd">
              <a:solidFill>
                <a:schemeClr val="accent1"/>
              </a:solidFill>
              <a:prstDash val="solid"/>
              <a:round/>
            </a:ln>
          </p:spPr>
          <p:txBody>
            <a:bodyPr rtlCol="0" anchor="ctr"/>
            <a:lstStyle/>
            <a:p>
              <a:endParaRPr lang="en-UA"/>
            </a:p>
          </p:txBody>
        </p:sp>
      </p:grpSp>
      <p:cxnSp>
        <p:nvCxnSpPr>
          <p:cNvPr id="165" name="Straight Connector 164">
            <a:extLst>
              <a:ext uri="{FF2B5EF4-FFF2-40B4-BE49-F238E27FC236}">
                <a16:creationId xmlns:a16="http://schemas.microsoft.com/office/drawing/2014/main" id="{BDF23907-7183-BB7C-41C9-D21108837350}"/>
              </a:ext>
            </a:extLst>
          </p:cNvPr>
          <p:cNvCxnSpPr/>
          <p:nvPr/>
        </p:nvCxnSpPr>
        <p:spPr>
          <a:xfrm>
            <a:off x="9286459" y="2367588"/>
            <a:ext cx="4385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DF7FC34-C446-FB6F-B4C3-01D64B888CE1}"/>
              </a:ext>
            </a:extLst>
          </p:cNvPr>
          <p:cNvCxnSpPr>
            <a:cxnSpLocks/>
          </p:cNvCxnSpPr>
          <p:nvPr/>
        </p:nvCxnSpPr>
        <p:spPr>
          <a:xfrm>
            <a:off x="9286459" y="2739813"/>
            <a:ext cx="438507"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4FFF90B0-91E8-5FDF-D833-940D548CF0B7}"/>
              </a:ext>
            </a:extLst>
          </p:cNvPr>
          <p:cNvSpPr txBox="1"/>
          <p:nvPr/>
        </p:nvSpPr>
        <p:spPr>
          <a:xfrm>
            <a:off x="9854146" y="2255850"/>
            <a:ext cx="1314364" cy="261610"/>
          </a:xfrm>
          <a:prstGeom prst="rect">
            <a:avLst/>
          </a:prstGeom>
          <a:noFill/>
        </p:spPr>
        <p:txBody>
          <a:bodyPr wrap="square" lIns="0" rIns="0" rtlCol="0">
            <a:noAutofit/>
          </a:bodyPr>
          <a:lstStyle/>
          <a:p>
            <a:r>
              <a:rPr lang="en-US" sz="1100" dirty="0">
                <a:solidFill>
                  <a:schemeClr val="tx1">
                    <a:lumMod val="65000"/>
                    <a:lumOff val="35000"/>
                  </a:schemeClr>
                </a:solidFill>
                <a:latin typeface="Montserrat Light" pitchFamily="2" charset="77"/>
              </a:rPr>
              <a:t>Our company</a:t>
            </a:r>
          </a:p>
        </p:txBody>
      </p:sp>
      <p:sp>
        <p:nvSpPr>
          <p:cNvPr id="168" name="TextBox 167">
            <a:extLst>
              <a:ext uri="{FF2B5EF4-FFF2-40B4-BE49-F238E27FC236}">
                <a16:creationId xmlns:a16="http://schemas.microsoft.com/office/drawing/2014/main" id="{46BD9675-B0E9-06C9-6DC8-A7A17E638902}"/>
              </a:ext>
            </a:extLst>
          </p:cNvPr>
          <p:cNvSpPr txBox="1"/>
          <p:nvPr/>
        </p:nvSpPr>
        <p:spPr>
          <a:xfrm>
            <a:off x="9854146" y="2623296"/>
            <a:ext cx="1314364" cy="261610"/>
          </a:xfrm>
          <a:prstGeom prst="rect">
            <a:avLst/>
          </a:prstGeom>
          <a:noFill/>
        </p:spPr>
        <p:txBody>
          <a:bodyPr wrap="square" lIns="0" rIns="0" rtlCol="0">
            <a:noAutofit/>
          </a:bodyPr>
          <a:lstStyle/>
          <a:p>
            <a:r>
              <a:rPr lang="en-US" sz="1100" dirty="0">
                <a:solidFill>
                  <a:schemeClr val="tx1">
                    <a:lumMod val="65000"/>
                    <a:lumOff val="35000"/>
                  </a:schemeClr>
                </a:solidFill>
                <a:latin typeface="Montserrat Light" pitchFamily="2" charset="77"/>
              </a:rPr>
              <a:t>Industry Average</a:t>
            </a:r>
          </a:p>
        </p:txBody>
      </p:sp>
      <p:sp>
        <p:nvSpPr>
          <p:cNvPr id="171" name="TextBox 170">
            <a:extLst>
              <a:ext uri="{FF2B5EF4-FFF2-40B4-BE49-F238E27FC236}">
                <a16:creationId xmlns:a16="http://schemas.microsoft.com/office/drawing/2014/main" id="{02F4E445-0FA7-CCE0-14AF-567812698360}"/>
              </a:ext>
            </a:extLst>
          </p:cNvPr>
          <p:cNvSpPr txBox="1"/>
          <p:nvPr/>
        </p:nvSpPr>
        <p:spPr>
          <a:xfrm>
            <a:off x="9290838" y="3678581"/>
            <a:ext cx="1314364" cy="261610"/>
          </a:xfrm>
          <a:prstGeom prst="rect">
            <a:avLst/>
          </a:prstGeom>
          <a:noFill/>
        </p:spPr>
        <p:txBody>
          <a:bodyPr wrap="square" lIns="0" rIns="0" rtlCol="0">
            <a:noAutofit/>
          </a:bodyPr>
          <a:lstStyle/>
          <a:p>
            <a:r>
              <a:rPr lang="en-US" sz="1400" dirty="0">
                <a:solidFill>
                  <a:schemeClr val="bg1"/>
                </a:solidFill>
                <a:latin typeface="Montserrat Light" pitchFamily="2" charset="77"/>
              </a:rPr>
              <a:t>Promoters</a:t>
            </a:r>
          </a:p>
        </p:txBody>
      </p:sp>
      <p:sp>
        <p:nvSpPr>
          <p:cNvPr id="172" name="TextBox 171">
            <a:extLst>
              <a:ext uri="{FF2B5EF4-FFF2-40B4-BE49-F238E27FC236}">
                <a16:creationId xmlns:a16="http://schemas.microsoft.com/office/drawing/2014/main" id="{12594477-DF54-FA02-D23B-6DF379984542}"/>
              </a:ext>
            </a:extLst>
          </p:cNvPr>
          <p:cNvSpPr txBox="1"/>
          <p:nvPr/>
        </p:nvSpPr>
        <p:spPr>
          <a:xfrm>
            <a:off x="9290838" y="4056869"/>
            <a:ext cx="1314364" cy="261610"/>
          </a:xfrm>
          <a:prstGeom prst="rect">
            <a:avLst/>
          </a:prstGeom>
          <a:noFill/>
        </p:spPr>
        <p:txBody>
          <a:bodyPr wrap="square" lIns="0" rIns="0" rtlCol="0">
            <a:noAutofit/>
          </a:bodyPr>
          <a:lstStyle/>
          <a:p>
            <a:r>
              <a:rPr lang="en-US" sz="1400" dirty="0">
                <a:solidFill>
                  <a:schemeClr val="bg1"/>
                </a:solidFill>
                <a:latin typeface="Montserrat Light" pitchFamily="2" charset="77"/>
              </a:rPr>
              <a:t>Passives</a:t>
            </a:r>
          </a:p>
        </p:txBody>
      </p:sp>
      <p:sp>
        <p:nvSpPr>
          <p:cNvPr id="173" name="TextBox 172">
            <a:extLst>
              <a:ext uri="{FF2B5EF4-FFF2-40B4-BE49-F238E27FC236}">
                <a16:creationId xmlns:a16="http://schemas.microsoft.com/office/drawing/2014/main" id="{C68F5A7C-C94B-375A-DCD2-F893781DB552}"/>
              </a:ext>
            </a:extLst>
          </p:cNvPr>
          <p:cNvSpPr txBox="1"/>
          <p:nvPr/>
        </p:nvSpPr>
        <p:spPr>
          <a:xfrm>
            <a:off x="9290838" y="4445074"/>
            <a:ext cx="1314364" cy="261610"/>
          </a:xfrm>
          <a:prstGeom prst="rect">
            <a:avLst/>
          </a:prstGeom>
          <a:noFill/>
        </p:spPr>
        <p:txBody>
          <a:bodyPr wrap="square" lIns="0" rIns="0" rtlCol="0">
            <a:noAutofit/>
          </a:bodyPr>
          <a:lstStyle/>
          <a:p>
            <a:r>
              <a:rPr lang="en-US" sz="1400" dirty="0">
                <a:solidFill>
                  <a:schemeClr val="bg1"/>
                </a:solidFill>
                <a:latin typeface="Montserrat Light" pitchFamily="2" charset="77"/>
              </a:rPr>
              <a:t>Detractors</a:t>
            </a:r>
          </a:p>
        </p:txBody>
      </p:sp>
      <p:sp>
        <p:nvSpPr>
          <p:cNvPr id="175" name="TextBox 174">
            <a:extLst>
              <a:ext uri="{FF2B5EF4-FFF2-40B4-BE49-F238E27FC236}">
                <a16:creationId xmlns:a16="http://schemas.microsoft.com/office/drawing/2014/main" id="{209BE89C-2015-FC46-4FED-8CA0D2607497}"/>
              </a:ext>
            </a:extLst>
          </p:cNvPr>
          <p:cNvSpPr txBox="1"/>
          <p:nvPr/>
        </p:nvSpPr>
        <p:spPr>
          <a:xfrm>
            <a:off x="10108715" y="3673803"/>
            <a:ext cx="912525" cy="261610"/>
          </a:xfrm>
          <a:prstGeom prst="rect">
            <a:avLst/>
          </a:prstGeom>
          <a:noFill/>
        </p:spPr>
        <p:txBody>
          <a:bodyPr wrap="square" lIns="0" rIns="0" rtlCol="0">
            <a:noAutofit/>
          </a:bodyPr>
          <a:lstStyle/>
          <a:p>
            <a:pPr algn="r"/>
            <a:r>
              <a:rPr lang="en-US" sz="1400" dirty="0">
                <a:solidFill>
                  <a:schemeClr val="bg1"/>
                </a:solidFill>
                <a:latin typeface="Montserrat Light" pitchFamily="2" charset="77"/>
              </a:rPr>
              <a:t>64%</a:t>
            </a:r>
          </a:p>
        </p:txBody>
      </p:sp>
      <p:sp>
        <p:nvSpPr>
          <p:cNvPr id="176" name="TextBox 175">
            <a:extLst>
              <a:ext uri="{FF2B5EF4-FFF2-40B4-BE49-F238E27FC236}">
                <a16:creationId xmlns:a16="http://schemas.microsoft.com/office/drawing/2014/main" id="{A92D041E-1DFB-1A32-0070-924D271B1B22}"/>
              </a:ext>
            </a:extLst>
          </p:cNvPr>
          <p:cNvSpPr txBox="1"/>
          <p:nvPr/>
        </p:nvSpPr>
        <p:spPr>
          <a:xfrm>
            <a:off x="10108715" y="4052091"/>
            <a:ext cx="912525" cy="261610"/>
          </a:xfrm>
          <a:prstGeom prst="rect">
            <a:avLst/>
          </a:prstGeom>
          <a:noFill/>
        </p:spPr>
        <p:txBody>
          <a:bodyPr wrap="square" lIns="0" rIns="0" rtlCol="0">
            <a:noAutofit/>
          </a:bodyPr>
          <a:lstStyle/>
          <a:p>
            <a:pPr algn="r"/>
            <a:r>
              <a:rPr lang="en-US" sz="1400" dirty="0">
                <a:solidFill>
                  <a:schemeClr val="bg1"/>
                </a:solidFill>
                <a:latin typeface="Montserrat Light" pitchFamily="2" charset="77"/>
              </a:rPr>
              <a:t>22%</a:t>
            </a:r>
          </a:p>
        </p:txBody>
      </p:sp>
      <p:sp>
        <p:nvSpPr>
          <p:cNvPr id="177" name="TextBox 176">
            <a:extLst>
              <a:ext uri="{FF2B5EF4-FFF2-40B4-BE49-F238E27FC236}">
                <a16:creationId xmlns:a16="http://schemas.microsoft.com/office/drawing/2014/main" id="{C7316574-0596-C147-2622-D24DD32EF541}"/>
              </a:ext>
            </a:extLst>
          </p:cNvPr>
          <p:cNvSpPr txBox="1"/>
          <p:nvPr/>
        </p:nvSpPr>
        <p:spPr>
          <a:xfrm>
            <a:off x="10108715" y="4440296"/>
            <a:ext cx="912525" cy="261610"/>
          </a:xfrm>
          <a:prstGeom prst="rect">
            <a:avLst/>
          </a:prstGeom>
          <a:noFill/>
        </p:spPr>
        <p:txBody>
          <a:bodyPr wrap="square" lIns="0" rIns="0" rtlCol="0">
            <a:noAutofit/>
          </a:bodyPr>
          <a:lstStyle/>
          <a:p>
            <a:pPr algn="r"/>
            <a:r>
              <a:rPr lang="en-US" sz="1400" dirty="0">
                <a:solidFill>
                  <a:schemeClr val="bg1"/>
                </a:solidFill>
                <a:latin typeface="Montserrat Light" pitchFamily="2" charset="77"/>
              </a:rPr>
              <a:t>14%</a:t>
            </a:r>
          </a:p>
        </p:txBody>
      </p:sp>
      <p:sp>
        <p:nvSpPr>
          <p:cNvPr id="179" name="Rectangle 178">
            <a:extLst>
              <a:ext uri="{FF2B5EF4-FFF2-40B4-BE49-F238E27FC236}">
                <a16:creationId xmlns:a16="http://schemas.microsoft.com/office/drawing/2014/main" id="{2A2CD0F0-448D-3BCE-C493-95FE7E8B28F4}"/>
              </a:ext>
            </a:extLst>
          </p:cNvPr>
          <p:cNvSpPr/>
          <p:nvPr/>
        </p:nvSpPr>
        <p:spPr>
          <a:xfrm>
            <a:off x="7115432" y="1957217"/>
            <a:ext cx="1238865" cy="4083661"/>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0" name="Round Same-side Corner of Rectangle 179">
            <a:extLst>
              <a:ext uri="{FF2B5EF4-FFF2-40B4-BE49-F238E27FC236}">
                <a16:creationId xmlns:a16="http://schemas.microsoft.com/office/drawing/2014/main" id="{19002054-F5F7-EDB3-A45C-E08F912E03E3}"/>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1" name="Rectangle 180">
            <a:extLst>
              <a:ext uri="{FF2B5EF4-FFF2-40B4-BE49-F238E27FC236}">
                <a16:creationId xmlns:a16="http://schemas.microsoft.com/office/drawing/2014/main" id="{F3D0FEED-2439-771F-0C13-3F3515DB476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2"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AA658A3-88E9-1B17-4D18-511151A52FE5}"/>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14</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83" name="TextBox 182">
            <a:extLst>
              <a:ext uri="{FF2B5EF4-FFF2-40B4-BE49-F238E27FC236}">
                <a16:creationId xmlns:a16="http://schemas.microsoft.com/office/drawing/2014/main" id="{21CF6D95-8A50-318E-74FE-2911A63DFA87}"/>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COMPETITIVE INTELLIGENCE</a:t>
            </a:r>
            <a:endParaRPr lang="en-US" sz="1100" dirty="0">
              <a:solidFill>
                <a:schemeClr val="bg2">
                  <a:lumMod val="75000"/>
                </a:schemeClr>
              </a:solidFill>
              <a:latin typeface="Montserrat" panose="00000500000000000000" pitchFamily="50" charset="0"/>
            </a:endParaRPr>
          </a:p>
        </p:txBody>
      </p:sp>
      <p:sp>
        <p:nvSpPr>
          <p:cNvPr id="2" name="TextBox 1">
            <a:extLst>
              <a:ext uri="{FF2B5EF4-FFF2-40B4-BE49-F238E27FC236}">
                <a16:creationId xmlns:a16="http://schemas.microsoft.com/office/drawing/2014/main" id="{2FCE670F-0BD8-7B05-CC01-955B63C76DB0}"/>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Net Promotor Score (NPS)</a:t>
            </a:r>
          </a:p>
        </p:txBody>
      </p:sp>
      <p:sp>
        <p:nvSpPr>
          <p:cNvPr id="7" name="TextBox 6">
            <a:extLst>
              <a:ext uri="{FF2B5EF4-FFF2-40B4-BE49-F238E27FC236}">
                <a16:creationId xmlns:a16="http://schemas.microsoft.com/office/drawing/2014/main" id="{CBFC5D04-2B16-4CE3-1CB9-D1EBD2435D83}"/>
              </a:ext>
            </a:extLst>
          </p:cNvPr>
          <p:cNvSpPr txBox="1"/>
          <p:nvPr/>
        </p:nvSpPr>
        <p:spPr>
          <a:xfrm>
            <a:off x="8980901" y="4961133"/>
            <a:ext cx="2331730" cy="757130"/>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NPS = 50</a:t>
            </a:r>
          </a:p>
        </p:txBody>
      </p:sp>
      <p:cxnSp>
        <p:nvCxnSpPr>
          <p:cNvPr id="8" name="Straight Connector 7">
            <a:extLst>
              <a:ext uri="{FF2B5EF4-FFF2-40B4-BE49-F238E27FC236}">
                <a16:creationId xmlns:a16="http://schemas.microsoft.com/office/drawing/2014/main" id="{512E14AA-F375-E7D5-D273-FC708D8FAEC3}"/>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31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graphicEl>
                                              <a:chart seriesIdx="-3" categoryIdx="-3" bldStep="gridLegend"/>
                                            </p:graphicEl>
                                          </p:spTgt>
                                        </p:tgtEl>
                                        <p:attrNameLst>
                                          <p:attrName>style.visibility</p:attrName>
                                        </p:attrNameLst>
                                      </p:cBhvr>
                                      <p:to>
                                        <p:strVal val="visible"/>
                                      </p:to>
                                    </p:set>
                                    <p:animEffect transition="in" filter="wipe(left)">
                                      <p:cBhvr>
                                        <p:cTn id="7" dur="1500"/>
                                        <p:tgtEl>
                                          <p:spTgt spid="34">
                                            <p:graphicEl>
                                              <a:chart seriesIdx="-3" categoryIdx="-3" bldStep="gridLegend"/>
                                            </p:graphicEl>
                                          </p:spTgt>
                                        </p:tgtEl>
                                      </p:cBhvr>
                                    </p:animEffect>
                                  </p:childTnLst>
                                </p:cTn>
                              </p:par>
                              <p:par>
                                <p:cTn id="8" presetID="22" presetClass="entr" presetSubtype="8" fill="hold" grpId="0" nodeType="withEffect">
                                  <p:stCondLst>
                                    <p:cond delay="1500"/>
                                  </p:stCondLst>
                                  <p:childTnLst>
                                    <p:set>
                                      <p:cBhvr>
                                        <p:cTn id="9" dur="1" fill="hold">
                                          <p:stCondLst>
                                            <p:cond delay="0"/>
                                          </p:stCondLst>
                                        </p:cTn>
                                        <p:tgtEl>
                                          <p:spTgt spid="34">
                                            <p:graphicEl>
                                              <a:chart seriesIdx="0" categoryIdx="-4" bldStep="series"/>
                                            </p:graphicEl>
                                          </p:spTgt>
                                        </p:tgtEl>
                                        <p:attrNameLst>
                                          <p:attrName>style.visibility</p:attrName>
                                        </p:attrNameLst>
                                      </p:cBhvr>
                                      <p:to>
                                        <p:strVal val="visible"/>
                                      </p:to>
                                    </p:set>
                                    <p:animEffect transition="in" filter="wipe(left)">
                                      <p:cBhvr>
                                        <p:cTn id="10" dur="1500"/>
                                        <p:tgtEl>
                                          <p:spTgt spid="34">
                                            <p:graphicEl>
                                              <a:chart seriesIdx="0" categoryIdx="-4" bldStep="series"/>
                                            </p:graphicEl>
                                          </p:spTgt>
                                        </p:tgtEl>
                                      </p:cBhvr>
                                    </p:animEffect>
                                  </p:childTnLst>
                                </p:cTn>
                              </p:par>
                              <p:par>
                                <p:cTn id="11" presetID="22" presetClass="entr" presetSubtype="8" fill="hold" grpId="0" nodeType="withEffect">
                                  <p:stCondLst>
                                    <p:cond delay="3000"/>
                                  </p:stCondLst>
                                  <p:childTnLst>
                                    <p:set>
                                      <p:cBhvr>
                                        <p:cTn id="12" dur="1" fill="hold">
                                          <p:stCondLst>
                                            <p:cond delay="0"/>
                                          </p:stCondLst>
                                        </p:cTn>
                                        <p:tgtEl>
                                          <p:spTgt spid="34">
                                            <p:graphicEl>
                                              <a:chart seriesIdx="1" categoryIdx="-4" bldStep="series"/>
                                            </p:graphicEl>
                                          </p:spTgt>
                                        </p:tgtEl>
                                        <p:attrNameLst>
                                          <p:attrName>style.visibility</p:attrName>
                                        </p:attrNameLst>
                                      </p:cBhvr>
                                      <p:to>
                                        <p:strVal val="visible"/>
                                      </p:to>
                                    </p:set>
                                    <p:animEffect transition="in" filter="wipe(left)">
                                      <p:cBhvr>
                                        <p:cTn id="13" dur="1500"/>
                                        <p:tgtEl>
                                          <p:spTgt spid="34">
                                            <p:graphicEl>
                                              <a:chart seriesIdx="1" categoryIdx="-4" bldStep="series"/>
                                            </p:graphicEl>
                                          </p:spTgt>
                                        </p:tgtEl>
                                      </p:cBhvr>
                                    </p:animEffect>
                                  </p:childTnLst>
                                </p:cTn>
                              </p:par>
                              <p:par>
                                <p:cTn id="14" presetID="12" presetClass="entr" presetSubtype="1" fill="hold"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p:tgtEl>
                                          <p:spTgt spid="40"/>
                                        </p:tgtEl>
                                        <p:attrNameLst>
                                          <p:attrName>ppt_y</p:attrName>
                                        </p:attrNameLst>
                                      </p:cBhvr>
                                      <p:tavLst>
                                        <p:tav tm="0">
                                          <p:val>
                                            <p:strVal val="#ppt_y-#ppt_h*1.125000"/>
                                          </p:val>
                                        </p:tav>
                                        <p:tav tm="100000">
                                          <p:val>
                                            <p:strVal val="#ppt_y"/>
                                          </p:val>
                                        </p:tav>
                                      </p:tavLst>
                                    </p:anim>
                                    <p:animEffect transition="in" filter="wipe(down)">
                                      <p:cBhvr>
                                        <p:cTn id="17" dur="1000"/>
                                        <p:tgtEl>
                                          <p:spTgt spid="40"/>
                                        </p:tgtEl>
                                      </p:cBhvr>
                                    </p:animEffect>
                                  </p:childTnLst>
                                </p:cTn>
                              </p:par>
                              <p:par>
                                <p:cTn id="18" presetID="12" presetClass="entr" presetSubtype="1" fill="hold" nodeType="withEffect">
                                  <p:stCondLst>
                                    <p:cond delay="50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1000"/>
                                        <p:tgtEl>
                                          <p:spTgt spid="48"/>
                                        </p:tgtEl>
                                        <p:attrNameLst>
                                          <p:attrName>ppt_y</p:attrName>
                                        </p:attrNameLst>
                                      </p:cBhvr>
                                      <p:tavLst>
                                        <p:tav tm="0">
                                          <p:val>
                                            <p:strVal val="#ppt_y-#ppt_h*1.125000"/>
                                          </p:val>
                                        </p:tav>
                                        <p:tav tm="100000">
                                          <p:val>
                                            <p:strVal val="#ppt_y"/>
                                          </p:val>
                                        </p:tav>
                                      </p:tavLst>
                                    </p:anim>
                                    <p:animEffect transition="in" filter="wipe(down)">
                                      <p:cBhvr>
                                        <p:cTn id="21" dur="1000"/>
                                        <p:tgtEl>
                                          <p:spTgt spid="48"/>
                                        </p:tgtEl>
                                      </p:cBhvr>
                                    </p:animEffect>
                                  </p:childTnLst>
                                </p:cTn>
                              </p:par>
                              <p:par>
                                <p:cTn id="22" presetID="12" presetClass="entr" presetSubtype="1" fill="hold" nodeType="withEffect">
                                  <p:stCondLst>
                                    <p:cond delay="50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1000"/>
                                        <p:tgtEl>
                                          <p:spTgt spid="59"/>
                                        </p:tgtEl>
                                        <p:attrNameLst>
                                          <p:attrName>ppt_y</p:attrName>
                                        </p:attrNameLst>
                                      </p:cBhvr>
                                      <p:tavLst>
                                        <p:tav tm="0">
                                          <p:val>
                                            <p:strVal val="#ppt_y-#ppt_h*1.125000"/>
                                          </p:val>
                                        </p:tav>
                                        <p:tav tm="100000">
                                          <p:val>
                                            <p:strVal val="#ppt_y"/>
                                          </p:val>
                                        </p:tav>
                                      </p:tavLst>
                                    </p:anim>
                                    <p:animEffect transition="in" filter="wipe(down)">
                                      <p:cBhvr>
                                        <p:cTn id="25" dur="1000"/>
                                        <p:tgtEl>
                                          <p:spTgt spid="59"/>
                                        </p:tgtEl>
                                      </p:cBhvr>
                                    </p:animEffect>
                                  </p:childTnLst>
                                </p:cTn>
                              </p:par>
                              <p:par>
                                <p:cTn id="26" presetID="12" presetClass="entr" presetSubtype="1" fill="hold" nodeType="withEffect">
                                  <p:stCondLst>
                                    <p:cond delay="500"/>
                                  </p:stCondLst>
                                  <p:childTnLst>
                                    <p:set>
                                      <p:cBhvr>
                                        <p:cTn id="27" dur="1" fill="hold">
                                          <p:stCondLst>
                                            <p:cond delay="0"/>
                                          </p:stCondLst>
                                        </p:cTn>
                                        <p:tgtEl>
                                          <p:spTgt spid="129"/>
                                        </p:tgtEl>
                                        <p:attrNameLst>
                                          <p:attrName>style.visibility</p:attrName>
                                        </p:attrNameLst>
                                      </p:cBhvr>
                                      <p:to>
                                        <p:strVal val="visible"/>
                                      </p:to>
                                    </p:set>
                                    <p:anim calcmode="lin" valueType="num">
                                      <p:cBhvr additive="base">
                                        <p:cTn id="28" dur="1000"/>
                                        <p:tgtEl>
                                          <p:spTgt spid="129"/>
                                        </p:tgtEl>
                                        <p:attrNameLst>
                                          <p:attrName>ppt_y</p:attrName>
                                        </p:attrNameLst>
                                      </p:cBhvr>
                                      <p:tavLst>
                                        <p:tav tm="0">
                                          <p:val>
                                            <p:strVal val="#ppt_y-#ppt_h*1.125000"/>
                                          </p:val>
                                        </p:tav>
                                        <p:tav tm="100000">
                                          <p:val>
                                            <p:strVal val="#ppt_y"/>
                                          </p:val>
                                        </p:tav>
                                      </p:tavLst>
                                    </p:anim>
                                    <p:animEffect transition="in" filter="wipe(down)">
                                      <p:cBhvr>
                                        <p:cTn id="29" dur="1000"/>
                                        <p:tgtEl>
                                          <p:spTgt spid="129"/>
                                        </p:tgtEl>
                                      </p:cBhvr>
                                    </p:animEffect>
                                  </p:childTnLst>
                                </p:cTn>
                              </p:par>
                              <p:par>
                                <p:cTn id="30" presetID="12" presetClass="entr" presetSubtype="1" fill="hold" nodeType="withEffect">
                                  <p:stCondLst>
                                    <p:cond delay="500"/>
                                  </p:stCondLst>
                                  <p:childTnLst>
                                    <p:set>
                                      <p:cBhvr>
                                        <p:cTn id="31" dur="1" fill="hold">
                                          <p:stCondLst>
                                            <p:cond delay="0"/>
                                          </p:stCondLst>
                                        </p:cTn>
                                        <p:tgtEl>
                                          <p:spTgt spid="133"/>
                                        </p:tgtEl>
                                        <p:attrNameLst>
                                          <p:attrName>style.visibility</p:attrName>
                                        </p:attrNameLst>
                                      </p:cBhvr>
                                      <p:to>
                                        <p:strVal val="visible"/>
                                      </p:to>
                                    </p:set>
                                    <p:anim calcmode="lin" valueType="num">
                                      <p:cBhvr additive="base">
                                        <p:cTn id="32" dur="1000"/>
                                        <p:tgtEl>
                                          <p:spTgt spid="133"/>
                                        </p:tgtEl>
                                        <p:attrNameLst>
                                          <p:attrName>ppt_y</p:attrName>
                                        </p:attrNameLst>
                                      </p:cBhvr>
                                      <p:tavLst>
                                        <p:tav tm="0">
                                          <p:val>
                                            <p:strVal val="#ppt_y-#ppt_h*1.125000"/>
                                          </p:val>
                                        </p:tav>
                                        <p:tav tm="100000">
                                          <p:val>
                                            <p:strVal val="#ppt_y"/>
                                          </p:val>
                                        </p:tav>
                                      </p:tavLst>
                                    </p:anim>
                                    <p:animEffect transition="in" filter="wipe(down)">
                                      <p:cBhvr>
                                        <p:cTn id="33" dur="1000"/>
                                        <p:tgtEl>
                                          <p:spTgt spid="133"/>
                                        </p:tgtEl>
                                      </p:cBhvr>
                                    </p:animEffect>
                                  </p:childTnLst>
                                </p:cTn>
                              </p:par>
                              <p:par>
                                <p:cTn id="34" presetID="12" presetClass="entr" presetSubtype="1" fill="hold" nodeType="withEffect">
                                  <p:stCondLst>
                                    <p:cond delay="500"/>
                                  </p:stCondLst>
                                  <p:childTnLst>
                                    <p:set>
                                      <p:cBhvr>
                                        <p:cTn id="35" dur="1" fill="hold">
                                          <p:stCondLst>
                                            <p:cond delay="0"/>
                                          </p:stCondLst>
                                        </p:cTn>
                                        <p:tgtEl>
                                          <p:spTgt spid="138"/>
                                        </p:tgtEl>
                                        <p:attrNameLst>
                                          <p:attrName>style.visibility</p:attrName>
                                        </p:attrNameLst>
                                      </p:cBhvr>
                                      <p:to>
                                        <p:strVal val="visible"/>
                                      </p:to>
                                    </p:set>
                                    <p:anim calcmode="lin" valueType="num">
                                      <p:cBhvr additive="base">
                                        <p:cTn id="36" dur="1000"/>
                                        <p:tgtEl>
                                          <p:spTgt spid="138"/>
                                        </p:tgtEl>
                                        <p:attrNameLst>
                                          <p:attrName>ppt_y</p:attrName>
                                        </p:attrNameLst>
                                      </p:cBhvr>
                                      <p:tavLst>
                                        <p:tav tm="0">
                                          <p:val>
                                            <p:strVal val="#ppt_y-#ppt_h*1.125000"/>
                                          </p:val>
                                        </p:tav>
                                        <p:tav tm="100000">
                                          <p:val>
                                            <p:strVal val="#ppt_y"/>
                                          </p:val>
                                        </p:tav>
                                      </p:tavLst>
                                    </p:anim>
                                    <p:animEffect transition="in" filter="wipe(down)">
                                      <p:cBhvr>
                                        <p:cTn id="37" dur="1000"/>
                                        <p:tgtEl>
                                          <p:spTgt spid="138"/>
                                        </p:tgtEl>
                                      </p:cBhvr>
                                    </p:animEffect>
                                  </p:childTnLst>
                                </p:cTn>
                              </p:par>
                              <p:par>
                                <p:cTn id="38" presetID="12" presetClass="entr" presetSubtype="1" fill="hold" nodeType="withEffect">
                                  <p:stCondLst>
                                    <p:cond delay="500"/>
                                  </p:stCondLst>
                                  <p:childTnLst>
                                    <p:set>
                                      <p:cBhvr>
                                        <p:cTn id="39" dur="1" fill="hold">
                                          <p:stCondLst>
                                            <p:cond delay="0"/>
                                          </p:stCondLst>
                                        </p:cTn>
                                        <p:tgtEl>
                                          <p:spTgt spid="142"/>
                                        </p:tgtEl>
                                        <p:attrNameLst>
                                          <p:attrName>style.visibility</p:attrName>
                                        </p:attrNameLst>
                                      </p:cBhvr>
                                      <p:to>
                                        <p:strVal val="visible"/>
                                      </p:to>
                                    </p:set>
                                    <p:anim calcmode="lin" valueType="num">
                                      <p:cBhvr additive="base">
                                        <p:cTn id="40" dur="1000"/>
                                        <p:tgtEl>
                                          <p:spTgt spid="142"/>
                                        </p:tgtEl>
                                        <p:attrNameLst>
                                          <p:attrName>ppt_y</p:attrName>
                                        </p:attrNameLst>
                                      </p:cBhvr>
                                      <p:tavLst>
                                        <p:tav tm="0">
                                          <p:val>
                                            <p:strVal val="#ppt_y-#ppt_h*1.125000"/>
                                          </p:val>
                                        </p:tav>
                                        <p:tav tm="100000">
                                          <p:val>
                                            <p:strVal val="#ppt_y"/>
                                          </p:val>
                                        </p:tav>
                                      </p:tavLst>
                                    </p:anim>
                                    <p:animEffect transition="in" filter="wipe(down)">
                                      <p:cBhvr>
                                        <p:cTn id="41" dur="1000"/>
                                        <p:tgtEl>
                                          <p:spTgt spid="142"/>
                                        </p:tgtEl>
                                      </p:cBhvr>
                                    </p:animEffect>
                                  </p:childTnLst>
                                </p:cTn>
                              </p:par>
                              <p:par>
                                <p:cTn id="42" presetID="12" presetClass="entr" presetSubtype="1" fill="hold" nodeType="withEffect">
                                  <p:stCondLst>
                                    <p:cond delay="500"/>
                                  </p:stCondLst>
                                  <p:childTnLst>
                                    <p:set>
                                      <p:cBhvr>
                                        <p:cTn id="43" dur="1" fill="hold">
                                          <p:stCondLst>
                                            <p:cond delay="0"/>
                                          </p:stCondLst>
                                        </p:cTn>
                                        <p:tgtEl>
                                          <p:spTgt spid="146"/>
                                        </p:tgtEl>
                                        <p:attrNameLst>
                                          <p:attrName>style.visibility</p:attrName>
                                        </p:attrNameLst>
                                      </p:cBhvr>
                                      <p:to>
                                        <p:strVal val="visible"/>
                                      </p:to>
                                    </p:set>
                                    <p:anim calcmode="lin" valueType="num">
                                      <p:cBhvr additive="base">
                                        <p:cTn id="44" dur="1000"/>
                                        <p:tgtEl>
                                          <p:spTgt spid="146"/>
                                        </p:tgtEl>
                                        <p:attrNameLst>
                                          <p:attrName>ppt_y</p:attrName>
                                        </p:attrNameLst>
                                      </p:cBhvr>
                                      <p:tavLst>
                                        <p:tav tm="0">
                                          <p:val>
                                            <p:strVal val="#ppt_y-#ppt_h*1.125000"/>
                                          </p:val>
                                        </p:tav>
                                        <p:tav tm="100000">
                                          <p:val>
                                            <p:strVal val="#ppt_y"/>
                                          </p:val>
                                        </p:tav>
                                      </p:tavLst>
                                    </p:anim>
                                    <p:animEffect transition="in" filter="wipe(down)">
                                      <p:cBhvr>
                                        <p:cTn id="45" dur="1000"/>
                                        <p:tgtEl>
                                          <p:spTgt spid="146"/>
                                        </p:tgtEl>
                                      </p:cBhvr>
                                    </p:animEffect>
                                  </p:childTnLst>
                                </p:cTn>
                              </p:par>
                              <p:par>
                                <p:cTn id="46" presetID="12" presetClass="entr" presetSubtype="1" fill="hold" nodeType="withEffect">
                                  <p:stCondLst>
                                    <p:cond delay="500"/>
                                  </p:stCondLst>
                                  <p:childTnLst>
                                    <p:set>
                                      <p:cBhvr>
                                        <p:cTn id="47" dur="1" fill="hold">
                                          <p:stCondLst>
                                            <p:cond delay="0"/>
                                          </p:stCondLst>
                                        </p:cTn>
                                        <p:tgtEl>
                                          <p:spTgt spid="150"/>
                                        </p:tgtEl>
                                        <p:attrNameLst>
                                          <p:attrName>style.visibility</p:attrName>
                                        </p:attrNameLst>
                                      </p:cBhvr>
                                      <p:to>
                                        <p:strVal val="visible"/>
                                      </p:to>
                                    </p:set>
                                    <p:anim calcmode="lin" valueType="num">
                                      <p:cBhvr additive="base">
                                        <p:cTn id="48" dur="1000"/>
                                        <p:tgtEl>
                                          <p:spTgt spid="150"/>
                                        </p:tgtEl>
                                        <p:attrNameLst>
                                          <p:attrName>ppt_y</p:attrName>
                                        </p:attrNameLst>
                                      </p:cBhvr>
                                      <p:tavLst>
                                        <p:tav tm="0">
                                          <p:val>
                                            <p:strVal val="#ppt_y-#ppt_h*1.125000"/>
                                          </p:val>
                                        </p:tav>
                                        <p:tav tm="100000">
                                          <p:val>
                                            <p:strVal val="#ppt_y"/>
                                          </p:val>
                                        </p:tav>
                                      </p:tavLst>
                                    </p:anim>
                                    <p:animEffect transition="in" filter="wipe(down)">
                                      <p:cBhvr>
                                        <p:cTn id="49" dur="1000"/>
                                        <p:tgtEl>
                                          <p:spTgt spid="150"/>
                                        </p:tgtEl>
                                      </p:cBhvr>
                                    </p:animEffect>
                                  </p:childTnLst>
                                </p:cTn>
                              </p:par>
                              <p:par>
                                <p:cTn id="50" presetID="12" presetClass="entr" presetSubtype="1" fill="hold" nodeType="withEffect">
                                  <p:stCondLst>
                                    <p:cond delay="500"/>
                                  </p:stCondLst>
                                  <p:childTnLst>
                                    <p:set>
                                      <p:cBhvr>
                                        <p:cTn id="51" dur="1" fill="hold">
                                          <p:stCondLst>
                                            <p:cond delay="0"/>
                                          </p:stCondLst>
                                        </p:cTn>
                                        <p:tgtEl>
                                          <p:spTgt spid="154"/>
                                        </p:tgtEl>
                                        <p:attrNameLst>
                                          <p:attrName>style.visibility</p:attrName>
                                        </p:attrNameLst>
                                      </p:cBhvr>
                                      <p:to>
                                        <p:strVal val="visible"/>
                                      </p:to>
                                    </p:set>
                                    <p:anim calcmode="lin" valueType="num">
                                      <p:cBhvr additive="base">
                                        <p:cTn id="52" dur="1000"/>
                                        <p:tgtEl>
                                          <p:spTgt spid="154"/>
                                        </p:tgtEl>
                                        <p:attrNameLst>
                                          <p:attrName>ppt_y</p:attrName>
                                        </p:attrNameLst>
                                      </p:cBhvr>
                                      <p:tavLst>
                                        <p:tav tm="0">
                                          <p:val>
                                            <p:strVal val="#ppt_y-#ppt_h*1.125000"/>
                                          </p:val>
                                        </p:tav>
                                        <p:tav tm="100000">
                                          <p:val>
                                            <p:strVal val="#ppt_y"/>
                                          </p:val>
                                        </p:tav>
                                      </p:tavLst>
                                    </p:anim>
                                    <p:animEffect transition="in" filter="wipe(down)">
                                      <p:cBhvr>
                                        <p:cTn id="53" dur="1000"/>
                                        <p:tgtEl>
                                          <p:spTgt spid="154"/>
                                        </p:tgtEl>
                                      </p:cBhvr>
                                    </p:animEffect>
                                  </p:childTnLst>
                                </p:cTn>
                              </p:par>
                              <p:par>
                                <p:cTn id="54" presetID="12" presetClass="entr" presetSubtype="1" fill="hold" nodeType="withEffect">
                                  <p:stCondLst>
                                    <p:cond delay="500"/>
                                  </p:stCondLst>
                                  <p:childTnLst>
                                    <p:set>
                                      <p:cBhvr>
                                        <p:cTn id="55" dur="1" fill="hold">
                                          <p:stCondLst>
                                            <p:cond delay="0"/>
                                          </p:stCondLst>
                                        </p:cTn>
                                        <p:tgtEl>
                                          <p:spTgt spid="158"/>
                                        </p:tgtEl>
                                        <p:attrNameLst>
                                          <p:attrName>style.visibility</p:attrName>
                                        </p:attrNameLst>
                                      </p:cBhvr>
                                      <p:to>
                                        <p:strVal val="visible"/>
                                      </p:to>
                                    </p:set>
                                    <p:anim calcmode="lin" valueType="num">
                                      <p:cBhvr additive="base">
                                        <p:cTn id="56" dur="1000"/>
                                        <p:tgtEl>
                                          <p:spTgt spid="158"/>
                                        </p:tgtEl>
                                        <p:attrNameLst>
                                          <p:attrName>ppt_y</p:attrName>
                                        </p:attrNameLst>
                                      </p:cBhvr>
                                      <p:tavLst>
                                        <p:tav tm="0">
                                          <p:val>
                                            <p:strVal val="#ppt_y-#ppt_h*1.125000"/>
                                          </p:val>
                                        </p:tav>
                                        <p:tav tm="100000">
                                          <p:val>
                                            <p:strVal val="#ppt_y"/>
                                          </p:val>
                                        </p:tav>
                                      </p:tavLst>
                                    </p:anim>
                                    <p:animEffect transition="in" filter="wipe(down)">
                                      <p:cBhvr>
                                        <p:cTn id="57" dur="1000"/>
                                        <p:tgtEl>
                                          <p:spTgt spid="158"/>
                                        </p:tgtEl>
                                      </p:cBhvr>
                                    </p:animEffect>
                                  </p:childTnLst>
                                </p:cTn>
                              </p:par>
                              <p:par>
                                <p:cTn id="58" presetID="20" presetClass="entr" presetSubtype="0" fill="hold" grpId="0" nodeType="withEffect">
                                  <p:stCondLst>
                                    <p:cond delay="3000"/>
                                  </p:stCondLst>
                                  <p:childTnLst>
                                    <p:set>
                                      <p:cBhvr>
                                        <p:cTn id="59" dur="1" fill="hold">
                                          <p:stCondLst>
                                            <p:cond delay="0"/>
                                          </p:stCondLst>
                                        </p:cTn>
                                        <p:tgtEl>
                                          <p:spTgt spid="179"/>
                                        </p:tgtEl>
                                        <p:attrNameLst>
                                          <p:attrName>style.visibility</p:attrName>
                                        </p:attrNameLst>
                                      </p:cBhvr>
                                      <p:to>
                                        <p:strVal val="visible"/>
                                      </p:to>
                                    </p:set>
                                    <p:animEffect transition="in" filter="wedge">
                                      <p:cBhvr>
                                        <p:cTn id="60" dur="2000"/>
                                        <p:tgtEl>
                                          <p:spTgt spid="17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childTnLst>
                                </p:cTn>
                              </p:par>
                              <p:par>
                                <p:cTn id="64" presetID="22" presetClass="entr" presetSubtype="8" fill="hold" nodeType="withEffect">
                                  <p:stCondLst>
                                    <p:cond delay="1000"/>
                                  </p:stCondLst>
                                  <p:childTnLst>
                                    <p:set>
                                      <p:cBhvr>
                                        <p:cTn id="65" dur="1" fill="hold">
                                          <p:stCondLst>
                                            <p:cond delay="0"/>
                                          </p:stCondLst>
                                        </p:cTn>
                                        <p:tgtEl>
                                          <p:spTgt spid="165"/>
                                        </p:tgtEl>
                                        <p:attrNameLst>
                                          <p:attrName>style.visibility</p:attrName>
                                        </p:attrNameLst>
                                      </p:cBhvr>
                                      <p:to>
                                        <p:strVal val="visible"/>
                                      </p:to>
                                    </p:set>
                                    <p:animEffect transition="in" filter="wipe(left)">
                                      <p:cBhvr>
                                        <p:cTn id="66" dur="1000"/>
                                        <p:tgtEl>
                                          <p:spTgt spid="165"/>
                                        </p:tgtEl>
                                      </p:cBhvr>
                                    </p:animEffect>
                                  </p:childTnLst>
                                </p:cTn>
                              </p:par>
                              <p:par>
                                <p:cTn id="67" presetID="22" presetClass="entr" presetSubtype="8" fill="hold" nodeType="withEffect">
                                  <p:stCondLst>
                                    <p:cond delay="1000"/>
                                  </p:stCondLst>
                                  <p:childTnLst>
                                    <p:set>
                                      <p:cBhvr>
                                        <p:cTn id="68" dur="1" fill="hold">
                                          <p:stCondLst>
                                            <p:cond delay="0"/>
                                          </p:stCondLst>
                                        </p:cTn>
                                        <p:tgtEl>
                                          <p:spTgt spid="166"/>
                                        </p:tgtEl>
                                        <p:attrNameLst>
                                          <p:attrName>style.visibility</p:attrName>
                                        </p:attrNameLst>
                                      </p:cBhvr>
                                      <p:to>
                                        <p:strVal val="visible"/>
                                      </p:to>
                                    </p:set>
                                    <p:animEffect transition="in" filter="wipe(left)">
                                      <p:cBhvr>
                                        <p:cTn id="69" dur="1000"/>
                                        <p:tgtEl>
                                          <p:spTgt spid="166"/>
                                        </p:tgtEl>
                                      </p:cBhvr>
                                    </p:animEffect>
                                  </p:childTnLst>
                                </p:cTn>
                              </p:par>
                              <p:par>
                                <p:cTn id="70" presetID="22" presetClass="entr" presetSubtype="8" fill="hold" grpId="0" nodeType="withEffect">
                                  <p:stCondLst>
                                    <p:cond delay="1000"/>
                                  </p:stCondLst>
                                  <p:childTnLst>
                                    <p:set>
                                      <p:cBhvr>
                                        <p:cTn id="71" dur="1" fill="hold">
                                          <p:stCondLst>
                                            <p:cond delay="0"/>
                                          </p:stCondLst>
                                        </p:cTn>
                                        <p:tgtEl>
                                          <p:spTgt spid="167"/>
                                        </p:tgtEl>
                                        <p:attrNameLst>
                                          <p:attrName>style.visibility</p:attrName>
                                        </p:attrNameLst>
                                      </p:cBhvr>
                                      <p:to>
                                        <p:strVal val="visible"/>
                                      </p:to>
                                    </p:set>
                                    <p:animEffect transition="in" filter="wipe(left)">
                                      <p:cBhvr>
                                        <p:cTn id="72" dur="1000"/>
                                        <p:tgtEl>
                                          <p:spTgt spid="167"/>
                                        </p:tgtEl>
                                      </p:cBhvr>
                                    </p:animEffect>
                                  </p:childTnLst>
                                </p:cTn>
                              </p:par>
                              <p:par>
                                <p:cTn id="73" presetID="22" presetClass="entr" presetSubtype="8" fill="hold" grpId="0" nodeType="withEffect">
                                  <p:stCondLst>
                                    <p:cond delay="1000"/>
                                  </p:stCondLst>
                                  <p:childTnLst>
                                    <p:set>
                                      <p:cBhvr>
                                        <p:cTn id="74" dur="1" fill="hold">
                                          <p:stCondLst>
                                            <p:cond delay="0"/>
                                          </p:stCondLst>
                                        </p:cTn>
                                        <p:tgtEl>
                                          <p:spTgt spid="168"/>
                                        </p:tgtEl>
                                        <p:attrNameLst>
                                          <p:attrName>style.visibility</p:attrName>
                                        </p:attrNameLst>
                                      </p:cBhvr>
                                      <p:to>
                                        <p:strVal val="visible"/>
                                      </p:to>
                                    </p:set>
                                    <p:animEffect transition="in" filter="wipe(left)">
                                      <p:cBhvr>
                                        <p:cTn id="75" dur="1000"/>
                                        <p:tgtEl>
                                          <p:spTgt spid="168"/>
                                        </p:tgtEl>
                                      </p:cBhvr>
                                    </p:animEffect>
                                  </p:childTnLst>
                                </p:cTn>
                              </p:par>
                              <p:par>
                                <p:cTn id="76" presetID="47" presetClass="entr" presetSubtype="0" fill="hold" grpId="0" nodeType="withEffect">
                                  <p:stCondLst>
                                    <p:cond delay="250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1500"/>
                                        <p:tgtEl>
                                          <p:spTgt spid="3"/>
                                        </p:tgtEl>
                                      </p:cBhvr>
                                    </p:animEffect>
                                    <p:anim calcmode="lin" valueType="num">
                                      <p:cBhvr>
                                        <p:cTn id="79" dur="1500" fill="hold"/>
                                        <p:tgtEl>
                                          <p:spTgt spid="3"/>
                                        </p:tgtEl>
                                        <p:attrNameLst>
                                          <p:attrName>ppt_x</p:attrName>
                                        </p:attrNameLst>
                                      </p:cBhvr>
                                      <p:tavLst>
                                        <p:tav tm="0">
                                          <p:val>
                                            <p:strVal val="#ppt_x"/>
                                          </p:val>
                                        </p:tav>
                                        <p:tav tm="100000">
                                          <p:val>
                                            <p:strVal val="#ppt_x"/>
                                          </p:val>
                                        </p:tav>
                                      </p:tavLst>
                                    </p:anim>
                                    <p:anim calcmode="lin" valueType="num">
                                      <p:cBhvr>
                                        <p:cTn id="80" dur="1500" fill="hold"/>
                                        <p:tgtEl>
                                          <p:spTgt spid="3"/>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3000"/>
                                  </p:stCondLst>
                                  <p:childTnLst>
                                    <p:set>
                                      <p:cBhvr>
                                        <p:cTn id="82" dur="1" fill="hold">
                                          <p:stCondLst>
                                            <p:cond delay="0"/>
                                          </p:stCondLst>
                                        </p:cTn>
                                        <p:tgtEl>
                                          <p:spTgt spid="171"/>
                                        </p:tgtEl>
                                        <p:attrNameLst>
                                          <p:attrName>style.visibility</p:attrName>
                                        </p:attrNameLst>
                                      </p:cBhvr>
                                      <p:to>
                                        <p:strVal val="visible"/>
                                      </p:to>
                                    </p:set>
                                    <p:animEffect transition="in" filter="fade">
                                      <p:cBhvr>
                                        <p:cTn id="83" dur="1000"/>
                                        <p:tgtEl>
                                          <p:spTgt spid="171"/>
                                        </p:tgtEl>
                                      </p:cBhvr>
                                    </p:animEffect>
                                  </p:childTnLst>
                                </p:cTn>
                              </p:par>
                              <p:par>
                                <p:cTn id="84" presetID="10" presetClass="entr" presetSubtype="0" fill="hold" grpId="0" nodeType="withEffect">
                                  <p:stCondLst>
                                    <p:cond delay="3000"/>
                                  </p:stCondLst>
                                  <p:childTnLst>
                                    <p:set>
                                      <p:cBhvr>
                                        <p:cTn id="85" dur="1" fill="hold">
                                          <p:stCondLst>
                                            <p:cond delay="0"/>
                                          </p:stCondLst>
                                        </p:cTn>
                                        <p:tgtEl>
                                          <p:spTgt spid="172"/>
                                        </p:tgtEl>
                                        <p:attrNameLst>
                                          <p:attrName>style.visibility</p:attrName>
                                        </p:attrNameLst>
                                      </p:cBhvr>
                                      <p:to>
                                        <p:strVal val="visible"/>
                                      </p:to>
                                    </p:set>
                                    <p:animEffect transition="in" filter="fade">
                                      <p:cBhvr>
                                        <p:cTn id="86" dur="1000"/>
                                        <p:tgtEl>
                                          <p:spTgt spid="172"/>
                                        </p:tgtEl>
                                      </p:cBhvr>
                                    </p:animEffect>
                                  </p:childTnLst>
                                </p:cTn>
                              </p:par>
                              <p:par>
                                <p:cTn id="87" presetID="10" presetClass="entr" presetSubtype="0" fill="hold" grpId="0" nodeType="withEffect">
                                  <p:stCondLst>
                                    <p:cond delay="3000"/>
                                  </p:stCondLst>
                                  <p:childTnLst>
                                    <p:set>
                                      <p:cBhvr>
                                        <p:cTn id="88" dur="1" fill="hold">
                                          <p:stCondLst>
                                            <p:cond delay="0"/>
                                          </p:stCondLst>
                                        </p:cTn>
                                        <p:tgtEl>
                                          <p:spTgt spid="173"/>
                                        </p:tgtEl>
                                        <p:attrNameLst>
                                          <p:attrName>style.visibility</p:attrName>
                                        </p:attrNameLst>
                                      </p:cBhvr>
                                      <p:to>
                                        <p:strVal val="visible"/>
                                      </p:to>
                                    </p:set>
                                    <p:animEffect transition="in" filter="fade">
                                      <p:cBhvr>
                                        <p:cTn id="89" dur="1000"/>
                                        <p:tgtEl>
                                          <p:spTgt spid="173"/>
                                        </p:tgtEl>
                                      </p:cBhvr>
                                    </p:animEffect>
                                  </p:childTnLst>
                                </p:cTn>
                              </p:par>
                              <p:par>
                                <p:cTn id="90" presetID="10" presetClass="entr" presetSubtype="0" fill="hold" grpId="0" nodeType="withEffect">
                                  <p:stCondLst>
                                    <p:cond delay="3000"/>
                                  </p:stCondLst>
                                  <p:childTnLst>
                                    <p:set>
                                      <p:cBhvr>
                                        <p:cTn id="91" dur="1" fill="hold">
                                          <p:stCondLst>
                                            <p:cond delay="0"/>
                                          </p:stCondLst>
                                        </p:cTn>
                                        <p:tgtEl>
                                          <p:spTgt spid="175"/>
                                        </p:tgtEl>
                                        <p:attrNameLst>
                                          <p:attrName>style.visibility</p:attrName>
                                        </p:attrNameLst>
                                      </p:cBhvr>
                                      <p:to>
                                        <p:strVal val="visible"/>
                                      </p:to>
                                    </p:set>
                                    <p:animEffect transition="in" filter="fade">
                                      <p:cBhvr>
                                        <p:cTn id="92" dur="1000"/>
                                        <p:tgtEl>
                                          <p:spTgt spid="175"/>
                                        </p:tgtEl>
                                      </p:cBhvr>
                                    </p:animEffect>
                                  </p:childTnLst>
                                </p:cTn>
                              </p:par>
                              <p:par>
                                <p:cTn id="93" presetID="10" presetClass="entr" presetSubtype="0" fill="hold" grpId="0" nodeType="withEffect">
                                  <p:stCondLst>
                                    <p:cond delay="3000"/>
                                  </p:stCondLst>
                                  <p:childTnLst>
                                    <p:set>
                                      <p:cBhvr>
                                        <p:cTn id="94" dur="1" fill="hold">
                                          <p:stCondLst>
                                            <p:cond delay="0"/>
                                          </p:stCondLst>
                                        </p:cTn>
                                        <p:tgtEl>
                                          <p:spTgt spid="176"/>
                                        </p:tgtEl>
                                        <p:attrNameLst>
                                          <p:attrName>style.visibility</p:attrName>
                                        </p:attrNameLst>
                                      </p:cBhvr>
                                      <p:to>
                                        <p:strVal val="visible"/>
                                      </p:to>
                                    </p:set>
                                    <p:animEffect transition="in" filter="fade">
                                      <p:cBhvr>
                                        <p:cTn id="95" dur="1000"/>
                                        <p:tgtEl>
                                          <p:spTgt spid="176"/>
                                        </p:tgtEl>
                                      </p:cBhvr>
                                    </p:animEffect>
                                  </p:childTnLst>
                                </p:cTn>
                              </p:par>
                              <p:par>
                                <p:cTn id="96" presetID="10" presetClass="entr" presetSubtype="0" fill="hold" grpId="0" nodeType="withEffect">
                                  <p:stCondLst>
                                    <p:cond delay="3000"/>
                                  </p:stCondLst>
                                  <p:childTnLst>
                                    <p:set>
                                      <p:cBhvr>
                                        <p:cTn id="97" dur="1" fill="hold">
                                          <p:stCondLst>
                                            <p:cond delay="0"/>
                                          </p:stCondLst>
                                        </p:cTn>
                                        <p:tgtEl>
                                          <p:spTgt spid="177"/>
                                        </p:tgtEl>
                                        <p:attrNameLst>
                                          <p:attrName>style.visibility</p:attrName>
                                        </p:attrNameLst>
                                      </p:cBhvr>
                                      <p:to>
                                        <p:strVal val="visible"/>
                                      </p:to>
                                    </p:set>
                                    <p:animEffect transition="in" filter="fade">
                                      <p:cBhvr>
                                        <p:cTn id="98" dur="1000"/>
                                        <p:tgtEl>
                                          <p:spTgt spid="177"/>
                                        </p:tgtEl>
                                      </p:cBhvr>
                                    </p:animEffect>
                                  </p:childTnLst>
                                </p:cTn>
                              </p:par>
                              <p:par>
                                <p:cTn id="99" presetID="23" presetClass="entr" presetSubtype="16" fill="hold" grpId="0" nodeType="withEffect">
                                  <p:stCondLst>
                                    <p:cond delay="3000"/>
                                  </p:stCondLst>
                                  <p:childTnLst>
                                    <p:set>
                                      <p:cBhvr>
                                        <p:cTn id="100" dur="1" fill="hold">
                                          <p:stCondLst>
                                            <p:cond delay="0"/>
                                          </p:stCondLst>
                                        </p:cTn>
                                        <p:tgtEl>
                                          <p:spTgt spid="7"/>
                                        </p:tgtEl>
                                        <p:attrNameLst>
                                          <p:attrName>style.visibility</p:attrName>
                                        </p:attrNameLst>
                                      </p:cBhvr>
                                      <p:to>
                                        <p:strVal val="visible"/>
                                      </p:to>
                                    </p:set>
                                    <p:anim calcmode="lin" valueType="num">
                                      <p:cBhvr>
                                        <p:cTn id="101" dur="2000" fill="hold"/>
                                        <p:tgtEl>
                                          <p:spTgt spid="7"/>
                                        </p:tgtEl>
                                        <p:attrNameLst>
                                          <p:attrName>ppt_w</p:attrName>
                                        </p:attrNameLst>
                                      </p:cBhvr>
                                      <p:tavLst>
                                        <p:tav tm="0">
                                          <p:val>
                                            <p:fltVal val="0"/>
                                          </p:val>
                                        </p:tav>
                                        <p:tav tm="100000">
                                          <p:val>
                                            <p:strVal val="#ppt_w"/>
                                          </p:val>
                                        </p:tav>
                                      </p:tavLst>
                                    </p:anim>
                                    <p:anim calcmode="lin" valueType="num">
                                      <p:cBhvr>
                                        <p:cTn id="102" dur="2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Graphic spid="34" grpId="0" uiExpand="1">
        <p:bldSub>
          <a:bldChart bld="series"/>
        </p:bldSub>
      </p:bldGraphic>
      <p:bldP spid="167" grpId="0"/>
      <p:bldP spid="168" grpId="0"/>
      <p:bldP spid="171" grpId="0"/>
      <p:bldP spid="172" grpId="0"/>
      <p:bldP spid="173" grpId="0"/>
      <p:bldP spid="175" grpId="0"/>
      <p:bldP spid="176" grpId="0"/>
      <p:bldP spid="177" grpId="0"/>
      <p:bldP spid="17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7BF9618C-3BDE-372E-AFF6-A9BE756B7252}"/>
              </a:ext>
            </a:extLst>
          </p:cNvPr>
          <p:cNvPicPr>
            <a:picLocks noChangeAspect="1"/>
          </p:cNvPicPr>
          <p:nvPr/>
        </p:nvPicPr>
        <p:blipFill rotWithShape="1">
          <a:blip r:embed="rId3">
            <a:alphaModFix amt="10000"/>
          </a:blip>
          <a:srcRect t="1" b="1562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F066F07-BB8B-D688-A5F3-2E09003BAF00}"/>
              </a:ext>
            </a:extLst>
          </p:cNvPr>
          <p:cNvSpPr/>
          <p:nvPr/>
        </p:nvSpPr>
        <p:spPr>
          <a:xfrm>
            <a:off x="1437141" y="1893976"/>
            <a:ext cx="4272096" cy="4103500"/>
          </a:xfrm>
          <a:prstGeom prst="rect">
            <a:avLst/>
          </a:prstGeom>
          <a:gradFill flip="none" rotWithShape="1">
            <a:gsLst>
              <a:gs pos="40000">
                <a:schemeClr val="bg1"/>
              </a:gs>
              <a:gs pos="100000">
                <a:schemeClr val="bg1">
                  <a:alpha val="36583"/>
                </a:schemeClr>
              </a:gs>
            </a:gsLst>
            <a:lin ang="13500000" scaled="1"/>
            <a:tileRect/>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1EB2817-14FF-45ED-B55F-54D910B3D128}"/>
              </a:ext>
            </a:extLst>
          </p:cNvPr>
          <p:cNvSpPr/>
          <p:nvPr/>
        </p:nvSpPr>
        <p:spPr>
          <a:xfrm>
            <a:off x="7073942" y="1902462"/>
            <a:ext cx="4272096" cy="4103500"/>
          </a:xfrm>
          <a:prstGeom prst="rect">
            <a:avLst/>
          </a:prstGeom>
          <a:gradFill flip="none" rotWithShape="1">
            <a:gsLst>
              <a:gs pos="40000">
                <a:schemeClr val="bg1"/>
              </a:gs>
              <a:gs pos="100000">
                <a:schemeClr val="bg1">
                  <a:alpha val="36583"/>
                </a:schemeClr>
              </a:gs>
            </a:gsLst>
            <a:lin ang="13500000" scaled="1"/>
            <a:tileRect/>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5" name="Chart 34">
            <a:extLst>
              <a:ext uri="{FF2B5EF4-FFF2-40B4-BE49-F238E27FC236}">
                <a16:creationId xmlns:a16="http://schemas.microsoft.com/office/drawing/2014/main" id="{47011F21-8363-4595-F8F4-7A5C74A0694D}"/>
              </a:ext>
            </a:extLst>
          </p:cNvPr>
          <p:cNvGraphicFramePr/>
          <p:nvPr>
            <p:extLst>
              <p:ext uri="{D42A27DB-BD31-4B8C-83A1-F6EECF244321}">
                <p14:modId xmlns:p14="http://schemas.microsoft.com/office/powerpoint/2010/main" val="2262686155"/>
              </p:ext>
            </p:extLst>
          </p:nvPr>
        </p:nvGraphicFramePr>
        <p:xfrm>
          <a:off x="1849657" y="2227747"/>
          <a:ext cx="3447065" cy="3577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a:extLst>
              <a:ext uri="{FF2B5EF4-FFF2-40B4-BE49-F238E27FC236}">
                <a16:creationId xmlns:a16="http://schemas.microsoft.com/office/drawing/2014/main" id="{22118D8E-6B48-5100-C91E-793E4E9FAA4C}"/>
              </a:ext>
            </a:extLst>
          </p:cNvPr>
          <p:cNvGraphicFramePr/>
          <p:nvPr>
            <p:extLst>
              <p:ext uri="{D42A27DB-BD31-4B8C-83A1-F6EECF244321}">
                <p14:modId xmlns:p14="http://schemas.microsoft.com/office/powerpoint/2010/main" val="3710643966"/>
              </p:ext>
            </p:extLst>
          </p:nvPr>
        </p:nvGraphicFramePr>
        <p:xfrm>
          <a:off x="7486458" y="2227747"/>
          <a:ext cx="3447065" cy="3577730"/>
        </p:xfrm>
        <a:graphic>
          <a:graphicData uri="http://schemas.openxmlformats.org/drawingml/2006/chart">
            <c:chart xmlns:c="http://schemas.openxmlformats.org/drawingml/2006/chart" xmlns:r="http://schemas.openxmlformats.org/officeDocument/2006/relationships" r:id="rId5"/>
          </a:graphicData>
        </a:graphic>
      </p:graphicFrame>
      <p:cxnSp>
        <p:nvCxnSpPr>
          <p:cNvPr id="55" name="Straight Connector 54">
            <a:extLst>
              <a:ext uri="{FF2B5EF4-FFF2-40B4-BE49-F238E27FC236}">
                <a16:creationId xmlns:a16="http://schemas.microsoft.com/office/drawing/2014/main" id="{371709A9-D614-56E7-2B84-D68EAF65430E}"/>
              </a:ext>
            </a:extLst>
          </p:cNvPr>
          <p:cNvCxnSpPr>
            <a:cxnSpLocks/>
          </p:cNvCxnSpPr>
          <p:nvPr/>
        </p:nvCxnSpPr>
        <p:spPr>
          <a:xfrm flipV="1">
            <a:off x="2793481" y="2710512"/>
            <a:ext cx="1569334" cy="1626920"/>
          </a:xfrm>
          <a:prstGeom prst="line">
            <a:avLst/>
          </a:prstGeom>
          <a:ln w="6350" cap="rnd">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1073B40-BA3F-03AA-2EEA-F94188D55CBB}"/>
              </a:ext>
            </a:extLst>
          </p:cNvPr>
          <p:cNvCxnSpPr>
            <a:cxnSpLocks/>
          </p:cNvCxnSpPr>
          <p:nvPr/>
        </p:nvCxnSpPr>
        <p:spPr>
          <a:xfrm flipV="1">
            <a:off x="8418195" y="2973962"/>
            <a:ext cx="1644920" cy="2040068"/>
          </a:xfrm>
          <a:prstGeom prst="line">
            <a:avLst/>
          </a:prstGeom>
          <a:ln w="6350" cap="rnd">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8" name="Rounded Rectangle 127">
            <a:extLst>
              <a:ext uri="{FF2B5EF4-FFF2-40B4-BE49-F238E27FC236}">
                <a16:creationId xmlns:a16="http://schemas.microsoft.com/office/drawing/2014/main" id="{429630A5-E7F4-AF96-FF5F-E69DA34D9271}"/>
              </a:ext>
            </a:extLst>
          </p:cNvPr>
          <p:cNvSpPr/>
          <p:nvPr/>
        </p:nvSpPr>
        <p:spPr>
          <a:xfrm>
            <a:off x="2880473" y="3378636"/>
            <a:ext cx="1278364" cy="432540"/>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A" sz="1400" b="1">
                <a:solidFill>
                  <a:schemeClr val="accent1"/>
                </a:solidFill>
                <a:latin typeface="Montserrat" panose="00000500000000000000" pitchFamily="50" charset="0"/>
                <a:ea typeface="Open Sans" panose="020B0606030504020204" pitchFamily="34" charset="0"/>
                <a:cs typeface="Open Sans" panose="020B0606030504020204" pitchFamily="34" charset="0"/>
              </a:rPr>
              <a:t>CAG</a:t>
            </a:r>
            <a:r>
              <a:rPr lang="en-US"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R</a:t>
            </a:r>
            <a:r>
              <a:rPr lang="en-UA" sz="1400" b="1">
                <a:solidFill>
                  <a:schemeClr val="accent1"/>
                </a:solidFill>
                <a:latin typeface="Montserrat" panose="00000500000000000000" pitchFamily="50" charset="0"/>
                <a:ea typeface="Open Sans" panose="020B0606030504020204" pitchFamily="34" charset="0"/>
                <a:cs typeface="Open Sans" panose="020B0606030504020204" pitchFamily="34" charset="0"/>
              </a:rPr>
              <a:t>: 3</a:t>
            </a:r>
            <a:r>
              <a:rPr lang="en-US"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a:t>
            </a:r>
            <a:r>
              <a:rPr lang="en-UA" sz="1400" b="1">
                <a:solidFill>
                  <a:schemeClr val="accent1"/>
                </a:solidFill>
                <a:latin typeface="Montserrat" panose="00000500000000000000" pitchFamily="50" charset="0"/>
                <a:ea typeface="Open Sans" panose="020B0606030504020204" pitchFamily="34" charset="0"/>
                <a:cs typeface="Open Sans" panose="020B0606030504020204" pitchFamily="34" charset="0"/>
              </a:rPr>
              <a:t>2</a:t>
            </a:r>
            <a:r>
              <a:rPr lang="en-UA" sz="1400" b="1" dirty="0">
                <a:solidFill>
                  <a:schemeClr val="accent1"/>
                </a:solidFill>
                <a:latin typeface="Montserrat" panose="00000500000000000000" pitchFamily="50" charset="0"/>
                <a:ea typeface="Open Sans" panose="020B0606030504020204" pitchFamily="34" charset="0"/>
                <a:cs typeface="Open Sans" panose="020B0606030504020204" pitchFamily="34" charset="0"/>
              </a:rPr>
              <a:t>%</a:t>
            </a:r>
          </a:p>
        </p:txBody>
      </p:sp>
      <p:sp>
        <p:nvSpPr>
          <p:cNvPr id="129" name="Round Same-side Corner of Rectangle 128">
            <a:extLst>
              <a:ext uri="{FF2B5EF4-FFF2-40B4-BE49-F238E27FC236}">
                <a16:creationId xmlns:a16="http://schemas.microsoft.com/office/drawing/2014/main" id="{90149439-F2C0-0999-5A0F-9047EFD749DE}"/>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0" name="Rectangle 129">
            <a:extLst>
              <a:ext uri="{FF2B5EF4-FFF2-40B4-BE49-F238E27FC236}">
                <a16:creationId xmlns:a16="http://schemas.microsoft.com/office/drawing/2014/main" id="{47DBDDA7-1F8D-E36D-2166-7169DA10C2F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F00D8ECC-6758-7DA1-892B-C1F8EED44EEF}"/>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15</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32" name="TextBox 131">
            <a:extLst>
              <a:ext uri="{FF2B5EF4-FFF2-40B4-BE49-F238E27FC236}">
                <a16:creationId xmlns:a16="http://schemas.microsoft.com/office/drawing/2014/main" id="{4543C145-9421-D3F1-9772-F16965329992}"/>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COMPETITIVE INTELLIGENCE</a:t>
            </a:r>
            <a:endParaRPr lang="en-US" sz="1100" dirty="0">
              <a:solidFill>
                <a:schemeClr val="bg2">
                  <a:lumMod val="75000"/>
                </a:schemeClr>
              </a:solidFill>
              <a:latin typeface="Montserrat" panose="00000500000000000000" pitchFamily="50" charset="0"/>
            </a:endParaRPr>
          </a:p>
        </p:txBody>
      </p:sp>
      <p:sp>
        <p:nvSpPr>
          <p:cNvPr id="7" name="Oval 6">
            <a:extLst>
              <a:ext uri="{FF2B5EF4-FFF2-40B4-BE49-F238E27FC236}">
                <a16:creationId xmlns:a16="http://schemas.microsoft.com/office/drawing/2014/main" id="{A0BC76E9-CF31-64EE-911A-1239A5A0D60A}"/>
              </a:ext>
            </a:extLst>
          </p:cNvPr>
          <p:cNvSpPr>
            <a:spLocks noChangeAspect="1"/>
          </p:cNvSpPr>
          <p:nvPr/>
        </p:nvSpPr>
        <p:spPr>
          <a:xfrm>
            <a:off x="4303379" y="265107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Oval 7">
            <a:extLst>
              <a:ext uri="{FF2B5EF4-FFF2-40B4-BE49-F238E27FC236}">
                <a16:creationId xmlns:a16="http://schemas.microsoft.com/office/drawing/2014/main" id="{2BCC0032-4E5F-77A0-BE9E-F43B0A3F9A20}"/>
              </a:ext>
            </a:extLst>
          </p:cNvPr>
          <p:cNvSpPr>
            <a:spLocks noChangeAspect="1"/>
          </p:cNvSpPr>
          <p:nvPr/>
        </p:nvSpPr>
        <p:spPr>
          <a:xfrm>
            <a:off x="2734045" y="427799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Rounded Rectangle 9">
            <a:extLst>
              <a:ext uri="{FF2B5EF4-FFF2-40B4-BE49-F238E27FC236}">
                <a16:creationId xmlns:a16="http://schemas.microsoft.com/office/drawing/2014/main" id="{4CF9C461-F273-D11A-091F-AF1731B5E823}"/>
              </a:ext>
            </a:extLst>
          </p:cNvPr>
          <p:cNvSpPr/>
          <p:nvPr/>
        </p:nvSpPr>
        <p:spPr>
          <a:xfrm>
            <a:off x="8530392" y="3873994"/>
            <a:ext cx="1359195" cy="432540"/>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A" sz="1400" b="1">
                <a:solidFill>
                  <a:schemeClr val="tx2"/>
                </a:solidFill>
                <a:latin typeface="Montserrat" panose="00000500000000000000" pitchFamily="50" charset="0"/>
                <a:ea typeface="Open Sans" panose="020B0606030504020204" pitchFamily="34" charset="0"/>
                <a:cs typeface="Open Sans" panose="020B0606030504020204" pitchFamily="34" charset="0"/>
              </a:rPr>
              <a:t>CAG</a:t>
            </a:r>
            <a:r>
              <a:rPr lang="en-US" sz="1400" b="1" dirty="0">
                <a:solidFill>
                  <a:schemeClr val="tx2"/>
                </a:solidFill>
                <a:latin typeface="Montserrat" panose="00000500000000000000" pitchFamily="50" charset="0"/>
                <a:ea typeface="Open Sans" panose="020B0606030504020204" pitchFamily="34" charset="0"/>
                <a:cs typeface="Open Sans" panose="020B0606030504020204" pitchFamily="34" charset="0"/>
              </a:rPr>
              <a:t>R</a:t>
            </a:r>
            <a:r>
              <a:rPr lang="en-UA" sz="1400" b="1">
                <a:solidFill>
                  <a:schemeClr val="tx2"/>
                </a:solidFill>
                <a:latin typeface="Montserrat" panose="00000500000000000000" pitchFamily="50" charset="0"/>
                <a:ea typeface="Open Sans" panose="020B0606030504020204" pitchFamily="34" charset="0"/>
                <a:cs typeface="Open Sans" panose="020B0606030504020204" pitchFamily="34" charset="0"/>
              </a:rPr>
              <a:t>: </a:t>
            </a:r>
            <a:r>
              <a:rPr lang="en-US" sz="1400" b="1" dirty="0">
                <a:solidFill>
                  <a:schemeClr val="tx2"/>
                </a:solidFill>
                <a:latin typeface="Montserrat" panose="00000500000000000000" pitchFamily="50" charset="0"/>
                <a:ea typeface="Open Sans" panose="020B0606030504020204" pitchFamily="34" charset="0"/>
                <a:cs typeface="Open Sans" panose="020B0606030504020204" pitchFamily="34" charset="0"/>
              </a:rPr>
              <a:t>41.</a:t>
            </a:r>
            <a:r>
              <a:rPr lang="en-UA" sz="1400" b="1">
                <a:solidFill>
                  <a:schemeClr val="tx2"/>
                </a:solidFill>
                <a:latin typeface="Montserrat" panose="00000500000000000000" pitchFamily="50" charset="0"/>
                <a:ea typeface="Open Sans" panose="020B0606030504020204" pitchFamily="34" charset="0"/>
                <a:cs typeface="Open Sans" panose="020B0606030504020204" pitchFamily="34" charset="0"/>
              </a:rPr>
              <a:t>2</a:t>
            </a:r>
            <a:r>
              <a:rPr lang="en-UA" sz="1400" b="1" dirty="0">
                <a:solidFill>
                  <a:schemeClr val="tx2"/>
                </a:solidFill>
                <a:latin typeface="Montserrat" panose="00000500000000000000" pitchFamily="50"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97633F95-DEE3-728E-F464-FC0EEB342B8C}"/>
              </a:ext>
            </a:extLst>
          </p:cNvPr>
          <p:cNvSpPr txBox="1"/>
          <p:nvPr/>
        </p:nvSpPr>
        <p:spPr>
          <a:xfrm>
            <a:off x="1156633" y="534456"/>
            <a:ext cx="4697133" cy="757130"/>
          </a:xfrm>
          <a:prstGeom prst="rect">
            <a:avLst/>
          </a:prstGeom>
          <a:noFill/>
        </p:spPr>
        <p:txBody>
          <a:bodyPr wrap="square" lIns="0" r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Our CAGR</a:t>
            </a:r>
          </a:p>
        </p:txBody>
      </p:sp>
      <p:sp>
        <p:nvSpPr>
          <p:cNvPr id="12" name="TextBox 11">
            <a:extLst>
              <a:ext uri="{FF2B5EF4-FFF2-40B4-BE49-F238E27FC236}">
                <a16:creationId xmlns:a16="http://schemas.microsoft.com/office/drawing/2014/main" id="{64D709EC-ED18-1B33-96E3-678D95BF1AED}"/>
              </a:ext>
            </a:extLst>
          </p:cNvPr>
          <p:cNvSpPr txBox="1"/>
          <p:nvPr/>
        </p:nvSpPr>
        <p:spPr>
          <a:xfrm>
            <a:off x="6924021" y="557603"/>
            <a:ext cx="4697133" cy="757130"/>
          </a:xfrm>
          <a:prstGeom prst="rect">
            <a:avLst/>
          </a:prstGeom>
          <a:noFill/>
        </p:spPr>
        <p:txBody>
          <a:bodyPr wrap="square" lIns="0" r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Competitor CAGR</a:t>
            </a:r>
          </a:p>
        </p:txBody>
      </p:sp>
      <p:cxnSp>
        <p:nvCxnSpPr>
          <p:cNvPr id="13" name="Straight Connector 12">
            <a:extLst>
              <a:ext uri="{FF2B5EF4-FFF2-40B4-BE49-F238E27FC236}">
                <a16:creationId xmlns:a16="http://schemas.microsoft.com/office/drawing/2014/main" id="{85FC49B2-8CDB-6D0E-5606-ECDF73C8B83C}"/>
              </a:ext>
            </a:extLst>
          </p:cNvPr>
          <p:cNvCxnSpPr>
            <a:cxnSpLocks/>
          </p:cNvCxnSpPr>
          <p:nvPr/>
        </p:nvCxnSpPr>
        <p:spPr>
          <a:xfrm>
            <a:off x="305404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FD86CE-C595-D490-535C-FCBA8AA23E2A}"/>
              </a:ext>
            </a:extLst>
          </p:cNvPr>
          <p:cNvCxnSpPr>
            <a:cxnSpLocks/>
          </p:cNvCxnSpPr>
          <p:nvPr/>
        </p:nvCxnSpPr>
        <p:spPr>
          <a:xfrm>
            <a:off x="8807450"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09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0C870FB-703C-2C1B-BF52-C7E7E936FFAF}"/>
              </a:ext>
            </a:extLst>
          </p:cNvPr>
          <p:cNvSpPr/>
          <p:nvPr/>
        </p:nvSpPr>
        <p:spPr>
          <a:xfrm>
            <a:off x="1684617" y="2253231"/>
            <a:ext cx="3644649" cy="3644649"/>
          </a:xfrm>
          <a:prstGeom prst="ellipse">
            <a:avLst/>
          </a:prstGeom>
          <a:gradFill>
            <a:gsLst>
              <a:gs pos="86000">
                <a:schemeClr val="bg1">
                  <a:alpha val="39000"/>
                </a:schemeClr>
              </a:gs>
              <a:gs pos="17000">
                <a:schemeClr val="bg1"/>
              </a:gs>
            </a:gsLst>
            <a:lin ang="7200000" scaled="0"/>
          </a:gradFill>
          <a:ln>
            <a:noFill/>
          </a:ln>
          <a:effectLst>
            <a:outerShdw blurRad="613622" dist="38100" dir="16200000" rotWithShape="0">
              <a:prstClr val="black">
                <a:alpha val="46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4391E1E-7D70-DA15-3EDE-D87433C4F4F1}"/>
              </a:ext>
            </a:extLst>
          </p:cNvPr>
          <p:cNvSpPr/>
          <p:nvPr/>
        </p:nvSpPr>
        <p:spPr>
          <a:xfrm>
            <a:off x="7450790" y="2253231"/>
            <a:ext cx="3644649" cy="3644649"/>
          </a:xfrm>
          <a:prstGeom prst="ellipse">
            <a:avLst/>
          </a:prstGeom>
          <a:gradFill>
            <a:gsLst>
              <a:gs pos="86000">
                <a:schemeClr val="bg1">
                  <a:alpha val="39000"/>
                </a:schemeClr>
              </a:gs>
              <a:gs pos="17000">
                <a:schemeClr val="bg1"/>
              </a:gs>
            </a:gsLst>
            <a:lin ang="7200000" scaled="0"/>
          </a:gradFill>
          <a:ln>
            <a:noFill/>
          </a:ln>
          <a:effectLst>
            <a:outerShdw blurRad="613622" dist="38100" dir="16200000" rotWithShape="0">
              <a:prstClr val="black">
                <a:alpha val="4618"/>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F7B20B50-36FC-C75E-95AE-E2742C2054C2}"/>
              </a:ext>
            </a:extLst>
          </p:cNvPr>
          <p:cNvSpPr/>
          <p:nvPr/>
        </p:nvSpPr>
        <p:spPr>
          <a:xfrm>
            <a:off x="2167238" y="3218473"/>
            <a:ext cx="2679406" cy="2679407"/>
          </a:xfrm>
          <a:prstGeom prst="ellipse">
            <a:avLst/>
          </a:prstGeom>
          <a:gradFill>
            <a:gsLst>
              <a:gs pos="36000">
                <a:srgbClr val="D2DEF7">
                  <a:alpha val="73000"/>
                </a:srgbClr>
              </a:gs>
              <a:gs pos="86000">
                <a:srgbClr val="D2DEF7">
                  <a:alpha val="36000"/>
                </a:srgbClr>
              </a:gs>
              <a:gs pos="0">
                <a:srgbClr val="D2DEF7"/>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D52D645-C3DE-E7D9-DD94-3383EB608921}"/>
              </a:ext>
            </a:extLst>
          </p:cNvPr>
          <p:cNvSpPr/>
          <p:nvPr/>
        </p:nvSpPr>
        <p:spPr>
          <a:xfrm>
            <a:off x="7933411" y="3218473"/>
            <a:ext cx="2679406" cy="2679407"/>
          </a:xfrm>
          <a:prstGeom prst="ellipse">
            <a:avLst/>
          </a:prstGeom>
          <a:gradFill>
            <a:gsLst>
              <a:gs pos="36000">
                <a:srgbClr val="D2DEF7">
                  <a:alpha val="73000"/>
                </a:srgbClr>
              </a:gs>
              <a:gs pos="86000">
                <a:srgbClr val="D2DEF7">
                  <a:alpha val="36000"/>
                </a:srgbClr>
              </a:gs>
              <a:gs pos="0">
                <a:srgbClr val="D2DEF7"/>
              </a:gs>
            </a:gsLst>
            <a:lin ang="7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C179D89F-0CB7-6839-6A8F-C502055A17B8}"/>
              </a:ext>
            </a:extLst>
          </p:cNvPr>
          <p:cNvSpPr/>
          <p:nvPr/>
        </p:nvSpPr>
        <p:spPr>
          <a:xfrm>
            <a:off x="2734098" y="4307383"/>
            <a:ext cx="1590497" cy="1590497"/>
          </a:xfrm>
          <a:prstGeom prst="ellipse">
            <a:avLst/>
          </a:prstGeom>
          <a:gradFill>
            <a:gsLst>
              <a:gs pos="31000">
                <a:srgbClr val="2B71FD">
                  <a:alpha val="76000"/>
                </a:srgbClr>
              </a:gs>
              <a:gs pos="95000">
                <a:schemeClr val="accent1">
                  <a:alpha val="29895"/>
                </a:schemeClr>
              </a:gs>
              <a:gs pos="4000">
                <a:schemeClr val="accent1"/>
              </a:gs>
            </a:gsLst>
            <a:lin ang="7200000" scaled="0"/>
          </a:gradFill>
          <a:ln>
            <a:no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7B5EE3B4-A541-9E9B-BD06-8BED46A56FAD}"/>
              </a:ext>
            </a:extLst>
          </p:cNvPr>
          <p:cNvSpPr/>
          <p:nvPr/>
        </p:nvSpPr>
        <p:spPr>
          <a:xfrm>
            <a:off x="8500270" y="4307383"/>
            <a:ext cx="1590497" cy="1590497"/>
          </a:xfrm>
          <a:prstGeom prst="ellipse">
            <a:avLst/>
          </a:prstGeom>
          <a:gradFill>
            <a:gsLst>
              <a:gs pos="31000">
                <a:srgbClr val="2B71FD">
                  <a:alpha val="76000"/>
                </a:srgbClr>
              </a:gs>
              <a:gs pos="95000">
                <a:schemeClr val="accent1">
                  <a:alpha val="29895"/>
                </a:schemeClr>
              </a:gs>
              <a:gs pos="4000">
                <a:schemeClr val="accent1"/>
              </a:gs>
            </a:gsLst>
            <a:lin ang="7200000" scaled="0"/>
          </a:gradFill>
          <a:ln>
            <a:no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FED5425-CB01-B474-D6B0-CE386BE5AAF8}"/>
              </a:ext>
            </a:extLst>
          </p:cNvPr>
          <p:cNvSpPr txBox="1"/>
          <p:nvPr/>
        </p:nvSpPr>
        <p:spPr>
          <a:xfrm>
            <a:off x="2734098" y="4927456"/>
            <a:ext cx="1590497"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Medium" pitchFamily="2" charset="77"/>
                <a:ea typeface="+mn-ea"/>
                <a:cs typeface="+mn-cs"/>
              </a:rPr>
              <a:t>$25</a:t>
            </a:r>
            <a:r>
              <a:rPr kumimoji="0" lang="uk-UA" sz="2000" b="1" i="0" u="none" strike="noStrike" kern="1200" cap="none" spc="0" normalizeH="0" baseline="0" noProof="0" dirty="0">
                <a:ln>
                  <a:noFill/>
                </a:ln>
                <a:solidFill>
                  <a:srgbClr val="FFFFFF"/>
                </a:solidFill>
                <a:effectLst/>
                <a:uLnTx/>
                <a:uFillTx/>
                <a:latin typeface="Montserrat Medium" pitchFamily="2" charset="77"/>
                <a:ea typeface="+mn-ea"/>
                <a:cs typeface="+mn-cs"/>
              </a:rPr>
              <a:t>0</a:t>
            </a:r>
            <a:r>
              <a:rPr kumimoji="0" lang="en-US" sz="2000" b="1" i="0" u="none" strike="noStrike" kern="1200" cap="none" spc="0" normalizeH="0" baseline="0" noProof="0" dirty="0">
                <a:ln>
                  <a:noFill/>
                </a:ln>
                <a:solidFill>
                  <a:srgbClr val="FFFFFF"/>
                </a:solidFill>
                <a:effectLst/>
                <a:uLnTx/>
                <a:uFillTx/>
                <a:latin typeface="Montserrat Medium" pitchFamily="2" charset="77"/>
                <a:ea typeface="+mn-ea"/>
                <a:cs typeface="+mn-cs"/>
              </a:rPr>
              <a:t>M</a:t>
            </a:r>
            <a:endParaRPr kumimoji="0" lang="en-US" sz="2000" b="0" i="0" u="none" strike="noStrike" kern="1200" cap="none" spc="0" normalizeH="0" baseline="0" noProof="0" dirty="0">
              <a:ln>
                <a:noFill/>
              </a:ln>
              <a:solidFill>
                <a:srgbClr val="F2F3F8"/>
              </a:solidFill>
              <a:effectLst/>
              <a:uLnTx/>
              <a:uFillTx/>
              <a:latin typeface="Montserrat Medium" pitchFamily="2" charset="77"/>
              <a:ea typeface="+mn-ea"/>
              <a:cs typeface="+mn-cs"/>
            </a:endParaRPr>
          </a:p>
        </p:txBody>
      </p:sp>
      <p:sp>
        <p:nvSpPr>
          <p:cNvPr id="15" name="TextBox 14">
            <a:extLst>
              <a:ext uri="{FF2B5EF4-FFF2-40B4-BE49-F238E27FC236}">
                <a16:creationId xmlns:a16="http://schemas.microsoft.com/office/drawing/2014/main" id="{E607D0E7-B0AC-ABFA-9D1E-489A3DB5B52D}"/>
              </a:ext>
            </a:extLst>
          </p:cNvPr>
          <p:cNvSpPr txBox="1"/>
          <p:nvPr/>
        </p:nvSpPr>
        <p:spPr>
          <a:xfrm>
            <a:off x="8500270" y="4927456"/>
            <a:ext cx="1590497"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ontserrat Medium" pitchFamily="2" charset="77"/>
                <a:ea typeface="+mn-ea"/>
                <a:cs typeface="+mn-cs"/>
              </a:rPr>
              <a:t>$1</a:t>
            </a:r>
            <a:r>
              <a:rPr kumimoji="0" lang="uk-UA" sz="2000" b="1" i="0" u="none" strike="noStrike" kern="1200" cap="none" spc="0" normalizeH="0" baseline="0" noProof="0" dirty="0">
                <a:ln>
                  <a:noFill/>
                </a:ln>
                <a:solidFill>
                  <a:srgbClr val="FFFFFF"/>
                </a:solidFill>
                <a:effectLst/>
                <a:uLnTx/>
                <a:uFillTx/>
                <a:latin typeface="Montserrat Medium" pitchFamily="2" charset="77"/>
                <a:ea typeface="+mn-ea"/>
                <a:cs typeface="+mn-cs"/>
              </a:rPr>
              <a:t>0</a:t>
            </a:r>
            <a:r>
              <a:rPr kumimoji="0" lang="en-US" sz="2000" b="1" i="0" u="none" strike="noStrike" kern="1200" cap="none" spc="0" normalizeH="0" baseline="0" noProof="0" dirty="0">
                <a:ln>
                  <a:noFill/>
                </a:ln>
                <a:solidFill>
                  <a:srgbClr val="FFFFFF"/>
                </a:solidFill>
                <a:effectLst/>
                <a:uLnTx/>
                <a:uFillTx/>
                <a:latin typeface="Montserrat Medium" pitchFamily="2" charset="77"/>
                <a:ea typeface="+mn-ea"/>
                <a:cs typeface="+mn-cs"/>
              </a:rPr>
              <a:t>M</a:t>
            </a:r>
            <a:endParaRPr kumimoji="0" lang="en-US" sz="2000" b="0" i="0" u="none" strike="noStrike" kern="1200" cap="none" spc="0" normalizeH="0" baseline="0" noProof="0" dirty="0">
              <a:ln>
                <a:noFill/>
              </a:ln>
              <a:solidFill>
                <a:srgbClr val="F2F3F8"/>
              </a:solidFill>
              <a:effectLst/>
              <a:uLnTx/>
              <a:uFillTx/>
              <a:latin typeface="Montserrat Medium" pitchFamily="2" charset="77"/>
              <a:ea typeface="+mn-ea"/>
              <a:cs typeface="+mn-cs"/>
            </a:endParaRPr>
          </a:p>
        </p:txBody>
      </p:sp>
      <p:sp>
        <p:nvSpPr>
          <p:cNvPr id="17" name="TextBox 16">
            <a:extLst>
              <a:ext uri="{FF2B5EF4-FFF2-40B4-BE49-F238E27FC236}">
                <a16:creationId xmlns:a16="http://schemas.microsoft.com/office/drawing/2014/main" id="{A3AF3A95-86CC-1460-E5F2-C14699466D5A}"/>
              </a:ext>
            </a:extLst>
          </p:cNvPr>
          <p:cNvSpPr txBox="1"/>
          <p:nvPr/>
        </p:nvSpPr>
        <p:spPr>
          <a:xfrm>
            <a:off x="2628969" y="3640941"/>
            <a:ext cx="175594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$500M</a:t>
            </a:r>
            <a:endParaRPr kumimoji="0" lang="en-US" sz="2000" b="0" i="0" u="none" strike="noStrike" kern="1200" cap="none" spc="0" normalizeH="0" baseline="0" noProof="0" dirty="0">
              <a:ln>
                <a:noFill/>
              </a:ln>
              <a:solidFill>
                <a:srgbClr val="707C8D"/>
              </a:solidFill>
              <a:effectLst/>
              <a:uLnTx/>
              <a:uFillTx/>
              <a:latin typeface="Montserrat Medium" pitchFamily="2" charset="77"/>
              <a:ea typeface="+mn-ea"/>
              <a:cs typeface="+mn-cs"/>
            </a:endParaRPr>
          </a:p>
        </p:txBody>
      </p:sp>
      <p:sp>
        <p:nvSpPr>
          <p:cNvPr id="18" name="TextBox 17">
            <a:extLst>
              <a:ext uri="{FF2B5EF4-FFF2-40B4-BE49-F238E27FC236}">
                <a16:creationId xmlns:a16="http://schemas.microsoft.com/office/drawing/2014/main" id="{FF9198A4-AE1C-00A3-075F-09B11335C29D}"/>
              </a:ext>
            </a:extLst>
          </p:cNvPr>
          <p:cNvSpPr txBox="1"/>
          <p:nvPr/>
        </p:nvSpPr>
        <p:spPr>
          <a:xfrm>
            <a:off x="8395142" y="3640941"/>
            <a:ext cx="175594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$1</a:t>
            </a:r>
            <a:r>
              <a:rPr kumimoji="0" lang="uk-UA" sz="2000" b="1" i="0" u="none" strike="noStrike" kern="1200" cap="none" spc="0" normalizeH="0" baseline="0" noProof="0" dirty="0">
                <a:ln>
                  <a:noFill/>
                </a:ln>
                <a:solidFill>
                  <a:srgbClr val="707C8D"/>
                </a:solidFill>
                <a:effectLst/>
                <a:uLnTx/>
                <a:uFillTx/>
                <a:latin typeface="Montserrat Medium" pitchFamily="2" charset="77"/>
                <a:ea typeface="+mn-ea"/>
                <a:cs typeface="+mn-cs"/>
              </a:rPr>
              <a:t>0</a:t>
            </a: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0M</a:t>
            </a:r>
            <a:endParaRPr kumimoji="0" lang="en-US" sz="2000" b="0" i="0" u="none" strike="noStrike" kern="1200" cap="none" spc="0" normalizeH="0" baseline="0" noProof="0" dirty="0">
              <a:ln>
                <a:noFill/>
              </a:ln>
              <a:solidFill>
                <a:srgbClr val="707C8D"/>
              </a:solidFill>
              <a:effectLst/>
              <a:uLnTx/>
              <a:uFillTx/>
              <a:latin typeface="Montserrat Medium" pitchFamily="2" charset="77"/>
              <a:ea typeface="+mn-ea"/>
              <a:cs typeface="+mn-cs"/>
            </a:endParaRPr>
          </a:p>
        </p:txBody>
      </p:sp>
      <p:sp>
        <p:nvSpPr>
          <p:cNvPr id="19" name="TextBox 18">
            <a:extLst>
              <a:ext uri="{FF2B5EF4-FFF2-40B4-BE49-F238E27FC236}">
                <a16:creationId xmlns:a16="http://schemas.microsoft.com/office/drawing/2014/main" id="{27DE2FF4-673B-9042-4BC4-11D733DFF498}"/>
              </a:ext>
            </a:extLst>
          </p:cNvPr>
          <p:cNvSpPr txBox="1"/>
          <p:nvPr/>
        </p:nvSpPr>
        <p:spPr>
          <a:xfrm>
            <a:off x="2628969" y="2540292"/>
            <a:ext cx="175594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$1B</a:t>
            </a:r>
            <a:endParaRPr kumimoji="0" lang="en-US" sz="2000" b="0" i="0" u="none" strike="noStrike" kern="1200" cap="none" spc="0" normalizeH="0" baseline="0" noProof="0" dirty="0">
              <a:ln>
                <a:noFill/>
              </a:ln>
              <a:solidFill>
                <a:srgbClr val="707C8D"/>
              </a:solidFill>
              <a:effectLst/>
              <a:uLnTx/>
              <a:uFillTx/>
              <a:latin typeface="Montserrat Medium" pitchFamily="2" charset="77"/>
              <a:ea typeface="+mn-ea"/>
              <a:cs typeface="+mn-cs"/>
            </a:endParaRPr>
          </a:p>
        </p:txBody>
      </p:sp>
      <p:sp>
        <p:nvSpPr>
          <p:cNvPr id="20" name="TextBox 19">
            <a:extLst>
              <a:ext uri="{FF2B5EF4-FFF2-40B4-BE49-F238E27FC236}">
                <a16:creationId xmlns:a16="http://schemas.microsoft.com/office/drawing/2014/main" id="{D7695B5E-EF22-A9B2-F738-4C117378728B}"/>
              </a:ext>
            </a:extLst>
          </p:cNvPr>
          <p:cNvSpPr txBox="1"/>
          <p:nvPr/>
        </p:nvSpPr>
        <p:spPr>
          <a:xfrm>
            <a:off x="8395142" y="2540292"/>
            <a:ext cx="1755945"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$5</a:t>
            </a:r>
            <a:r>
              <a:rPr kumimoji="0" lang="uk-UA" sz="2000" b="1" i="0" u="none" strike="noStrike" kern="1200" cap="none" spc="0" normalizeH="0" baseline="0" noProof="0" dirty="0">
                <a:ln>
                  <a:noFill/>
                </a:ln>
                <a:solidFill>
                  <a:srgbClr val="707C8D"/>
                </a:solidFill>
                <a:effectLst/>
                <a:uLnTx/>
                <a:uFillTx/>
                <a:latin typeface="Montserrat Medium" pitchFamily="2" charset="77"/>
                <a:ea typeface="+mn-ea"/>
                <a:cs typeface="+mn-cs"/>
              </a:rPr>
              <a:t>0</a:t>
            </a:r>
            <a:r>
              <a:rPr kumimoji="0" lang="en-US" sz="2000" b="1" i="0" u="none" strike="noStrike" kern="1200" cap="none" spc="0" normalizeH="0" baseline="0" noProof="0" dirty="0">
                <a:ln>
                  <a:noFill/>
                </a:ln>
                <a:solidFill>
                  <a:srgbClr val="707C8D"/>
                </a:solidFill>
                <a:effectLst/>
                <a:uLnTx/>
                <a:uFillTx/>
                <a:latin typeface="Montserrat Medium" pitchFamily="2" charset="77"/>
                <a:ea typeface="+mn-ea"/>
                <a:cs typeface="+mn-cs"/>
              </a:rPr>
              <a:t>0M</a:t>
            </a:r>
            <a:endParaRPr kumimoji="0" lang="en-US" sz="2000" b="0" i="0" u="none" strike="noStrike" kern="1200" cap="none" spc="0" normalizeH="0" baseline="0" noProof="0" dirty="0">
              <a:ln>
                <a:noFill/>
              </a:ln>
              <a:solidFill>
                <a:srgbClr val="707C8D"/>
              </a:solidFill>
              <a:effectLst/>
              <a:uLnTx/>
              <a:uFillTx/>
              <a:latin typeface="Montserrat Medium" pitchFamily="2" charset="77"/>
              <a:ea typeface="+mn-ea"/>
              <a:cs typeface="+mn-cs"/>
            </a:endParaRPr>
          </a:p>
        </p:txBody>
      </p: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16</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CUSTOMER INFO</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cxnSp>
        <p:nvCxnSpPr>
          <p:cNvPr id="5" name="Straight Connector 4">
            <a:extLst>
              <a:ext uri="{FF2B5EF4-FFF2-40B4-BE49-F238E27FC236}">
                <a16:creationId xmlns:a16="http://schemas.microsoft.com/office/drawing/2014/main" id="{AF3E4F24-7A8A-612A-B800-79C21164CD68}"/>
              </a:ext>
            </a:extLst>
          </p:cNvPr>
          <p:cNvCxnSpPr>
            <a:cxnSpLocks/>
          </p:cNvCxnSpPr>
          <p:nvPr/>
        </p:nvCxnSpPr>
        <p:spPr>
          <a:xfrm>
            <a:off x="4793093" y="2719735"/>
            <a:ext cx="32918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E1D3D27C-3A04-75F6-0DCD-A4C0807CE094}"/>
              </a:ext>
            </a:extLst>
          </p:cNvPr>
          <p:cNvSpPr>
            <a:spLocks noChangeAspect="1"/>
          </p:cNvSpPr>
          <p:nvPr/>
        </p:nvSpPr>
        <p:spPr>
          <a:xfrm>
            <a:off x="4674221" y="2661441"/>
            <a:ext cx="118872" cy="118872"/>
          </a:xfrm>
          <a:prstGeom prst="ellipse">
            <a:avLst/>
          </a:prstGeom>
          <a:solidFill>
            <a:schemeClr val="bg1">
              <a:lumMod val="85000"/>
            </a:schemeClr>
          </a:solidFill>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F50E17B-AA3B-D487-8AA3-463C5C7D6259}"/>
              </a:ext>
            </a:extLst>
          </p:cNvPr>
          <p:cNvSpPr>
            <a:spLocks noChangeAspect="1"/>
          </p:cNvSpPr>
          <p:nvPr/>
        </p:nvSpPr>
        <p:spPr>
          <a:xfrm>
            <a:off x="8019984" y="2661441"/>
            <a:ext cx="118872" cy="118872"/>
          </a:xfrm>
          <a:prstGeom prst="ellipse">
            <a:avLst/>
          </a:prstGeom>
          <a:solidFill>
            <a:schemeClr val="bg1">
              <a:lumMod val="85000"/>
            </a:schemeClr>
          </a:solidFill>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92D9A9C-9190-192F-06DC-5DB587C02059}"/>
              </a:ext>
            </a:extLst>
          </p:cNvPr>
          <p:cNvCxnSpPr>
            <a:cxnSpLocks/>
          </p:cNvCxnSpPr>
          <p:nvPr/>
        </p:nvCxnSpPr>
        <p:spPr>
          <a:xfrm flipV="1">
            <a:off x="4632977" y="3825293"/>
            <a:ext cx="3474720" cy="0"/>
          </a:xfrm>
          <a:prstGeom prst="line">
            <a:avLst/>
          </a:prstGeom>
          <a:ln>
            <a:solidFill>
              <a:srgbClr val="BFD2F9"/>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7C22BBE-F47C-4A10-2F48-05AAA6ABC429}"/>
              </a:ext>
            </a:extLst>
          </p:cNvPr>
          <p:cNvSpPr>
            <a:spLocks noChangeAspect="1"/>
          </p:cNvSpPr>
          <p:nvPr/>
        </p:nvSpPr>
        <p:spPr>
          <a:xfrm>
            <a:off x="4551813" y="3766584"/>
            <a:ext cx="118872" cy="118872"/>
          </a:xfrm>
          <a:prstGeom prst="ellipse">
            <a:avLst/>
          </a:prstGeom>
          <a:solidFill>
            <a:srgbClr val="BFD2F9"/>
          </a:solidFill>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103AF77-4B7B-0D1A-BE6F-0207F0F3D1D0}"/>
              </a:ext>
            </a:extLst>
          </p:cNvPr>
          <p:cNvSpPr>
            <a:spLocks noChangeAspect="1"/>
          </p:cNvSpPr>
          <p:nvPr/>
        </p:nvSpPr>
        <p:spPr>
          <a:xfrm>
            <a:off x="8079420" y="3766583"/>
            <a:ext cx="118872" cy="118872"/>
          </a:xfrm>
          <a:prstGeom prst="ellipse">
            <a:avLst/>
          </a:prstGeom>
          <a:solidFill>
            <a:srgbClr val="BFD2F9"/>
          </a:solidFill>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247E9C99-6D97-42F6-FBB0-37FFD5DF4E1A}"/>
              </a:ext>
            </a:extLst>
          </p:cNvPr>
          <p:cNvCxnSpPr>
            <a:cxnSpLocks/>
          </p:cNvCxnSpPr>
          <p:nvPr/>
        </p:nvCxnSpPr>
        <p:spPr>
          <a:xfrm flipV="1">
            <a:off x="4321920" y="5119790"/>
            <a:ext cx="4114800" cy="9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EF54D35-52D0-9BF4-643E-18AD8B62C1F5}"/>
              </a:ext>
            </a:extLst>
          </p:cNvPr>
          <p:cNvSpPr>
            <a:spLocks noChangeAspect="1"/>
          </p:cNvSpPr>
          <p:nvPr/>
        </p:nvSpPr>
        <p:spPr>
          <a:xfrm>
            <a:off x="4250183" y="5053099"/>
            <a:ext cx="118872" cy="118872"/>
          </a:xfrm>
          <a:prstGeom prst="ellipse">
            <a:avLst/>
          </a:prstGeom>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13517936-439A-80BA-17A6-E422BC6B8FD4}"/>
              </a:ext>
            </a:extLst>
          </p:cNvPr>
          <p:cNvSpPr>
            <a:spLocks noChangeAspect="1"/>
          </p:cNvSpPr>
          <p:nvPr/>
        </p:nvSpPr>
        <p:spPr>
          <a:xfrm>
            <a:off x="8425858" y="5053099"/>
            <a:ext cx="118872" cy="118872"/>
          </a:xfrm>
          <a:prstGeom prst="ellipse">
            <a:avLst/>
          </a:prstGeom>
          <a:ln w="38100">
            <a:solidFill>
              <a:schemeClr val="bg1"/>
            </a:solidFill>
          </a:ln>
          <a:effectLst>
            <a:outerShdw blurRad="282280" dist="38100" dir="2700000" algn="tl" rotWithShape="0">
              <a:prstClr val="black">
                <a:alpha val="2572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02535BBB-EE47-FEEA-5DD4-7F08E4D57AC3}"/>
              </a:ext>
            </a:extLst>
          </p:cNvPr>
          <p:cNvSpPr txBox="1"/>
          <p:nvPr/>
        </p:nvSpPr>
        <p:spPr>
          <a:xfrm>
            <a:off x="5659408" y="3675812"/>
            <a:ext cx="1505425" cy="347945"/>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400" dirty="0">
                <a:solidFill>
                  <a:srgbClr val="92B3FE"/>
                </a:solidFill>
                <a:latin typeface="Montserrat" panose="00000500000000000000" pitchFamily="50" charset="0"/>
              </a:rPr>
              <a:t>SERVICEABLE MARKET</a:t>
            </a:r>
            <a:endParaRPr kumimoji="0" lang="en-US" sz="1400" i="0" u="none" strike="noStrike" kern="1200" cap="none" spc="0" normalizeH="0" baseline="0" noProof="0" dirty="0">
              <a:ln>
                <a:noFill/>
              </a:ln>
              <a:solidFill>
                <a:srgbClr val="92B3FE"/>
              </a:solidFill>
              <a:effectLst/>
              <a:uLnTx/>
              <a:uFillTx/>
              <a:latin typeface="Montserrat" panose="00000500000000000000" pitchFamily="50" charset="0"/>
              <a:ea typeface="+mn-ea"/>
              <a:cs typeface="+mn-cs"/>
            </a:endParaRPr>
          </a:p>
        </p:txBody>
      </p:sp>
      <p:sp>
        <p:nvSpPr>
          <p:cNvPr id="29" name="TextBox 28">
            <a:extLst>
              <a:ext uri="{FF2B5EF4-FFF2-40B4-BE49-F238E27FC236}">
                <a16:creationId xmlns:a16="http://schemas.microsoft.com/office/drawing/2014/main" id="{AE9E66F3-96C1-578C-6CB1-FF4EB240D16C}"/>
              </a:ext>
            </a:extLst>
          </p:cNvPr>
          <p:cNvSpPr txBox="1"/>
          <p:nvPr/>
        </p:nvSpPr>
        <p:spPr>
          <a:xfrm>
            <a:off x="5659408" y="2520902"/>
            <a:ext cx="1505425" cy="347945"/>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lang="en-US" sz="1400" dirty="0">
                <a:solidFill>
                  <a:srgbClr val="9BA3B1"/>
                </a:solidFill>
                <a:latin typeface="Montserrat" panose="00000500000000000000" pitchFamily="50" charset="0"/>
              </a:rPr>
              <a:t>SERVICEABLE MARKET</a:t>
            </a:r>
            <a:endParaRPr kumimoji="0" lang="en-US" sz="1400" i="0" u="none" strike="noStrike" kern="1200" cap="none" spc="0" normalizeH="0" baseline="0" noProof="0" dirty="0">
              <a:ln>
                <a:noFill/>
              </a:ln>
              <a:solidFill>
                <a:srgbClr val="9BA3B1"/>
              </a:solidFill>
              <a:effectLst/>
              <a:uLnTx/>
              <a:uFillTx/>
              <a:latin typeface="Montserrat" panose="00000500000000000000" pitchFamily="50" charset="0"/>
              <a:ea typeface="+mn-ea"/>
              <a:cs typeface="+mn-cs"/>
            </a:endParaRPr>
          </a:p>
        </p:txBody>
      </p:sp>
      <p:sp>
        <p:nvSpPr>
          <p:cNvPr id="30" name="TextBox 29">
            <a:extLst>
              <a:ext uri="{FF2B5EF4-FFF2-40B4-BE49-F238E27FC236}">
                <a16:creationId xmlns:a16="http://schemas.microsoft.com/office/drawing/2014/main" id="{567844A7-C53E-FF21-6893-A26E4DB69D2B}"/>
              </a:ext>
            </a:extLst>
          </p:cNvPr>
          <p:cNvSpPr txBox="1"/>
          <p:nvPr/>
        </p:nvSpPr>
        <p:spPr>
          <a:xfrm>
            <a:off x="1156633" y="534456"/>
            <a:ext cx="4697133" cy="757130"/>
          </a:xfrm>
          <a:prstGeom prst="rect">
            <a:avLst/>
          </a:prstGeom>
          <a:noFill/>
        </p:spPr>
        <p:txBody>
          <a:bodyPr wrap="square" lIns="0" r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World Market Size</a:t>
            </a:r>
          </a:p>
        </p:txBody>
      </p:sp>
      <p:sp>
        <p:nvSpPr>
          <p:cNvPr id="31" name="TextBox 30">
            <a:extLst>
              <a:ext uri="{FF2B5EF4-FFF2-40B4-BE49-F238E27FC236}">
                <a16:creationId xmlns:a16="http://schemas.microsoft.com/office/drawing/2014/main" id="{411832F5-85ED-4C58-9556-F501A4B55088}"/>
              </a:ext>
            </a:extLst>
          </p:cNvPr>
          <p:cNvSpPr txBox="1"/>
          <p:nvPr/>
        </p:nvSpPr>
        <p:spPr>
          <a:xfrm>
            <a:off x="6924021" y="557603"/>
            <a:ext cx="4697133" cy="757130"/>
          </a:xfrm>
          <a:prstGeom prst="rect">
            <a:avLst/>
          </a:prstGeom>
          <a:noFill/>
        </p:spPr>
        <p:txBody>
          <a:bodyPr wrap="square" lIns="0" r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U.S. Market Size</a:t>
            </a:r>
          </a:p>
        </p:txBody>
      </p:sp>
      <p:sp>
        <p:nvSpPr>
          <p:cNvPr id="27" name="TextBox 26">
            <a:extLst>
              <a:ext uri="{FF2B5EF4-FFF2-40B4-BE49-F238E27FC236}">
                <a16:creationId xmlns:a16="http://schemas.microsoft.com/office/drawing/2014/main" id="{894416A2-6617-EFE3-3045-465F34A5577C}"/>
              </a:ext>
            </a:extLst>
          </p:cNvPr>
          <p:cNvSpPr txBox="1"/>
          <p:nvPr/>
        </p:nvSpPr>
        <p:spPr>
          <a:xfrm>
            <a:off x="5661866" y="4922653"/>
            <a:ext cx="1505425" cy="347945"/>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OUR MARKET OPPORTUNITY</a:t>
            </a:r>
          </a:p>
        </p:txBody>
      </p:sp>
      <p:sp>
        <p:nvSpPr>
          <p:cNvPr id="32" name="TextBox 31">
            <a:extLst>
              <a:ext uri="{FF2B5EF4-FFF2-40B4-BE49-F238E27FC236}">
                <a16:creationId xmlns:a16="http://schemas.microsoft.com/office/drawing/2014/main" id="{C24ED320-2C7E-D58C-CB88-7A77FA73E5F1}"/>
              </a:ext>
            </a:extLst>
          </p:cNvPr>
          <p:cNvSpPr txBox="1"/>
          <p:nvPr/>
        </p:nvSpPr>
        <p:spPr>
          <a:xfrm>
            <a:off x="5274107" y="5384534"/>
            <a:ext cx="2276025" cy="347945"/>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10% of available market</a:t>
            </a:r>
          </a:p>
        </p:txBody>
      </p:sp>
      <p:cxnSp>
        <p:nvCxnSpPr>
          <p:cNvPr id="34" name="Straight Connector 33">
            <a:extLst>
              <a:ext uri="{FF2B5EF4-FFF2-40B4-BE49-F238E27FC236}">
                <a16:creationId xmlns:a16="http://schemas.microsoft.com/office/drawing/2014/main" id="{354F9D06-E748-DBFC-01A3-51554B4B6087}"/>
              </a:ext>
            </a:extLst>
          </p:cNvPr>
          <p:cNvCxnSpPr>
            <a:cxnSpLocks/>
          </p:cNvCxnSpPr>
          <p:nvPr/>
        </p:nvCxnSpPr>
        <p:spPr>
          <a:xfrm>
            <a:off x="305404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118668-6FC0-68C4-1314-3A7D6CB5F1BA}"/>
              </a:ext>
            </a:extLst>
          </p:cNvPr>
          <p:cNvCxnSpPr>
            <a:cxnSpLocks/>
          </p:cNvCxnSpPr>
          <p:nvPr/>
        </p:nvCxnSpPr>
        <p:spPr>
          <a:xfrm>
            <a:off x="8807450"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64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1000" fill="hold"/>
                                        <p:tgtEl>
                                          <p:spTgt spid="35"/>
                                        </p:tgtEl>
                                        <p:attrNameLst>
                                          <p:attrName>ppt_w</p:attrName>
                                        </p:attrNameLst>
                                      </p:cBhvr>
                                      <p:tavLst>
                                        <p:tav tm="0">
                                          <p:val>
                                            <p:fltVal val="0"/>
                                          </p:val>
                                        </p:tav>
                                        <p:tav tm="100000">
                                          <p:val>
                                            <p:strVal val="#ppt_w"/>
                                          </p:val>
                                        </p:tav>
                                      </p:tavLst>
                                    </p:anim>
                                    <p:anim calcmode="lin" valueType="num">
                                      <p:cBhvr>
                                        <p:cTn id="12" dur="1000" fill="hold"/>
                                        <p:tgtEl>
                                          <p:spTgt spid="35"/>
                                        </p:tgtEl>
                                        <p:attrNameLst>
                                          <p:attrName>ppt_h</p:attrName>
                                        </p:attrNameLst>
                                      </p:cBhvr>
                                      <p:tavLst>
                                        <p:tav tm="0">
                                          <p:val>
                                            <p:strVal val="#ppt_h"/>
                                          </p:val>
                                        </p:tav>
                                        <p:tav tm="100000">
                                          <p:val>
                                            <p:strVal val="#ppt_h"/>
                                          </p:val>
                                        </p:tav>
                                      </p:tavLst>
                                    </p:anim>
                                  </p:childTnLst>
                                </p:cTn>
                              </p:par>
                              <p:par>
                                <p:cTn id="13" presetID="2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edge">
                                      <p:cBhvr>
                                        <p:cTn id="15" dur="2000"/>
                                        <p:tgtEl>
                                          <p:spTgt spid="10"/>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edge">
                                      <p:cBhvr>
                                        <p:cTn id="22" dur="2000"/>
                                        <p:tgtEl>
                                          <p:spTgt spid="12"/>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p:tgtEl>
                                          <p:spTgt spid="20"/>
                                        </p:tgtEl>
                                        <p:attrNameLst>
                                          <p:attrName>ppt_y</p:attrName>
                                        </p:attrNameLst>
                                      </p:cBhvr>
                                      <p:tavLst>
                                        <p:tav tm="0">
                                          <p:val>
                                            <p:strVal val="#ppt_y-#ppt_h*1.125000"/>
                                          </p:val>
                                        </p:tav>
                                        <p:tav tm="100000">
                                          <p:val>
                                            <p:strVal val="#ppt_y"/>
                                          </p:val>
                                        </p:tav>
                                      </p:tavLst>
                                    </p:anim>
                                    <p:animEffect transition="in" filter="wipe(down)">
                                      <p:cBhvr>
                                        <p:cTn id="26" dur="1000"/>
                                        <p:tgtEl>
                                          <p:spTgt spid="20"/>
                                        </p:tgtEl>
                                      </p:cBhvr>
                                    </p:animEffect>
                                  </p:childTnLst>
                                </p:cTn>
                              </p:par>
                              <p:par>
                                <p:cTn id="27" presetID="23" presetClass="entr" presetSubtype="16" fill="hold" grpId="0" nodeType="withEffect">
                                  <p:stCondLst>
                                    <p:cond delay="10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100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childTnLst>
                                </p:cTn>
                              </p:par>
                              <p:par>
                                <p:cTn id="35" presetID="16" presetClass="entr" presetSubtype="21" fill="hold" nodeType="withEffect">
                                  <p:stCondLst>
                                    <p:cond delay="100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1000"/>
                                        <p:tgtEl>
                                          <p:spTgt spid="5"/>
                                        </p:tgtEl>
                                      </p:cBhvr>
                                    </p:animEffect>
                                  </p:childTnLst>
                                </p:cTn>
                              </p:par>
                              <p:par>
                                <p:cTn id="38" presetID="55" presetClass="entr" presetSubtype="0" fill="hold" grpId="0" nodeType="withEffect">
                                  <p:stCondLst>
                                    <p:cond delay="1000"/>
                                  </p:stCondLst>
                                  <p:childTnLst>
                                    <p:set>
                                      <p:cBhvr>
                                        <p:cTn id="39" dur="1" fill="hold">
                                          <p:stCondLst>
                                            <p:cond delay="0"/>
                                          </p:stCondLst>
                                        </p:cTn>
                                        <p:tgtEl>
                                          <p:spTgt spid="29"/>
                                        </p:tgtEl>
                                        <p:attrNameLst>
                                          <p:attrName>style.visibility</p:attrName>
                                        </p:attrNameLst>
                                      </p:cBhvr>
                                      <p:to>
                                        <p:strVal val="visible"/>
                                      </p:to>
                                    </p:set>
                                    <p:anim calcmode="lin" valueType="num">
                                      <p:cBhvr>
                                        <p:cTn id="40" dur="1000" fill="hold"/>
                                        <p:tgtEl>
                                          <p:spTgt spid="29"/>
                                        </p:tgtEl>
                                        <p:attrNameLst>
                                          <p:attrName>ppt_w</p:attrName>
                                        </p:attrNameLst>
                                      </p:cBhvr>
                                      <p:tavLst>
                                        <p:tav tm="0">
                                          <p:val>
                                            <p:strVal val="#ppt_w*0.70"/>
                                          </p:val>
                                        </p:tav>
                                        <p:tav tm="100000">
                                          <p:val>
                                            <p:strVal val="#ppt_w"/>
                                          </p:val>
                                        </p:tav>
                                      </p:tavLst>
                                    </p:anim>
                                    <p:anim calcmode="lin" valueType="num">
                                      <p:cBhvr>
                                        <p:cTn id="41" dur="1000" fill="hold"/>
                                        <p:tgtEl>
                                          <p:spTgt spid="29"/>
                                        </p:tgtEl>
                                        <p:attrNameLst>
                                          <p:attrName>ppt_h</p:attrName>
                                        </p:attrNameLst>
                                      </p:cBhvr>
                                      <p:tavLst>
                                        <p:tav tm="0">
                                          <p:val>
                                            <p:strVal val="#ppt_h"/>
                                          </p:val>
                                        </p:tav>
                                        <p:tav tm="100000">
                                          <p:val>
                                            <p:strVal val="#ppt_h"/>
                                          </p:val>
                                        </p:tav>
                                      </p:tavLst>
                                    </p:anim>
                                    <p:animEffect transition="in" filter="fade">
                                      <p:cBhvr>
                                        <p:cTn id="42" dur="1000"/>
                                        <p:tgtEl>
                                          <p:spTgt spid="29"/>
                                        </p:tgtEl>
                                      </p:cBhvr>
                                    </p:animEffect>
                                  </p:childTnLst>
                                </p:cTn>
                              </p:par>
                              <p:par>
                                <p:cTn id="43" presetID="20" presetClass="entr" presetSubtype="0" fill="hold" grpId="0" nodeType="withEffect">
                                  <p:stCondLst>
                                    <p:cond delay="1000"/>
                                  </p:stCondLst>
                                  <p:childTnLst>
                                    <p:set>
                                      <p:cBhvr>
                                        <p:cTn id="44" dur="1" fill="hold">
                                          <p:stCondLst>
                                            <p:cond delay="0"/>
                                          </p:stCondLst>
                                        </p:cTn>
                                        <p:tgtEl>
                                          <p:spTgt spid="8"/>
                                        </p:tgtEl>
                                        <p:attrNameLst>
                                          <p:attrName>style.visibility</p:attrName>
                                        </p:attrNameLst>
                                      </p:cBhvr>
                                      <p:to>
                                        <p:strVal val="visible"/>
                                      </p:to>
                                    </p:set>
                                    <p:animEffect transition="in" filter="wedge">
                                      <p:cBhvr>
                                        <p:cTn id="45" dur="2000"/>
                                        <p:tgtEl>
                                          <p:spTgt spid="8"/>
                                        </p:tgtEl>
                                      </p:cBhvr>
                                    </p:animEffect>
                                  </p:childTnLst>
                                </p:cTn>
                              </p:par>
                              <p:par>
                                <p:cTn id="46" presetID="12" presetClass="entr" presetSubtype="1" fill="hold" grpId="0" nodeType="withEffect">
                                  <p:stCondLst>
                                    <p:cond delay="100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1000"/>
                                        <p:tgtEl>
                                          <p:spTgt spid="17"/>
                                        </p:tgtEl>
                                        <p:attrNameLst>
                                          <p:attrName>ppt_y</p:attrName>
                                        </p:attrNameLst>
                                      </p:cBhvr>
                                      <p:tavLst>
                                        <p:tav tm="0">
                                          <p:val>
                                            <p:strVal val="#ppt_y-#ppt_h*1.125000"/>
                                          </p:val>
                                        </p:tav>
                                        <p:tav tm="100000">
                                          <p:val>
                                            <p:strVal val="#ppt_y"/>
                                          </p:val>
                                        </p:tav>
                                      </p:tavLst>
                                    </p:anim>
                                    <p:animEffect transition="in" filter="wipe(down)">
                                      <p:cBhvr>
                                        <p:cTn id="49" dur="1000"/>
                                        <p:tgtEl>
                                          <p:spTgt spid="17"/>
                                        </p:tgtEl>
                                      </p:cBhvr>
                                    </p:animEffect>
                                  </p:childTnLst>
                                </p:cTn>
                              </p:par>
                              <p:par>
                                <p:cTn id="50" presetID="20" presetClass="entr" presetSubtype="0" fill="hold" grpId="0" nodeType="withEffect">
                                  <p:stCondLst>
                                    <p:cond delay="1000"/>
                                  </p:stCondLst>
                                  <p:childTnLst>
                                    <p:set>
                                      <p:cBhvr>
                                        <p:cTn id="51" dur="1" fill="hold">
                                          <p:stCondLst>
                                            <p:cond delay="0"/>
                                          </p:stCondLst>
                                        </p:cTn>
                                        <p:tgtEl>
                                          <p:spTgt spid="9"/>
                                        </p:tgtEl>
                                        <p:attrNameLst>
                                          <p:attrName>style.visibility</p:attrName>
                                        </p:attrNameLst>
                                      </p:cBhvr>
                                      <p:to>
                                        <p:strVal val="visible"/>
                                      </p:to>
                                    </p:set>
                                    <p:animEffect transition="in" filter="wedge">
                                      <p:cBhvr>
                                        <p:cTn id="52" dur="2000"/>
                                        <p:tgtEl>
                                          <p:spTgt spid="9"/>
                                        </p:tgtEl>
                                      </p:cBhvr>
                                    </p:animEffect>
                                  </p:childTnLst>
                                </p:cTn>
                              </p:par>
                              <p:par>
                                <p:cTn id="53" presetID="12" presetClass="entr" presetSubtype="1" fill="hold" grpId="0" nodeType="withEffect">
                                  <p:stCondLst>
                                    <p:cond delay="100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1000"/>
                                        <p:tgtEl>
                                          <p:spTgt spid="18"/>
                                        </p:tgtEl>
                                        <p:attrNameLst>
                                          <p:attrName>ppt_y</p:attrName>
                                        </p:attrNameLst>
                                      </p:cBhvr>
                                      <p:tavLst>
                                        <p:tav tm="0">
                                          <p:val>
                                            <p:strVal val="#ppt_y-#ppt_h*1.125000"/>
                                          </p:val>
                                        </p:tav>
                                        <p:tav tm="100000">
                                          <p:val>
                                            <p:strVal val="#ppt_y"/>
                                          </p:val>
                                        </p:tav>
                                      </p:tavLst>
                                    </p:anim>
                                    <p:animEffect transition="in" filter="wipe(down)">
                                      <p:cBhvr>
                                        <p:cTn id="56" dur="1000"/>
                                        <p:tgtEl>
                                          <p:spTgt spid="18"/>
                                        </p:tgtEl>
                                      </p:cBhvr>
                                    </p:animEffect>
                                  </p:childTnLst>
                                </p:cTn>
                              </p:par>
                              <p:par>
                                <p:cTn id="57" presetID="23" presetClass="entr" presetSubtype="16" fill="hold" grpId="0" nodeType="withEffect">
                                  <p:stCondLst>
                                    <p:cond delay="2000"/>
                                  </p:stCondLst>
                                  <p:childTnLst>
                                    <p:set>
                                      <p:cBhvr>
                                        <p:cTn id="58" dur="1" fill="hold">
                                          <p:stCondLst>
                                            <p:cond delay="0"/>
                                          </p:stCondLst>
                                        </p:cTn>
                                        <p:tgtEl>
                                          <p:spTgt spid="7"/>
                                        </p:tgtEl>
                                        <p:attrNameLst>
                                          <p:attrName>style.visibility</p:attrName>
                                        </p:attrNameLst>
                                      </p:cBhvr>
                                      <p:to>
                                        <p:strVal val="visible"/>
                                      </p:to>
                                    </p:set>
                                    <p:anim calcmode="lin" valueType="num">
                                      <p:cBhvr>
                                        <p:cTn id="59" dur="1000" fill="hold"/>
                                        <p:tgtEl>
                                          <p:spTgt spid="7"/>
                                        </p:tgtEl>
                                        <p:attrNameLst>
                                          <p:attrName>ppt_w</p:attrName>
                                        </p:attrNameLst>
                                      </p:cBhvr>
                                      <p:tavLst>
                                        <p:tav tm="0">
                                          <p:val>
                                            <p:fltVal val="0"/>
                                          </p:val>
                                        </p:tav>
                                        <p:tav tm="100000">
                                          <p:val>
                                            <p:strVal val="#ppt_w"/>
                                          </p:val>
                                        </p:tav>
                                      </p:tavLst>
                                    </p:anim>
                                    <p:anim calcmode="lin" valueType="num">
                                      <p:cBhvr>
                                        <p:cTn id="60" dur="1000" fill="hold"/>
                                        <p:tgtEl>
                                          <p:spTgt spid="7"/>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200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childTnLst>
                                </p:cTn>
                              </p:par>
                              <p:par>
                                <p:cTn id="65" presetID="16" presetClass="entr" presetSubtype="21" fill="hold" nodeType="withEffect">
                                  <p:stCondLst>
                                    <p:cond delay="200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1000"/>
                                        <p:tgtEl>
                                          <p:spTgt spid="22"/>
                                        </p:tgtEl>
                                      </p:cBhvr>
                                    </p:animEffect>
                                  </p:childTnLst>
                                </p:cTn>
                              </p:par>
                              <p:par>
                                <p:cTn id="68" presetID="55" presetClass="entr" presetSubtype="0" fill="hold" grpId="0" nodeType="withEffect">
                                  <p:stCondLst>
                                    <p:cond delay="2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1000" fill="hold"/>
                                        <p:tgtEl>
                                          <p:spTgt spid="28"/>
                                        </p:tgtEl>
                                        <p:attrNameLst>
                                          <p:attrName>ppt_w</p:attrName>
                                        </p:attrNameLst>
                                      </p:cBhvr>
                                      <p:tavLst>
                                        <p:tav tm="0">
                                          <p:val>
                                            <p:strVal val="#ppt_w*0.70"/>
                                          </p:val>
                                        </p:tav>
                                        <p:tav tm="100000">
                                          <p:val>
                                            <p:strVal val="#ppt_w"/>
                                          </p:val>
                                        </p:tav>
                                      </p:tavLst>
                                    </p:anim>
                                    <p:anim calcmode="lin" valueType="num">
                                      <p:cBhvr>
                                        <p:cTn id="71" dur="1000" fill="hold"/>
                                        <p:tgtEl>
                                          <p:spTgt spid="28"/>
                                        </p:tgtEl>
                                        <p:attrNameLst>
                                          <p:attrName>ppt_h</p:attrName>
                                        </p:attrNameLst>
                                      </p:cBhvr>
                                      <p:tavLst>
                                        <p:tav tm="0">
                                          <p:val>
                                            <p:strVal val="#ppt_h"/>
                                          </p:val>
                                        </p:tav>
                                        <p:tav tm="100000">
                                          <p:val>
                                            <p:strVal val="#ppt_h"/>
                                          </p:val>
                                        </p:tav>
                                      </p:tavLst>
                                    </p:anim>
                                    <p:animEffect transition="in" filter="fade">
                                      <p:cBhvr>
                                        <p:cTn id="72" dur="1000"/>
                                        <p:tgtEl>
                                          <p:spTgt spid="28"/>
                                        </p:tgtEl>
                                      </p:cBhvr>
                                    </p:animEffect>
                                  </p:childTnLst>
                                </p:cTn>
                              </p:par>
                              <p:par>
                                <p:cTn id="73" presetID="23" presetClass="entr" presetSubtype="16" fill="hold" grpId="0" nodeType="withEffect">
                                  <p:stCondLst>
                                    <p:cond delay="2500"/>
                                  </p:stCondLst>
                                  <p:childTnLst>
                                    <p:set>
                                      <p:cBhvr>
                                        <p:cTn id="74" dur="1" fill="hold">
                                          <p:stCondLst>
                                            <p:cond delay="0"/>
                                          </p:stCondLst>
                                        </p:cTn>
                                        <p:tgtEl>
                                          <p:spTgt spid="3"/>
                                        </p:tgtEl>
                                        <p:attrNameLst>
                                          <p:attrName>style.visibility</p:attrName>
                                        </p:attrNameLst>
                                      </p:cBhvr>
                                      <p:to>
                                        <p:strVal val="visible"/>
                                      </p:to>
                                    </p:set>
                                    <p:anim calcmode="lin" valueType="num">
                                      <p:cBhvr>
                                        <p:cTn id="75" dur="1500" fill="hold"/>
                                        <p:tgtEl>
                                          <p:spTgt spid="3"/>
                                        </p:tgtEl>
                                        <p:attrNameLst>
                                          <p:attrName>ppt_w</p:attrName>
                                        </p:attrNameLst>
                                      </p:cBhvr>
                                      <p:tavLst>
                                        <p:tav tm="0">
                                          <p:val>
                                            <p:fltVal val="0"/>
                                          </p:val>
                                        </p:tav>
                                        <p:tav tm="100000">
                                          <p:val>
                                            <p:strVal val="#ppt_w"/>
                                          </p:val>
                                        </p:tav>
                                      </p:tavLst>
                                    </p:anim>
                                    <p:anim calcmode="lin" valueType="num">
                                      <p:cBhvr>
                                        <p:cTn id="76" dur="1500" fill="hold"/>
                                        <p:tgtEl>
                                          <p:spTgt spid="3"/>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2500"/>
                                  </p:stCondLst>
                                  <p:childTnLst>
                                    <p:set>
                                      <p:cBhvr>
                                        <p:cTn id="78" dur="1" fill="hold">
                                          <p:stCondLst>
                                            <p:cond delay="0"/>
                                          </p:stCondLst>
                                        </p:cTn>
                                        <p:tgtEl>
                                          <p:spTgt spid="6"/>
                                        </p:tgtEl>
                                        <p:attrNameLst>
                                          <p:attrName>style.visibility</p:attrName>
                                        </p:attrNameLst>
                                      </p:cBhvr>
                                      <p:to>
                                        <p:strVal val="visible"/>
                                      </p:to>
                                    </p:set>
                                    <p:anim calcmode="lin" valueType="num">
                                      <p:cBhvr>
                                        <p:cTn id="79" dur="1500" fill="hold"/>
                                        <p:tgtEl>
                                          <p:spTgt spid="6"/>
                                        </p:tgtEl>
                                        <p:attrNameLst>
                                          <p:attrName>ppt_w</p:attrName>
                                        </p:attrNameLst>
                                      </p:cBhvr>
                                      <p:tavLst>
                                        <p:tav tm="0">
                                          <p:val>
                                            <p:fltVal val="0"/>
                                          </p:val>
                                        </p:tav>
                                        <p:tav tm="100000">
                                          <p:val>
                                            <p:strVal val="#ppt_w"/>
                                          </p:val>
                                        </p:tav>
                                      </p:tavLst>
                                    </p:anim>
                                    <p:anim calcmode="lin" valueType="num">
                                      <p:cBhvr>
                                        <p:cTn id="80" dur="1500" fill="hold"/>
                                        <p:tgtEl>
                                          <p:spTgt spid="6"/>
                                        </p:tgtEl>
                                        <p:attrNameLst>
                                          <p:attrName>ppt_h</p:attrName>
                                        </p:attrNameLst>
                                      </p:cBhvr>
                                      <p:tavLst>
                                        <p:tav tm="0">
                                          <p:val>
                                            <p:fltVal val="0"/>
                                          </p:val>
                                        </p:tav>
                                        <p:tav tm="100000">
                                          <p:val>
                                            <p:strVal val="#ppt_h"/>
                                          </p:val>
                                        </p:tav>
                                      </p:tavLst>
                                    </p:anim>
                                  </p:childTnLst>
                                </p:cTn>
                              </p:par>
                              <p:par>
                                <p:cTn id="81" presetID="12" presetClass="entr" presetSubtype="1" fill="hold" grpId="0" nodeType="withEffect">
                                  <p:stCondLst>
                                    <p:cond delay="300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1000"/>
                                        <p:tgtEl>
                                          <p:spTgt spid="13"/>
                                        </p:tgtEl>
                                        <p:attrNameLst>
                                          <p:attrName>ppt_y</p:attrName>
                                        </p:attrNameLst>
                                      </p:cBhvr>
                                      <p:tavLst>
                                        <p:tav tm="0">
                                          <p:val>
                                            <p:strVal val="#ppt_y-#ppt_h*1.125000"/>
                                          </p:val>
                                        </p:tav>
                                        <p:tav tm="100000">
                                          <p:val>
                                            <p:strVal val="#ppt_y"/>
                                          </p:val>
                                        </p:tav>
                                      </p:tavLst>
                                    </p:anim>
                                    <p:animEffect transition="in" filter="wipe(down)">
                                      <p:cBhvr>
                                        <p:cTn id="84" dur="1000"/>
                                        <p:tgtEl>
                                          <p:spTgt spid="13"/>
                                        </p:tgtEl>
                                      </p:cBhvr>
                                    </p:animEffect>
                                  </p:childTnLst>
                                </p:cTn>
                              </p:par>
                              <p:par>
                                <p:cTn id="85" presetID="12" presetClass="entr" presetSubtype="1" fill="hold" grpId="0" nodeType="withEffect">
                                  <p:stCondLst>
                                    <p:cond delay="300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1000"/>
                                        <p:tgtEl>
                                          <p:spTgt spid="15"/>
                                        </p:tgtEl>
                                        <p:attrNameLst>
                                          <p:attrName>ppt_y</p:attrName>
                                        </p:attrNameLst>
                                      </p:cBhvr>
                                      <p:tavLst>
                                        <p:tav tm="0">
                                          <p:val>
                                            <p:strVal val="#ppt_y-#ppt_h*1.125000"/>
                                          </p:val>
                                        </p:tav>
                                        <p:tav tm="100000">
                                          <p:val>
                                            <p:strVal val="#ppt_y"/>
                                          </p:val>
                                        </p:tav>
                                      </p:tavLst>
                                    </p:anim>
                                    <p:animEffect transition="in" filter="wipe(down)">
                                      <p:cBhvr>
                                        <p:cTn id="88" dur="1000"/>
                                        <p:tgtEl>
                                          <p:spTgt spid="15"/>
                                        </p:tgtEl>
                                      </p:cBhvr>
                                    </p:animEffect>
                                  </p:childTnLst>
                                </p:cTn>
                              </p:par>
                              <p:par>
                                <p:cTn id="89" presetID="23" presetClass="entr" presetSubtype="16" fill="hold" grpId="0" nodeType="withEffect">
                                  <p:stCondLst>
                                    <p:cond delay="4000"/>
                                  </p:stCondLst>
                                  <p:childTnLst>
                                    <p:set>
                                      <p:cBhvr>
                                        <p:cTn id="90" dur="1" fill="hold">
                                          <p:stCondLst>
                                            <p:cond delay="0"/>
                                          </p:stCondLst>
                                        </p:cTn>
                                        <p:tgtEl>
                                          <p:spTgt spid="4"/>
                                        </p:tgtEl>
                                        <p:attrNameLst>
                                          <p:attrName>style.visibility</p:attrName>
                                        </p:attrNameLst>
                                      </p:cBhvr>
                                      <p:to>
                                        <p:strVal val="visible"/>
                                      </p:to>
                                    </p:set>
                                    <p:anim calcmode="lin" valueType="num">
                                      <p:cBhvr>
                                        <p:cTn id="91" dur="1000" fill="hold"/>
                                        <p:tgtEl>
                                          <p:spTgt spid="4"/>
                                        </p:tgtEl>
                                        <p:attrNameLst>
                                          <p:attrName>ppt_w</p:attrName>
                                        </p:attrNameLst>
                                      </p:cBhvr>
                                      <p:tavLst>
                                        <p:tav tm="0">
                                          <p:val>
                                            <p:fltVal val="0"/>
                                          </p:val>
                                        </p:tav>
                                        <p:tav tm="100000">
                                          <p:val>
                                            <p:strVal val="#ppt_w"/>
                                          </p:val>
                                        </p:tav>
                                      </p:tavLst>
                                    </p:anim>
                                    <p:anim calcmode="lin" valueType="num">
                                      <p:cBhvr>
                                        <p:cTn id="92" dur="1000" fill="hold"/>
                                        <p:tgtEl>
                                          <p:spTgt spid="4"/>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4000"/>
                                  </p:stCondLst>
                                  <p:childTnLst>
                                    <p:set>
                                      <p:cBhvr>
                                        <p:cTn id="94" dur="1" fill="hold">
                                          <p:stCondLst>
                                            <p:cond delay="0"/>
                                          </p:stCondLst>
                                        </p:cTn>
                                        <p:tgtEl>
                                          <p:spTgt spid="14"/>
                                        </p:tgtEl>
                                        <p:attrNameLst>
                                          <p:attrName>style.visibility</p:attrName>
                                        </p:attrNameLst>
                                      </p:cBhvr>
                                      <p:to>
                                        <p:strVal val="visible"/>
                                      </p:to>
                                    </p:set>
                                    <p:anim calcmode="lin" valueType="num">
                                      <p:cBhvr>
                                        <p:cTn id="95" dur="1000" fill="hold"/>
                                        <p:tgtEl>
                                          <p:spTgt spid="14"/>
                                        </p:tgtEl>
                                        <p:attrNameLst>
                                          <p:attrName>ppt_w</p:attrName>
                                        </p:attrNameLst>
                                      </p:cBhvr>
                                      <p:tavLst>
                                        <p:tav tm="0">
                                          <p:val>
                                            <p:fltVal val="0"/>
                                          </p:val>
                                        </p:tav>
                                        <p:tav tm="100000">
                                          <p:val>
                                            <p:strVal val="#ppt_w"/>
                                          </p:val>
                                        </p:tav>
                                      </p:tavLst>
                                    </p:anim>
                                    <p:anim calcmode="lin" valueType="num">
                                      <p:cBhvr>
                                        <p:cTn id="96" dur="1000" fill="hold"/>
                                        <p:tgtEl>
                                          <p:spTgt spid="14"/>
                                        </p:tgtEl>
                                        <p:attrNameLst>
                                          <p:attrName>ppt_h</p:attrName>
                                        </p:attrNameLst>
                                      </p:cBhvr>
                                      <p:tavLst>
                                        <p:tav tm="0">
                                          <p:val>
                                            <p:fltVal val="0"/>
                                          </p:val>
                                        </p:tav>
                                        <p:tav tm="100000">
                                          <p:val>
                                            <p:strVal val="#ppt_h"/>
                                          </p:val>
                                        </p:tav>
                                      </p:tavLst>
                                    </p:anim>
                                  </p:childTnLst>
                                </p:cTn>
                              </p:par>
                              <p:par>
                                <p:cTn id="97" presetID="16" presetClass="entr" presetSubtype="21" fill="hold" nodeType="withEffect">
                                  <p:stCondLst>
                                    <p:cond delay="4000"/>
                                  </p:stCondLst>
                                  <p:childTnLst>
                                    <p:set>
                                      <p:cBhvr>
                                        <p:cTn id="98" dur="1" fill="hold">
                                          <p:stCondLst>
                                            <p:cond delay="0"/>
                                          </p:stCondLst>
                                        </p:cTn>
                                        <p:tgtEl>
                                          <p:spTgt spid="24"/>
                                        </p:tgtEl>
                                        <p:attrNameLst>
                                          <p:attrName>style.visibility</p:attrName>
                                        </p:attrNameLst>
                                      </p:cBhvr>
                                      <p:to>
                                        <p:strVal val="visible"/>
                                      </p:to>
                                    </p:set>
                                    <p:animEffect transition="in" filter="barn(inVertical)">
                                      <p:cBhvr>
                                        <p:cTn id="99" dur="1000"/>
                                        <p:tgtEl>
                                          <p:spTgt spid="24"/>
                                        </p:tgtEl>
                                      </p:cBhvr>
                                    </p:animEffect>
                                  </p:childTnLst>
                                </p:cTn>
                              </p:par>
                              <p:par>
                                <p:cTn id="100" presetID="55" presetClass="entr" presetSubtype="0" fill="hold" grpId="0" nodeType="withEffect">
                                  <p:stCondLst>
                                    <p:cond delay="4000"/>
                                  </p:stCondLst>
                                  <p:childTnLst>
                                    <p:set>
                                      <p:cBhvr>
                                        <p:cTn id="101" dur="1" fill="hold">
                                          <p:stCondLst>
                                            <p:cond delay="0"/>
                                          </p:stCondLst>
                                        </p:cTn>
                                        <p:tgtEl>
                                          <p:spTgt spid="27"/>
                                        </p:tgtEl>
                                        <p:attrNameLst>
                                          <p:attrName>style.visibility</p:attrName>
                                        </p:attrNameLst>
                                      </p:cBhvr>
                                      <p:to>
                                        <p:strVal val="visible"/>
                                      </p:to>
                                    </p:set>
                                    <p:anim calcmode="lin" valueType="num">
                                      <p:cBhvr>
                                        <p:cTn id="102" dur="1000" fill="hold"/>
                                        <p:tgtEl>
                                          <p:spTgt spid="27"/>
                                        </p:tgtEl>
                                        <p:attrNameLst>
                                          <p:attrName>ppt_w</p:attrName>
                                        </p:attrNameLst>
                                      </p:cBhvr>
                                      <p:tavLst>
                                        <p:tav tm="0">
                                          <p:val>
                                            <p:strVal val="#ppt_w*0.70"/>
                                          </p:val>
                                        </p:tav>
                                        <p:tav tm="100000">
                                          <p:val>
                                            <p:strVal val="#ppt_w"/>
                                          </p:val>
                                        </p:tav>
                                      </p:tavLst>
                                    </p:anim>
                                    <p:anim calcmode="lin" valueType="num">
                                      <p:cBhvr>
                                        <p:cTn id="103" dur="1000" fill="hold"/>
                                        <p:tgtEl>
                                          <p:spTgt spid="27"/>
                                        </p:tgtEl>
                                        <p:attrNameLst>
                                          <p:attrName>ppt_h</p:attrName>
                                        </p:attrNameLst>
                                      </p:cBhvr>
                                      <p:tavLst>
                                        <p:tav tm="0">
                                          <p:val>
                                            <p:strVal val="#ppt_h"/>
                                          </p:val>
                                        </p:tav>
                                        <p:tav tm="100000">
                                          <p:val>
                                            <p:strVal val="#ppt_h"/>
                                          </p:val>
                                        </p:tav>
                                      </p:tavLst>
                                    </p:anim>
                                    <p:animEffect transition="in" filter="fade">
                                      <p:cBhvr>
                                        <p:cTn id="104" dur="1000"/>
                                        <p:tgtEl>
                                          <p:spTgt spid="27"/>
                                        </p:tgtEl>
                                      </p:cBhvr>
                                    </p:animEffect>
                                  </p:childTnLst>
                                </p:cTn>
                              </p:par>
                              <p:par>
                                <p:cTn id="105" presetID="10" presetClass="entr" presetSubtype="0" fill="hold" grpId="0" nodeType="withEffect">
                                  <p:stCondLst>
                                    <p:cond delay="400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9" grpId="0" animBg="1"/>
      <p:bldP spid="3" grpId="0" animBg="1"/>
      <p:bldP spid="6" grpId="0" animBg="1"/>
      <p:bldP spid="13" grpId="0"/>
      <p:bldP spid="15" grpId="0"/>
      <p:bldP spid="17" grpId="0"/>
      <p:bldP spid="18" grpId="0"/>
      <p:bldP spid="19" grpId="0"/>
      <p:bldP spid="20" grpId="0"/>
      <p:bldP spid="11" grpId="0" animBg="1"/>
      <p:bldP spid="25" grpId="0" animBg="1"/>
      <p:bldP spid="7" grpId="0" animBg="1"/>
      <p:bldP spid="16" grpId="0" animBg="1"/>
      <p:bldP spid="4" grpId="0" animBg="1"/>
      <p:bldP spid="14" grpId="0" animBg="1"/>
      <p:bldP spid="28" grpId="0" animBg="1"/>
      <p:bldP spid="29" grpId="0" animBg="1"/>
      <p:bldP spid="27"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C9755B-EA0D-4144-447E-EF156AEDF85A}"/>
              </a:ext>
            </a:extLst>
          </p:cNvPr>
          <p:cNvSpPr/>
          <p:nvPr/>
        </p:nvSpPr>
        <p:spPr>
          <a:xfrm>
            <a:off x="6296097" y="3332191"/>
            <a:ext cx="5112269" cy="2990088"/>
          </a:xfrm>
          <a:prstGeom prst="rect">
            <a:avLst/>
          </a:prstGeom>
          <a:solidFill>
            <a:schemeClr val="bg2"/>
          </a:solidFill>
          <a:ln>
            <a:noFill/>
          </a:ln>
          <a:effectLst>
            <a:outerShdw blurRad="635000" dist="762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7489DA-E9E2-9644-78AE-D16618E3E4FA}"/>
              </a:ext>
            </a:extLst>
          </p:cNvPr>
          <p:cNvSpPr/>
          <p:nvPr/>
        </p:nvSpPr>
        <p:spPr>
          <a:xfrm>
            <a:off x="1397780" y="3335851"/>
            <a:ext cx="4697133" cy="2990088"/>
          </a:xfrm>
          <a:prstGeom prst="rect">
            <a:avLst/>
          </a:prstGeom>
          <a:solidFill>
            <a:schemeClr val="bg2"/>
          </a:solidFill>
          <a:ln>
            <a:noFill/>
          </a:ln>
          <a:effectLst>
            <a:outerShdw blurRad="635000" dist="762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17</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sp>
        <p:nvSpPr>
          <p:cNvPr id="4" name="Rectangle 3">
            <a:extLst>
              <a:ext uri="{FF2B5EF4-FFF2-40B4-BE49-F238E27FC236}">
                <a16:creationId xmlns:a16="http://schemas.microsoft.com/office/drawing/2014/main" id="{E9CE46F2-5DB8-F7F0-1595-92EC82405880}"/>
              </a:ext>
            </a:extLst>
          </p:cNvPr>
          <p:cNvSpPr/>
          <p:nvPr/>
        </p:nvSpPr>
        <p:spPr>
          <a:xfrm>
            <a:off x="1386675" y="524110"/>
            <a:ext cx="10018434" cy="2606264"/>
          </a:xfrm>
          <a:prstGeom prst="rect">
            <a:avLst/>
          </a:prstGeom>
          <a:solidFill>
            <a:schemeClr val="bg2"/>
          </a:solidFill>
          <a:ln>
            <a:noFill/>
          </a:ln>
          <a:effectLst>
            <a:outerShdw blurRad="635000" dist="762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2DE57E-DE4B-B409-7206-15A8A730B80A}"/>
              </a:ext>
            </a:extLst>
          </p:cNvPr>
          <p:cNvSpPr txBox="1"/>
          <p:nvPr/>
        </p:nvSpPr>
        <p:spPr>
          <a:xfrm>
            <a:off x="1769472" y="705208"/>
            <a:ext cx="5406536" cy="437498"/>
          </a:xfrm>
          <a:prstGeom prst="rect">
            <a:avLst/>
          </a:prstGeom>
          <a:noFill/>
        </p:spPr>
        <p:txBody>
          <a:bodyPr wrap="square" lIns="0" rIns="0" rtlCol="0" anchor="ctr">
            <a:noAutofit/>
          </a:bodyPr>
          <a:lstStyle/>
          <a:p>
            <a:pPr>
              <a:lnSpc>
                <a:spcPct val="90000"/>
              </a:lnSpc>
            </a:pPr>
            <a:r>
              <a:rPr lang="en-US" sz="1600" b="1" dirty="0">
                <a:solidFill>
                  <a:srgbClr val="707C8D"/>
                </a:solidFill>
                <a:latin typeface="Montserrat" panose="00000500000000000000" pitchFamily="50" charset="0"/>
              </a:rPr>
              <a:t>USER ROLES</a:t>
            </a:r>
          </a:p>
        </p:txBody>
      </p:sp>
      <p:sp>
        <p:nvSpPr>
          <p:cNvPr id="16" name="TextBox 15">
            <a:extLst>
              <a:ext uri="{FF2B5EF4-FFF2-40B4-BE49-F238E27FC236}">
                <a16:creationId xmlns:a16="http://schemas.microsoft.com/office/drawing/2014/main" id="{78C444D0-2AF0-C08E-7F20-4F92828D8509}"/>
              </a:ext>
            </a:extLst>
          </p:cNvPr>
          <p:cNvSpPr txBox="1"/>
          <p:nvPr/>
        </p:nvSpPr>
        <p:spPr>
          <a:xfrm>
            <a:off x="8031986" y="729592"/>
            <a:ext cx="3009900" cy="437498"/>
          </a:xfrm>
          <a:prstGeom prst="rect">
            <a:avLst/>
          </a:prstGeom>
          <a:noFill/>
        </p:spPr>
        <p:txBody>
          <a:bodyPr wrap="square" lIns="0" rIns="0" rtlCol="0" anchor="ctr">
            <a:noAutofit/>
          </a:bodyPr>
          <a:lstStyle/>
          <a:p>
            <a:pPr algn="r">
              <a:lnSpc>
                <a:spcPct val="90000"/>
              </a:lnSpc>
            </a:pPr>
            <a:r>
              <a:rPr lang="en-US" sz="1200" dirty="0">
                <a:solidFill>
                  <a:schemeClr val="bg2">
                    <a:lumMod val="75000"/>
                  </a:schemeClr>
                </a:solidFill>
                <a:latin typeface="Montserrat" panose="00000500000000000000" pitchFamily="50" charset="0"/>
              </a:rPr>
              <a:t>N = 5,000 participants</a:t>
            </a:r>
          </a:p>
        </p:txBody>
      </p:sp>
      <p:sp>
        <p:nvSpPr>
          <p:cNvPr id="25" name="TextBox 24">
            <a:extLst>
              <a:ext uri="{FF2B5EF4-FFF2-40B4-BE49-F238E27FC236}">
                <a16:creationId xmlns:a16="http://schemas.microsoft.com/office/drawing/2014/main" id="{7DEBF0C6-6C1E-6F84-E31D-60D83129DBBE}"/>
              </a:ext>
            </a:extLst>
          </p:cNvPr>
          <p:cNvSpPr txBox="1"/>
          <p:nvPr/>
        </p:nvSpPr>
        <p:spPr>
          <a:xfrm>
            <a:off x="1927374" y="2227684"/>
            <a:ext cx="1651997" cy="437498"/>
          </a:xfrm>
          <a:prstGeom prst="rect">
            <a:avLst/>
          </a:prstGeom>
          <a:noFill/>
        </p:spPr>
        <p:txBody>
          <a:bodyPr wrap="square" lIns="0" rIns="0" rtlCol="0" anchor="ctr">
            <a:noAutofit/>
          </a:bodyPr>
          <a:lstStyle/>
          <a:p>
            <a:pPr algn="ctr">
              <a:lnSpc>
                <a:spcPct val="90000"/>
              </a:lnSpc>
            </a:pPr>
            <a:r>
              <a:rPr lang="en-US" sz="2000" b="1" dirty="0">
                <a:solidFill>
                  <a:schemeClr val="accent1"/>
                </a:solidFill>
                <a:latin typeface="Montserrat" panose="00000500000000000000" pitchFamily="50" charset="0"/>
              </a:rPr>
              <a:t>37%</a:t>
            </a:r>
          </a:p>
        </p:txBody>
      </p:sp>
      <p:sp>
        <p:nvSpPr>
          <p:cNvPr id="26" name="TextBox 25">
            <a:extLst>
              <a:ext uri="{FF2B5EF4-FFF2-40B4-BE49-F238E27FC236}">
                <a16:creationId xmlns:a16="http://schemas.microsoft.com/office/drawing/2014/main" id="{E16D9825-7911-B1C4-DAD4-989821114C4D}"/>
              </a:ext>
            </a:extLst>
          </p:cNvPr>
          <p:cNvSpPr txBox="1"/>
          <p:nvPr/>
        </p:nvSpPr>
        <p:spPr>
          <a:xfrm>
            <a:off x="3744571" y="2227684"/>
            <a:ext cx="1651997" cy="437498"/>
          </a:xfrm>
          <a:prstGeom prst="rect">
            <a:avLst/>
          </a:prstGeom>
          <a:noFill/>
        </p:spPr>
        <p:txBody>
          <a:bodyPr wrap="square" lIns="0" rIns="0" rtlCol="0" anchor="ctr">
            <a:noAutofit/>
          </a:bodyPr>
          <a:lstStyle/>
          <a:p>
            <a:pPr algn="ctr">
              <a:lnSpc>
                <a:spcPct val="90000"/>
              </a:lnSpc>
            </a:pPr>
            <a:r>
              <a:rPr lang="en-US" sz="2000" b="1" dirty="0">
                <a:solidFill>
                  <a:schemeClr val="accent1"/>
                </a:solidFill>
                <a:latin typeface="Montserrat" panose="00000500000000000000" pitchFamily="50" charset="0"/>
              </a:rPr>
              <a:t>20%</a:t>
            </a:r>
          </a:p>
        </p:txBody>
      </p:sp>
      <p:sp>
        <p:nvSpPr>
          <p:cNvPr id="27" name="TextBox 26">
            <a:extLst>
              <a:ext uri="{FF2B5EF4-FFF2-40B4-BE49-F238E27FC236}">
                <a16:creationId xmlns:a16="http://schemas.microsoft.com/office/drawing/2014/main" id="{90CE1709-2E92-6A27-649C-AE1A61F3215D}"/>
              </a:ext>
            </a:extLst>
          </p:cNvPr>
          <p:cNvSpPr txBox="1"/>
          <p:nvPr/>
        </p:nvSpPr>
        <p:spPr>
          <a:xfrm>
            <a:off x="5561769" y="2227684"/>
            <a:ext cx="1651997" cy="437498"/>
          </a:xfrm>
          <a:prstGeom prst="rect">
            <a:avLst/>
          </a:prstGeom>
          <a:noFill/>
        </p:spPr>
        <p:txBody>
          <a:bodyPr wrap="square" lIns="0" rIns="0" rtlCol="0" anchor="ctr">
            <a:noAutofit/>
          </a:bodyPr>
          <a:lstStyle/>
          <a:p>
            <a:pPr algn="ctr">
              <a:lnSpc>
                <a:spcPct val="90000"/>
              </a:lnSpc>
            </a:pPr>
            <a:r>
              <a:rPr lang="en-US" sz="2000" b="1" dirty="0">
                <a:solidFill>
                  <a:schemeClr val="accent1"/>
                </a:solidFill>
                <a:latin typeface="Montserrat" panose="00000500000000000000" pitchFamily="50" charset="0"/>
              </a:rPr>
              <a:t>18%</a:t>
            </a:r>
          </a:p>
        </p:txBody>
      </p:sp>
      <p:sp>
        <p:nvSpPr>
          <p:cNvPr id="29" name="TextBox 28">
            <a:extLst>
              <a:ext uri="{FF2B5EF4-FFF2-40B4-BE49-F238E27FC236}">
                <a16:creationId xmlns:a16="http://schemas.microsoft.com/office/drawing/2014/main" id="{9A2B6606-3CDB-0ED2-883C-7999D29258F1}"/>
              </a:ext>
            </a:extLst>
          </p:cNvPr>
          <p:cNvSpPr txBox="1"/>
          <p:nvPr/>
        </p:nvSpPr>
        <p:spPr>
          <a:xfrm>
            <a:off x="7378966" y="2227684"/>
            <a:ext cx="1651997" cy="437498"/>
          </a:xfrm>
          <a:prstGeom prst="rect">
            <a:avLst/>
          </a:prstGeom>
          <a:noFill/>
        </p:spPr>
        <p:txBody>
          <a:bodyPr wrap="square" lIns="0" rIns="0" rtlCol="0" anchor="ctr">
            <a:noAutofit/>
          </a:bodyPr>
          <a:lstStyle/>
          <a:p>
            <a:pPr algn="ctr">
              <a:lnSpc>
                <a:spcPct val="90000"/>
              </a:lnSpc>
            </a:pPr>
            <a:r>
              <a:rPr lang="en-US" sz="2000" b="1" dirty="0">
                <a:solidFill>
                  <a:schemeClr val="accent1"/>
                </a:solidFill>
                <a:latin typeface="Montserrat" panose="00000500000000000000" pitchFamily="50" charset="0"/>
              </a:rPr>
              <a:t>16%</a:t>
            </a:r>
          </a:p>
        </p:txBody>
      </p:sp>
      <p:sp>
        <p:nvSpPr>
          <p:cNvPr id="30" name="TextBox 29">
            <a:extLst>
              <a:ext uri="{FF2B5EF4-FFF2-40B4-BE49-F238E27FC236}">
                <a16:creationId xmlns:a16="http://schemas.microsoft.com/office/drawing/2014/main" id="{7A24BB84-1C89-850D-B8B6-2FEF3B91D601}"/>
              </a:ext>
            </a:extLst>
          </p:cNvPr>
          <p:cNvSpPr txBox="1"/>
          <p:nvPr/>
        </p:nvSpPr>
        <p:spPr>
          <a:xfrm>
            <a:off x="9212413" y="2227684"/>
            <a:ext cx="1651997" cy="437498"/>
          </a:xfrm>
          <a:prstGeom prst="rect">
            <a:avLst/>
          </a:prstGeom>
          <a:noFill/>
        </p:spPr>
        <p:txBody>
          <a:bodyPr wrap="square" lIns="0" rIns="0" rtlCol="0" anchor="ctr">
            <a:noAutofit/>
          </a:bodyPr>
          <a:lstStyle/>
          <a:p>
            <a:pPr algn="ctr">
              <a:lnSpc>
                <a:spcPct val="90000"/>
              </a:lnSpc>
            </a:pPr>
            <a:r>
              <a:rPr lang="en-US" sz="2000" b="1" dirty="0">
                <a:solidFill>
                  <a:schemeClr val="accent1"/>
                </a:solidFill>
                <a:latin typeface="Montserrat" panose="00000500000000000000" pitchFamily="50" charset="0"/>
              </a:rPr>
              <a:t>9%</a:t>
            </a:r>
          </a:p>
        </p:txBody>
      </p:sp>
      <p:sp>
        <p:nvSpPr>
          <p:cNvPr id="40" name="TextBox 39">
            <a:extLst>
              <a:ext uri="{FF2B5EF4-FFF2-40B4-BE49-F238E27FC236}">
                <a16:creationId xmlns:a16="http://schemas.microsoft.com/office/drawing/2014/main" id="{8361CBDC-2D7D-0520-C56C-EC9038C1EB5B}"/>
              </a:ext>
            </a:extLst>
          </p:cNvPr>
          <p:cNvSpPr txBox="1"/>
          <p:nvPr/>
        </p:nvSpPr>
        <p:spPr>
          <a:xfrm>
            <a:off x="1927374" y="2507084"/>
            <a:ext cx="1651997" cy="437498"/>
          </a:xfrm>
          <a:prstGeom prst="rect">
            <a:avLst/>
          </a:prstGeom>
          <a:noFill/>
        </p:spPr>
        <p:txBody>
          <a:bodyPr wrap="square" lIns="0" rIns="0" rtlCol="0" anchor="ctr">
            <a:noAutofit/>
          </a:bodyPr>
          <a:lstStyle/>
          <a:p>
            <a:pPr algn="ctr">
              <a:lnSpc>
                <a:spcPct val="90000"/>
              </a:lnSpc>
            </a:pPr>
            <a:r>
              <a:rPr lang="en-US" sz="1200" dirty="0">
                <a:solidFill>
                  <a:schemeClr val="tx1">
                    <a:lumMod val="50000"/>
                    <a:lumOff val="50000"/>
                  </a:schemeClr>
                </a:solidFill>
                <a:latin typeface="Montserrat" panose="00000500000000000000" pitchFamily="50" charset="0"/>
              </a:rPr>
              <a:t>Operations Manager</a:t>
            </a:r>
          </a:p>
        </p:txBody>
      </p:sp>
      <p:sp>
        <p:nvSpPr>
          <p:cNvPr id="45" name="TextBox 44">
            <a:extLst>
              <a:ext uri="{FF2B5EF4-FFF2-40B4-BE49-F238E27FC236}">
                <a16:creationId xmlns:a16="http://schemas.microsoft.com/office/drawing/2014/main" id="{52880BB6-8D44-D339-AC7D-E7641A819FBF}"/>
              </a:ext>
            </a:extLst>
          </p:cNvPr>
          <p:cNvSpPr txBox="1"/>
          <p:nvPr/>
        </p:nvSpPr>
        <p:spPr>
          <a:xfrm>
            <a:off x="3744571" y="2507084"/>
            <a:ext cx="1651997" cy="437498"/>
          </a:xfrm>
          <a:prstGeom prst="rect">
            <a:avLst/>
          </a:prstGeom>
          <a:noFill/>
        </p:spPr>
        <p:txBody>
          <a:bodyPr wrap="square" lIns="0" rIns="0" rtlCol="0" anchor="ctr">
            <a:noAutofit/>
          </a:bodyPr>
          <a:lstStyle/>
          <a:p>
            <a:pPr algn="ctr">
              <a:lnSpc>
                <a:spcPct val="90000"/>
              </a:lnSpc>
            </a:pPr>
            <a:r>
              <a:rPr lang="en-US" sz="1200" dirty="0">
                <a:solidFill>
                  <a:schemeClr val="tx1">
                    <a:lumMod val="50000"/>
                    <a:lumOff val="50000"/>
                  </a:schemeClr>
                </a:solidFill>
                <a:latin typeface="Montserrat" panose="00000500000000000000" pitchFamily="50" charset="0"/>
              </a:rPr>
              <a:t>Marketing Manager</a:t>
            </a:r>
          </a:p>
        </p:txBody>
      </p:sp>
      <p:sp>
        <p:nvSpPr>
          <p:cNvPr id="46" name="TextBox 45">
            <a:extLst>
              <a:ext uri="{FF2B5EF4-FFF2-40B4-BE49-F238E27FC236}">
                <a16:creationId xmlns:a16="http://schemas.microsoft.com/office/drawing/2014/main" id="{9A2A2B4F-BA45-C93F-A32B-45BA8645C615}"/>
              </a:ext>
            </a:extLst>
          </p:cNvPr>
          <p:cNvSpPr txBox="1"/>
          <p:nvPr/>
        </p:nvSpPr>
        <p:spPr>
          <a:xfrm>
            <a:off x="5561769" y="2507084"/>
            <a:ext cx="1651997" cy="437498"/>
          </a:xfrm>
          <a:prstGeom prst="rect">
            <a:avLst/>
          </a:prstGeom>
          <a:noFill/>
        </p:spPr>
        <p:txBody>
          <a:bodyPr wrap="square" lIns="0" rIns="0" rtlCol="0" anchor="ctr">
            <a:noAutofit/>
          </a:bodyPr>
          <a:lstStyle/>
          <a:p>
            <a:pPr algn="ctr">
              <a:lnSpc>
                <a:spcPct val="90000"/>
              </a:lnSpc>
            </a:pPr>
            <a:r>
              <a:rPr lang="en-US" sz="1200" dirty="0">
                <a:solidFill>
                  <a:schemeClr val="tx1">
                    <a:lumMod val="50000"/>
                    <a:lumOff val="50000"/>
                  </a:schemeClr>
                </a:solidFill>
                <a:latin typeface="Montserrat" panose="00000500000000000000" pitchFamily="50" charset="0"/>
              </a:rPr>
              <a:t>Customer Support</a:t>
            </a:r>
          </a:p>
        </p:txBody>
      </p:sp>
      <p:sp>
        <p:nvSpPr>
          <p:cNvPr id="47" name="TextBox 46">
            <a:extLst>
              <a:ext uri="{FF2B5EF4-FFF2-40B4-BE49-F238E27FC236}">
                <a16:creationId xmlns:a16="http://schemas.microsoft.com/office/drawing/2014/main" id="{2AB2C4ED-9D62-9C70-B249-5F0564928DA8}"/>
              </a:ext>
            </a:extLst>
          </p:cNvPr>
          <p:cNvSpPr txBox="1"/>
          <p:nvPr/>
        </p:nvSpPr>
        <p:spPr>
          <a:xfrm>
            <a:off x="7378966" y="2507084"/>
            <a:ext cx="1651997" cy="437498"/>
          </a:xfrm>
          <a:prstGeom prst="rect">
            <a:avLst/>
          </a:prstGeom>
          <a:noFill/>
        </p:spPr>
        <p:txBody>
          <a:bodyPr wrap="square" lIns="0" rIns="0" rtlCol="0" anchor="ctr">
            <a:noAutofit/>
          </a:bodyPr>
          <a:lstStyle/>
          <a:p>
            <a:pPr algn="ctr">
              <a:lnSpc>
                <a:spcPct val="90000"/>
              </a:lnSpc>
            </a:pPr>
            <a:r>
              <a:rPr lang="en-US" sz="1200" dirty="0">
                <a:solidFill>
                  <a:schemeClr val="tx1">
                    <a:lumMod val="50000"/>
                    <a:lumOff val="50000"/>
                  </a:schemeClr>
                </a:solidFill>
                <a:latin typeface="Montserrat" panose="00000500000000000000" pitchFamily="50" charset="0"/>
              </a:rPr>
              <a:t>Data Analyst</a:t>
            </a:r>
          </a:p>
        </p:txBody>
      </p:sp>
      <p:sp>
        <p:nvSpPr>
          <p:cNvPr id="48" name="TextBox 47">
            <a:extLst>
              <a:ext uri="{FF2B5EF4-FFF2-40B4-BE49-F238E27FC236}">
                <a16:creationId xmlns:a16="http://schemas.microsoft.com/office/drawing/2014/main" id="{20FEE485-6B62-62CD-418A-BEFC48ECDE3E}"/>
              </a:ext>
            </a:extLst>
          </p:cNvPr>
          <p:cNvSpPr txBox="1"/>
          <p:nvPr/>
        </p:nvSpPr>
        <p:spPr>
          <a:xfrm>
            <a:off x="9212413" y="2507084"/>
            <a:ext cx="1651997" cy="437498"/>
          </a:xfrm>
          <a:prstGeom prst="rect">
            <a:avLst/>
          </a:prstGeom>
          <a:noFill/>
        </p:spPr>
        <p:txBody>
          <a:bodyPr wrap="square" lIns="0" rIns="0" rtlCol="0" anchor="ctr">
            <a:noAutofit/>
          </a:bodyPr>
          <a:lstStyle/>
          <a:p>
            <a:pPr algn="ctr">
              <a:lnSpc>
                <a:spcPct val="90000"/>
              </a:lnSpc>
            </a:pPr>
            <a:r>
              <a:rPr lang="en-US" sz="1200" dirty="0">
                <a:solidFill>
                  <a:schemeClr val="tx1">
                    <a:lumMod val="50000"/>
                    <a:lumOff val="50000"/>
                  </a:schemeClr>
                </a:solidFill>
                <a:latin typeface="Montserrat" panose="00000500000000000000" pitchFamily="50" charset="0"/>
              </a:rPr>
              <a:t>HR Manager</a:t>
            </a:r>
          </a:p>
        </p:txBody>
      </p:sp>
      <p:grpSp>
        <p:nvGrpSpPr>
          <p:cNvPr id="60" name="Group 59">
            <a:extLst>
              <a:ext uri="{FF2B5EF4-FFF2-40B4-BE49-F238E27FC236}">
                <a16:creationId xmlns:a16="http://schemas.microsoft.com/office/drawing/2014/main" id="{B585F498-1A37-61AD-EA64-74614B34EABB}"/>
              </a:ext>
            </a:extLst>
          </p:cNvPr>
          <p:cNvGrpSpPr/>
          <p:nvPr/>
        </p:nvGrpSpPr>
        <p:grpSpPr>
          <a:xfrm>
            <a:off x="3668371" y="1269882"/>
            <a:ext cx="5461000" cy="1538446"/>
            <a:chOff x="3680563" y="1712252"/>
            <a:chExt cx="5461000" cy="1285240"/>
          </a:xfrm>
        </p:grpSpPr>
        <p:cxnSp>
          <p:nvCxnSpPr>
            <p:cNvPr id="54" name="Straight Connector 53">
              <a:extLst>
                <a:ext uri="{FF2B5EF4-FFF2-40B4-BE49-F238E27FC236}">
                  <a16:creationId xmlns:a16="http://schemas.microsoft.com/office/drawing/2014/main" id="{57254169-CEA2-410F-C570-ECABDBC28E4D}"/>
                </a:ext>
              </a:extLst>
            </p:cNvPr>
            <p:cNvCxnSpPr/>
            <p:nvPr/>
          </p:nvCxnSpPr>
          <p:spPr>
            <a:xfrm flipV="1">
              <a:off x="3680563" y="1712252"/>
              <a:ext cx="0" cy="12852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9B84A4C-2EB0-AC7C-106B-3499E467C1B0}"/>
                </a:ext>
              </a:extLst>
            </p:cNvPr>
            <p:cNvCxnSpPr/>
            <p:nvPr/>
          </p:nvCxnSpPr>
          <p:spPr>
            <a:xfrm flipV="1">
              <a:off x="5496663" y="1712252"/>
              <a:ext cx="0" cy="12852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54C938E-B864-78FE-85A0-EA444D3560CA}"/>
                </a:ext>
              </a:extLst>
            </p:cNvPr>
            <p:cNvCxnSpPr/>
            <p:nvPr/>
          </p:nvCxnSpPr>
          <p:spPr>
            <a:xfrm flipV="1">
              <a:off x="7306413" y="1712252"/>
              <a:ext cx="0" cy="12852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9C3B637-A4E8-C86A-7A09-234525E1FA00}"/>
                </a:ext>
              </a:extLst>
            </p:cNvPr>
            <p:cNvCxnSpPr/>
            <p:nvPr/>
          </p:nvCxnSpPr>
          <p:spPr>
            <a:xfrm flipV="1">
              <a:off x="9141563" y="1712252"/>
              <a:ext cx="0" cy="12852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59" name="Graphic 58">
            <a:extLst>
              <a:ext uri="{FF2B5EF4-FFF2-40B4-BE49-F238E27FC236}">
                <a16:creationId xmlns:a16="http://schemas.microsoft.com/office/drawing/2014/main" id="{FE9C9357-6F8E-83CE-9D47-A99CFEF905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6409" y="1259741"/>
            <a:ext cx="926725" cy="926725"/>
          </a:xfrm>
          <a:prstGeom prst="rect">
            <a:avLst/>
          </a:prstGeom>
        </p:spPr>
      </p:pic>
      <p:sp>
        <p:nvSpPr>
          <p:cNvPr id="61" name="Oval 60">
            <a:extLst>
              <a:ext uri="{FF2B5EF4-FFF2-40B4-BE49-F238E27FC236}">
                <a16:creationId xmlns:a16="http://schemas.microsoft.com/office/drawing/2014/main" id="{5A8DA05E-81D0-F458-C9E4-6A1D0E52205E}"/>
              </a:ext>
            </a:extLst>
          </p:cNvPr>
          <p:cNvSpPr/>
          <p:nvPr/>
        </p:nvSpPr>
        <p:spPr>
          <a:xfrm>
            <a:off x="2297989" y="1267720"/>
            <a:ext cx="910767" cy="910767"/>
          </a:xfrm>
          <a:prstGeom prst="ellipse">
            <a:avLst/>
          </a:prstGeom>
          <a:noFill/>
          <a:ln w="6350">
            <a:solidFill>
              <a:srgbClr val="BFD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4" name="Oval 63">
            <a:extLst>
              <a:ext uri="{FF2B5EF4-FFF2-40B4-BE49-F238E27FC236}">
                <a16:creationId xmlns:a16="http://schemas.microsoft.com/office/drawing/2014/main" id="{E86D12A9-0429-27C7-55C0-DC523D29E305}"/>
              </a:ext>
            </a:extLst>
          </p:cNvPr>
          <p:cNvSpPr/>
          <p:nvPr/>
        </p:nvSpPr>
        <p:spPr>
          <a:xfrm>
            <a:off x="4115186" y="1267720"/>
            <a:ext cx="910767" cy="910767"/>
          </a:xfrm>
          <a:prstGeom prst="ellipse">
            <a:avLst/>
          </a:prstGeom>
          <a:noFill/>
          <a:ln w="6350">
            <a:solidFill>
              <a:srgbClr val="BFD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6" name="Oval 65">
            <a:extLst>
              <a:ext uri="{FF2B5EF4-FFF2-40B4-BE49-F238E27FC236}">
                <a16:creationId xmlns:a16="http://schemas.microsoft.com/office/drawing/2014/main" id="{B95B9ED3-A6F3-5CBA-5ACC-860E6F42ED42}"/>
              </a:ext>
            </a:extLst>
          </p:cNvPr>
          <p:cNvSpPr/>
          <p:nvPr/>
        </p:nvSpPr>
        <p:spPr>
          <a:xfrm>
            <a:off x="5932384" y="1267720"/>
            <a:ext cx="910767" cy="910767"/>
          </a:xfrm>
          <a:prstGeom prst="ellipse">
            <a:avLst/>
          </a:prstGeom>
          <a:noFill/>
          <a:ln w="6350">
            <a:solidFill>
              <a:srgbClr val="BFD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8" name="Oval 67">
            <a:extLst>
              <a:ext uri="{FF2B5EF4-FFF2-40B4-BE49-F238E27FC236}">
                <a16:creationId xmlns:a16="http://schemas.microsoft.com/office/drawing/2014/main" id="{7D39FEA6-9C45-1398-946A-DC3399323197}"/>
              </a:ext>
            </a:extLst>
          </p:cNvPr>
          <p:cNvSpPr/>
          <p:nvPr/>
        </p:nvSpPr>
        <p:spPr>
          <a:xfrm>
            <a:off x="7749581" y="1267720"/>
            <a:ext cx="910767" cy="910767"/>
          </a:xfrm>
          <a:prstGeom prst="ellipse">
            <a:avLst/>
          </a:prstGeom>
          <a:noFill/>
          <a:ln w="6350">
            <a:solidFill>
              <a:srgbClr val="BFD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0" name="Oval 69">
            <a:extLst>
              <a:ext uri="{FF2B5EF4-FFF2-40B4-BE49-F238E27FC236}">
                <a16:creationId xmlns:a16="http://schemas.microsoft.com/office/drawing/2014/main" id="{0B4BCC52-AA20-B62E-7BE0-C5FAD8E00D83}"/>
              </a:ext>
            </a:extLst>
          </p:cNvPr>
          <p:cNvSpPr/>
          <p:nvPr/>
        </p:nvSpPr>
        <p:spPr>
          <a:xfrm>
            <a:off x="9583028" y="1267720"/>
            <a:ext cx="910767" cy="910767"/>
          </a:xfrm>
          <a:prstGeom prst="ellipse">
            <a:avLst/>
          </a:prstGeom>
          <a:noFill/>
          <a:ln w="6350">
            <a:solidFill>
              <a:srgbClr val="BFD2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72" name="Graphic 71">
            <a:extLst>
              <a:ext uri="{FF2B5EF4-FFF2-40B4-BE49-F238E27FC236}">
                <a16:creationId xmlns:a16="http://schemas.microsoft.com/office/drawing/2014/main" id="{55326DBB-D1A8-B4CE-4E93-F0F4C98503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07207" y="1259741"/>
            <a:ext cx="926725" cy="926725"/>
          </a:xfrm>
          <a:prstGeom prst="rect">
            <a:avLst/>
          </a:prstGeom>
        </p:spPr>
      </p:pic>
      <p:pic>
        <p:nvPicPr>
          <p:cNvPr id="74" name="Graphic 73">
            <a:extLst>
              <a:ext uri="{FF2B5EF4-FFF2-40B4-BE49-F238E27FC236}">
                <a16:creationId xmlns:a16="http://schemas.microsoft.com/office/drawing/2014/main" id="{ED508000-B0F7-9762-6560-DE71F8FECA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4405" y="1249581"/>
            <a:ext cx="926725" cy="926725"/>
          </a:xfrm>
          <a:prstGeom prst="rect">
            <a:avLst/>
          </a:prstGeom>
        </p:spPr>
      </p:pic>
      <p:pic>
        <p:nvPicPr>
          <p:cNvPr id="76" name="Graphic 75">
            <a:extLst>
              <a:ext uri="{FF2B5EF4-FFF2-40B4-BE49-F238E27FC236}">
                <a16:creationId xmlns:a16="http://schemas.microsoft.com/office/drawing/2014/main" id="{4A86A7CA-0333-A153-4235-5F9FD99BB4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1602" y="1249581"/>
            <a:ext cx="926725" cy="926725"/>
          </a:xfrm>
          <a:prstGeom prst="rect">
            <a:avLst/>
          </a:prstGeom>
        </p:spPr>
      </p:pic>
      <p:pic>
        <p:nvPicPr>
          <p:cNvPr id="78" name="Graphic 77">
            <a:extLst>
              <a:ext uri="{FF2B5EF4-FFF2-40B4-BE49-F238E27FC236}">
                <a16:creationId xmlns:a16="http://schemas.microsoft.com/office/drawing/2014/main" id="{B4A0ACCB-F99C-DC98-776B-B6E5DE6030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75049" y="1239421"/>
            <a:ext cx="926725" cy="926725"/>
          </a:xfrm>
          <a:prstGeom prst="rect">
            <a:avLst/>
          </a:prstGeom>
        </p:spPr>
      </p:pic>
      <p:sp>
        <p:nvSpPr>
          <p:cNvPr id="80" name="TextBox 79">
            <a:extLst>
              <a:ext uri="{FF2B5EF4-FFF2-40B4-BE49-F238E27FC236}">
                <a16:creationId xmlns:a16="http://schemas.microsoft.com/office/drawing/2014/main" id="{E55E1421-5AFD-0E9D-F2E3-950B6A250052}"/>
              </a:ext>
            </a:extLst>
          </p:cNvPr>
          <p:cNvSpPr txBox="1"/>
          <p:nvPr/>
        </p:nvSpPr>
        <p:spPr>
          <a:xfrm>
            <a:off x="1769472" y="3517964"/>
            <a:ext cx="4154933" cy="437498"/>
          </a:xfrm>
          <a:prstGeom prst="rect">
            <a:avLst/>
          </a:prstGeom>
          <a:noFill/>
        </p:spPr>
        <p:txBody>
          <a:bodyPr wrap="square" lIns="0" rIns="0" rtlCol="0" anchor="ctr">
            <a:noAutofit/>
          </a:bodyPr>
          <a:lstStyle/>
          <a:p>
            <a:pPr>
              <a:lnSpc>
                <a:spcPct val="90000"/>
              </a:lnSpc>
            </a:pPr>
            <a:r>
              <a:rPr lang="en-US" sz="1600" b="1" dirty="0">
                <a:solidFill>
                  <a:srgbClr val="707C8D"/>
                </a:solidFill>
                <a:latin typeface="Montserrat" panose="00000500000000000000" pitchFamily="50" charset="0"/>
              </a:rPr>
              <a:t>USER LOCATIONS</a:t>
            </a:r>
          </a:p>
        </p:txBody>
      </p:sp>
      <p:sp>
        <p:nvSpPr>
          <p:cNvPr id="81" name="Oval 80">
            <a:extLst>
              <a:ext uri="{FF2B5EF4-FFF2-40B4-BE49-F238E27FC236}">
                <a16:creationId xmlns:a16="http://schemas.microsoft.com/office/drawing/2014/main" id="{A13398F0-4BC9-C45E-45B9-C688C80ADEEA}"/>
              </a:ext>
            </a:extLst>
          </p:cNvPr>
          <p:cNvSpPr/>
          <p:nvPr/>
        </p:nvSpPr>
        <p:spPr>
          <a:xfrm>
            <a:off x="1841041" y="4154943"/>
            <a:ext cx="1868202" cy="1868202"/>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2" name="Oval 81">
            <a:extLst>
              <a:ext uri="{FF2B5EF4-FFF2-40B4-BE49-F238E27FC236}">
                <a16:creationId xmlns:a16="http://schemas.microsoft.com/office/drawing/2014/main" id="{B2679714-7018-38EA-6A64-2E94F39CA1D9}"/>
              </a:ext>
            </a:extLst>
          </p:cNvPr>
          <p:cNvSpPr/>
          <p:nvPr/>
        </p:nvSpPr>
        <p:spPr>
          <a:xfrm>
            <a:off x="2073338" y="4619538"/>
            <a:ext cx="1403607" cy="1403607"/>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3" name="Oval 82">
            <a:extLst>
              <a:ext uri="{FF2B5EF4-FFF2-40B4-BE49-F238E27FC236}">
                <a16:creationId xmlns:a16="http://schemas.microsoft.com/office/drawing/2014/main" id="{5B8AD6EF-CCA8-68D3-97EA-834599294D5B}"/>
              </a:ext>
            </a:extLst>
          </p:cNvPr>
          <p:cNvSpPr/>
          <p:nvPr/>
        </p:nvSpPr>
        <p:spPr>
          <a:xfrm>
            <a:off x="2195139" y="4863139"/>
            <a:ext cx="1160006" cy="1160006"/>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4" name="Oval 83">
            <a:extLst>
              <a:ext uri="{FF2B5EF4-FFF2-40B4-BE49-F238E27FC236}">
                <a16:creationId xmlns:a16="http://schemas.microsoft.com/office/drawing/2014/main" id="{2607FCE0-94EE-25C9-9726-98F5985B560A}"/>
              </a:ext>
            </a:extLst>
          </p:cNvPr>
          <p:cNvSpPr/>
          <p:nvPr/>
        </p:nvSpPr>
        <p:spPr>
          <a:xfrm>
            <a:off x="2339377" y="5151615"/>
            <a:ext cx="871530" cy="87153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5" name="Oval 84">
            <a:extLst>
              <a:ext uri="{FF2B5EF4-FFF2-40B4-BE49-F238E27FC236}">
                <a16:creationId xmlns:a16="http://schemas.microsoft.com/office/drawing/2014/main" id="{F4C9826B-867C-8EB9-CE4E-1756D7EAC2FC}"/>
              </a:ext>
            </a:extLst>
          </p:cNvPr>
          <p:cNvSpPr/>
          <p:nvPr/>
        </p:nvSpPr>
        <p:spPr>
          <a:xfrm>
            <a:off x="2447745" y="5368352"/>
            <a:ext cx="654793" cy="654793"/>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6" name="Oval 85">
            <a:extLst>
              <a:ext uri="{FF2B5EF4-FFF2-40B4-BE49-F238E27FC236}">
                <a16:creationId xmlns:a16="http://schemas.microsoft.com/office/drawing/2014/main" id="{39455E38-BA4E-A240-191D-D9C797AF0489}"/>
              </a:ext>
            </a:extLst>
          </p:cNvPr>
          <p:cNvSpPr/>
          <p:nvPr/>
        </p:nvSpPr>
        <p:spPr>
          <a:xfrm>
            <a:off x="2551526" y="5575913"/>
            <a:ext cx="447232" cy="447232"/>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3" name="Group 2">
            <a:extLst>
              <a:ext uri="{FF2B5EF4-FFF2-40B4-BE49-F238E27FC236}">
                <a16:creationId xmlns:a16="http://schemas.microsoft.com/office/drawing/2014/main" id="{78FB0E34-9012-F681-9EE1-69391C81E991}"/>
              </a:ext>
            </a:extLst>
          </p:cNvPr>
          <p:cNvGrpSpPr/>
          <p:nvPr/>
        </p:nvGrpSpPr>
        <p:grpSpPr>
          <a:xfrm>
            <a:off x="2766237" y="4278785"/>
            <a:ext cx="2864929" cy="1601739"/>
            <a:chOff x="2766237" y="4278785"/>
            <a:chExt cx="2864929" cy="1601739"/>
          </a:xfrm>
        </p:grpSpPr>
        <p:cxnSp>
          <p:nvCxnSpPr>
            <p:cNvPr id="114" name="Straight Connector 113">
              <a:extLst>
                <a:ext uri="{FF2B5EF4-FFF2-40B4-BE49-F238E27FC236}">
                  <a16:creationId xmlns:a16="http://schemas.microsoft.com/office/drawing/2014/main" id="{F75CA291-BF12-9CB7-B9A5-51643F4BB046}"/>
                </a:ext>
              </a:extLst>
            </p:cNvPr>
            <p:cNvCxnSpPr>
              <a:cxnSpLocks/>
            </p:cNvCxnSpPr>
            <p:nvPr/>
          </p:nvCxnSpPr>
          <p:spPr>
            <a:xfrm>
              <a:off x="2776485" y="4378674"/>
              <a:ext cx="21946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4ADC19B-0E80-6325-8A27-480EBA31B815}"/>
                </a:ext>
              </a:extLst>
            </p:cNvPr>
            <p:cNvCxnSpPr>
              <a:cxnSpLocks/>
            </p:cNvCxnSpPr>
            <p:nvPr/>
          </p:nvCxnSpPr>
          <p:spPr>
            <a:xfrm>
              <a:off x="2766237" y="4735971"/>
              <a:ext cx="17600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F2EFCEC-E187-B3F6-50D6-66DC9D22CAFC}"/>
                </a:ext>
              </a:extLst>
            </p:cNvPr>
            <p:cNvCxnSpPr>
              <a:cxnSpLocks/>
            </p:cNvCxnSpPr>
            <p:nvPr/>
          </p:nvCxnSpPr>
          <p:spPr>
            <a:xfrm>
              <a:off x="2766237" y="5021751"/>
              <a:ext cx="186977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A33C2F0-5AC8-049B-E1C1-FC959A1844BA}"/>
                </a:ext>
              </a:extLst>
            </p:cNvPr>
            <p:cNvCxnSpPr>
              <a:cxnSpLocks/>
            </p:cNvCxnSpPr>
            <p:nvPr/>
          </p:nvCxnSpPr>
          <p:spPr>
            <a:xfrm>
              <a:off x="2766237" y="5256965"/>
              <a:ext cx="176004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1E2A5A3-C45B-F2C1-1626-F31A2099A992}"/>
                </a:ext>
              </a:extLst>
            </p:cNvPr>
            <p:cNvCxnSpPr>
              <a:cxnSpLocks/>
              <a:endCxn id="135" idx="2"/>
            </p:cNvCxnSpPr>
            <p:nvPr/>
          </p:nvCxnSpPr>
          <p:spPr>
            <a:xfrm>
              <a:off x="2766237" y="5468883"/>
              <a:ext cx="21509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BCB2626-C1E2-57EA-E677-D63134A01AB7}"/>
                </a:ext>
              </a:extLst>
            </p:cNvPr>
            <p:cNvCxnSpPr>
              <a:cxnSpLocks/>
            </p:cNvCxnSpPr>
            <p:nvPr/>
          </p:nvCxnSpPr>
          <p:spPr>
            <a:xfrm>
              <a:off x="2837807" y="5786939"/>
              <a:ext cx="196781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A220060E-EEBC-35F0-4252-CC623B5B0388}"/>
                </a:ext>
              </a:extLst>
            </p:cNvPr>
            <p:cNvSpPr txBox="1"/>
            <p:nvPr/>
          </p:nvSpPr>
          <p:spPr>
            <a:xfrm>
              <a:off x="4203153" y="4278785"/>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US: </a:t>
              </a:r>
              <a:r>
                <a:rPr lang="en-US" sz="1200" b="1" dirty="0">
                  <a:solidFill>
                    <a:schemeClr val="tx2"/>
                  </a:solidFill>
                  <a:latin typeface="Montserrat" panose="00000500000000000000" pitchFamily="50" charset="0"/>
                </a:rPr>
                <a:t>38%</a:t>
              </a:r>
            </a:p>
          </p:txBody>
        </p:sp>
        <p:sp>
          <p:nvSpPr>
            <p:cNvPr id="126" name="TextBox 125">
              <a:extLst>
                <a:ext uri="{FF2B5EF4-FFF2-40B4-BE49-F238E27FC236}">
                  <a16:creationId xmlns:a16="http://schemas.microsoft.com/office/drawing/2014/main" id="{FF53223B-9D0D-FB86-D5F6-D9E807CE5EEC}"/>
                </a:ext>
              </a:extLst>
            </p:cNvPr>
            <p:cNvSpPr txBox="1"/>
            <p:nvPr/>
          </p:nvSpPr>
          <p:spPr>
            <a:xfrm>
              <a:off x="4203154" y="4653710"/>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Canada: </a:t>
              </a:r>
              <a:r>
                <a:rPr lang="en-US" sz="1200" b="1" dirty="0">
                  <a:solidFill>
                    <a:schemeClr val="tx2"/>
                  </a:solidFill>
                  <a:latin typeface="Montserrat" panose="00000500000000000000" pitchFamily="50" charset="0"/>
                </a:rPr>
                <a:t>20%</a:t>
              </a:r>
            </a:p>
          </p:txBody>
        </p:sp>
        <p:sp>
          <p:nvSpPr>
            <p:cNvPr id="131" name="TextBox 130">
              <a:extLst>
                <a:ext uri="{FF2B5EF4-FFF2-40B4-BE49-F238E27FC236}">
                  <a16:creationId xmlns:a16="http://schemas.microsoft.com/office/drawing/2014/main" id="{2FA6BC28-34EF-C823-5A74-926BFBCD6B70}"/>
                </a:ext>
              </a:extLst>
            </p:cNvPr>
            <p:cNvSpPr txBox="1"/>
            <p:nvPr/>
          </p:nvSpPr>
          <p:spPr>
            <a:xfrm>
              <a:off x="4203155" y="4944075"/>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Europe: </a:t>
              </a:r>
              <a:r>
                <a:rPr lang="en-US" sz="1200" b="1" dirty="0">
                  <a:solidFill>
                    <a:schemeClr val="tx2"/>
                  </a:solidFill>
                  <a:latin typeface="Montserrat" panose="00000500000000000000" pitchFamily="50" charset="0"/>
                </a:rPr>
                <a:t>15%</a:t>
              </a:r>
            </a:p>
          </p:txBody>
        </p:sp>
        <p:sp>
          <p:nvSpPr>
            <p:cNvPr id="133" name="TextBox 132">
              <a:extLst>
                <a:ext uri="{FF2B5EF4-FFF2-40B4-BE49-F238E27FC236}">
                  <a16:creationId xmlns:a16="http://schemas.microsoft.com/office/drawing/2014/main" id="{4BDF1D48-23F2-3F53-4BFF-60548657B9B8}"/>
                </a:ext>
              </a:extLst>
            </p:cNvPr>
            <p:cNvSpPr txBox="1"/>
            <p:nvPr/>
          </p:nvSpPr>
          <p:spPr>
            <a:xfrm>
              <a:off x="4203155" y="5175187"/>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Australia: </a:t>
              </a:r>
              <a:r>
                <a:rPr lang="en-US" sz="1200" b="1" dirty="0">
                  <a:solidFill>
                    <a:schemeClr val="tx2"/>
                  </a:solidFill>
                  <a:latin typeface="Montserrat" panose="00000500000000000000" pitchFamily="50" charset="0"/>
                </a:rPr>
                <a:t>13%</a:t>
              </a:r>
            </a:p>
          </p:txBody>
        </p:sp>
        <p:sp>
          <p:nvSpPr>
            <p:cNvPr id="135" name="TextBox 134">
              <a:extLst>
                <a:ext uri="{FF2B5EF4-FFF2-40B4-BE49-F238E27FC236}">
                  <a16:creationId xmlns:a16="http://schemas.microsoft.com/office/drawing/2014/main" id="{AC529A46-7374-723B-7EC2-0DC97D6E0EDC}"/>
                </a:ext>
              </a:extLst>
            </p:cNvPr>
            <p:cNvSpPr txBox="1"/>
            <p:nvPr/>
          </p:nvSpPr>
          <p:spPr>
            <a:xfrm>
              <a:off x="4203155" y="5383847"/>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Asia:  </a:t>
              </a:r>
              <a:r>
                <a:rPr lang="en-US" sz="1200" b="1" dirty="0">
                  <a:solidFill>
                    <a:schemeClr val="tx2"/>
                  </a:solidFill>
                  <a:latin typeface="Montserrat" panose="00000500000000000000" pitchFamily="50" charset="0"/>
                </a:rPr>
                <a:t>8%</a:t>
              </a:r>
            </a:p>
          </p:txBody>
        </p:sp>
        <p:sp>
          <p:nvSpPr>
            <p:cNvPr id="137" name="TextBox 136">
              <a:extLst>
                <a:ext uri="{FF2B5EF4-FFF2-40B4-BE49-F238E27FC236}">
                  <a16:creationId xmlns:a16="http://schemas.microsoft.com/office/drawing/2014/main" id="{8A7D2233-F5A1-3D56-BECB-38D8686E72D4}"/>
                </a:ext>
              </a:extLst>
            </p:cNvPr>
            <p:cNvSpPr txBox="1"/>
            <p:nvPr/>
          </p:nvSpPr>
          <p:spPr>
            <a:xfrm>
              <a:off x="4203155" y="5690684"/>
              <a:ext cx="1428011" cy="189840"/>
            </a:xfrm>
            <a:prstGeom prst="rect">
              <a:avLst/>
            </a:prstGeom>
            <a:noFill/>
          </p:spPr>
          <p:txBody>
            <a:bodyPr wrap="square" lIns="0" rIns="0" rtlCol="0" anchor="ctr">
              <a:noAutofit/>
            </a:bodyPr>
            <a:lstStyle/>
            <a:p>
              <a:pPr algn="r">
                <a:lnSpc>
                  <a:spcPct val="90000"/>
                </a:lnSpc>
              </a:pPr>
              <a:r>
                <a:rPr lang="en-US" sz="1200" dirty="0">
                  <a:solidFill>
                    <a:schemeClr val="tx2"/>
                  </a:solidFill>
                  <a:latin typeface="Montserrat" panose="00000500000000000000" pitchFamily="50" charset="0"/>
                </a:rPr>
                <a:t>Other: </a:t>
              </a:r>
              <a:r>
                <a:rPr lang="en-US" sz="1200" b="1" dirty="0">
                  <a:solidFill>
                    <a:schemeClr val="tx2"/>
                  </a:solidFill>
                  <a:latin typeface="Montserrat" panose="00000500000000000000" pitchFamily="50" charset="0"/>
                </a:rPr>
                <a:t>6%</a:t>
              </a:r>
            </a:p>
          </p:txBody>
        </p:sp>
      </p:grpSp>
      <p:sp>
        <p:nvSpPr>
          <p:cNvPr id="141" name="TextBox 140">
            <a:extLst>
              <a:ext uri="{FF2B5EF4-FFF2-40B4-BE49-F238E27FC236}">
                <a16:creationId xmlns:a16="http://schemas.microsoft.com/office/drawing/2014/main" id="{CDB518C0-1FEC-D7EA-A6E5-E861EF11F6C7}"/>
              </a:ext>
            </a:extLst>
          </p:cNvPr>
          <p:cNvSpPr txBox="1"/>
          <p:nvPr/>
        </p:nvSpPr>
        <p:spPr>
          <a:xfrm>
            <a:off x="6654239" y="3517964"/>
            <a:ext cx="4395269" cy="437498"/>
          </a:xfrm>
          <a:prstGeom prst="rect">
            <a:avLst/>
          </a:prstGeom>
          <a:noFill/>
        </p:spPr>
        <p:txBody>
          <a:bodyPr wrap="square" lIns="0" rIns="0" rtlCol="0" anchor="ctr">
            <a:noAutofit/>
          </a:bodyPr>
          <a:lstStyle/>
          <a:p>
            <a:pPr>
              <a:lnSpc>
                <a:spcPct val="90000"/>
              </a:lnSpc>
            </a:pPr>
            <a:r>
              <a:rPr lang="en-US" sz="1600" b="1" dirty="0">
                <a:solidFill>
                  <a:srgbClr val="707C8D"/>
                </a:solidFill>
                <a:latin typeface="Montserrat" panose="00000500000000000000" pitchFamily="50" charset="0"/>
              </a:rPr>
              <a:t>TOPICS THAT DRIVE ENGAGEMENT</a:t>
            </a:r>
          </a:p>
        </p:txBody>
      </p:sp>
      <p:graphicFrame>
        <p:nvGraphicFramePr>
          <p:cNvPr id="143" name="Chart 142">
            <a:extLst>
              <a:ext uri="{FF2B5EF4-FFF2-40B4-BE49-F238E27FC236}">
                <a16:creationId xmlns:a16="http://schemas.microsoft.com/office/drawing/2014/main" id="{C13BD695-F86D-9E01-5AA1-AEA58B43FC29}"/>
              </a:ext>
            </a:extLst>
          </p:cNvPr>
          <p:cNvGraphicFramePr/>
          <p:nvPr>
            <p:extLst>
              <p:ext uri="{D42A27DB-BD31-4B8C-83A1-F6EECF244321}">
                <p14:modId xmlns:p14="http://schemas.microsoft.com/office/powerpoint/2010/main" val="732262464"/>
              </p:ext>
            </p:extLst>
          </p:nvPr>
        </p:nvGraphicFramePr>
        <p:xfrm>
          <a:off x="6572958" y="3953792"/>
          <a:ext cx="4574654" cy="2174615"/>
        </p:xfrm>
        <a:graphic>
          <a:graphicData uri="http://schemas.openxmlformats.org/drawingml/2006/chart">
            <c:chart xmlns:c="http://schemas.openxmlformats.org/drawingml/2006/chart" xmlns:r="http://schemas.openxmlformats.org/officeDocument/2006/relationships" r:id="rId13"/>
          </a:graphicData>
        </a:graphic>
      </p:graphicFrame>
      <p:sp>
        <p:nvSpPr>
          <p:cNvPr id="87" name="Oval 86">
            <a:extLst>
              <a:ext uri="{FF2B5EF4-FFF2-40B4-BE49-F238E27FC236}">
                <a16:creationId xmlns:a16="http://schemas.microsoft.com/office/drawing/2014/main" id="{534C3880-2E31-6F9E-B4B7-C7EBE6ABEA0F}"/>
              </a:ext>
            </a:extLst>
          </p:cNvPr>
          <p:cNvSpPr>
            <a:spLocks noChangeAspect="1"/>
          </p:cNvSpPr>
          <p:nvPr/>
        </p:nvSpPr>
        <p:spPr>
          <a:xfrm>
            <a:off x="2712477" y="4332954"/>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8" name="Oval 87">
            <a:extLst>
              <a:ext uri="{FF2B5EF4-FFF2-40B4-BE49-F238E27FC236}">
                <a16:creationId xmlns:a16="http://schemas.microsoft.com/office/drawing/2014/main" id="{281E829C-AAD7-0141-FCBC-8E96D9882BB7}"/>
              </a:ext>
            </a:extLst>
          </p:cNvPr>
          <p:cNvSpPr>
            <a:spLocks noChangeAspect="1"/>
          </p:cNvSpPr>
          <p:nvPr/>
        </p:nvSpPr>
        <p:spPr>
          <a:xfrm>
            <a:off x="2712477" y="4685499"/>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9" name="Oval 88">
            <a:extLst>
              <a:ext uri="{FF2B5EF4-FFF2-40B4-BE49-F238E27FC236}">
                <a16:creationId xmlns:a16="http://schemas.microsoft.com/office/drawing/2014/main" id="{0B228C07-544D-75FB-2BAD-277D2488A9C9}"/>
              </a:ext>
            </a:extLst>
          </p:cNvPr>
          <p:cNvSpPr>
            <a:spLocks noChangeAspect="1"/>
          </p:cNvSpPr>
          <p:nvPr/>
        </p:nvSpPr>
        <p:spPr>
          <a:xfrm>
            <a:off x="2712477" y="4971279"/>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0" name="Oval 89">
            <a:extLst>
              <a:ext uri="{FF2B5EF4-FFF2-40B4-BE49-F238E27FC236}">
                <a16:creationId xmlns:a16="http://schemas.microsoft.com/office/drawing/2014/main" id="{DA73222D-2B42-05E1-EA49-8041C92A7C0E}"/>
              </a:ext>
            </a:extLst>
          </p:cNvPr>
          <p:cNvSpPr>
            <a:spLocks noChangeAspect="1"/>
          </p:cNvSpPr>
          <p:nvPr/>
        </p:nvSpPr>
        <p:spPr>
          <a:xfrm>
            <a:off x="2712477" y="5206493"/>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1" name="Oval 90">
            <a:extLst>
              <a:ext uri="{FF2B5EF4-FFF2-40B4-BE49-F238E27FC236}">
                <a16:creationId xmlns:a16="http://schemas.microsoft.com/office/drawing/2014/main" id="{420AFFA0-85AF-0833-FB1B-DA67946F8181}"/>
              </a:ext>
            </a:extLst>
          </p:cNvPr>
          <p:cNvSpPr>
            <a:spLocks noChangeAspect="1"/>
          </p:cNvSpPr>
          <p:nvPr/>
        </p:nvSpPr>
        <p:spPr>
          <a:xfrm>
            <a:off x="2712477" y="5418411"/>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2" name="Oval 91">
            <a:extLst>
              <a:ext uri="{FF2B5EF4-FFF2-40B4-BE49-F238E27FC236}">
                <a16:creationId xmlns:a16="http://schemas.microsoft.com/office/drawing/2014/main" id="{36F7BEDA-98DF-C702-5945-0456CB6128B3}"/>
              </a:ext>
            </a:extLst>
          </p:cNvPr>
          <p:cNvSpPr>
            <a:spLocks noChangeAspect="1"/>
          </p:cNvSpPr>
          <p:nvPr/>
        </p:nvSpPr>
        <p:spPr>
          <a:xfrm>
            <a:off x="2712477" y="5736467"/>
            <a:ext cx="118872" cy="118872"/>
          </a:xfrm>
          <a:prstGeom prst="ellipse">
            <a:avLst/>
          </a:prstGeom>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250888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anim calcmode="lin" valueType="num">
                                      <p:cBhvr>
                                        <p:cTn id="8" dur="1500" fill="hold"/>
                                        <p:tgtEl>
                                          <p:spTgt spid="4"/>
                                        </p:tgtEl>
                                        <p:attrNameLst>
                                          <p:attrName>ppt_x</p:attrName>
                                        </p:attrNameLst>
                                      </p:cBhvr>
                                      <p:tavLst>
                                        <p:tav tm="0">
                                          <p:val>
                                            <p:strVal val="#ppt_x"/>
                                          </p:val>
                                        </p:tav>
                                        <p:tav tm="100000">
                                          <p:val>
                                            <p:strVal val="#ppt_x"/>
                                          </p:val>
                                        </p:tav>
                                      </p:tavLst>
                                    </p:anim>
                                    <p:anim calcmode="lin" valueType="num">
                                      <p:cBhvr>
                                        <p:cTn id="9" dur="15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par>
                                <p:cTn id="16" presetID="0" presetClass="path" presetSubtype="0" decel="50000" fill="hold" grpId="1" nodeType="withEffect">
                                  <p:stCondLst>
                                    <p:cond delay="0"/>
                                  </p:stCondLst>
                                  <p:childTnLst>
                                    <p:animMotion origin="layout" path="M 0.0599 -0.08588 L -1.45833E-6 1.85185E-6 " pathEditMode="relative" rAng="0" ptsTypes="AA">
                                      <p:cBhvr>
                                        <p:cTn id="17" dur="1500" fill="hold"/>
                                        <p:tgtEl>
                                          <p:spTgt spid="2"/>
                                        </p:tgtEl>
                                        <p:attrNameLst>
                                          <p:attrName>ppt_x</p:attrName>
                                          <p:attrName>ppt_y</p:attrName>
                                        </p:attrNameLst>
                                      </p:cBhvr>
                                      <p:rCtr x="-2995" y="4282"/>
                                    </p:animMotion>
                                  </p:childTnLst>
                                </p:cTn>
                              </p:par>
                              <p:par>
                                <p:cTn id="18" presetID="0" presetClass="path" presetSubtype="0" decel="50000" fill="hold" grpId="1" nodeType="withEffect">
                                  <p:stCondLst>
                                    <p:cond delay="0"/>
                                  </p:stCondLst>
                                  <p:childTnLst>
                                    <p:animMotion origin="layout" path="M -0.05195 -0.09815 L -1.66667E-6 4.81481E-6 " pathEditMode="relative" rAng="0" ptsTypes="AA">
                                      <p:cBhvr>
                                        <p:cTn id="19" dur="1500" fill="hold"/>
                                        <p:tgtEl>
                                          <p:spTgt spid="15"/>
                                        </p:tgtEl>
                                        <p:attrNameLst>
                                          <p:attrName>ppt_x</p:attrName>
                                          <p:attrName>ppt_y</p:attrName>
                                        </p:attrNameLst>
                                      </p:cBhvr>
                                      <p:rCtr x="2591" y="4907"/>
                                    </p:animMotion>
                                  </p:childTnLst>
                                </p:cTn>
                              </p:par>
                              <p:par>
                                <p:cTn id="20" presetID="10"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1000"/>
                                        <p:tgtEl>
                                          <p:spTgt spid="8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141"/>
                                        </p:tgtEl>
                                        <p:attrNameLst>
                                          <p:attrName>style.visibility</p:attrName>
                                        </p:attrNameLst>
                                      </p:cBhvr>
                                      <p:to>
                                        <p:strVal val="visible"/>
                                      </p:to>
                                    </p:set>
                                    <p:animEffect transition="in" filter="fade">
                                      <p:cBhvr>
                                        <p:cTn id="28" dur="1000"/>
                                        <p:tgtEl>
                                          <p:spTgt spid="141"/>
                                        </p:tgtEl>
                                      </p:cBhvr>
                                    </p:animEffect>
                                  </p:childTnLst>
                                </p:cTn>
                              </p:par>
                              <p:par>
                                <p:cTn id="29" presetID="16" presetClass="entr" presetSubtype="42" fill="hold" nodeType="withEffect">
                                  <p:stCondLst>
                                    <p:cond delay="1500"/>
                                  </p:stCondLst>
                                  <p:childTnLst>
                                    <p:set>
                                      <p:cBhvr>
                                        <p:cTn id="30" dur="1" fill="hold">
                                          <p:stCondLst>
                                            <p:cond delay="0"/>
                                          </p:stCondLst>
                                        </p:cTn>
                                        <p:tgtEl>
                                          <p:spTgt spid="60"/>
                                        </p:tgtEl>
                                        <p:attrNameLst>
                                          <p:attrName>style.visibility</p:attrName>
                                        </p:attrNameLst>
                                      </p:cBhvr>
                                      <p:to>
                                        <p:strVal val="visible"/>
                                      </p:to>
                                    </p:set>
                                    <p:animEffect transition="in" filter="barn(outHorizontal)">
                                      <p:cBhvr>
                                        <p:cTn id="31" dur="1000"/>
                                        <p:tgtEl>
                                          <p:spTgt spid="60"/>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par>
                                <p:cTn id="35" presetID="6" presetClass="entr" presetSubtype="32" fill="hold" nodeType="withEffect">
                                  <p:stCondLst>
                                    <p:cond delay="1500"/>
                                  </p:stCondLst>
                                  <p:childTnLst>
                                    <p:set>
                                      <p:cBhvr>
                                        <p:cTn id="36" dur="1" fill="hold">
                                          <p:stCondLst>
                                            <p:cond delay="0"/>
                                          </p:stCondLst>
                                        </p:cTn>
                                        <p:tgtEl>
                                          <p:spTgt spid="59"/>
                                        </p:tgtEl>
                                        <p:attrNameLst>
                                          <p:attrName>style.visibility</p:attrName>
                                        </p:attrNameLst>
                                      </p:cBhvr>
                                      <p:to>
                                        <p:strVal val="visible"/>
                                      </p:to>
                                    </p:set>
                                    <p:animEffect transition="in" filter="circle(out)">
                                      <p:cBhvr>
                                        <p:cTn id="37" dur="2000"/>
                                        <p:tgtEl>
                                          <p:spTgt spid="59"/>
                                        </p:tgtEl>
                                      </p:cBhvr>
                                    </p:animEffect>
                                  </p:childTnLst>
                                </p:cTn>
                              </p:par>
                              <p:par>
                                <p:cTn id="38" presetID="20" presetClass="entr" presetSubtype="0" fill="hold" grpId="0" nodeType="withEffect">
                                  <p:stCondLst>
                                    <p:cond delay="1500"/>
                                  </p:stCondLst>
                                  <p:childTnLst>
                                    <p:set>
                                      <p:cBhvr>
                                        <p:cTn id="39" dur="1" fill="hold">
                                          <p:stCondLst>
                                            <p:cond delay="0"/>
                                          </p:stCondLst>
                                        </p:cTn>
                                        <p:tgtEl>
                                          <p:spTgt spid="61"/>
                                        </p:tgtEl>
                                        <p:attrNameLst>
                                          <p:attrName>style.visibility</p:attrName>
                                        </p:attrNameLst>
                                      </p:cBhvr>
                                      <p:to>
                                        <p:strVal val="visible"/>
                                      </p:to>
                                    </p:set>
                                    <p:animEffect transition="in" filter="wedge">
                                      <p:cBhvr>
                                        <p:cTn id="40" dur="2000"/>
                                        <p:tgtEl>
                                          <p:spTgt spid="61"/>
                                        </p:tgtEl>
                                      </p:cBhvr>
                                    </p:animEffect>
                                  </p:childTnLst>
                                </p:cTn>
                              </p:par>
                              <p:par>
                                <p:cTn id="41" presetID="20" presetClass="entr" presetSubtype="0" fill="hold" grpId="0" nodeType="withEffect">
                                  <p:stCondLst>
                                    <p:cond delay="1500"/>
                                  </p:stCondLst>
                                  <p:childTnLst>
                                    <p:set>
                                      <p:cBhvr>
                                        <p:cTn id="42" dur="1" fill="hold">
                                          <p:stCondLst>
                                            <p:cond delay="0"/>
                                          </p:stCondLst>
                                        </p:cTn>
                                        <p:tgtEl>
                                          <p:spTgt spid="64"/>
                                        </p:tgtEl>
                                        <p:attrNameLst>
                                          <p:attrName>style.visibility</p:attrName>
                                        </p:attrNameLst>
                                      </p:cBhvr>
                                      <p:to>
                                        <p:strVal val="visible"/>
                                      </p:to>
                                    </p:set>
                                    <p:animEffect transition="in" filter="wedge">
                                      <p:cBhvr>
                                        <p:cTn id="43" dur="2000"/>
                                        <p:tgtEl>
                                          <p:spTgt spid="64"/>
                                        </p:tgtEl>
                                      </p:cBhvr>
                                    </p:animEffect>
                                  </p:childTnLst>
                                </p:cTn>
                              </p:par>
                              <p:par>
                                <p:cTn id="44" presetID="20" presetClass="entr" presetSubtype="0" fill="hold" grpId="0" nodeType="withEffect">
                                  <p:stCondLst>
                                    <p:cond delay="1500"/>
                                  </p:stCondLst>
                                  <p:childTnLst>
                                    <p:set>
                                      <p:cBhvr>
                                        <p:cTn id="45" dur="1" fill="hold">
                                          <p:stCondLst>
                                            <p:cond delay="0"/>
                                          </p:stCondLst>
                                        </p:cTn>
                                        <p:tgtEl>
                                          <p:spTgt spid="66"/>
                                        </p:tgtEl>
                                        <p:attrNameLst>
                                          <p:attrName>style.visibility</p:attrName>
                                        </p:attrNameLst>
                                      </p:cBhvr>
                                      <p:to>
                                        <p:strVal val="visible"/>
                                      </p:to>
                                    </p:set>
                                    <p:animEffect transition="in" filter="wedge">
                                      <p:cBhvr>
                                        <p:cTn id="46" dur="2000"/>
                                        <p:tgtEl>
                                          <p:spTgt spid="66"/>
                                        </p:tgtEl>
                                      </p:cBhvr>
                                    </p:animEffect>
                                  </p:childTnLst>
                                </p:cTn>
                              </p:par>
                              <p:par>
                                <p:cTn id="47" presetID="20" presetClass="entr" presetSubtype="0" fill="hold" grpId="0" nodeType="withEffect">
                                  <p:stCondLst>
                                    <p:cond delay="1500"/>
                                  </p:stCondLst>
                                  <p:childTnLst>
                                    <p:set>
                                      <p:cBhvr>
                                        <p:cTn id="48" dur="1" fill="hold">
                                          <p:stCondLst>
                                            <p:cond delay="0"/>
                                          </p:stCondLst>
                                        </p:cTn>
                                        <p:tgtEl>
                                          <p:spTgt spid="68"/>
                                        </p:tgtEl>
                                        <p:attrNameLst>
                                          <p:attrName>style.visibility</p:attrName>
                                        </p:attrNameLst>
                                      </p:cBhvr>
                                      <p:to>
                                        <p:strVal val="visible"/>
                                      </p:to>
                                    </p:set>
                                    <p:animEffect transition="in" filter="wedge">
                                      <p:cBhvr>
                                        <p:cTn id="49" dur="2000"/>
                                        <p:tgtEl>
                                          <p:spTgt spid="68"/>
                                        </p:tgtEl>
                                      </p:cBhvr>
                                    </p:animEffect>
                                  </p:childTnLst>
                                </p:cTn>
                              </p:par>
                              <p:par>
                                <p:cTn id="50" presetID="20" presetClass="entr" presetSubtype="0" fill="hold" grpId="0" nodeType="withEffect">
                                  <p:stCondLst>
                                    <p:cond delay="1500"/>
                                  </p:stCondLst>
                                  <p:childTnLst>
                                    <p:set>
                                      <p:cBhvr>
                                        <p:cTn id="51" dur="1" fill="hold">
                                          <p:stCondLst>
                                            <p:cond delay="0"/>
                                          </p:stCondLst>
                                        </p:cTn>
                                        <p:tgtEl>
                                          <p:spTgt spid="70"/>
                                        </p:tgtEl>
                                        <p:attrNameLst>
                                          <p:attrName>style.visibility</p:attrName>
                                        </p:attrNameLst>
                                      </p:cBhvr>
                                      <p:to>
                                        <p:strVal val="visible"/>
                                      </p:to>
                                    </p:set>
                                    <p:animEffect transition="in" filter="wedge">
                                      <p:cBhvr>
                                        <p:cTn id="52" dur="2000"/>
                                        <p:tgtEl>
                                          <p:spTgt spid="70"/>
                                        </p:tgtEl>
                                      </p:cBhvr>
                                    </p:animEffect>
                                  </p:childTnLst>
                                </p:cTn>
                              </p:par>
                              <p:par>
                                <p:cTn id="53" presetID="6" presetClass="entr" presetSubtype="32" fill="hold" nodeType="withEffect">
                                  <p:stCondLst>
                                    <p:cond delay="1500"/>
                                  </p:stCondLst>
                                  <p:childTnLst>
                                    <p:set>
                                      <p:cBhvr>
                                        <p:cTn id="54" dur="1" fill="hold">
                                          <p:stCondLst>
                                            <p:cond delay="0"/>
                                          </p:stCondLst>
                                        </p:cTn>
                                        <p:tgtEl>
                                          <p:spTgt spid="72"/>
                                        </p:tgtEl>
                                        <p:attrNameLst>
                                          <p:attrName>style.visibility</p:attrName>
                                        </p:attrNameLst>
                                      </p:cBhvr>
                                      <p:to>
                                        <p:strVal val="visible"/>
                                      </p:to>
                                    </p:set>
                                    <p:animEffect transition="in" filter="circle(out)">
                                      <p:cBhvr>
                                        <p:cTn id="55" dur="2000"/>
                                        <p:tgtEl>
                                          <p:spTgt spid="72"/>
                                        </p:tgtEl>
                                      </p:cBhvr>
                                    </p:animEffect>
                                  </p:childTnLst>
                                </p:cTn>
                              </p:par>
                              <p:par>
                                <p:cTn id="56" presetID="6" presetClass="entr" presetSubtype="32" fill="hold" nodeType="withEffect">
                                  <p:stCondLst>
                                    <p:cond delay="1500"/>
                                  </p:stCondLst>
                                  <p:childTnLst>
                                    <p:set>
                                      <p:cBhvr>
                                        <p:cTn id="57" dur="1" fill="hold">
                                          <p:stCondLst>
                                            <p:cond delay="0"/>
                                          </p:stCondLst>
                                        </p:cTn>
                                        <p:tgtEl>
                                          <p:spTgt spid="74"/>
                                        </p:tgtEl>
                                        <p:attrNameLst>
                                          <p:attrName>style.visibility</p:attrName>
                                        </p:attrNameLst>
                                      </p:cBhvr>
                                      <p:to>
                                        <p:strVal val="visible"/>
                                      </p:to>
                                    </p:set>
                                    <p:animEffect transition="in" filter="circle(out)">
                                      <p:cBhvr>
                                        <p:cTn id="58" dur="2000"/>
                                        <p:tgtEl>
                                          <p:spTgt spid="74"/>
                                        </p:tgtEl>
                                      </p:cBhvr>
                                    </p:animEffect>
                                  </p:childTnLst>
                                </p:cTn>
                              </p:par>
                              <p:par>
                                <p:cTn id="59" presetID="6" presetClass="entr" presetSubtype="32" fill="hold" nodeType="withEffect">
                                  <p:stCondLst>
                                    <p:cond delay="1500"/>
                                  </p:stCondLst>
                                  <p:childTnLst>
                                    <p:set>
                                      <p:cBhvr>
                                        <p:cTn id="60" dur="1" fill="hold">
                                          <p:stCondLst>
                                            <p:cond delay="0"/>
                                          </p:stCondLst>
                                        </p:cTn>
                                        <p:tgtEl>
                                          <p:spTgt spid="76"/>
                                        </p:tgtEl>
                                        <p:attrNameLst>
                                          <p:attrName>style.visibility</p:attrName>
                                        </p:attrNameLst>
                                      </p:cBhvr>
                                      <p:to>
                                        <p:strVal val="visible"/>
                                      </p:to>
                                    </p:set>
                                    <p:animEffect transition="in" filter="circle(out)">
                                      <p:cBhvr>
                                        <p:cTn id="61" dur="2000"/>
                                        <p:tgtEl>
                                          <p:spTgt spid="76"/>
                                        </p:tgtEl>
                                      </p:cBhvr>
                                    </p:animEffect>
                                  </p:childTnLst>
                                </p:cTn>
                              </p:par>
                              <p:par>
                                <p:cTn id="62" presetID="6" presetClass="entr" presetSubtype="32" fill="hold" nodeType="withEffect">
                                  <p:stCondLst>
                                    <p:cond delay="1500"/>
                                  </p:stCondLst>
                                  <p:childTnLst>
                                    <p:set>
                                      <p:cBhvr>
                                        <p:cTn id="63" dur="1" fill="hold">
                                          <p:stCondLst>
                                            <p:cond delay="0"/>
                                          </p:stCondLst>
                                        </p:cTn>
                                        <p:tgtEl>
                                          <p:spTgt spid="78"/>
                                        </p:tgtEl>
                                        <p:attrNameLst>
                                          <p:attrName>style.visibility</p:attrName>
                                        </p:attrNameLst>
                                      </p:cBhvr>
                                      <p:to>
                                        <p:strVal val="visible"/>
                                      </p:to>
                                    </p:set>
                                    <p:animEffect transition="in" filter="circle(out)">
                                      <p:cBhvr>
                                        <p:cTn id="64" dur="2000"/>
                                        <p:tgtEl>
                                          <p:spTgt spid="78"/>
                                        </p:tgtEl>
                                      </p:cBhvr>
                                    </p:animEffect>
                                  </p:childTnLst>
                                </p:cTn>
                              </p:par>
                              <p:par>
                                <p:cTn id="65" presetID="23" presetClass="entr" presetSubtype="16" fill="hold" grpId="0" nodeType="withEffect">
                                  <p:stCondLst>
                                    <p:cond delay="30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fltVal val="0"/>
                                          </p:val>
                                        </p:tav>
                                        <p:tav tm="100000">
                                          <p:val>
                                            <p:strVal val="#ppt_w"/>
                                          </p:val>
                                        </p:tav>
                                      </p:tavLst>
                                    </p:anim>
                                    <p:anim calcmode="lin" valueType="num">
                                      <p:cBhvr>
                                        <p:cTn id="68" dur="1000" fill="hold"/>
                                        <p:tgtEl>
                                          <p:spTgt spid="25"/>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300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ppt_w</p:attrName>
                                        </p:attrNameLst>
                                      </p:cBhvr>
                                      <p:tavLst>
                                        <p:tav tm="0">
                                          <p:val>
                                            <p:fltVal val="0"/>
                                          </p:val>
                                        </p:tav>
                                        <p:tav tm="100000">
                                          <p:val>
                                            <p:strVal val="#ppt_w"/>
                                          </p:val>
                                        </p:tav>
                                      </p:tavLst>
                                    </p:anim>
                                    <p:anim calcmode="lin" valueType="num">
                                      <p:cBhvr>
                                        <p:cTn id="72" dur="1000" fill="hold"/>
                                        <p:tgtEl>
                                          <p:spTgt spid="26"/>
                                        </p:tgtEl>
                                        <p:attrNameLst>
                                          <p:attrName>ppt_h</p:attrName>
                                        </p:attrNameLst>
                                      </p:cBhvr>
                                      <p:tavLst>
                                        <p:tav tm="0">
                                          <p:val>
                                            <p:fltVal val="0"/>
                                          </p:val>
                                        </p:tav>
                                        <p:tav tm="100000">
                                          <p:val>
                                            <p:strVal val="#ppt_h"/>
                                          </p:val>
                                        </p:tav>
                                      </p:tavLst>
                                    </p:anim>
                                  </p:childTnLst>
                                </p:cTn>
                              </p:par>
                              <p:par>
                                <p:cTn id="73" presetID="23" presetClass="entr" presetSubtype="16" fill="hold" grpId="0" nodeType="withEffect">
                                  <p:stCondLst>
                                    <p:cond delay="3000"/>
                                  </p:stCondLst>
                                  <p:childTnLst>
                                    <p:set>
                                      <p:cBhvr>
                                        <p:cTn id="74" dur="1" fill="hold">
                                          <p:stCondLst>
                                            <p:cond delay="0"/>
                                          </p:stCondLst>
                                        </p:cTn>
                                        <p:tgtEl>
                                          <p:spTgt spid="27"/>
                                        </p:tgtEl>
                                        <p:attrNameLst>
                                          <p:attrName>style.visibility</p:attrName>
                                        </p:attrNameLst>
                                      </p:cBhvr>
                                      <p:to>
                                        <p:strVal val="visible"/>
                                      </p:to>
                                    </p:set>
                                    <p:anim calcmode="lin" valueType="num">
                                      <p:cBhvr>
                                        <p:cTn id="75" dur="1000" fill="hold"/>
                                        <p:tgtEl>
                                          <p:spTgt spid="27"/>
                                        </p:tgtEl>
                                        <p:attrNameLst>
                                          <p:attrName>ppt_w</p:attrName>
                                        </p:attrNameLst>
                                      </p:cBhvr>
                                      <p:tavLst>
                                        <p:tav tm="0">
                                          <p:val>
                                            <p:fltVal val="0"/>
                                          </p:val>
                                        </p:tav>
                                        <p:tav tm="100000">
                                          <p:val>
                                            <p:strVal val="#ppt_w"/>
                                          </p:val>
                                        </p:tav>
                                      </p:tavLst>
                                    </p:anim>
                                    <p:anim calcmode="lin" valueType="num">
                                      <p:cBhvr>
                                        <p:cTn id="76" dur="1000" fill="hold"/>
                                        <p:tgtEl>
                                          <p:spTgt spid="27"/>
                                        </p:tgtEl>
                                        <p:attrNameLst>
                                          <p:attrName>ppt_h</p:attrName>
                                        </p:attrNameLst>
                                      </p:cBhvr>
                                      <p:tavLst>
                                        <p:tav tm="0">
                                          <p:val>
                                            <p:fltVal val="0"/>
                                          </p:val>
                                        </p:tav>
                                        <p:tav tm="100000">
                                          <p:val>
                                            <p:strVal val="#ppt_h"/>
                                          </p:val>
                                        </p:tav>
                                      </p:tavLst>
                                    </p:anim>
                                  </p:childTnLst>
                                </p:cTn>
                              </p:par>
                              <p:par>
                                <p:cTn id="77" presetID="23" presetClass="entr" presetSubtype="16" fill="hold" grpId="0" nodeType="withEffect">
                                  <p:stCondLst>
                                    <p:cond delay="3000"/>
                                  </p:stCondLst>
                                  <p:childTnLst>
                                    <p:set>
                                      <p:cBhvr>
                                        <p:cTn id="78" dur="1" fill="hold">
                                          <p:stCondLst>
                                            <p:cond delay="0"/>
                                          </p:stCondLst>
                                        </p:cTn>
                                        <p:tgtEl>
                                          <p:spTgt spid="29"/>
                                        </p:tgtEl>
                                        <p:attrNameLst>
                                          <p:attrName>style.visibility</p:attrName>
                                        </p:attrNameLst>
                                      </p:cBhvr>
                                      <p:to>
                                        <p:strVal val="visible"/>
                                      </p:to>
                                    </p:set>
                                    <p:anim calcmode="lin" valueType="num">
                                      <p:cBhvr>
                                        <p:cTn id="79" dur="1000" fill="hold"/>
                                        <p:tgtEl>
                                          <p:spTgt spid="29"/>
                                        </p:tgtEl>
                                        <p:attrNameLst>
                                          <p:attrName>ppt_w</p:attrName>
                                        </p:attrNameLst>
                                      </p:cBhvr>
                                      <p:tavLst>
                                        <p:tav tm="0">
                                          <p:val>
                                            <p:fltVal val="0"/>
                                          </p:val>
                                        </p:tav>
                                        <p:tav tm="100000">
                                          <p:val>
                                            <p:strVal val="#ppt_w"/>
                                          </p:val>
                                        </p:tav>
                                      </p:tavLst>
                                    </p:anim>
                                    <p:anim calcmode="lin" valueType="num">
                                      <p:cBhvr>
                                        <p:cTn id="80" dur="1000" fill="hold"/>
                                        <p:tgtEl>
                                          <p:spTgt spid="29"/>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3000"/>
                                  </p:stCondLst>
                                  <p:childTnLst>
                                    <p:set>
                                      <p:cBhvr>
                                        <p:cTn id="82" dur="1" fill="hold">
                                          <p:stCondLst>
                                            <p:cond delay="0"/>
                                          </p:stCondLst>
                                        </p:cTn>
                                        <p:tgtEl>
                                          <p:spTgt spid="30"/>
                                        </p:tgtEl>
                                        <p:attrNameLst>
                                          <p:attrName>style.visibility</p:attrName>
                                        </p:attrNameLst>
                                      </p:cBhvr>
                                      <p:to>
                                        <p:strVal val="visible"/>
                                      </p:to>
                                    </p:set>
                                    <p:anim calcmode="lin" valueType="num">
                                      <p:cBhvr>
                                        <p:cTn id="83" dur="1000" fill="hold"/>
                                        <p:tgtEl>
                                          <p:spTgt spid="30"/>
                                        </p:tgtEl>
                                        <p:attrNameLst>
                                          <p:attrName>ppt_w</p:attrName>
                                        </p:attrNameLst>
                                      </p:cBhvr>
                                      <p:tavLst>
                                        <p:tav tm="0">
                                          <p:val>
                                            <p:fltVal val="0"/>
                                          </p:val>
                                        </p:tav>
                                        <p:tav tm="100000">
                                          <p:val>
                                            <p:strVal val="#ppt_w"/>
                                          </p:val>
                                        </p:tav>
                                      </p:tavLst>
                                    </p:anim>
                                    <p:anim calcmode="lin" valueType="num">
                                      <p:cBhvr>
                                        <p:cTn id="84" dur="1000" fill="hold"/>
                                        <p:tgtEl>
                                          <p:spTgt spid="30"/>
                                        </p:tgtEl>
                                        <p:attrNameLst>
                                          <p:attrName>ppt_h</p:attrName>
                                        </p:attrNameLst>
                                      </p:cBhvr>
                                      <p:tavLst>
                                        <p:tav tm="0">
                                          <p:val>
                                            <p:fltVal val="0"/>
                                          </p:val>
                                        </p:tav>
                                        <p:tav tm="100000">
                                          <p:val>
                                            <p:strVal val="#ppt_h"/>
                                          </p:val>
                                        </p:tav>
                                      </p:tavLst>
                                    </p:anim>
                                  </p:childTnLst>
                                </p:cTn>
                              </p:par>
                              <p:par>
                                <p:cTn id="85" presetID="10" presetClass="entr" presetSubtype="0" fill="hold" grpId="0" nodeType="withEffect">
                                  <p:stCondLst>
                                    <p:cond delay="40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1000"/>
                                        <p:tgtEl>
                                          <p:spTgt spid="40"/>
                                        </p:tgtEl>
                                      </p:cBhvr>
                                    </p:animEffect>
                                  </p:childTnLst>
                                </p:cTn>
                              </p:par>
                              <p:par>
                                <p:cTn id="88" presetID="10" presetClass="entr" presetSubtype="0" fill="hold" grpId="0" nodeType="withEffect">
                                  <p:stCondLst>
                                    <p:cond delay="400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1000"/>
                                        <p:tgtEl>
                                          <p:spTgt spid="45"/>
                                        </p:tgtEl>
                                      </p:cBhvr>
                                    </p:animEffect>
                                  </p:childTnLst>
                                </p:cTn>
                              </p:par>
                              <p:par>
                                <p:cTn id="91" presetID="10" presetClass="entr" presetSubtype="0" fill="hold" grpId="0" nodeType="withEffect">
                                  <p:stCondLst>
                                    <p:cond delay="400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childTnLst>
                                </p:cTn>
                              </p:par>
                              <p:par>
                                <p:cTn id="94" presetID="10" presetClass="entr" presetSubtype="0" fill="hold" grpId="0" nodeType="withEffect">
                                  <p:stCondLst>
                                    <p:cond delay="400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1000"/>
                                        <p:tgtEl>
                                          <p:spTgt spid="47"/>
                                        </p:tgtEl>
                                      </p:cBhvr>
                                    </p:animEffect>
                                  </p:childTnLst>
                                </p:cTn>
                              </p:par>
                              <p:par>
                                <p:cTn id="97" presetID="10" presetClass="entr" presetSubtype="0" fill="hold" grpId="0" nodeType="withEffect">
                                  <p:stCondLst>
                                    <p:cond delay="400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1000"/>
                                        <p:tgtEl>
                                          <p:spTgt spid="48"/>
                                        </p:tgtEl>
                                      </p:cBhvr>
                                    </p:animEffect>
                                  </p:childTnLst>
                                </p:cTn>
                              </p:par>
                              <p:par>
                                <p:cTn id="100" presetID="17" presetClass="entr" presetSubtype="4" fill="hold" grpId="0" nodeType="withEffect">
                                  <p:stCondLst>
                                    <p:cond delay="1500"/>
                                  </p:stCondLst>
                                  <p:childTnLst>
                                    <p:set>
                                      <p:cBhvr>
                                        <p:cTn id="101" dur="1" fill="hold">
                                          <p:stCondLst>
                                            <p:cond delay="0"/>
                                          </p:stCondLst>
                                        </p:cTn>
                                        <p:tgtEl>
                                          <p:spTgt spid="81"/>
                                        </p:tgtEl>
                                        <p:attrNameLst>
                                          <p:attrName>style.visibility</p:attrName>
                                        </p:attrNameLst>
                                      </p:cBhvr>
                                      <p:to>
                                        <p:strVal val="visible"/>
                                      </p:to>
                                    </p:set>
                                    <p:anim calcmode="lin" valueType="num">
                                      <p:cBhvr>
                                        <p:cTn id="102" dur="1500" fill="hold"/>
                                        <p:tgtEl>
                                          <p:spTgt spid="81"/>
                                        </p:tgtEl>
                                        <p:attrNameLst>
                                          <p:attrName>ppt_x</p:attrName>
                                        </p:attrNameLst>
                                      </p:cBhvr>
                                      <p:tavLst>
                                        <p:tav tm="0">
                                          <p:val>
                                            <p:strVal val="#ppt_x"/>
                                          </p:val>
                                        </p:tav>
                                        <p:tav tm="100000">
                                          <p:val>
                                            <p:strVal val="#ppt_x"/>
                                          </p:val>
                                        </p:tav>
                                      </p:tavLst>
                                    </p:anim>
                                    <p:anim calcmode="lin" valueType="num">
                                      <p:cBhvr>
                                        <p:cTn id="103" dur="1500" fill="hold"/>
                                        <p:tgtEl>
                                          <p:spTgt spid="81"/>
                                        </p:tgtEl>
                                        <p:attrNameLst>
                                          <p:attrName>ppt_y</p:attrName>
                                        </p:attrNameLst>
                                      </p:cBhvr>
                                      <p:tavLst>
                                        <p:tav tm="0">
                                          <p:val>
                                            <p:strVal val="#ppt_y+#ppt_h/2"/>
                                          </p:val>
                                        </p:tav>
                                        <p:tav tm="100000">
                                          <p:val>
                                            <p:strVal val="#ppt_y"/>
                                          </p:val>
                                        </p:tav>
                                      </p:tavLst>
                                    </p:anim>
                                    <p:anim calcmode="lin" valueType="num">
                                      <p:cBhvr>
                                        <p:cTn id="104" dur="1500" fill="hold"/>
                                        <p:tgtEl>
                                          <p:spTgt spid="81"/>
                                        </p:tgtEl>
                                        <p:attrNameLst>
                                          <p:attrName>ppt_w</p:attrName>
                                        </p:attrNameLst>
                                      </p:cBhvr>
                                      <p:tavLst>
                                        <p:tav tm="0">
                                          <p:val>
                                            <p:strVal val="#ppt_w"/>
                                          </p:val>
                                        </p:tav>
                                        <p:tav tm="100000">
                                          <p:val>
                                            <p:strVal val="#ppt_w"/>
                                          </p:val>
                                        </p:tav>
                                      </p:tavLst>
                                    </p:anim>
                                    <p:anim calcmode="lin" valueType="num">
                                      <p:cBhvr>
                                        <p:cTn id="105" dur="1500" fill="hold"/>
                                        <p:tgtEl>
                                          <p:spTgt spid="81"/>
                                        </p:tgtEl>
                                        <p:attrNameLst>
                                          <p:attrName>ppt_h</p:attrName>
                                        </p:attrNameLst>
                                      </p:cBhvr>
                                      <p:tavLst>
                                        <p:tav tm="0">
                                          <p:val>
                                            <p:fltVal val="0"/>
                                          </p:val>
                                        </p:tav>
                                        <p:tav tm="100000">
                                          <p:val>
                                            <p:strVal val="#ppt_h"/>
                                          </p:val>
                                        </p:tav>
                                      </p:tavLst>
                                    </p:anim>
                                  </p:childTnLst>
                                </p:cTn>
                              </p:par>
                              <p:par>
                                <p:cTn id="106" presetID="17" presetClass="entr" presetSubtype="4" fill="hold" grpId="0" nodeType="withEffect">
                                  <p:stCondLst>
                                    <p:cond delay="1750"/>
                                  </p:stCondLst>
                                  <p:childTnLst>
                                    <p:set>
                                      <p:cBhvr>
                                        <p:cTn id="107" dur="1" fill="hold">
                                          <p:stCondLst>
                                            <p:cond delay="0"/>
                                          </p:stCondLst>
                                        </p:cTn>
                                        <p:tgtEl>
                                          <p:spTgt spid="82"/>
                                        </p:tgtEl>
                                        <p:attrNameLst>
                                          <p:attrName>style.visibility</p:attrName>
                                        </p:attrNameLst>
                                      </p:cBhvr>
                                      <p:to>
                                        <p:strVal val="visible"/>
                                      </p:to>
                                    </p:set>
                                    <p:anim calcmode="lin" valueType="num">
                                      <p:cBhvr>
                                        <p:cTn id="108" dur="1500" fill="hold"/>
                                        <p:tgtEl>
                                          <p:spTgt spid="82"/>
                                        </p:tgtEl>
                                        <p:attrNameLst>
                                          <p:attrName>ppt_x</p:attrName>
                                        </p:attrNameLst>
                                      </p:cBhvr>
                                      <p:tavLst>
                                        <p:tav tm="0">
                                          <p:val>
                                            <p:strVal val="#ppt_x"/>
                                          </p:val>
                                        </p:tav>
                                        <p:tav tm="100000">
                                          <p:val>
                                            <p:strVal val="#ppt_x"/>
                                          </p:val>
                                        </p:tav>
                                      </p:tavLst>
                                    </p:anim>
                                    <p:anim calcmode="lin" valueType="num">
                                      <p:cBhvr>
                                        <p:cTn id="109" dur="1500" fill="hold"/>
                                        <p:tgtEl>
                                          <p:spTgt spid="82"/>
                                        </p:tgtEl>
                                        <p:attrNameLst>
                                          <p:attrName>ppt_y</p:attrName>
                                        </p:attrNameLst>
                                      </p:cBhvr>
                                      <p:tavLst>
                                        <p:tav tm="0">
                                          <p:val>
                                            <p:strVal val="#ppt_y+#ppt_h/2"/>
                                          </p:val>
                                        </p:tav>
                                        <p:tav tm="100000">
                                          <p:val>
                                            <p:strVal val="#ppt_y"/>
                                          </p:val>
                                        </p:tav>
                                      </p:tavLst>
                                    </p:anim>
                                    <p:anim calcmode="lin" valueType="num">
                                      <p:cBhvr>
                                        <p:cTn id="110" dur="1500" fill="hold"/>
                                        <p:tgtEl>
                                          <p:spTgt spid="82"/>
                                        </p:tgtEl>
                                        <p:attrNameLst>
                                          <p:attrName>ppt_w</p:attrName>
                                        </p:attrNameLst>
                                      </p:cBhvr>
                                      <p:tavLst>
                                        <p:tav tm="0">
                                          <p:val>
                                            <p:strVal val="#ppt_w"/>
                                          </p:val>
                                        </p:tav>
                                        <p:tav tm="100000">
                                          <p:val>
                                            <p:strVal val="#ppt_w"/>
                                          </p:val>
                                        </p:tav>
                                      </p:tavLst>
                                    </p:anim>
                                    <p:anim calcmode="lin" valueType="num">
                                      <p:cBhvr>
                                        <p:cTn id="111" dur="1500" fill="hold"/>
                                        <p:tgtEl>
                                          <p:spTgt spid="82"/>
                                        </p:tgtEl>
                                        <p:attrNameLst>
                                          <p:attrName>ppt_h</p:attrName>
                                        </p:attrNameLst>
                                      </p:cBhvr>
                                      <p:tavLst>
                                        <p:tav tm="0">
                                          <p:val>
                                            <p:fltVal val="0"/>
                                          </p:val>
                                        </p:tav>
                                        <p:tav tm="100000">
                                          <p:val>
                                            <p:strVal val="#ppt_h"/>
                                          </p:val>
                                        </p:tav>
                                      </p:tavLst>
                                    </p:anim>
                                  </p:childTnLst>
                                </p:cTn>
                              </p:par>
                              <p:par>
                                <p:cTn id="112" presetID="17" presetClass="entr" presetSubtype="4" fill="hold" grpId="0" nodeType="withEffect">
                                  <p:stCondLst>
                                    <p:cond delay="2000"/>
                                  </p:stCondLst>
                                  <p:childTnLst>
                                    <p:set>
                                      <p:cBhvr>
                                        <p:cTn id="113" dur="1" fill="hold">
                                          <p:stCondLst>
                                            <p:cond delay="0"/>
                                          </p:stCondLst>
                                        </p:cTn>
                                        <p:tgtEl>
                                          <p:spTgt spid="83"/>
                                        </p:tgtEl>
                                        <p:attrNameLst>
                                          <p:attrName>style.visibility</p:attrName>
                                        </p:attrNameLst>
                                      </p:cBhvr>
                                      <p:to>
                                        <p:strVal val="visible"/>
                                      </p:to>
                                    </p:set>
                                    <p:anim calcmode="lin" valueType="num">
                                      <p:cBhvr>
                                        <p:cTn id="114" dur="1500" fill="hold"/>
                                        <p:tgtEl>
                                          <p:spTgt spid="83"/>
                                        </p:tgtEl>
                                        <p:attrNameLst>
                                          <p:attrName>ppt_x</p:attrName>
                                        </p:attrNameLst>
                                      </p:cBhvr>
                                      <p:tavLst>
                                        <p:tav tm="0">
                                          <p:val>
                                            <p:strVal val="#ppt_x"/>
                                          </p:val>
                                        </p:tav>
                                        <p:tav tm="100000">
                                          <p:val>
                                            <p:strVal val="#ppt_x"/>
                                          </p:val>
                                        </p:tav>
                                      </p:tavLst>
                                    </p:anim>
                                    <p:anim calcmode="lin" valueType="num">
                                      <p:cBhvr>
                                        <p:cTn id="115" dur="1500" fill="hold"/>
                                        <p:tgtEl>
                                          <p:spTgt spid="83"/>
                                        </p:tgtEl>
                                        <p:attrNameLst>
                                          <p:attrName>ppt_y</p:attrName>
                                        </p:attrNameLst>
                                      </p:cBhvr>
                                      <p:tavLst>
                                        <p:tav tm="0">
                                          <p:val>
                                            <p:strVal val="#ppt_y+#ppt_h/2"/>
                                          </p:val>
                                        </p:tav>
                                        <p:tav tm="100000">
                                          <p:val>
                                            <p:strVal val="#ppt_y"/>
                                          </p:val>
                                        </p:tav>
                                      </p:tavLst>
                                    </p:anim>
                                    <p:anim calcmode="lin" valueType="num">
                                      <p:cBhvr>
                                        <p:cTn id="116" dur="1500" fill="hold"/>
                                        <p:tgtEl>
                                          <p:spTgt spid="83"/>
                                        </p:tgtEl>
                                        <p:attrNameLst>
                                          <p:attrName>ppt_w</p:attrName>
                                        </p:attrNameLst>
                                      </p:cBhvr>
                                      <p:tavLst>
                                        <p:tav tm="0">
                                          <p:val>
                                            <p:strVal val="#ppt_w"/>
                                          </p:val>
                                        </p:tav>
                                        <p:tav tm="100000">
                                          <p:val>
                                            <p:strVal val="#ppt_w"/>
                                          </p:val>
                                        </p:tav>
                                      </p:tavLst>
                                    </p:anim>
                                    <p:anim calcmode="lin" valueType="num">
                                      <p:cBhvr>
                                        <p:cTn id="117" dur="1500" fill="hold"/>
                                        <p:tgtEl>
                                          <p:spTgt spid="83"/>
                                        </p:tgtEl>
                                        <p:attrNameLst>
                                          <p:attrName>ppt_h</p:attrName>
                                        </p:attrNameLst>
                                      </p:cBhvr>
                                      <p:tavLst>
                                        <p:tav tm="0">
                                          <p:val>
                                            <p:fltVal val="0"/>
                                          </p:val>
                                        </p:tav>
                                        <p:tav tm="100000">
                                          <p:val>
                                            <p:strVal val="#ppt_h"/>
                                          </p:val>
                                        </p:tav>
                                      </p:tavLst>
                                    </p:anim>
                                  </p:childTnLst>
                                </p:cTn>
                              </p:par>
                              <p:par>
                                <p:cTn id="118" presetID="17" presetClass="entr" presetSubtype="4" fill="hold" grpId="0" nodeType="withEffect">
                                  <p:stCondLst>
                                    <p:cond delay="2250"/>
                                  </p:stCondLst>
                                  <p:childTnLst>
                                    <p:set>
                                      <p:cBhvr>
                                        <p:cTn id="119" dur="1" fill="hold">
                                          <p:stCondLst>
                                            <p:cond delay="0"/>
                                          </p:stCondLst>
                                        </p:cTn>
                                        <p:tgtEl>
                                          <p:spTgt spid="84"/>
                                        </p:tgtEl>
                                        <p:attrNameLst>
                                          <p:attrName>style.visibility</p:attrName>
                                        </p:attrNameLst>
                                      </p:cBhvr>
                                      <p:to>
                                        <p:strVal val="visible"/>
                                      </p:to>
                                    </p:set>
                                    <p:anim calcmode="lin" valueType="num">
                                      <p:cBhvr>
                                        <p:cTn id="120" dur="1500" fill="hold"/>
                                        <p:tgtEl>
                                          <p:spTgt spid="84"/>
                                        </p:tgtEl>
                                        <p:attrNameLst>
                                          <p:attrName>ppt_x</p:attrName>
                                        </p:attrNameLst>
                                      </p:cBhvr>
                                      <p:tavLst>
                                        <p:tav tm="0">
                                          <p:val>
                                            <p:strVal val="#ppt_x"/>
                                          </p:val>
                                        </p:tav>
                                        <p:tav tm="100000">
                                          <p:val>
                                            <p:strVal val="#ppt_x"/>
                                          </p:val>
                                        </p:tav>
                                      </p:tavLst>
                                    </p:anim>
                                    <p:anim calcmode="lin" valueType="num">
                                      <p:cBhvr>
                                        <p:cTn id="121" dur="1500" fill="hold"/>
                                        <p:tgtEl>
                                          <p:spTgt spid="84"/>
                                        </p:tgtEl>
                                        <p:attrNameLst>
                                          <p:attrName>ppt_y</p:attrName>
                                        </p:attrNameLst>
                                      </p:cBhvr>
                                      <p:tavLst>
                                        <p:tav tm="0">
                                          <p:val>
                                            <p:strVal val="#ppt_y+#ppt_h/2"/>
                                          </p:val>
                                        </p:tav>
                                        <p:tav tm="100000">
                                          <p:val>
                                            <p:strVal val="#ppt_y"/>
                                          </p:val>
                                        </p:tav>
                                      </p:tavLst>
                                    </p:anim>
                                    <p:anim calcmode="lin" valueType="num">
                                      <p:cBhvr>
                                        <p:cTn id="122" dur="1500" fill="hold"/>
                                        <p:tgtEl>
                                          <p:spTgt spid="84"/>
                                        </p:tgtEl>
                                        <p:attrNameLst>
                                          <p:attrName>ppt_w</p:attrName>
                                        </p:attrNameLst>
                                      </p:cBhvr>
                                      <p:tavLst>
                                        <p:tav tm="0">
                                          <p:val>
                                            <p:strVal val="#ppt_w"/>
                                          </p:val>
                                        </p:tav>
                                        <p:tav tm="100000">
                                          <p:val>
                                            <p:strVal val="#ppt_w"/>
                                          </p:val>
                                        </p:tav>
                                      </p:tavLst>
                                    </p:anim>
                                    <p:anim calcmode="lin" valueType="num">
                                      <p:cBhvr>
                                        <p:cTn id="123" dur="1500" fill="hold"/>
                                        <p:tgtEl>
                                          <p:spTgt spid="84"/>
                                        </p:tgtEl>
                                        <p:attrNameLst>
                                          <p:attrName>ppt_h</p:attrName>
                                        </p:attrNameLst>
                                      </p:cBhvr>
                                      <p:tavLst>
                                        <p:tav tm="0">
                                          <p:val>
                                            <p:fltVal val="0"/>
                                          </p:val>
                                        </p:tav>
                                        <p:tav tm="100000">
                                          <p:val>
                                            <p:strVal val="#ppt_h"/>
                                          </p:val>
                                        </p:tav>
                                      </p:tavLst>
                                    </p:anim>
                                  </p:childTnLst>
                                </p:cTn>
                              </p:par>
                              <p:par>
                                <p:cTn id="124" presetID="17" presetClass="entr" presetSubtype="4" fill="hold" grpId="0" nodeType="withEffect">
                                  <p:stCondLst>
                                    <p:cond delay="2500"/>
                                  </p:stCondLst>
                                  <p:childTnLst>
                                    <p:set>
                                      <p:cBhvr>
                                        <p:cTn id="125" dur="1" fill="hold">
                                          <p:stCondLst>
                                            <p:cond delay="0"/>
                                          </p:stCondLst>
                                        </p:cTn>
                                        <p:tgtEl>
                                          <p:spTgt spid="85"/>
                                        </p:tgtEl>
                                        <p:attrNameLst>
                                          <p:attrName>style.visibility</p:attrName>
                                        </p:attrNameLst>
                                      </p:cBhvr>
                                      <p:to>
                                        <p:strVal val="visible"/>
                                      </p:to>
                                    </p:set>
                                    <p:anim calcmode="lin" valueType="num">
                                      <p:cBhvr>
                                        <p:cTn id="126" dur="1500" fill="hold"/>
                                        <p:tgtEl>
                                          <p:spTgt spid="85"/>
                                        </p:tgtEl>
                                        <p:attrNameLst>
                                          <p:attrName>ppt_x</p:attrName>
                                        </p:attrNameLst>
                                      </p:cBhvr>
                                      <p:tavLst>
                                        <p:tav tm="0">
                                          <p:val>
                                            <p:strVal val="#ppt_x"/>
                                          </p:val>
                                        </p:tav>
                                        <p:tav tm="100000">
                                          <p:val>
                                            <p:strVal val="#ppt_x"/>
                                          </p:val>
                                        </p:tav>
                                      </p:tavLst>
                                    </p:anim>
                                    <p:anim calcmode="lin" valueType="num">
                                      <p:cBhvr>
                                        <p:cTn id="127" dur="1500" fill="hold"/>
                                        <p:tgtEl>
                                          <p:spTgt spid="85"/>
                                        </p:tgtEl>
                                        <p:attrNameLst>
                                          <p:attrName>ppt_y</p:attrName>
                                        </p:attrNameLst>
                                      </p:cBhvr>
                                      <p:tavLst>
                                        <p:tav tm="0">
                                          <p:val>
                                            <p:strVal val="#ppt_y+#ppt_h/2"/>
                                          </p:val>
                                        </p:tav>
                                        <p:tav tm="100000">
                                          <p:val>
                                            <p:strVal val="#ppt_y"/>
                                          </p:val>
                                        </p:tav>
                                      </p:tavLst>
                                    </p:anim>
                                    <p:anim calcmode="lin" valueType="num">
                                      <p:cBhvr>
                                        <p:cTn id="128" dur="1500" fill="hold"/>
                                        <p:tgtEl>
                                          <p:spTgt spid="85"/>
                                        </p:tgtEl>
                                        <p:attrNameLst>
                                          <p:attrName>ppt_w</p:attrName>
                                        </p:attrNameLst>
                                      </p:cBhvr>
                                      <p:tavLst>
                                        <p:tav tm="0">
                                          <p:val>
                                            <p:strVal val="#ppt_w"/>
                                          </p:val>
                                        </p:tav>
                                        <p:tav tm="100000">
                                          <p:val>
                                            <p:strVal val="#ppt_w"/>
                                          </p:val>
                                        </p:tav>
                                      </p:tavLst>
                                    </p:anim>
                                    <p:anim calcmode="lin" valueType="num">
                                      <p:cBhvr>
                                        <p:cTn id="129" dur="1500" fill="hold"/>
                                        <p:tgtEl>
                                          <p:spTgt spid="85"/>
                                        </p:tgtEl>
                                        <p:attrNameLst>
                                          <p:attrName>ppt_h</p:attrName>
                                        </p:attrNameLst>
                                      </p:cBhvr>
                                      <p:tavLst>
                                        <p:tav tm="0">
                                          <p:val>
                                            <p:fltVal val="0"/>
                                          </p:val>
                                        </p:tav>
                                        <p:tav tm="100000">
                                          <p:val>
                                            <p:strVal val="#ppt_h"/>
                                          </p:val>
                                        </p:tav>
                                      </p:tavLst>
                                    </p:anim>
                                  </p:childTnLst>
                                </p:cTn>
                              </p:par>
                              <p:par>
                                <p:cTn id="130" presetID="17" presetClass="entr" presetSubtype="4" fill="hold" grpId="0" nodeType="withEffect">
                                  <p:stCondLst>
                                    <p:cond delay="2750"/>
                                  </p:stCondLst>
                                  <p:childTnLst>
                                    <p:set>
                                      <p:cBhvr>
                                        <p:cTn id="131" dur="1" fill="hold">
                                          <p:stCondLst>
                                            <p:cond delay="0"/>
                                          </p:stCondLst>
                                        </p:cTn>
                                        <p:tgtEl>
                                          <p:spTgt spid="86"/>
                                        </p:tgtEl>
                                        <p:attrNameLst>
                                          <p:attrName>style.visibility</p:attrName>
                                        </p:attrNameLst>
                                      </p:cBhvr>
                                      <p:to>
                                        <p:strVal val="visible"/>
                                      </p:to>
                                    </p:set>
                                    <p:anim calcmode="lin" valueType="num">
                                      <p:cBhvr>
                                        <p:cTn id="132" dur="1500" fill="hold"/>
                                        <p:tgtEl>
                                          <p:spTgt spid="86"/>
                                        </p:tgtEl>
                                        <p:attrNameLst>
                                          <p:attrName>ppt_x</p:attrName>
                                        </p:attrNameLst>
                                      </p:cBhvr>
                                      <p:tavLst>
                                        <p:tav tm="0">
                                          <p:val>
                                            <p:strVal val="#ppt_x"/>
                                          </p:val>
                                        </p:tav>
                                        <p:tav tm="100000">
                                          <p:val>
                                            <p:strVal val="#ppt_x"/>
                                          </p:val>
                                        </p:tav>
                                      </p:tavLst>
                                    </p:anim>
                                    <p:anim calcmode="lin" valueType="num">
                                      <p:cBhvr>
                                        <p:cTn id="133" dur="1500" fill="hold"/>
                                        <p:tgtEl>
                                          <p:spTgt spid="86"/>
                                        </p:tgtEl>
                                        <p:attrNameLst>
                                          <p:attrName>ppt_y</p:attrName>
                                        </p:attrNameLst>
                                      </p:cBhvr>
                                      <p:tavLst>
                                        <p:tav tm="0">
                                          <p:val>
                                            <p:strVal val="#ppt_y+#ppt_h/2"/>
                                          </p:val>
                                        </p:tav>
                                        <p:tav tm="100000">
                                          <p:val>
                                            <p:strVal val="#ppt_y"/>
                                          </p:val>
                                        </p:tav>
                                      </p:tavLst>
                                    </p:anim>
                                    <p:anim calcmode="lin" valueType="num">
                                      <p:cBhvr>
                                        <p:cTn id="134" dur="1500" fill="hold"/>
                                        <p:tgtEl>
                                          <p:spTgt spid="86"/>
                                        </p:tgtEl>
                                        <p:attrNameLst>
                                          <p:attrName>ppt_w</p:attrName>
                                        </p:attrNameLst>
                                      </p:cBhvr>
                                      <p:tavLst>
                                        <p:tav tm="0">
                                          <p:val>
                                            <p:strVal val="#ppt_w"/>
                                          </p:val>
                                        </p:tav>
                                        <p:tav tm="100000">
                                          <p:val>
                                            <p:strVal val="#ppt_w"/>
                                          </p:val>
                                        </p:tav>
                                      </p:tavLst>
                                    </p:anim>
                                    <p:anim calcmode="lin" valueType="num">
                                      <p:cBhvr>
                                        <p:cTn id="135" dur="1500" fill="hold"/>
                                        <p:tgtEl>
                                          <p:spTgt spid="86"/>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3500"/>
                                  </p:stCondLst>
                                  <p:childTnLst>
                                    <p:set>
                                      <p:cBhvr>
                                        <p:cTn id="137" dur="1" fill="hold">
                                          <p:stCondLst>
                                            <p:cond delay="0"/>
                                          </p:stCondLst>
                                        </p:cTn>
                                        <p:tgtEl>
                                          <p:spTgt spid="87"/>
                                        </p:tgtEl>
                                        <p:attrNameLst>
                                          <p:attrName>style.visibility</p:attrName>
                                        </p:attrNameLst>
                                      </p:cBhvr>
                                      <p:to>
                                        <p:strVal val="visible"/>
                                      </p:to>
                                    </p:set>
                                    <p:anim calcmode="lin" valueType="num">
                                      <p:cBhvr>
                                        <p:cTn id="138" dur="500" fill="hold"/>
                                        <p:tgtEl>
                                          <p:spTgt spid="87"/>
                                        </p:tgtEl>
                                        <p:attrNameLst>
                                          <p:attrName>ppt_w</p:attrName>
                                        </p:attrNameLst>
                                      </p:cBhvr>
                                      <p:tavLst>
                                        <p:tav tm="0">
                                          <p:val>
                                            <p:fltVal val="0"/>
                                          </p:val>
                                        </p:tav>
                                        <p:tav tm="100000">
                                          <p:val>
                                            <p:strVal val="#ppt_w"/>
                                          </p:val>
                                        </p:tav>
                                      </p:tavLst>
                                    </p:anim>
                                    <p:anim calcmode="lin" valueType="num">
                                      <p:cBhvr>
                                        <p:cTn id="139" dur="500" fill="hold"/>
                                        <p:tgtEl>
                                          <p:spTgt spid="87"/>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3500"/>
                                  </p:stCondLst>
                                  <p:childTnLst>
                                    <p:set>
                                      <p:cBhvr>
                                        <p:cTn id="141" dur="1" fill="hold">
                                          <p:stCondLst>
                                            <p:cond delay="0"/>
                                          </p:stCondLst>
                                        </p:cTn>
                                        <p:tgtEl>
                                          <p:spTgt spid="88"/>
                                        </p:tgtEl>
                                        <p:attrNameLst>
                                          <p:attrName>style.visibility</p:attrName>
                                        </p:attrNameLst>
                                      </p:cBhvr>
                                      <p:to>
                                        <p:strVal val="visible"/>
                                      </p:to>
                                    </p:set>
                                    <p:anim calcmode="lin" valueType="num">
                                      <p:cBhvr>
                                        <p:cTn id="142" dur="500" fill="hold"/>
                                        <p:tgtEl>
                                          <p:spTgt spid="88"/>
                                        </p:tgtEl>
                                        <p:attrNameLst>
                                          <p:attrName>ppt_w</p:attrName>
                                        </p:attrNameLst>
                                      </p:cBhvr>
                                      <p:tavLst>
                                        <p:tav tm="0">
                                          <p:val>
                                            <p:fltVal val="0"/>
                                          </p:val>
                                        </p:tav>
                                        <p:tav tm="100000">
                                          <p:val>
                                            <p:strVal val="#ppt_w"/>
                                          </p:val>
                                        </p:tav>
                                      </p:tavLst>
                                    </p:anim>
                                    <p:anim calcmode="lin" valueType="num">
                                      <p:cBhvr>
                                        <p:cTn id="143" dur="500" fill="hold"/>
                                        <p:tgtEl>
                                          <p:spTgt spid="88"/>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3500"/>
                                  </p:stCondLst>
                                  <p:childTnLst>
                                    <p:set>
                                      <p:cBhvr>
                                        <p:cTn id="145" dur="1" fill="hold">
                                          <p:stCondLst>
                                            <p:cond delay="0"/>
                                          </p:stCondLst>
                                        </p:cTn>
                                        <p:tgtEl>
                                          <p:spTgt spid="89"/>
                                        </p:tgtEl>
                                        <p:attrNameLst>
                                          <p:attrName>style.visibility</p:attrName>
                                        </p:attrNameLst>
                                      </p:cBhvr>
                                      <p:to>
                                        <p:strVal val="visible"/>
                                      </p:to>
                                    </p:set>
                                    <p:anim calcmode="lin" valueType="num">
                                      <p:cBhvr>
                                        <p:cTn id="146" dur="500" fill="hold"/>
                                        <p:tgtEl>
                                          <p:spTgt spid="89"/>
                                        </p:tgtEl>
                                        <p:attrNameLst>
                                          <p:attrName>ppt_w</p:attrName>
                                        </p:attrNameLst>
                                      </p:cBhvr>
                                      <p:tavLst>
                                        <p:tav tm="0">
                                          <p:val>
                                            <p:fltVal val="0"/>
                                          </p:val>
                                        </p:tav>
                                        <p:tav tm="100000">
                                          <p:val>
                                            <p:strVal val="#ppt_w"/>
                                          </p:val>
                                        </p:tav>
                                      </p:tavLst>
                                    </p:anim>
                                    <p:anim calcmode="lin" valueType="num">
                                      <p:cBhvr>
                                        <p:cTn id="147" dur="500" fill="hold"/>
                                        <p:tgtEl>
                                          <p:spTgt spid="89"/>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3500"/>
                                  </p:stCondLst>
                                  <p:childTnLst>
                                    <p:set>
                                      <p:cBhvr>
                                        <p:cTn id="149" dur="1" fill="hold">
                                          <p:stCondLst>
                                            <p:cond delay="0"/>
                                          </p:stCondLst>
                                        </p:cTn>
                                        <p:tgtEl>
                                          <p:spTgt spid="90"/>
                                        </p:tgtEl>
                                        <p:attrNameLst>
                                          <p:attrName>style.visibility</p:attrName>
                                        </p:attrNameLst>
                                      </p:cBhvr>
                                      <p:to>
                                        <p:strVal val="visible"/>
                                      </p:to>
                                    </p:set>
                                    <p:anim calcmode="lin" valueType="num">
                                      <p:cBhvr>
                                        <p:cTn id="150" dur="500" fill="hold"/>
                                        <p:tgtEl>
                                          <p:spTgt spid="90"/>
                                        </p:tgtEl>
                                        <p:attrNameLst>
                                          <p:attrName>ppt_w</p:attrName>
                                        </p:attrNameLst>
                                      </p:cBhvr>
                                      <p:tavLst>
                                        <p:tav tm="0">
                                          <p:val>
                                            <p:fltVal val="0"/>
                                          </p:val>
                                        </p:tav>
                                        <p:tav tm="100000">
                                          <p:val>
                                            <p:strVal val="#ppt_w"/>
                                          </p:val>
                                        </p:tav>
                                      </p:tavLst>
                                    </p:anim>
                                    <p:anim calcmode="lin" valueType="num">
                                      <p:cBhvr>
                                        <p:cTn id="151" dur="500" fill="hold"/>
                                        <p:tgtEl>
                                          <p:spTgt spid="90"/>
                                        </p:tgtEl>
                                        <p:attrNameLst>
                                          <p:attrName>ppt_h</p:attrName>
                                        </p:attrNameLst>
                                      </p:cBhvr>
                                      <p:tavLst>
                                        <p:tav tm="0">
                                          <p:val>
                                            <p:fltVal val="0"/>
                                          </p:val>
                                        </p:tav>
                                        <p:tav tm="100000">
                                          <p:val>
                                            <p:strVal val="#ppt_h"/>
                                          </p:val>
                                        </p:tav>
                                      </p:tavLst>
                                    </p:anim>
                                  </p:childTnLst>
                                </p:cTn>
                              </p:par>
                              <p:par>
                                <p:cTn id="152" presetID="23" presetClass="entr" presetSubtype="16" fill="hold" grpId="0" nodeType="withEffect">
                                  <p:stCondLst>
                                    <p:cond delay="3500"/>
                                  </p:stCondLst>
                                  <p:childTnLst>
                                    <p:set>
                                      <p:cBhvr>
                                        <p:cTn id="153" dur="1" fill="hold">
                                          <p:stCondLst>
                                            <p:cond delay="0"/>
                                          </p:stCondLst>
                                        </p:cTn>
                                        <p:tgtEl>
                                          <p:spTgt spid="91"/>
                                        </p:tgtEl>
                                        <p:attrNameLst>
                                          <p:attrName>style.visibility</p:attrName>
                                        </p:attrNameLst>
                                      </p:cBhvr>
                                      <p:to>
                                        <p:strVal val="visible"/>
                                      </p:to>
                                    </p:set>
                                    <p:anim calcmode="lin" valueType="num">
                                      <p:cBhvr>
                                        <p:cTn id="154" dur="500" fill="hold"/>
                                        <p:tgtEl>
                                          <p:spTgt spid="91"/>
                                        </p:tgtEl>
                                        <p:attrNameLst>
                                          <p:attrName>ppt_w</p:attrName>
                                        </p:attrNameLst>
                                      </p:cBhvr>
                                      <p:tavLst>
                                        <p:tav tm="0">
                                          <p:val>
                                            <p:fltVal val="0"/>
                                          </p:val>
                                        </p:tav>
                                        <p:tav tm="100000">
                                          <p:val>
                                            <p:strVal val="#ppt_w"/>
                                          </p:val>
                                        </p:tav>
                                      </p:tavLst>
                                    </p:anim>
                                    <p:anim calcmode="lin" valueType="num">
                                      <p:cBhvr>
                                        <p:cTn id="155" dur="500" fill="hold"/>
                                        <p:tgtEl>
                                          <p:spTgt spid="91"/>
                                        </p:tgtEl>
                                        <p:attrNameLst>
                                          <p:attrName>ppt_h</p:attrName>
                                        </p:attrNameLst>
                                      </p:cBhvr>
                                      <p:tavLst>
                                        <p:tav tm="0">
                                          <p:val>
                                            <p:fltVal val="0"/>
                                          </p:val>
                                        </p:tav>
                                        <p:tav tm="100000">
                                          <p:val>
                                            <p:strVal val="#ppt_h"/>
                                          </p:val>
                                        </p:tav>
                                      </p:tavLst>
                                    </p:anim>
                                  </p:childTnLst>
                                </p:cTn>
                              </p:par>
                              <p:par>
                                <p:cTn id="156" presetID="23" presetClass="entr" presetSubtype="16" fill="hold" grpId="0" nodeType="withEffect">
                                  <p:stCondLst>
                                    <p:cond delay="3500"/>
                                  </p:stCondLst>
                                  <p:childTnLst>
                                    <p:set>
                                      <p:cBhvr>
                                        <p:cTn id="157" dur="1" fill="hold">
                                          <p:stCondLst>
                                            <p:cond delay="0"/>
                                          </p:stCondLst>
                                        </p:cTn>
                                        <p:tgtEl>
                                          <p:spTgt spid="92"/>
                                        </p:tgtEl>
                                        <p:attrNameLst>
                                          <p:attrName>style.visibility</p:attrName>
                                        </p:attrNameLst>
                                      </p:cBhvr>
                                      <p:to>
                                        <p:strVal val="visible"/>
                                      </p:to>
                                    </p:set>
                                    <p:anim calcmode="lin" valueType="num">
                                      <p:cBhvr>
                                        <p:cTn id="158" dur="500" fill="hold"/>
                                        <p:tgtEl>
                                          <p:spTgt spid="92"/>
                                        </p:tgtEl>
                                        <p:attrNameLst>
                                          <p:attrName>ppt_w</p:attrName>
                                        </p:attrNameLst>
                                      </p:cBhvr>
                                      <p:tavLst>
                                        <p:tav tm="0">
                                          <p:val>
                                            <p:fltVal val="0"/>
                                          </p:val>
                                        </p:tav>
                                        <p:tav tm="100000">
                                          <p:val>
                                            <p:strVal val="#ppt_w"/>
                                          </p:val>
                                        </p:tav>
                                      </p:tavLst>
                                    </p:anim>
                                    <p:anim calcmode="lin" valueType="num">
                                      <p:cBhvr>
                                        <p:cTn id="159" dur="500" fill="hold"/>
                                        <p:tgtEl>
                                          <p:spTgt spid="92"/>
                                        </p:tgtEl>
                                        <p:attrNameLst>
                                          <p:attrName>ppt_h</p:attrName>
                                        </p:attrNameLst>
                                      </p:cBhvr>
                                      <p:tavLst>
                                        <p:tav tm="0">
                                          <p:val>
                                            <p:fltVal val="0"/>
                                          </p:val>
                                        </p:tav>
                                        <p:tav tm="100000">
                                          <p:val>
                                            <p:strVal val="#ppt_h"/>
                                          </p:val>
                                        </p:tav>
                                      </p:tavLst>
                                    </p:anim>
                                  </p:childTnLst>
                                </p:cTn>
                              </p:par>
                              <p:par>
                                <p:cTn id="160" presetID="22" presetClass="entr" presetSubtype="8" fill="hold" nodeType="withEffect">
                                  <p:stCondLst>
                                    <p:cond delay="3500"/>
                                  </p:stCondLst>
                                  <p:childTnLst>
                                    <p:set>
                                      <p:cBhvr>
                                        <p:cTn id="161" dur="1" fill="hold">
                                          <p:stCondLst>
                                            <p:cond delay="0"/>
                                          </p:stCondLst>
                                        </p:cTn>
                                        <p:tgtEl>
                                          <p:spTgt spid="3"/>
                                        </p:tgtEl>
                                        <p:attrNameLst>
                                          <p:attrName>style.visibility</p:attrName>
                                        </p:attrNameLst>
                                      </p:cBhvr>
                                      <p:to>
                                        <p:strVal val="visible"/>
                                      </p:to>
                                    </p:set>
                                    <p:animEffect transition="in" filter="wipe(left)">
                                      <p:cBhvr>
                                        <p:cTn id="162" dur="1500"/>
                                        <p:tgtEl>
                                          <p:spTgt spid="3"/>
                                        </p:tgtEl>
                                      </p:cBhvr>
                                    </p:animEffect>
                                  </p:childTnLst>
                                </p:cTn>
                              </p:par>
                              <p:par>
                                <p:cTn id="163" presetID="22" presetClass="entr" presetSubtype="1" fill="hold" grpId="0" nodeType="withEffect">
                                  <p:stCondLst>
                                    <p:cond delay="1500"/>
                                  </p:stCondLst>
                                  <p:childTnLst>
                                    <p:set>
                                      <p:cBhvr>
                                        <p:cTn id="164" dur="1" fill="hold">
                                          <p:stCondLst>
                                            <p:cond delay="0"/>
                                          </p:stCondLst>
                                        </p:cTn>
                                        <p:tgtEl>
                                          <p:spTgt spid="143">
                                            <p:graphicEl>
                                              <a:chart seriesIdx="-3" categoryIdx="-3" bldStep="gridLegend"/>
                                            </p:graphicEl>
                                          </p:spTgt>
                                        </p:tgtEl>
                                        <p:attrNameLst>
                                          <p:attrName>style.visibility</p:attrName>
                                        </p:attrNameLst>
                                      </p:cBhvr>
                                      <p:to>
                                        <p:strVal val="visible"/>
                                      </p:to>
                                    </p:set>
                                    <p:animEffect transition="in" filter="wipe(up)">
                                      <p:cBhvr>
                                        <p:cTn id="165" dur="1000"/>
                                        <p:tgtEl>
                                          <p:spTgt spid="143">
                                            <p:graphicEl>
                                              <a:chart seriesIdx="-3" categoryIdx="-3" bldStep="gridLegend"/>
                                            </p:graphicEl>
                                          </p:spTgt>
                                        </p:tgtEl>
                                      </p:cBhvr>
                                    </p:animEffect>
                                  </p:childTnLst>
                                </p:cTn>
                              </p:par>
                              <p:par>
                                <p:cTn id="166" presetID="22" presetClass="entr" presetSubtype="8" fill="hold" grpId="0" nodeType="withEffect">
                                  <p:stCondLst>
                                    <p:cond delay="2500"/>
                                  </p:stCondLst>
                                  <p:childTnLst>
                                    <p:set>
                                      <p:cBhvr>
                                        <p:cTn id="167" dur="1" fill="hold">
                                          <p:stCondLst>
                                            <p:cond delay="0"/>
                                          </p:stCondLst>
                                        </p:cTn>
                                        <p:tgtEl>
                                          <p:spTgt spid="143">
                                            <p:graphicEl>
                                              <a:chart seriesIdx="-4" categoryIdx="0" bldStep="category"/>
                                            </p:graphicEl>
                                          </p:spTgt>
                                        </p:tgtEl>
                                        <p:attrNameLst>
                                          <p:attrName>style.visibility</p:attrName>
                                        </p:attrNameLst>
                                      </p:cBhvr>
                                      <p:to>
                                        <p:strVal val="visible"/>
                                      </p:to>
                                    </p:set>
                                    <p:animEffect transition="in" filter="wipe(left)">
                                      <p:cBhvr>
                                        <p:cTn id="168" dur="1000"/>
                                        <p:tgtEl>
                                          <p:spTgt spid="143">
                                            <p:graphicEl>
                                              <a:chart seriesIdx="-4" categoryIdx="0" bldStep="category"/>
                                            </p:graphicEl>
                                          </p:spTgt>
                                        </p:tgtEl>
                                      </p:cBhvr>
                                    </p:animEffect>
                                  </p:childTnLst>
                                </p:cTn>
                              </p:par>
                              <p:par>
                                <p:cTn id="169" presetID="22" presetClass="entr" presetSubtype="8" fill="hold" grpId="0" nodeType="withEffect">
                                  <p:stCondLst>
                                    <p:cond delay="2750"/>
                                  </p:stCondLst>
                                  <p:childTnLst>
                                    <p:set>
                                      <p:cBhvr>
                                        <p:cTn id="170" dur="1" fill="hold">
                                          <p:stCondLst>
                                            <p:cond delay="0"/>
                                          </p:stCondLst>
                                        </p:cTn>
                                        <p:tgtEl>
                                          <p:spTgt spid="143">
                                            <p:graphicEl>
                                              <a:chart seriesIdx="-4" categoryIdx="1" bldStep="category"/>
                                            </p:graphicEl>
                                          </p:spTgt>
                                        </p:tgtEl>
                                        <p:attrNameLst>
                                          <p:attrName>style.visibility</p:attrName>
                                        </p:attrNameLst>
                                      </p:cBhvr>
                                      <p:to>
                                        <p:strVal val="visible"/>
                                      </p:to>
                                    </p:set>
                                    <p:animEffect transition="in" filter="wipe(left)">
                                      <p:cBhvr>
                                        <p:cTn id="171" dur="1000"/>
                                        <p:tgtEl>
                                          <p:spTgt spid="143">
                                            <p:graphicEl>
                                              <a:chart seriesIdx="-4" categoryIdx="1" bldStep="category"/>
                                            </p:graphicEl>
                                          </p:spTgt>
                                        </p:tgtEl>
                                      </p:cBhvr>
                                    </p:animEffect>
                                  </p:childTnLst>
                                </p:cTn>
                              </p:par>
                              <p:par>
                                <p:cTn id="172" presetID="22" presetClass="entr" presetSubtype="8" fill="hold" grpId="0" nodeType="withEffect">
                                  <p:stCondLst>
                                    <p:cond delay="3000"/>
                                  </p:stCondLst>
                                  <p:childTnLst>
                                    <p:set>
                                      <p:cBhvr>
                                        <p:cTn id="173" dur="1" fill="hold">
                                          <p:stCondLst>
                                            <p:cond delay="0"/>
                                          </p:stCondLst>
                                        </p:cTn>
                                        <p:tgtEl>
                                          <p:spTgt spid="143">
                                            <p:graphicEl>
                                              <a:chart seriesIdx="-4" categoryIdx="2" bldStep="category"/>
                                            </p:graphicEl>
                                          </p:spTgt>
                                        </p:tgtEl>
                                        <p:attrNameLst>
                                          <p:attrName>style.visibility</p:attrName>
                                        </p:attrNameLst>
                                      </p:cBhvr>
                                      <p:to>
                                        <p:strVal val="visible"/>
                                      </p:to>
                                    </p:set>
                                    <p:animEffect transition="in" filter="wipe(left)">
                                      <p:cBhvr>
                                        <p:cTn id="174" dur="1000"/>
                                        <p:tgtEl>
                                          <p:spTgt spid="143">
                                            <p:graphicEl>
                                              <a:chart seriesIdx="-4" categoryIdx="2" bldStep="category"/>
                                            </p:graphicEl>
                                          </p:spTgt>
                                        </p:tgtEl>
                                      </p:cBhvr>
                                    </p:animEffect>
                                  </p:childTnLst>
                                </p:cTn>
                              </p:par>
                              <p:par>
                                <p:cTn id="175" presetID="22" presetClass="entr" presetSubtype="8" fill="hold" grpId="0" nodeType="withEffect">
                                  <p:stCondLst>
                                    <p:cond delay="3250"/>
                                  </p:stCondLst>
                                  <p:childTnLst>
                                    <p:set>
                                      <p:cBhvr>
                                        <p:cTn id="176" dur="1" fill="hold">
                                          <p:stCondLst>
                                            <p:cond delay="0"/>
                                          </p:stCondLst>
                                        </p:cTn>
                                        <p:tgtEl>
                                          <p:spTgt spid="143">
                                            <p:graphicEl>
                                              <a:chart seriesIdx="-4" categoryIdx="3" bldStep="category"/>
                                            </p:graphicEl>
                                          </p:spTgt>
                                        </p:tgtEl>
                                        <p:attrNameLst>
                                          <p:attrName>style.visibility</p:attrName>
                                        </p:attrNameLst>
                                      </p:cBhvr>
                                      <p:to>
                                        <p:strVal val="visible"/>
                                      </p:to>
                                    </p:set>
                                    <p:animEffect transition="in" filter="wipe(left)">
                                      <p:cBhvr>
                                        <p:cTn id="177" dur="1000"/>
                                        <p:tgtEl>
                                          <p:spTgt spid="143">
                                            <p:graphicEl>
                                              <a:chart seriesIdx="-4" categoryIdx="3" bldStep="category"/>
                                            </p:graphicEl>
                                          </p:spTgt>
                                        </p:tgtEl>
                                      </p:cBhvr>
                                    </p:animEffect>
                                  </p:childTnLst>
                                </p:cTn>
                              </p:par>
                              <p:par>
                                <p:cTn id="178" presetID="22" presetClass="entr" presetSubtype="8" fill="hold" grpId="0" nodeType="withEffect">
                                  <p:stCondLst>
                                    <p:cond delay="3500"/>
                                  </p:stCondLst>
                                  <p:childTnLst>
                                    <p:set>
                                      <p:cBhvr>
                                        <p:cTn id="179" dur="1" fill="hold">
                                          <p:stCondLst>
                                            <p:cond delay="0"/>
                                          </p:stCondLst>
                                        </p:cTn>
                                        <p:tgtEl>
                                          <p:spTgt spid="143">
                                            <p:graphicEl>
                                              <a:chart seriesIdx="-4" categoryIdx="4" bldStep="category"/>
                                            </p:graphicEl>
                                          </p:spTgt>
                                        </p:tgtEl>
                                        <p:attrNameLst>
                                          <p:attrName>style.visibility</p:attrName>
                                        </p:attrNameLst>
                                      </p:cBhvr>
                                      <p:to>
                                        <p:strVal val="visible"/>
                                      </p:to>
                                    </p:set>
                                    <p:animEffect transition="in" filter="wipe(left)">
                                      <p:cBhvr>
                                        <p:cTn id="180" dur="1000"/>
                                        <p:tgtEl>
                                          <p:spTgt spid="143">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P spid="2" grpId="1" animBg="1"/>
      <p:bldP spid="4" grpId="0" animBg="1"/>
      <p:bldP spid="11" grpId="0"/>
      <p:bldP spid="16" grpId="0"/>
      <p:bldP spid="25" grpId="0"/>
      <p:bldP spid="26" grpId="0"/>
      <p:bldP spid="27" grpId="0"/>
      <p:bldP spid="29" grpId="0"/>
      <p:bldP spid="30" grpId="0"/>
      <p:bldP spid="40" grpId="0"/>
      <p:bldP spid="45" grpId="0"/>
      <p:bldP spid="46" grpId="0"/>
      <p:bldP spid="47" grpId="0"/>
      <p:bldP spid="48" grpId="0"/>
      <p:bldP spid="61" grpId="0" animBg="1"/>
      <p:bldP spid="64" grpId="0" animBg="1"/>
      <p:bldP spid="66" grpId="0" animBg="1"/>
      <p:bldP spid="68" grpId="0" animBg="1"/>
      <p:bldP spid="70" grpId="0" animBg="1"/>
      <p:bldP spid="80" grpId="0"/>
      <p:bldP spid="81" grpId="0" animBg="1"/>
      <p:bldP spid="82" grpId="0" animBg="1"/>
      <p:bldP spid="83" grpId="0" animBg="1"/>
      <p:bldP spid="84" grpId="0" animBg="1"/>
      <p:bldP spid="85" grpId="0" animBg="1"/>
      <p:bldP spid="86" grpId="0" animBg="1"/>
      <p:bldP spid="141" grpId="0"/>
      <p:bldGraphic spid="143" grpId="0" uiExpand="1">
        <p:bldSub>
          <a:bldChart bld="category"/>
        </p:bldSub>
      </p:bldGraphic>
      <p:bldP spid="87" grpId="0" animBg="1"/>
      <p:bldP spid="88" grpId="0" animBg="1"/>
      <p:bldP spid="89" grpId="0" animBg="1"/>
      <p:bldP spid="90" grpId="0" animBg="1"/>
      <p:bldP spid="91" grpId="0" animBg="1"/>
      <p:bldP spid="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4763898-EA73-29A8-7F26-026ECFC7C595}"/>
              </a:ext>
            </a:extLst>
          </p:cNvPr>
          <p:cNvCxnSpPr>
            <a:cxnSpLocks/>
            <a:stCxn id="26" idx="2"/>
          </p:cNvCxnSpPr>
          <p:nvPr/>
        </p:nvCxnSpPr>
        <p:spPr>
          <a:xfrm flipH="1" flipV="1">
            <a:off x="1398867" y="3845704"/>
            <a:ext cx="4161052" cy="1"/>
          </a:xfrm>
          <a:prstGeom prst="line">
            <a:avLst/>
          </a:prstGeom>
        </p:spPr>
        <p:style>
          <a:lnRef idx="1">
            <a:schemeClr val="accent1"/>
          </a:lnRef>
          <a:fillRef idx="0">
            <a:schemeClr val="accent1"/>
          </a:fillRef>
          <a:effectRef idx="0">
            <a:schemeClr val="accent1"/>
          </a:effectRef>
          <a:fontRef idx="minor">
            <a:schemeClr val="tx1"/>
          </a:fontRef>
        </p:style>
      </p:cxn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18</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graphicFrame>
        <p:nvGraphicFramePr>
          <p:cNvPr id="16" name="Chart 15">
            <a:extLst>
              <a:ext uri="{FF2B5EF4-FFF2-40B4-BE49-F238E27FC236}">
                <a16:creationId xmlns:a16="http://schemas.microsoft.com/office/drawing/2014/main" id="{CB878F90-4319-D4DC-718F-D7477DC4934A}"/>
              </a:ext>
            </a:extLst>
          </p:cNvPr>
          <p:cNvGraphicFramePr/>
          <p:nvPr>
            <p:extLst>
              <p:ext uri="{D42A27DB-BD31-4B8C-83A1-F6EECF244321}">
                <p14:modId xmlns:p14="http://schemas.microsoft.com/office/powerpoint/2010/main" val="684073571"/>
              </p:ext>
            </p:extLst>
          </p:nvPr>
        </p:nvGraphicFramePr>
        <p:xfrm>
          <a:off x="5727818" y="1731450"/>
          <a:ext cx="5706621" cy="5050040"/>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tangle 24">
            <a:extLst>
              <a:ext uri="{FF2B5EF4-FFF2-40B4-BE49-F238E27FC236}">
                <a16:creationId xmlns:a16="http://schemas.microsoft.com/office/drawing/2014/main" id="{5B9AA35C-D1A0-013C-EA56-FD3C77FBB85F}"/>
              </a:ext>
            </a:extLst>
          </p:cNvPr>
          <p:cNvSpPr/>
          <p:nvPr/>
        </p:nvSpPr>
        <p:spPr>
          <a:xfrm>
            <a:off x="5627290" y="3186953"/>
            <a:ext cx="5620718" cy="129091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 name="Oval 25">
            <a:extLst>
              <a:ext uri="{FF2B5EF4-FFF2-40B4-BE49-F238E27FC236}">
                <a16:creationId xmlns:a16="http://schemas.microsoft.com/office/drawing/2014/main" id="{4EADCFD9-8B03-4710-E306-A51523B51998}"/>
              </a:ext>
            </a:extLst>
          </p:cNvPr>
          <p:cNvSpPr/>
          <p:nvPr/>
        </p:nvSpPr>
        <p:spPr>
          <a:xfrm>
            <a:off x="5559919" y="3778334"/>
            <a:ext cx="134741" cy="134741"/>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A"/>
          </a:p>
        </p:txBody>
      </p:sp>
      <p:sp>
        <p:nvSpPr>
          <p:cNvPr id="40" name="TextBox 39">
            <a:extLst>
              <a:ext uri="{FF2B5EF4-FFF2-40B4-BE49-F238E27FC236}">
                <a16:creationId xmlns:a16="http://schemas.microsoft.com/office/drawing/2014/main" id="{505D5B27-433E-527A-1AE3-94F70F5EDFA4}"/>
              </a:ext>
            </a:extLst>
          </p:cNvPr>
          <p:cNvSpPr txBox="1"/>
          <p:nvPr/>
        </p:nvSpPr>
        <p:spPr>
          <a:xfrm>
            <a:off x="1398867" y="3980444"/>
            <a:ext cx="2846762" cy="1035307"/>
          </a:xfrm>
          <a:prstGeom prst="rect">
            <a:avLst/>
          </a:prstGeom>
          <a:noFill/>
        </p:spPr>
        <p:txBody>
          <a:bodyPr wrap="square" lIns="0" rIns="0" rtlCol="0">
            <a:noAutofit/>
          </a:bodyPr>
          <a:lstStyle/>
          <a:p>
            <a:pPr>
              <a:lnSpc>
                <a:spcPct val="120000"/>
              </a:lnSpc>
            </a:pPr>
            <a:r>
              <a:rPr lang="en-US" sz="1600" dirty="0">
                <a:solidFill>
                  <a:schemeClr val="tx2"/>
                </a:solidFill>
                <a:latin typeface="Montserrat" panose="00000500000000000000" pitchFamily="50" charset="0"/>
              </a:rPr>
              <a:t>Primary consumers are males and females </a:t>
            </a:r>
            <a:r>
              <a:rPr lang="en-US" sz="1600" b="1" dirty="0">
                <a:solidFill>
                  <a:schemeClr val="tx2"/>
                </a:solidFill>
                <a:latin typeface="Montserrat" panose="00000500000000000000" pitchFamily="50" charset="0"/>
              </a:rPr>
              <a:t>between ages 23-32</a:t>
            </a:r>
          </a:p>
        </p:txBody>
      </p:sp>
      <p:sp>
        <p:nvSpPr>
          <p:cNvPr id="3" name="TextBox 2">
            <a:extLst>
              <a:ext uri="{FF2B5EF4-FFF2-40B4-BE49-F238E27FC236}">
                <a16:creationId xmlns:a16="http://schemas.microsoft.com/office/drawing/2014/main" id="{29305961-32D7-C036-52B0-67953A291C55}"/>
              </a:ext>
            </a:extLst>
          </p:cNvPr>
          <p:cNvSpPr txBox="1"/>
          <p:nvPr/>
        </p:nvSpPr>
        <p:spPr>
          <a:xfrm>
            <a:off x="1398868" y="1731450"/>
            <a:ext cx="4661786" cy="378565"/>
          </a:xfrm>
          <a:prstGeom prst="rect">
            <a:avLst/>
          </a:prstGeom>
          <a:noFill/>
        </p:spPr>
        <p:txBody>
          <a:bodyPr wrap="square" lIns="0" rIns="0" rtlCol="0" anchor="ctr">
            <a:noAutofit/>
          </a:bodyPr>
          <a:lstStyle/>
          <a:p>
            <a:pPr>
              <a:lnSpc>
                <a:spcPct val="90000"/>
              </a:lnSpc>
            </a:pPr>
            <a:r>
              <a:rPr lang="en-US" sz="1400" b="1" dirty="0">
                <a:solidFill>
                  <a:schemeClr val="accent1"/>
                </a:solidFill>
                <a:latin typeface="Montserrat" panose="00000500000000000000" pitchFamily="50" charset="0"/>
              </a:rPr>
              <a:t>CONSUMER PROFILE REPORT</a:t>
            </a:r>
            <a:endParaRPr lang="en-US" sz="1100" b="1" dirty="0">
              <a:solidFill>
                <a:schemeClr val="accent1"/>
              </a:solidFill>
              <a:latin typeface="Montserrat" panose="00000500000000000000" pitchFamily="50" charset="0"/>
            </a:endParaRPr>
          </a:p>
        </p:txBody>
      </p:sp>
      <p:sp>
        <p:nvSpPr>
          <p:cNvPr id="6" name="TextBox 5">
            <a:extLst>
              <a:ext uri="{FF2B5EF4-FFF2-40B4-BE49-F238E27FC236}">
                <a16:creationId xmlns:a16="http://schemas.microsoft.com/office/drawing/2014/main" id="{EB14EBBE-9133-720F-BD9D-3ECA7B251124}"/>
              </a:ext>
            </a:extLst>
          </p:cNvPr>
          <p:cNvSpPr txBox="1"/>
          <p:nvPr/>
        </p:nvSpPr>
        <p:spPr>
          <a:xfrm>
            <a:off x="1398867" y="534456"/>
            <a:ext cx="5055721" cy="522874"/>
          </a:xfrm>
          <a:prstGeom prst="rect">
            <a:avLst/>
          </a:prstGeom>
          <a:noFill/>
        </p:spPr>
        <p:txBody>
          <a:bodyPr wrap="square" lIns="0" rIns="0" rtlCol="0">
            <a:noAutofit/>
          </a:bodyPr>
          <a:lstStyle/>
          <a:p>
            <a:pPr>
              <a:lnSpc>
                <a:spcPts val="4600"/>
              </a:lnSpc>
            </a:pPr>
            <a:r>
              <a:rPr lang="en-US" sz="3600" b="1" dirty="0">
                <a:solidFill>
                  <a:srgbClr val="707C8D"/>
                </a:solidFill>
                <a:latin typeface="Montserrat" panose="00000500000000000000" pitchFamily="50" charset="0"/>
              </a:rPr>
              <a:t>Market Segmentation</a:t>
            </a:r>
          </a:p>
        </p:txBody>
      </p:sp>
    </p:spTree>
    <p:extLst>
      <p:ext uri="{BB962C8B-B14F-4D97-AF65-F5344CB8AC3E}">
        <p14:creationId xmlns:p14="http://schemas.microsoft.com/office/powerpoint/2010/main" val="73725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6" presetClass="entr" presetSubtype="42" fill="hold" grpId="0" nodeType="withEffect">
                                  <p:stCondLst>
                                    <p:cond delay="0"/>
                                  </p:stCondLst>
                                  <p:childTnLst>
                                    <p:set>
                                      <p:cBhvr>
                                        <p:cTn id="10" dur="1" fill="hold">
                                          <p:stCondLst>
                                            <p:cond delay="0"/>
                                          </p:stCondLst>
                                        </p:cTn>
                                        <p:tgtEl>
                                          <p:spTgt spid="16">
                                            <p:graphicEl>
                                              <a:chart seriesIdx="-3" categoryIdx="-3" bldStep="gridLegend"/>
                                            </p:graphicEl>
                                          </p:spTgt>
                                        </p:tgtEl>
                                        <p:attrNameLst>
                                          <p:attrName>style.visibility</p:attrName>
                                        </p:attrNameLst>
                                      </p:cBhvr>
                                      <p:to>
                                        <p:strVal val="visible"/>
                                      </p:to>
                                    </p:set>
                                    <p:animEffect transition="in" filter="barn(outHorizontal)">
                                      <p:cBhvr>
                                        <p:cTn id="11" dur="1000"/>
                                        <p:tgtEl>
                                          <p:spTgt spid="16">
                                            <p:graphicEl>
                                              <a:chart seriesIdx="-3" categoryIdx="-3" bldStep="gridLegend"/>
                                            </p:graphicEl>
                                          </p:spTgt>
                                        </p:tgtEl>
                                      </p:cBhvr>
                                    </p:animEffect>
                                  </p:childTnLst>
                                </p:cTn>
                              </p:par>
                              <p:par>
                                <p:cTn id="12" presetID="22" presetClass="entr" presetSubtype="8" fill="hold" grpId="0" nodeType="withEffect">
                                  <p:stCondLst>
                                    <p:cond delay="1000"/>
                                  </p:stCondLst>
                                  <p:childTnLst>
                                    <p:set>
                                      <p:cBhvr>
                                        <p:cTn id="13"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wipe(left)">
                                      <p:cBhvr>
                                        <p:cTn id="14" dur="1500"/>
                                        <p:tgtEl>
                                          <p:spTgt spid="16">
                                            <p:graphicEl>
                                              <a:chart seriesIdx="0" categoryIdx="-4" bldStep="series"/>
                                            </p:graphicEl>
                                          </p:spTgt>
                                        </p:tgtEl>
                                      </p:cBhvr>
                                    </p:animEffect>
                                  </p:childTnLst>
                                </p:cTn>
                              </p:par>
                              <p:par>
                                <p:cTn id="15" presetID="22" presetClass="entr" presetSubtype="8" fill="hold" grpId="0" nodeType="withEffect">
                                  <p:stCondLst>
                                    <p:cond delay="2500"/>
                                  </p:stCondLst>
                                  <p:childTnLst>
                                    <p:set>
                                      <p:cBhvr>
                                        <p:cTn id="16"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wipe(left)">
                                      <p:cBhvr>
                                        <p:cTn id="17" dur="1500"/>
                                        <p:tgtEl>
                                          <p:spTgt spid="16">
                                            <p:graphicEl>
                                              <a:chart seriesIdx="1" categoryIdx="-4" bldStep="series"/>
                                            </p:graphicEl>
                                          </p:spTgt>
                                        </p:tgtEl>
                                      </p:cBhvr>
                                    </p:animEffect>
                                  </p:childTnLst>
                                </p:cTn>
                              </p:par>
                              <p:par>
                                <p:cTn id="18" presetID="21" presetClass="entr" presetSubtype="1" fill="hold" grpId="0" nodeType="withEffect">
                                  <p:stCondLst>
                                    <p:cond delay="3500"/>
                                  </p:stCondLst>
                                  <p:childTnLst>
                                    <p:set>
                                      <p:cBhvr>
                                        <p:cTn id="19" dur="1" fill="hold">
                                          <p:stCondLst>
                                            <p:cond delay="0"/>
                                          </p:stCondLst>
                                        </p:cTn>
                                        <p:tgtEl>
                                          <p:spTgt spid="25"/>
                                        </p:tgtEl>
                                        <p:attrNameLst>
                                          <p:attrName>style.visibility</p:attrName>
                                        </p:attrNameLst>
                                      </p:cBhvr>
                                      <p:to>
                                        <p:strVal val="visible"/>
                                      </p:to>
                                    </p:set>
                                    <p:animEffect transition="in" filter="wheel(1)">
                                      <p:cBhvr>
                                        <p:cTn id="20" dur="2000"/>
                                        <p:tgtEl>
                                          <p:spTgt spid="25"/>
                                        </p:tgtEl>
                                      </p:cBhvr>
                                    </p:animEffect>
                                  </p:childTnLst>
                                </p:cTn>
                              </p:par>
                              <p:par>
                                <p:cTn id="21" presetID="23" presetClass="entr" presetSubtype="16" fill="hold" grpId="0" nodeType="withEffect">
                                  <p:stCondLst>
                                    <p:cond delay="400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childTnLst>
                                </p:cTn>
                              </p:par>
                              <p:par>
                                <p:cTn id="25" presetID="22" presetClass="entr" presetSubtype="2" fill="hold" nodeType="withEffect">
                                  <p:stCondLst>
                                    <p:cond delay="4000"/>
                                  </p:stCondLst>
                                  <p:childTnLst>
                                    <p:set>
                                      <p:cBhvr>
                                        <p:cTn id="26" dur="1" fill="hold">
                                          <p:stCondLst>
                                            <p:cond delay="0"/>
                                          </p:stCondLst>
                                        </p:cTn>
                                        <p:tgtEl>
                                          <p:spTgt spid="29"/>
                                        </p:tgtEl>
                                        <p:attrNameLst>
                                          <p:attrName>style.visibility</p:attrName>
                                        </p:attrNameLst>
                                      </p:cBhvr>
                                      <p:to>
                                        <p:strVal val="visible"/>
                                      </p:to>
                                    </p:set>
                                    <p:animEffect transition="in" filter="wipe(right)">
                                      <p:cBhvr>
                                        <p:cTn id="27" dur="1500"/>
                                        <p:tgtEl>
                                          <p:spTgt spid="29"/>
                                        </p:tgtEl>
                                      </p:cBhvr>
                                    </p:animEffect>
                                  </p:childTnLst>
                                </p:cTn>
                              </p:par>
                              <p:par>
                                <p:cTn id="28" presetID="10" presetClass="entr" presetSubtype="0" fill="hold" grpId="0" nodeType="withEffect">
                                  <p:stCondLst>
                                    <p:cond delay="450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childTnLst>
                                </p:cTn>
                              </p:par>
                              <p:par>
                                <p:cTn id="31" presetID="0" presetClass="path" presetSubtype="0" decel="50000" fill="hold" grpId="1" nodeType="withEffect">
                                  <p:stCondLst>
                                    <p:cond delay="4500"/>
                                  </p:stCondLst>
                                  <p:childTnLst>
                                    <p:animMotion origin="layout" path="M -0.04818 2.96296E-6 L -2.08333E-7 2.96296E-6 " pathEditMode="relative" rAng="0" ptsTypes="AA">
                                      <p:cBhvr>
                                        <p:cTn id="32" dur="1000" fill="hold"/>
                                        <p:tgtEl>
                                          <p:spTgt spid="40"/>
                                        </p:tgtEl>
                                        <p:attrNameLst>
                                          <p:attrName>ppt_x</p:attrName>
                                          <p:attrName>ppt_y</p:attrName>
                                        </p:attrNameLst>
                                      </p:cBhvr>
                                      <p:rCtr x="240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uiExpand="1">
        <p:bldSub>
          <a:bldChart bld="series"/>
        </p:bldSub>
      </p:bldGraphic>
      <p:bldP spid="25" grpId="0" animBg="1"/>
      <p:bldP spid="26" grpId="0" animBg="1"/>
      <p:bldP spid="40" grpId="0"/>
      <p:bldP spid="40"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8E7A4C-776E-4C23-8B74-9E62F4B8C9F6}"/>
              </a:ext>
            </a:extLst>
          </p:cNvPr>
          <p:cNvPicPr>
            <a:picLocks noChangeAspect="1"/>
          </p:cNvPicPr>
          <p:nvPr/>
        </p:nvPicPr>
        <p:blipFill rotWithShape="1">
          <a:blip r:embed="rId3">
            <a:lum bright="70000" contrast="-70000"/>
          </a:blip>
          <a:srcRect l="8252" r="2639"/>
          <a:stretch/>
        </p:blipFill>
        <p:spPr>
          <a:xfrm rot="5400000">
            <a:off x="2990847" y="-2343150"/>
            <a:ext cx="6858005" cy="11544300"/>
          </a:xfrm>
          <a:prstGeom prst="rect">
            <a:avLst/>
          </a:prstGeom>
        </p:spPr>
      </p:pic>
      <p:sp>
        <p:nvSpPr>
          <p:cNvPr id="19" name="Rectangle 18">
            <a:extLst>
              <a:ext uri="{FF2B5EF4-FFF2-40B4-BE49-F238E27FC236}">
                <a16:creationId xmlns:a16="http://schemas.microsoft.com/office/drawing/2014/main" id="{7E7C7EC9-F7EF-4DCC-99C1-70E94AB273CE}"/>
              </a:ext>
            </a:extLst>
          </p:cNvPr>
          <p:cNvSpPr/>
          <p:nvPr/>
        </p:nvSpPr>
        <p:spPr>
          <a:xfrm>
            <a:off x="647700" y="0"/>
            <a:ext cx="11544299" cy="6857997"/>
          </a:xfrm>
          <a:prstGeom prst="rect">
            <a:avLst/>
          </a:prstGeom>
          <a:gradFill>
            <a:gsLst>
              <a:gs pos="100000">
                <a:srgbClr val="F2F3F8">
                  <a:alpha val="43000"/>
                </a:srgbClr>
              </a:gs>
              <a:gs pos="0">
                <a:srgbClr val="F2F3F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19</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sp>
        <p:nvSpPr>
          <p:cNvPr id="4" name="Rectangle 3">
            <a:extLst>
              <a:ext uri="{FF2B5EF4-FFF2-40B4-BE49-F238E27FC236}">
                <a16:creationId xmlns:a16="http://schemas.microsoft.com/office/drawing/2014/main" id="{CEB85806-A733-4A96-BCB1-4C89B053D7BA}"/>
              </a:ext>
            </a:extLst>
          </p:cNvPr>
          <p:cNvSpPr/>
          <p:nvPr/>
        </p:nvSpPr>
        <p:spPr>
          <a:xfrm>
            <a:off x="1398868" y="3209104"/>
            <a:ext cx="9894945" cy="1453342"/>
          </a:xfrm>
          <a:prstGeom prst="rect">
            <a:avLst/>
          </a:prstGeom>
          <a:gradFill>
            <a:gsLst>
              <a:gs pos="0">
                <a:schemeClr val="bg1"/>
              </a:gs>
              <a:gs pos="100000">
                <a:schemeClr val="bg1"/>
              </a:gs>
            </a:gsLst>
            <a:lin ang="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CB878F90-4319-D4DC-718F-D7477DC4934A}"/>
              </a:ext>
            </a:extLst>
          </p:cNvPr>
          <p:cNvGraphicFramePr/>
          <p:nvPr>
            <p:extLst>
              <p:ext uri="{D42A27DB-BD31-4B8C-83A1-F6EECF244321}">
                <p14:modId xmlns:p14="http://schemas.microsoft.com/office/powerpoint/2010/main" val="3630587283"/>
              </p:ext>
            </p:extLst>
          </p:nvPr>
        </p:nvGraphicFramePr>
        <p:xfrm>
          <a:off x="5163472" y="1692156"/>
          <a:ext cx="6626451" cy="4728618"/>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505D5B27-433E-527A-1AE3-94F70F5EDFA4}"/>
              </a:ext>
            </a:extLst>
          </p:cNvPr>
          <p:cNvSpPr txBox="1"/>
          <p:nvPr/>
        </p:nvSpPr>
        <p:spPr>
          <a:xfrm>
            <a:off x="1782884" y="3418122"/>
            <a:ext cx="2772384" cy="1035307"/>
          </a:xfrm>
          <a:prstGeom prst="rect">
            <a:avLst/>
          </a:prstGeom>
          <a:noFill/>
        </p:spPr>
        <p:txBody>
          <a:bodyPr wrap="square" lIns="0" rIns="0" rtlCol="0" anchor="ctr" anchorCtr="0">
            <a:noAutofit/>
          </a:bodyPr>
          <a:lstStyle/>
          <a:p>
            <a:pPr>
              <a:lnSpc>
                <a:spcPct val="120000"/>
              </a:lnSpc>
              <a:spcAft>
                <a:spcPts val="300"/>
              </a:spcAft>
            </a:pPr>
            <a:r>
              <a:rPr lang="en-US" sz="1400" dirty="0">
                <a:solidFill>
                  <a:schemeClr val="tx2"/>
                </a:solidFill>
                <a:latin typeface="Montserrat" panose="00000500000000000000" pitchFamily="50" charset="0"/>
              </a:rPr>
              <a:t>Primary consumers are males and females between ages</a:t>
            </a:r>
          </a:p>
          <a:p>
            <a:pPr>
              <a:lnSpc>
                <a:spcPct val="120000"/>
              </a:lnSpc>
              <a:spcAft>
                <a:spcPts val="300"/>
              </a:spcAft>
            </a:pPr>
            <a:r>
              <a:rPr lang="en-US" sz="2500" b="1" dirty="0">
                <a:solidFill>
                  <a:schemeClr val="accent1"/>
                </a:solidFill>
                <a:latin typeface="Montserrat" panose="00000500000000000000" pitchFamily="50" charset="0"/>
              </a:rPr>
              <a:t>23-32</a:t>
            </a:r>
          </a:p>
        </p:txBody>
      </p:sp>
      <p:sp>
        <p:nvSpPr>
          <p:cNvPr id="3" name="TextBox 2">
            <a:extLst>
              <a:ext uri="{FF2B5EF4-FFF2-40B4-BE49-F238E27FC236}">
                <a16:creationId xmlns:a16="http://schemas.microsoft.com/office/drawing/2014/main" id="{29305961-32D7-C036-52B0-67953A291C55}"/>
              </a:ext>
            </a:extLst>
          </p:cNvPr>
          <p:cNvSpPr txBox="1"/>
          <p:nvPr/>
        </p:nvSpPr>
        <p:spPr>
          <a:xfrm>
            <a:off x="1398866" y="2574278"/>
            <a:ext cx="3622309" cy="634652"/>
          </a:xfrm>
          <a:prstGeom prst="rect">
            <a:avLst/>
          </a:prstGeom>
          <a:solidFill>
            <a:schemeClr val="accent1"/>
          </a:solidFill>
        </p:spPr>
        <p:txBody>
          <a:bodyPr wrap="square" lIns="0" rIns="0" rtlCol="0" anchor="ctr">
            <a:noAutofit/>
          </a:bodyPr>
          <a:lstStyle/>
          <a:p>
            <a:pPr algn="ctr">
              <a:lnSpc>
                <a:spcPct val="90000"/>
              </a:lnSpc>
            </a:pPr>
            <a:r>
              <a:rPr lang="en-US" sz="1400" b="1" dirty="0">
                <a:solidFill>
                  <a:schemeClr val="bg1"/>
                </a:solidFill>
                <a:latin typeface="Montserrat" panose="00000500000000000000" pitchFamily="50" charset="0"/>
              </a:rPr>
              <a:t>CONSUMER PROFILE REPORT</a:t>
            </a:r>
            <a:endParaRPr lang="en-US" sz="1100" b="1" dirty="0">
              <a:solidFill>
                <a:schemeClr val="bg1"/>
              </a:solidFill>
              <a:latin typeface="Montserrat" panose="00000500000000000000" pitchFamily="50" charset="0"/>
            </a:endParaRPr>
          </a:p>
        </p:txBody>
      </p:sp>
      <p:sp>
        <p:nvSpPr>
          <p:cNvPr id="6" name="TextBox 5">
            <a:extLst>
              <a:ext uri="{FF2B5EF4-FFF2-40B4-BE49-F238E27FC236}">
                <a16:creationId xmlns:a16="http://schemas.microsoft.com/office/drawing/2014/main" id="{EB14EBBE-9133-720F-BD9D-3ECA7B251124}"/>
              </a:ext>
            </a:extLst>
          </p:cNvPr>
          <p:cNvSpPr txBox="1"/>
          <p:nvPr/>
        </p:nvSpPr>
        <p:spPr>
          <a:xfrm>
            <a:off x="1398867" y="534456"/>
            <a:ext cx="7004904" cy="522874"/>
          </a:xfrm>
          <a:prstGeom prst="rect">
            <a:avLst/>
          </a:prstGeom>
          <a:noFill/>
        </p:spPr>
        <p:txBody>
          <a:bodyPr wrap="square" lIns="0" rIns="0" rtlCol="0">
            <a:noAutofit/>
          </a:bodyPr>
          <a:lstStyle/>
          <a:p>
            <a:pPr>
              <a:lnSpc>
                <a:spcPts val="4600"/>
              </a:lnSpc>
            </a:pPr>
            <a:r>
              <a:rPr lang="en-US" sz="3600" b="1" dirty="0">
                <a:solidFill>
                  <a:srgbClr val="707C8D"/>
                </a:solidFill>
                <a:latin typeface="Montserrat" panose="00000500000000000000" pitchFamily="50" charset="0"/>
              </a:rPr>
              <a:t>Market Segmentation</a:t>
            </a:r>
          </a:p>
        </p:txBody>
      </p:sp>
      <p:grpSp>
        <p:nvGrpSpPr>
          <p:cNvPr id="9" name="Group 8">
            <a:extLst>
              <a:ext uri="{FF2B5EF4-FFF2-40B4-BE49-F238E27FC236}">
                <a16:creationId xmlns:a16="http://schemas.microsoft.com/office/drawing/2014/main" id="{57EFA19B-EF17-4E35-85E6-3DF647E6E0F8}"/>
              </a:ext>
            </a:extLst>
          </p:cNvPr>
          <p:cNvGrpSpPr/>
          <p:nvPr/>
        </p:nvGrpSpPr>
        <p:grpSpPr>
          <a:xfrm>
            <a:off x="1398866" y="5621722"/>
            <a:ext cx="2017597" cy="276999"/>
            <a:chOff x="-1262743" y="2211786"/>
            <a:chExt cx="2017597" cy="276999"/>
          </a:xfrm>
        </p:grpSpPr>
        <p:sp>
          <p:nvSpPr>
            <p:cNvPr id="7" name="Rectangle 6">
              <a:extLst>
                <a:ext uri="{FF2B5EF4-FFF2-40B4-BE49-F238E27FC236}">
                  <a16:creationId xmlns:a16="http://schemas.microsoft.com/office/drawing/2014/main" id="{3107AA42-BA57-49B5-8DCC-D1382486B1DA}"/>
                </a:ext>
              </a:extLst>
            </p:cNvPr>
            <p:cNvSpPr/>
            <p:nvPr/>
          </p:nvSpPr>
          <p:spPr>
            <a:xfrm>
              <a:off x="-1262743" y="2259305"/>
              <a:ext cx="181961" cy="181961"/>
            </a:xfrm>
            <a:prstGeom prst="rect">
              <a:avLst/>
            </a:prstGeom>
            <a:gradFill>
              <a:gsLst>
                <a:gs pos="32000">
                  <a:schemeClr val="tx2">
                    <a:lumMod val="40000"/>
                    <a:lumOff val="60000"/>
                    <a:alpha val="75000"/>
                  </a:schemeClr>
                </a:gs>
                <a:gs pos="0">
                  <a:schemeClr val="bg2">
                    <a:lumMod val="75000"/>
                    <a:alpha val="25000"/>
                  </a:schemeClr>
                </a:gs>
                <a:gs pos="85000">
                  <a:schemeClr val="bg2">
                    <a:lumMod val="75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EA377D-6237-48A9-9736-2004D5E643F3}"/>
                </a:ext>
              </a:extLst>
            </p:cNvPr>
            <p:cNvSpPr/>
            <p:nvPr/>
          </p:nvSpPr>
          <p:spPr>
            <a:xfrm>
              <a:off x="-55123" y="2259305"/>
              <a:ext cx="181961" cy="181961"/>
            </a:xfrm>
            <a:prstGeom prst="rect">
              <a:avLst/>
            </a:prstGeom>
            <a:gradFill>
              <a:gsLst>
                <a:gs pos="32000">
                  <a:srgbClr val="2B71FD">
                    <a:alpha val="76000"/>
                  </a:srgbClr>
                </a:gs>
                <a:gs pos="0">
                  <a:schemeClr val="accent1">
                    <a:alpha val="29895"/>
                  </a:schemeClr>
                </a:gs>
                <a:gs pos="85000">
                  <a:schemeClr val="accent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C780B1B-34A6-4DF0-860E-F742EC0D074E}"/>
                </a:ext>
              </a:extLst>
            </p:cNvPr>
            <p:cNvSpPr txBox="1"/>
            <p:nvPr/>
          </p:nvSpPr>
          <p:spPr>
            <a:xfrm>
              <a:off x="-1016698" y="2211786"/>
              <a:ext cx="764953" cy="276999"/>
            </a:xfrm>
            <a:prstGeom prst="rect">
              <a:avLst/>
            </a:prstGeom>
            <a:noFill/>
          </p:spPr>
          <p:txBody>
            <a:bodyPr wrap="none" rtlCol="0">
              <a:spAutoFit/>
            </a:bodyPr>
            <a:lstStyle/>
            <a:p>
              <a:r>
                <a:rPr lang="en-US" sz="1200" dirty="0">
                  <a:latin typeface="Montserrat" panose="00000500000000000000" pitchFamily="50" charset="0"/>
                </a:rPr>
                <a:t>Female</a:t>
              </a:r>
            </a:p>
          </p:txBody>
        </p:sp>
        <p:sp>
          <p:nvSpPr>
            <p:cNvPr id="24" name="TextBox 23">
              <a:extLst>
                <a:ext uri="{FF2B5EF4-FFF2-40B4-BE49-F238E27FC236}">
                  <a16:creationId xmlns:a16="http://schemas.microsoft.com/office/drawing/2014/main" id="{99B1C7BE-928B-4821-AA48-A379BB90ACD5}"/>
                </a:ext>
              </a:extLst>
            </p:cNvPr>
            <p:cNvSpPr txBox="1"/>
            <p:nvPr/>
          </p:nvSpPr>
          <p:spPr>
            <a:xfrm>
              <a:off x="196688" y="2211786"/>
              <a:ext cx="558166" cy="276999"/>
            </a:xfrm>
            <a:prstGeom prst="rect">
              <a:avLst/>
            </a:prstGeom>
            <a:noFill/>
          </p:spPr>
          <p:txBody>
            <a:bodyPr wrap="none" rtlCol="0">
              <a:spAutoFit/>
            </a:bodyPr>
            <a:lstStyle/>
            <a:p>
              <a:r>
                <a:rPr lang="en-US" sz="1200" dirty="0">
                  <a:latin typeface="Montserrat" panose="00000500000000000000" pitchFamily="50" charset="0"/>
                </a:rPr>
                <a:t>Male</a:t>
              </a:r>
            </a:p>
          </p:txBody>
        </p:sp>
      </p:grpSp>
      <p:cxnSp>
        <p:nvCxnSpPr>
          <p:cNvPr id="2" name="Straight Connector 1">
            <a:extLst>
              <a:ext uri="{FF2B5EF4-FFF2-40B4-BE49-F238E27FC236}">
                <a16:creationId xmlns:a16="http://schemas.microsoft.com/office/drawing/2014/main" id="{3CF925E3-9614-CE9A-D014-9F15CAF5D8C0}"/>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423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0ABEEC7D-A811-72B0-39CE-02E887928794}"/>
              </a:ext>
            </a:extLst>
          </p:cNvPr>
          <p:cNvPicPr>
            <a:picLocks noChangeAspect="1"/>
          </p:cNvPicPr>
          <p:nvPr/>
        </p:nvPicPr>
        <p:blipFill rotWithShape="1">
          <a:blip r:embed="rId3">
            <a:alphaModFix/>
          </a:blip>
          <a:srcRect t="1" b="15624"/>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12C7450D-E151-81AB-FC14-FF97C9EFB363}"/>
              </a:ext>
            </a:extLst>
          </p:cNvPr>
          <p:cNvSpPr/>
          <p:nvPr/>
        </p:nvSpPr>
        <p:spPr>
          <a:xfrm>
            <a:off x="0" y="0"/>
            <a:ext cx="12192000" cy="6858000"/>
          </a:xfrm>
          <a:prstGeom prst="rect">
            <a:avLst/>
          </a:prstGeom>
          <a:gradFill>
            <a:gsLst>
              <a:gs pos="41000">
                <a:srgbClr val="2B71FD">
                  <a:alpha val="90000"/>
                </a:srgbClr>
              </a:gs>
              <a:gs pos="82000">
                <a:schemeClr val="accent1"/>
              </a:gs>
              <a:gs pos="0">
                <a:srgbClr val="BFD2F9">
                  <a:alpha val="8165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E870B1A-D2BD-3087-EABC-F22380BE491F}"/>
              </a:ext>
            </a:extLst>
          </p:cNvPr>
          <p:cNvSpPr/>
          <p:nvPr/>
        </p:nvSpPr>
        <p:spPr>
          <a:xfrm>
            <a:off x="-3199182" y="-3223661"/>
            <a:ext cx="7338540" cy="7338540"/>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F2E72EBE-5C77-FE90-37EB-DE8E038CF040}"/>
              </a:ext>
            </a:extLst>
          </p:cNvPr>
          <p:cNvSpPr/>
          <p:nvPr/>
        </p:nvSpPr>
        <p:spPr>
          <a:xfrm>
            <a:off x="-1808240" y="-1832719"/>
            <a:ext cx="4556656" cy="4556656"/>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B975A57-90A9-3B7A-702D-DB9D70F75FF8}"/>
              </a:ext>
            </a:extLst>
          </p:cNvPr>
          <p:cNvSpPr/>
          <p:nvPr/>
        </p:nvSpPr>
        <p:spPr>
          <a:xfrm>
            <a:off x="8140383" y="2810712"/>
            <a:ext cx="7338540" cy="7338540"/>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08C1E7B-25E6-31CB-AF81-7E098BD2DD7C}"/>
              </a:ext>
            </a:extLst>
          </p:cNvPr>
          <p:cNvSpPr/>
          <p:nvPr/>
        </p:nvSpPr>
        <p:spPr>
          <a:xfrm>
            <a:off x="9531325" y="4201654"/>
            <a:ext cx="4556656" cy="4556656"/>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8571D34-97C6-0918-98DC-E924C0CED05C}"/>
              </a:ext>
            </a:extLst>
          </p:cNvPr>
          <p:cNvSpPr/>
          <p:nvPr/>
        </p:nvSpPr>
        <p:spPr>
          <a:xfrm>
            <a:off x="-1066181" y="-1090660"/>
            <a:ext cx="3072539" cy="3072539"/>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 name="Oval 11">
            <a:extLst>
              <a:ext uri="{FF2B5EF4-FFF2-40B4-BE49-F238E27FC236}">
                <a16:creationId xmlns:a16="http://schemas.microsoft.com/office/drawing/2014/main" id="{C1EF896A-3483-42B7-AEE9-567C5DB9DF1B}"/>
              </a:ext>
            </a:extLst>
          </p:cNvPr>
          <p:cNvSpPr/>
          <p:nvPr/>
        </p:nvSpPr>
        <p:spPr>
          <a:xfrm>
            <a:off x="10273384" y="4943713"/>
            <a:ext cx="3072539" cy="3072539"/>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TextBox 3">
            <a:extLst>
              <a:ext uri="{FF2B5EF4-FFF2-40B4-BE49-F238E27FC236}">
                <a16:creationId xmlns:a16="http://schemas.microsoft.com/office/drawing/2014/main" id="{5EFAA25D-24B4-4F0B-3C36-3CA3CA07AF44}"/>
              </a:ext>
            </a:extLst>
          </p:cNvPr>
          <p:cNvSpPr txBox="1"/>
          <p:nvPr/>
        </p:nvSpPr>
        <p:spPr>
          <a:xfrm>
            <a:off x="4178655" y="1981879"/>
            <a:ext cx="3834703" cy="1773627"/>
          </a:xfrm>
          <a:prstGeom prst="rect">
            <a:avLst/>
          </a:prstGeom>
          <a:noFill/>
        </p:spPr>
        <p:txBody>
          <a:bodyPr wrap="none" rtlCol="0">
            <a:spAutoFit/>
          </a:bodyPr>
          <a:lstStyle/>
          <a:p>
            <a:pPr algn="ctr">
              <a:lnSpc>
                <a:spcPts val="6800"/>
              </a:lnSpc>
            </a:pPr>
            <a:r>
              <a:rPr lang="en-US" sz="6000" b="1" spc="200" dirty="0">
                <a:solidFill>
                  <a:schemeClr val="bg1"/>
                </a:solidFill>
                <a:latin typeface="Montserrat" panose="00000500000000000000" pitchFamily="50" charset="0"/>
              </a:rPr>
              <a:t>MARKET</a:t>
            </a:r>
            <a:br>
              <a:rPr lang="en-US" sz="4800" b="1" dirty="0">
                <a:solidFill>
                  <a:schemeClr val="bg1"/>
                </a:solidFill>
                <a:latin typeface="Montserrat" panose="00000500000000000000" pitchFamily="50" charset="0"/>
              </a:rPr>
            </a:br>
            <a:r>
              <a:rPr lang="en-US" sz="4900" spc="100" dirty="0">
                <a:solidFill>
                  <a:schemeClr val="bg1"/>
                </a:solidFill>
                <a:latin typeface="Montserrat" panose="00000500000000000000" pitchFamily="50" charset="0"/>
              </a:rPr>
              <a:t>RESEARCH</a:t>
            </a:r>
          </a:p>
        </p:txBody>
      </p:sp>
      <p:sp>
        <p:nvSpPr>
          <p:cNvPr id="5" name="Rectangle: Rounded Corners 10">
            <a:extLst>
              <a:ext uri="{FF2B5EF4-FFF2-40B4-BE49-F238E27FC236}">
                <a16:creationId xmlns:a16="http://schemas.microsoft.com/office/drawing/2014/main" id="{CDAB7259-18B6-A7C3-014F-A1975F9C3AFF}"/>
              </a:ext>
            </a:extLst>
          </p:cNvPr>
          <p:cNvSpPr/>
          <p:nvPr/>
        </p:nvSpPr>
        <p:spPr>
          <a:xfrm>
            <a:off x="4206191" y="5140643"/>
            <a:ext cx="3672722" cy="596742"/>
          </a:xfrm>
          <a:prstGeom prst="roundRect">
            <a:avLst>
              <a:gd name="adj" fmla="val 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Montserrat" panose="00000500000000000000" pitchFamily="50" charset="0"/>
              </a:rPr>
              <a:t>Presented by Service Bridge</a:t>
            </a:r>
          </a:p>
        </p:txBody>
      </p:sp>
    </p:spTree>
    <p:extLst>
      <p:ext uri="{BB962C8B-B14F-4D97-AF65-F5344CB8AC3E}">
        <p14:creationId xmlns:p14="http://schemas.microsoft.com/office/powerpoint/2010/main" val="30895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0" fill="hold"/>
                                        <p:tgtEl>
                                          <p:spTgt spid="14"/>
                                        </p:tgtEl>
                                        <p:attrNameLst>
                                          <p:attrName>ppt_w</p:attrName>
                                        </p:attrNameLst>
                                      </p:cBhvr>
                                      <p:tavLst>
                                        <p:tav tm="0">
                                          <p:val>
                                            <p:strVal val="4/3*#ppt_w"/>
                                          </p:val>
                                        </p:tav>
                                        <p:tav tm="100000">
                                          <p:val>
                                            <p:strVal val="#ppt_w"/>
                                          </p:val>
                                        </p:tav>
                                      </p:tavLst>
                                    </p:anim>
                                    <p:anim calcmode="lin" valueType="num">
                                      <p:cBhvr>
                                        <p:cTn id="8" dur="5000" fill="hold"/>
                                        <p:tgtEl>
                                          <p:spTgt spid="14"/>
                                        </p:tgtEl>
                                        <p:attrNameLst>
                                          <p:attrName>ppt_h</p:attrName>
                                        </p:attrNameLst>
                                      </p:cBhvr>
                                      <p:tavLst>
                                        <p:tav tm="0">
                                          <p:val>
                                            <p:strVal val="4/3*#ppt_h"/>
                                          </p:val>
                                        </p:tav>
                                        <p:tav tm="100000">
                                          <p:val>
                                            <p:strVal val="#ppt_h"/>
                                          </p:val>
                                        </p:tav>
                                      </p:tavLst>
                                    </p:anim>
                                  </p:childTnLst>
                                </p:cTn>
                              </p:par>
                              <p:par>
                                <p:cTn id="9" presetID="2" presetClass="entr" presetSubtype="9" decel="5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0" fill="hold"/>
                                        <p:tgtEl>
                                          <p:spTgt spid="7"/>
                                        </p:tgtEl>
                                        <p:attrNameLst>
                                          <p:attrName>ppt_x</p:attrName>
                                        </p:attrNameLst>
                                      </p:cBhvr>
                                      <p:tavLst>
                                        <p:tav tm="0">
                                          <p:val>
                                            <p:strVal val="0-#ppt_w/2"/>
                                          </p:val>
                                        </p:tav>
                                        <p:tav tm="100000">
                                          <p:val>
                                            <p:strVal val="#ppt_x"/>
                                          </p:val>
                                        </p:tav>
                                      </p:tavLst>
                                    </p:anim>
                                    <p:anim calcmode="lin" valueType="num">
                                      <p:cBhvr additive="base">
                                        <p:cTn id="12" dur="5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5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0" fill="hold"/>
                                        <p:tgtEl>
                                          <p:spTgt spid="3"/>
                                        </p:tgtEl>
                                        <p:attrNameLst>
                                          <p:attrName>ppt_x</p:attrName>
                                        </p:attrNameLst>
                                      </p:cBhvr>
                                      <p:tavLst>
                                        <p:tav tm="0">
                                          <p:val>
                                            <p:strVal val="0-#ppt_w/2"/>
                                          </p:val>
                                        </p:tav>
                                        <p:tav tm="100000">
                                          <p:val>
                                            <p:strVal val="#ppt_x"/>
                                          </p:val>
                                        </p:tav>
                                      </p:tavLst>
                                    </p:anim>
                                    <p:anim calcmode="lin" valueType="num">
                                      <p:cBhvr additive="base">
                                        <p:cTn id="16" dur="5000" fill="hold"/>
                                        <p:tgtEl>
                                          <p:spTgt spid="3"/>
                                        </p:tgtEl>
                                        <p:attrNameLst>
                                          <p:attrName>ppt_y</p:attrName>
                                        </p:attrNameLst>
                                      </p:cBhvr>
                                      <p:tavLst>
                                        <p:tav tm="0">
                                          <p:val>
                                            <p:strVal val="0-#ppt_h/2"/>
                                          </p:val>
                                        </p:tav>
                                        <p:tav tm="100000">
                                          <p:val>
                                            <p:strVal val="#ppt_y"/>
                                          </p:val>
                                        </p:tav>
                                      </p:tavLst>
                                    </p:anim>
                                  </p:childTnLst>
                                </p:cTn>
                              </p:par>
                              <p:par>
                                <p:cTn id="17" presetID="22" presetClass="entr" presetSubtype="4"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3000"/>
                                        <p:tgtEl>
                                          <p:spTgt spid="10"/>
                                        </p:tgtEl>
                                      </p:cBhvr>
                                    </p:animEffect>
                                  </p:childTnLst>
                                </p:cTn>
                              </p:par>
                              <p:par>
                                <p:cTn id="20" presetID="2" presetClass="entr" presetSubtype="6" decel="5000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0" fill="hold"/>
                                        <p:tgtEl>
                                          <p:spTgt spid="8"/>
                                        </p:tgtEl>
                                        <p:attrNameLst>
                                          <p:attrName>ppt_x</p:attrName>
                                        </p:attrNameLst>
                                      </p:cBhvr>
                                      <p:tavLst>
                                        <p:tav tm="0">
                                          <p:val>
                                            <p:strVal val="1+#ppt_w/2"/>
                                          </p:val>
                                        </p:tav>
                                        <p:tav tm="100000">
                                          <p:val>
                                            <p:strVal val="#ppt_x"/>
                                          </p:val>
                                        </p:tav>
                                      </p:tavLst>
                                    </p:anim>
                                    <p:anim calcmode="lin" valueType="num">
                                      <p:cBhvr additive="base">
                                        <p:cTn id="23" dur="50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6" decel="5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0" fill="hold"/>
                                        <p:tgtEl>
                                          <p:spTgt spid="9"/>
                                        </p:tgtEl>
                                        <p:attrNameLst>
                                          <p:attrName>ppt_x</p:attrName>
                                        </p:attrNameLst>
                                      </p:cBhvr>
                                      <p:tavLst>
                                        <p:tav tm="0">
                                          <p:val>
                                            <p:strVal val="1+#ppt_w/2"/>
                                          </p:val>
                                        </p:tav>
                                        <p:tav tm="100000">
                                          <p:val>
                                            <p:strVal val="#ppt_x"/>
                                          </p:val>
                                        </p:tav>
                                      </p:tavLst>
                                    </p:anim>
                                    <p:anim calcmode="lin" valueType="num">
                                      <p:cBhvr additive="base">
                                        <p:cTn id="27" dur="5000" fill="hold"/>
                                        <p:tgtEl>
                                          <p:spTgt spid="9"/>
                                        </p:tgtEl>
                                        <p:attrNameLst>
                                          <p:attrName>ppt_y</p:attrName>
                                        </p:attrNameLst>
                                      </p:cBhvr>
                                      <p:tavLst>
                                        <p:tav tm="0">
                                          <p:val>
                                            <p:strVal val="1+#ppt_h/2"/>
                                          </p:val>
                                        </p:tav>
                                        <p:tav tm="100000">
                                          <p:val>
                                            <p:strVal val="#ppt_y"/>
                                          </p:val>
                                        </p:tav>
                                      </p:tavLst>
                                    </p:anim>
                                  </p:childTnLst>
                                </p:cTn>
                              </p:par>
                              <p:par>
                                <p:cTn id="28" presetID="22" presetClass="entr" presetSubtype="1"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3000"/>
                                        <p:tgtEl>
                                          <p:spTgt spid="12"/>
                                        </p:tgtEl>
                                      </p:cBhvr>
                                    </p:animEffect>
                                  </p:childTnLst>
                                </p:cTn>
                              </p:par>
                              <p:par>
                                <p:cTn id="31" presetID="42" presetClass="entr" presetSubtype="0" fill="hold" grpId="0" nodeType="withEffect">
                                  <p:stCondLst>
                                    <p:cond delay="1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500"/>
                                        <p:tgtEl>
                                          <p:spTgt spid="4"/>
                                        </p:tgtEl>
                                      </p:cBhvr>
                                    </p:animEffect>
                                    <p:anim calcmode="lin" valueType="num">
                                      <p:cBhvr>
                                        <p:cTn id="34" dur="1500" fill="hold"/>
                                        <p:tgtEl>
                                          <p:spTgt spid="4"/>
                                        </p:tgtEl>
                                        <p:attrNameLst>
                                          <p:attrName>ppt_x</p:attrName>
                                        </p:attrNameLst>
                                      </p:cBhvr>
                                      <p:tavLst>
                                        <p:tav tm="0">
                                          <p:val>
                                            <p:strVal val="#ppt_x"/>
                                          </p:val>
                                        </p:tav>
                                        <p:tav tm="100000">
                                          <p:val>
                                            <p:strVal val="#ppt_x"/>
                                          </p:val>
                                        </p:tav>
                                      </p:tavLst>
                                    </p:anim>
                                    <p:anim calcmode="lin" valueType="num">
                                      <p:cBhvr>
                                        <p:cTn id="35" dur="1500" fill="hold"/>
                                        <p:tgtEl>
                                          <p:spTgt spid="4"/>
                                        </p:tgtEl>
                                        <p:attrNameLst>
                                          <p:attrName>ppt_y</p:attrName>
                                        </p:attrNameLst>
                                      </p:cBhvr>
                                      <p:tavLst>
                                        <p:tav tm="0">
                                          <p:val>
                                            <p:strVal val="#ppt_y+.1"/>
                                          </p:val>
                                        </p:tav>
                                        <p:tav tm="100000">
                                          <p:val>
                                            <p:strVal val="#ppt_y"/>
                                          </p:val>
                                        </p:tav>
                                      </p:tavLst>
                                    </p:anim>
                                  </p:childTnLst>
                                </p:cTn>
                              </p:par>
                              <p:par>
                                <p:cTn id="36" presetID="55" presetClass="entr" presetSubtype="0" fill="hold" grpId="0" nodeType="withEffect">
                                  <p:stCondLst>
                                    <p:cond delay="300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ppt_w</p:attrName>
                                        </p:attrNameLst>
                                      </p:cBhvr>
                                      <p:tavLst>
                                        <p:tav tm="0">
                                          <p:val>
                                            <p:strVal val="#ppt_w*0.70"/>
                                          </p:val>
                                        </p:tav>
                                        <p:tav tm="100000">
                                          <p:val>
                                            <p:strVal val="#ppt_w"/>
                                          </p:val>
                                        </p:tav>
                                      </p:tavLst>
                                    </p:anim>
                                    <p:anim calcmode="lin" valueType="num">
                                      <p:cBhvr>
                                        <p:cTn id="39" dur="1000" fill="hold"/>
                                        <p:tgtEl>
                                          <p:spTgt spid="5"/>
                                        </p:tgtEl>
                                        <p:attrNameLst>
                                          <p:attrName>ppt_h</p:attrName>
                                        </p:attrNameLst>
                                      </p:cBhvr>
                                      <p:tavLst>
                                        <p:tav tm="0">
                                          <p:val>
                                            <p:strVal val="#ppt_h"/>
                                          </p:val>
                                        </p:tav>
                                        <p:tav tm="100000">
                                          <p:val>
                                            <p:strVal val="#ppt_h"/>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9" grpId="0" animBg="1"/>
      <p:bldP spid="10" grpId="0" animBg="1"/>
      <p:bldP spid="12" grpId="0" animBg="1"/>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Oval 187">
            <a:extLst>
              <a:ext uri="{FF2B5EF4-FFF2-40B4-BE49-F238E27FC236}">
                <a16:creationId xmlns:a16="http://schemas.microsoft.com/office/drawing/2014/main" id="{B96A386C-3FA0-E462-D681-6EDDC5581FCA}"/>
              </a:ext>
            </a:extLst>
          </p:cNvPr>
          <p:cNvSpPr/>
          <p:nvPr/>
        </p:nvSpPr>
        <p:spPr>
          <a:xfrm>
            <a:off x="9495789" y="-2553627"/>
            <a:ext cx="5823771" cy="5823771"/>
          </a:xfrm>
          <a:prstGeom prst="ellipse">
            <a:avLst/>
          </a:prstGeom>
          <a:solidFill>
            <a:schemeClr val="bg1">
              <a:alpha val="31766"/>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E866A6F2-AEC2-476E-3C05-6F17F99F0C0A}"/>
              </a:ext>
            </a:extLst>
          </p:cNvPr>
          <p:cNvSpPr/>
          <p:nvPr/>
        </p:nvSpPr>
        <p:spPr>
          <a:xfrm>
            <a:off x="10599623" y="-1458416"/>
            <a:ext cx="3616104" cy="3616104"/>
          </a:xfrm>
          <a:prstGeom prst="ellipse">
            <a:avLst/>
          </a:prstGeom>
          <a:solidFill>
            <a:schemeClr val="bg1">
              <a:alpha val="38675"/>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side Corner of Rectangle 10">
            <a:extLst>
              <a:ext uri="{FF2B5EF4-FFF2-40B4-BE49-F238E27FC236}">
                <a16:creationId xmlns:a16="http://schemas.microsoft.com/office/drawing/2014/main" id="{BF52EE4E-EE0B-A8DF-00FD-F17859BECD1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7FE37A96-B115-61EC-832C-92EEA87C60A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991792A-9549-73F3-D2E7-D795734CAAFC}"/>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r>
              <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20</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15" name="TextBox 14">
            <a:extLst>
              <a:ext uri="{FF2B5EF4-FFF2-40B4-BE49-F238E27FC236}">
                <a16:creationId xmlns:a16="http://schemas.microsoft.com/office/drawing/2014/main" id="{2CDC32B8-C4B0-47B1-9E59-79042C9CB078}"/>
              </a:ext>
            </a:extLst>
          </p:cNvPr>
          <p:cNvSpPr txBox="1"/>
          <p:nvPr/>
        </p:nvSpPr>
        <p:spPr>
          <a:xfrm>
            <a:off x="1398868" y="1057333"/>
            <a:ext cx="4661786" cy="378565"/>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CONSUMER PROFILE REPORT</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134" name="TextBox 133">
            <a:extLst>
              <a:ext uri="{FF2B5EF4-FFF2-40B4-BE49-F238E27FC236}">
                <a16:creationId xmlns:a16="http://schemas.microsoft.com/office/drawing/2014/main" id="{0CDD6DAA-44F5-BB03-63DC-EE0FAF3E1292}"/>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sp>
        <p:nvSpPr>
          <p:cNvPr id="9" name="TextBox 8">
            <a:extLst>
              <a:ext uri="{FF2B5EF4-FFF2-40B4-BE49-F238E27FC236}">
                <a16:creationId xmlns:a16="http://schemas.microsoft.com/office/drawing/2014/main" id="{FAF4DF3B-2200-30BE-467C-2F9C0F503066}"/>
              </a:ext>
            </a:extLst>
          </p:cNvPr>
          <p:cNvSpPr txBox="1"/>
          <p:nvPr/>
        </p:nvSpPr>
        <p:spPr>
          <a:xfrm>
            <a:off x="1398867" y="534456"/>
            <a:ext cx="6336991" cy="485479"/>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Market Segmentation</a:t>
            </a:r>
          </a:p>
        </p:txBody>
      </p:sp>
      <p:grpSp>
        <p:nvGrpSpPr>
          <p:cNvPr id="2" name="Group 1">
            <a:extLst>
              <a:ext uri="{FF2B5EF4-FFF2-40B4-BE49-F238E27FC236}">
                <a16:creationId xmlns:a16="http://schemas.microsoft.com/office/drawing/2014/main" id="{93F6744B-0358-3C33-14BC-CBD2F9BFF839}"/>
              </a:ext>
            </a:extLst>
          </p:cNvPr>
          <p:cNvGrpSpPr/>
          <p:nvPr/>
        </p:nvGrpSpPr>
        <p:grpSpPr>
          <a:xfrm>
            <a:off x="2379580" y="2796026"/>
            <a:ext cx="3681074" cy="3597148"/>
            <a:chOff x="2379580" y="2796026"/>
            <a:chExt cx="3681074" cy="3597148"/>
          </a:xfrm>
        </p:grpSpPr>
        <p:sp>
          <p:nvSpPr>
            <p:cNvPr id="14" name="Rectangle 13">
              <a:extLst>
                <a:ext uri="{FF2B5EF4-FFF2-40B4-BE49-F238E27FC236}">
                  <a16:creationId xmlns:a16="http://schemas.microsoft.com/office/drawing/2014/main" id="{972200E3-D041-3253-6639-765CDE209BA4}"/>
                </a:ext>
              </a:extLst>
            </p:cNvPr>
            <p:cNvSpPr/>
            <p:nvPr/>
          </p:nvSpPr>
          <p:spPr>
            <a:xfrm>
              <a:off x="2379580" y="2796026"/>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4E4ECA3-2707-DFB6-01C4-7313C726F0F9}"/>
                </a:ext>
              </a:extLst>
            </p:cNvPr>
            <p:cNvSpPr/>
            <p:nvPr/>
          </p:nvSpPr>
          <p:spPr>
            <a:xfrm>
              <a:off x="2379580" y="3411570"/>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A6E855D-CE82-06B0-8D98-7D69D9ECA3A9}"/>
                </a:ext>
              </a:extLst>
            </p:cNvPr>
            <p:cNvSpPr/>
            <p:nvPr/>
          </p:nvSpPr>
          <p:spPr>
            <a:xfrm>
              <a:off x="2379580" y="4027115"/>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7647974-3950-847E-2CCF-571EF31D98EF}"/>
                </a:ext>
              </a:extLst>
            </p:cNvPr>
            <p:cNvSpPr/>
            <p:nvPr/>
          </p:nvSpPr>
          <p:spPr>
            <a:xfrm>
              <a:off x="2379580" y="4642659"/>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51CEE8-7A26-D7E9-BA61-9D89A26ED1FA}"/>
                </a:ext>
              </a:extLst>
            </p:cNvPr>
            <p:cNvSpPr/>
            <p:nvPr/>
          </p:nvSpPr>
          <p:spPr>
            <a:xfrm>
              <a:off x="2379580" y="5251871"/>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D4A61F-94A5-CAA7-70AB-87708D21A22C}"/>
                </a:ext>
              </a:extLst>
            </p:cNvPr>
            <p:cNvSpPr/>
            <p:nvPr/>
          </p:nvSpPr>
          <p:spPr>
            <a:xfrm>
              <a:off x="2379580" y="5867416"/>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3DE62C1-4838-FC04-AD30-4F3891CA7BF7}"/>
              </a:ext>
            </a:extLst>
          </p:cNvPr>
          <p:cNvSpPr/>
          <p:nvPr/>
        </p:nvSpPr>
        <p:spPr>
          <a:xfrm>
            <a:off x="2379580" y="2796026"/>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7578BC8-E185-CBBD-B64C-FC108A168CF3}"/>
              </a:ext>
            </a:extLst>
          </p:cNvPr>
          <p:cNvSpPr/>
          <p:nvPr/>
        </p:nvSpPr>
        <p:spPr>
          <a:xfrm>
            <a:off x="2379580" y="3411570"/>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91FA730-CCC5-0989-12F1-FE7B2CF69C53}"/>
              </a:ext>
            </a:extLst>
          </p:cNvPr>
          <p:cNvSpPr/>
          <p:nvPr/>
        </p:nvSpPr>
        <p:spPr>
          <a:xfrm>
            <a:off x="2379580" y="4027114"/>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9ED3BAB-89FE-D33C-2AF5-A94F78298E1E}"/>
              </a:ext>
            </a:extLst>
          </p:cNvPr>
          <p:cNvSpPr/>
          <p:nvPr/>
        </p:nvSpPr>
        <p:spPr>
          <a:xfrm>
            <a:off x="2379580" y="4642657"/>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BA22E43-F8D4-C2F6-085A-8C1EBB486E2C}"/>
              </a:ext>
            </a:extLst>
          </p:cNvPr>
          <p:cNvSpPr/>
          <p:nvPr/>
        </p:nvSpPr>
        <p:spPr>
          <a:xfrm>
            <a:off x="2379580" y="5251871"/>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AF53EAA-3272-2C5C-3D23-CA192C21946C}"/>
              </a:ext>
            </a:extLst>
          </p:cNvPr>
          <p:cNvSpPr/>
          <p:nvPr/>
        </p:nvSpPr>
        <p:spPr>
          <a:xfrm>
            <a:off x="2379580" y="5867414"/>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Elbow Connector 36">
            <a:extLst>
              <a:ext uri="{FF2B5EF4-FFF2-40B4-BE49-F238E27FC236}">
                <a16:creationId xmlns:a16="http://schemas.microsoft.com/office/drawing/2014/main" id="{866AA118-2EB2-F029-EE53-27E86D74A803}"/>
              </a:ext>
            </a:extLst>
          </p:cNvPr>
          <p:cNvCxnSpPr>
            <a:cxnSpLocks/>
            <a:endCxn id="35" idx="2"/>
          </p:cNvCxnSpPr>
          <p:nvPr/>
        </p:nvCxnSpPr>
        <p:spPr>
          <a:xfrm rot="16200000" flipH="1">
            <a:off x="365739" y="4175886"/>
            <a:ext cx="3472231" cy="43658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CF29ABFB-22C9-12D8-E88C-2853C851A678}"/>
              </a:ext>
            </a:extLst>
          </p:cNvPr>
          <p:cNvCxnSpPr>
            <a:cxnSpLocks/>
            <a:endCxn id="34" idx="2"/>
          </p:cNvCxnSpPr>
          <p:nvPr/>
        </p:nvCxnSpPr>
        <p:spPr>
          <a:xfrm rot="16200000" flipH="1">
            <a:off x="676180" y="3871470"/>
            <a:ext cx="2851348" cy="43658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10533CF0-0489-98E4-08DC-65B748353BB2}"/>
              </a:ext>
            </a:extLst>
          </p:cNvPr>
          <p:cNvCxnSpPr>
            <a:cxnSpLocks/>
          </p:cNvCxnSpPr>
          <p:nvPr/>
        </p:nvCxnSpPr>
        <p:spPr>
          <a:xfrm rot="16200000" flipH="1">
            <a:off x="953674" y="3547303"/>
            <a:ext cx="2291576" cy="42488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822DE701-5135-823E-8E16-04470AA02E32}"/>
              </a:ext>
            </a:extLst>
          </p:cNvPr>
          <p:cNvCxnSpPr>
            <a:cxnSpLocks/>
            <a:endCxn id="32" idx="2"/>
          </p:cNvCxnSpPr>
          <p:nvPr/>
        </p:nvCxnSpPr>
        <p:spPr>
          <a:xfrm rot="16200000" flipH="1">
            <a:off x="1263292" y="3233140"/>
            <a:ext cx="1680578" cy="43312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BA01292D-437C-3043-2A0E-4470E8EC255E}"/>
              </a:ext>
            </a:extLst>
          </p:cNvPr>
          <p:cNvCxnSpPr>
            <a:cxnSpLocks/>
            <a:endCxn id="31" idx="2"/>
          </p:cNvCxnSpPr>
          <p:nvPr/>
        </p:nvCxnSpPr>
        <p:spPr>
          <a:xfrm rot="16200000" flipH="1">
            <a:off x="1566468" y="2931174"/>
            <a:ext cx="1070106" cy="43724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EB1E4E1E-5215-13F4-9EFB-C2B74BD2BEF8}"/>
              </a:ext>
            </a:extLst>
          </p:cNvPr>
          <p:cNvCxnSpPr>
            <a:cxnSpLocks/>
          </p:cNvCxnSpPr>
          <p:nvPr/>
        </p:nvCxnSpPr>
        <p:spPr>
          <a:xfrm rot="16200000" flipH="1">
            <a:off x="1875560" y="2622558"/>
            <a:ext cx="447138" cy="42555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A02274A-5625-A348-E861-D75CCD4C777D}"/>
              </a:ext>
            </a:extLst>
          </p:cNvPr>
          <p:cNvSpPr txBox="1"/>
          <p:nvPr/>
        </p:nvSpPr>
        <p:spPr>
          <a:xfrm>
            <a:off x="3371433" y="2830885"/>
            <a:ext cx="2253863"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Live with parents</a:t>
            </a:r>
          </a:p>
        </p:txBody>
      </p:sp>
      <p:sp>
        <p:nvSpPr>
          <p:cNvPr id="66" name="TextBox 65">
            <a:extLst>
              <a:ext uri="{FF2B5EF4-FFF2-40B4-BE49-F238E27FC236}">
                <a16:creationId xmlns:a16="http://schemas.microsoft.com/office/drawing/2014/main" id="{9612650D-6CAB-C61D-B5D5-D99B9F2C4683}"/>
              </a:ext>
            </a:extLst>
          </p:cNvPr>
          <p:cNvSpPr txBox="1"/>
          <p:nvPr/>
        </p:nvSpPr>
        <p:spPr>
          <a:xfrm>
            <a:off x="3371433" y="3459749"/>
            <a:ext cx="2253863"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Live alone w/o dependents</a:t>
            </a:r>
          </a:p>
        </p:txBody>
      </p:sp>
      <p:sp>
        <p:nvSpPr>
          <p:cNvPr id="74" name="TextBox 73">
            <a:extLst>
              <a:ext uri="{FF2B5EF4-FFF2-40B4-BE49-F238E27FC236}">
                <a16:creationId xmlns:a16="http://schemas.microsoft.com/office/drawing/2014/main" id="{B80D25D1-3E42-D094-00A8-BDA0CA5B873D}"/>
              </a:ext>
            </a:extLst>
          </p:cNvPr>
          <p:cNvSpPr txBox="1"/>
          <p:nvPr/>
        </p:nvSpPr>
        <p:spPr>
          <a:xfrm>
            <a:off x="3371433" y="4055659"/>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Rent living space instead of own</a:t>
            </a:r>
          </a:p>
        </p:txBody>
      </p:sp>
      <p:sp>
        <p:nvSpPr>
          <p:cNvPr id="30" name="Oval 29">
            <a:extLst>
              <a:ext uri="{FF2B5EF4-FFF2-40B4-BE49-F238E27FC236}">
                <a16:creationId xmlns:a16="http://schemas.microsoft.com/office/drawing/2014/main" id="{31818299-306C-FAB9-CAEF-FE32797068C3}"/>
              </a:ext>
            </a:extLst>
          </p:cNvPr>
          <p:cNvSpPr>
            <a:spLocks noChangeAspect="1"/>
          </p:cNvSpPr>
          <p:nvPr/>
        </p:nvSpPr>
        <p:spPr>
          <a:xfrm>
            <a:off x="2320144" y="299946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 name="Oval 30">
            <a:extLst>
              <a:ext uri="{FF2B5EF4-FFF2-40B4-BE49-F238E27FC236}">
                <a16:creationId xmlns:a16="http://schemas.microsoft.com/office/drawing/2014/main" id="{29D04706-207C-F183-25F3-8E8C6CE1AE67}"/>
              </a:ext>
            </a:extLst>
          </p:cNvPr>
          <p:cNvSpPr>
            <a:spLocks noChangeAspect="1"/>
          </p:cNvSpPr>
          <p:nvPr/>
        </p:nvSpPr>
        <p:spPr>
          <a:xfrm>
            <a:off x="2320144" y="3625414"/>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2" name="Oval 31">
            <a:extLst>
              <a:ext uri="{FF2B5EF4-FFF2-40B4-BE49-F238E27FC236}">
                <a16:creationId xmlns:a16="http://schemas.microsoft.com/office/drawing/2014/main" id="{D1ACE057-E114-6739-BA44-6C6F60D624E1}"/>
              </a:ext>
            </a:extLst>
          </p:cNvPr>
          <p:cNvSpPr>
            <a:spLocks noChangeAspect="1"/>
          </p:cNvSpPr>
          <p:nvPr/>
        </p:nvSpPr>
        <p:spPr>
          <a:xfrm>
            <a:off x="2320144" y="423055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3" name="Oval 32">
            <a:extLst>
              <a:ext uri="{FF2B5EF4-FFF2-40B4-BE49-F238E27FC236}">
                <a16:creationId xmlns:a16="http://schemas.microsoft.com/office/drawing/2014/main" id="{440E473D-ADC7-ECA3-289B-9C197B04E5E3}"/>
              </a:ext>
            </a:extLst>
          </p:cNvPr>
          <p:cNvSpPr>
            <a:spLocks noChangeAspect="1"/>
          </p:cNvSpPr>
          <p:nvPr/>
        </p:nvSpPr>
        <p:spPr>
          <a:xfrm>
            <a:off x="2320144" y="4846099"/>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 name="Oval 33">
            <a:extLst>
              <a:ext uri="{FF2B5EF4-FFF2-40B4-BE49-F238E27FC236}">
                <a16:creationId xmlns:a16="http://schemas.microsoft.com/office/drawing/2014/main" id="{00F85E76-B465-A269-4F28-F6C58DEAB179}"/>
              </a:ext>
            </a:extLst>
          </p:cNvPr>
          <p:cNvSpPr>
            <a:spLocks noChangeAspect="1"/>
          </p:cNvSpPr>
          <p:nvPr/>
        </p:nvSpPr>
        <p:spPr>
          <a:xfrm>
            <a:off x="2320144" y="545599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 name="Oval 34">
            <a:extLst>
              <a:ext uri="{FF2B5EF4-FFF2-40B4-BE49-F238E27FC236}">
                <a16:creationId xmlns:a16="http://schemas.microsoft.com/office/drawing/2014/main" id="{F022EDDC-C960-CFF5-5692-C96379AF6B24}"/>
              </a:ext>
            </a:extLst>
          </p:cNvPr>
          <p:cNvSpPr>
            <a:spLocks noChangeAspect="1"/>
          </p:cNvSpPr>
          <p:nvPr/>
        </p:nvSpPr>
        <p:spPr>
          <a:xfrm>
            <a:off x="2320144" y="607085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5" name="TextBox 74">
            <a:extLst>
              <a:ext uri="{FF2B5EF4-FFF2-40B4-BE49-F238E27FC236}">
                <a16:creationId xmlns:a16="http://schemas.microsoft.com/office/drawing/2014/main" id="{DF116528-0D67-8F49-E6AF-E0C6FC4A7610}"/>
              </a:ext>
            </a:extLst>
          </p:cNvPr>
          <p:cNvSpPr txBox="1"/>
          <p:nvPr/>
        </p:nvSpPr>
        <p:spPr>
          <a:xfrm>
            <a:off x="3371432" y="4671202"/>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Claim to care about social issues</a:t>
            </a:r>
          </a:p>
        </p:txBody>
      </p:sp>
      <p:sp>
        <p:nvSpPr>
          <p:cNvPr id="76" name="TextBox 75">
            <a:extLst>
              <a:ext uri="{FF2B5EF4-FFF2-40B4-BE49-F238E27FC236}">
                <a16:creationId xmlns:a16="http://schemas.microsoft.com/office/drawing/2014/main" id="{3A2834C2-5D4A-7036-E6C8-DC31F7A2E008}"/>
              </a:ext>
            </a:extLst>
          </p:cNvPr>
          <p:cNvSpPr txBox="1"/>
          <p:nvPr/>
        </p:nvSpPr>
        <p:spPr>
          <a:xfrm>
            <a:off x="3371432" y="5291991"/>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Are socially/politically engaged</a:t>
            </a:r>
          </a:p>
        </p:txBody>
      </p:sp>
      <p:sp>
        <p:nvSpPr>
          <p:cNvPr id="77" name="TextBox 76">
            <a:extLst>
              <a:ext uri="{FF2B5EF4-FFF2-40B4-BE49-F238E27FC236}">
                <a16:creationId xmlns:a16="http://schemas.microsoft.com/office/drawing/2014/main" id="{E8F77024-FBC9-0C57-6C31-4827DB11AB22}"/>
              </a:ext>
            </a:extLst>
          </p:cNvPr>
          <p:cNvSpPr txBox="1"/>
          <p:nvPr/>
        </p:nvSpPr>
        <p:spPr>
          <a:xfrm>
            <a:off x="3371432" y="5895959"/>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Are pursuing a postgrad degree</a:t>
            </a:r>
          </a:p>
        </p:txBody>
      </p:sp>
      <p:sp>
        <p:nvSpPr>
          <p:cNvPr id="78" name="TextBox 77">
            <a:extLst>
              <a:ext uri="{FF2B5EF4-FFF2-40B4-BE49-F238E27FC236}">
                <a16:creationId xmlns:a16="http://schemas.microsoft.com/office/drawing/2014/main" id="{917D8D94-5D45-D94A-4A2B-FD2613D6828F}"/>
              </a:ext>
            </a:extLst>
          </p:cNvPr>
          <p:cNvSpPr txBox="1"/>
          <p:nvPr/>
        </p:nvSpPr>
        <p:spPr>
          <a:xfrm>
            <a:off x="2439015" y="2830885"/>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53%</a:t>
            </a:r>
          </a:p>
        </p:txBody>
      </p:sp>
      <p:sp>
        <p:nvSpPr>
          <p:cNvPr id="79" name="TextBox 78">
            <a:extLst>
              <a:ext uri="{FF2B5EF4-FFF2-40B4-BE49-F238E27FC236}">
                <a16:creationId xmlns:a16="http://schemas.microsoft.com/office/drawing/2014/main" id="{C2965DED-1628-75D1-A0BB-91A038B136A4}"/>
              </a:ext>
            </a:extLst>
          </p:cNvPr>
          <p:cNvSpPr txBox="1"/>
          <p:nvPr/>
        </p:nvSpPr>
        <p:spPr>
          <a:xfrm>
            <a:off x="2439015" y="3448173"/>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24%</a:t>
            </a:r>
          </a:p>
        </p:txBody>
      </p:sp>
      <p:sp>
        <p:nvSpPr>
          <p:cNvPr id="80" name="TextBox 79">
            <a:extLst>
              <a:ext uri="{FF2B5EF4-FFF2-40B4-BE49-F238E27FC236}">
                <a16:creationId xmlns:a16="http://schemas.microsoft.com/office/drawing/2014/main" id="{C73FC9B0-F90E-2B33-C99A-8CD49F100B10}"/>
              </a:ext>
            </a:extLst>
          </p:cNvPr>
          <p:cNvSpPr txBox="1"/>
          <p:nvPr/>
        </p:nvSpPr>
        <p:spPr>
          <a:xfrm>
            <a:off x="2439014" y="4060176"/>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42%</a:t>
            </a:r>
          </a:p>
        </p:txBody>
      </p:sp>
      <p:sp>
        <p:nvSpPr>
          <p:cNvPr id="81" name="TextBox 80">
            <a:extLst>
              <a:ext uri="{FF2B5EF4-FFF2-40B4-BE49-F238E27FC236}">
                <a16:creationId xmlns:a16="http://schemas.microsoft.com/office/drawing/2014/main" id="{9598FEDE-4280-3D2A-DC9B-F082D8FDEC9F}"/>
              </a:ext>
            </a:extLst>
          </p:cNvPr>
          <p:cNvSpPr txBox="1"/>
          <p:nvPr/>
        </p:nvSpPr>
        <p:spPr>
          <a:xfrm>
            <a:off x="2439014" y="4685662"/>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36%</a:t>
            </a:r>
          </a:p>
        </p:txBody>
      </p:sp>
      <p:sp>
        <p:nvSpPr>
          <p:cNvPr id="83" name="TextBox 82">
            <a:extLst>
              <a:ext uri="{FF2B5EF4-FFF2-40B4-BE49-F238E27FC236}">
                <a16:creationId xmlns:a16="http://schemas.microsoft.com/office/drawing/2014/main" id="{A0487377-437C-B720-9C65-9F6A382007B9}"/>
              </a:ext>
            </a:extLst>
          </p:cNvPr>
          <p:cNvSpPr txBox="1"/>
          <p:nvPr/>
        </p:nvSpPr>
        <p:spPr>
          <a:xfrm>
            <a:off x="2439014" y="5291614"/>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12%</a:t>
            </a:r>
          </a:p>
        </p:txBody>
      </p:sp>
      <p:sp>
        <p:nvSpPr>
          <p:cNvPr id="84" name="TextBox 83">
            <a:extLst>
              <a:ext uri="{FF2B5EF4-FFF2-40B4-BE49-F238E27FC236}">
                <a16:creationId xmlns:a16="http://schemas.microsoft.com/office/drawing/2014/main" id="{C68428B5-BD3E-EECE-269B-0B5F4B2E146D}"/>
              </a:ext>
            </a:extLst>
          </p:cNvPr>
          <p:cNvSpPr txBox="1"/>
          <p:nvPr/>
        </p:nvSpPr>
        <p:spPr>
          <a:xfrm>
            <a:off x="2439014" y="5907534"/>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15%</a:t>
            </a:r>
          </a:p>
        </p:txBody>
      </p:sp>
      <p:grpSp>
        <p:nvGrpSpPr>
          <p:cNvPr id="3" name="Group 2">
            <a:extLst>
              <a:ext uri="{FF2B5EF4-FFF2-40B4-BE49-F238E27FC236}">
                <a16:creationId xmlns:a16="http://schemas.microsoft.com/office/drawing/2014/main" id="{FBB7C082-565C-1CF1-8794-626AA6E28FDA}"/>
              </a:ext>
            </a:extLst>
          </p:cNvPr>
          <p:cNvGrpSpPr/>
          <p:nvPr/>
        </p:nvGrpSpPr>
        <p:grpSpPr>
          <a:xfrm>
            <a:off x="7668978" y="2796026"/>
            <a:ext cx="3681074" cy="3597148"/>
            <a:chOff x="7668978" y="2796026"/>
            <a:chExt cx="3681074" cy="3597148"/>
          </a:xfrm>
        </p:grpSpPr>
        <p:sp>
          <p:nvSpPr>
            <p:cNvPr id="152" name="Rectangle 151">
              <a:extLst>
                <a:ext uri="{FF2B5EF4-FFF2-40B4-BE49-F238E27FC236}">
                  <a16:creationId xmlns:a16="http://schemas.microsoft.com/office/drawing/2014/main" id="{B2779BA6-9637-76D6-92A9-557DA9CCD5F4}"/>
                </a:ext>
              </a:extLst>
            </p:cNvPr>
            <p:cNvSpPr/>
            <p:nvPr/>
          </p:nvSpPr>
          <p:spPr>
            <a:xfrm>
              <a:off x="7668978" y="2796026"/>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219804D-8890-3754-72FB-00A63364ED59}"/>
                </a:ext>
              </a:extLst>
            </p:cNvPr>
            <p:cNvSpPr/>
            <p:nvPr/>
          </p:nvSpPr>
          <p:spPr>
            <a:xfrm>
              <a:off x="7668978" y="3411570"/>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719A06B7-A510-D7AD-CAA7-5E94CB7A838B}"/>
                </a:ext>
              </a:extLst>
            </p:cNvPr>
            <p:cNvSpPr/>
            <p:nvPr/>
          </p:nvSpPr>
          <p:spPr>
            <a:xfrm>
              <a:off x="7668978" y="4027115"/>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81372BD4-E923-37AD-4D0B-BEA6EB8985C6}"/>
                </a:ext>
              </a:extLst>
            </p:cNvPr>
            <p:cNvSpPr/>
            <p:nvPr/>
          </p:nvSpPr>
          <p:spPr>
            <a:xfrm>
              <a:off x="7668978" y="4642659"/>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9AF41D72-CFC5-35D2-4647-13BB036497B8}"/>
                </a:ext>
              </a:extLst>
            </p:cNvPr>
            <p:cNvSpPr/>
            <p:nvPr/>
          </p:nvSpPr>
          <p:spPr>
            <a:xfrm>
              <a:off x="7668978" y="5251871"/>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CFA33C71-6274-A17D-1D0C-455635851587}"/>
                </a:ext>
              </a:extLst>
            </p:cNvPr>
            <p:cNvSpPr/>
            <p:nvPr/>
          </p:nvSpPr>
          <p:spPr>
            <a:xfrm>
              <a:off x="7668978" y="5867416"/>
              <a:ext cx="3681074" cy="525758"/>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Rectangle 157">
            <a:extLst>
              <a:ext uri="{FF2B5EF4-FFF2-40B4-BE49-F238E27FC236}">
                <a16:creationId xmlns:a16="http://schemas.microsoft.com/office/drawing/2014/main" id="{80190963-A44E-27A5-701C-5C6F73B4C2DE}"/>
              </a:ext>
            </a:extLst>
          </p:cNvPr>
          <p:cNvSpPr/>
          <p:nvPr/>
        </p:nvSpPr>
        <p:spPr>
          <a:xfrm>
            <a:off x="7668978" y="2796026"/>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AE90BE57-867C-8FE1-681B-EB08560E138A}"/>
              </a:ext>
            </a:extLst>
          </p:cNvPr>
          <p:cNvSpPr/>
          <p:nvPr/>
        </p:nvSpPr>
        <p:spPr>
          <a:xfrm>
            <a:off x="7668978" y="3411570"/>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F9FF8602-B5FD-6FF1-C6B4-C266A3896FCE}"/>
              </a:ext>
            </a:extLst>
          </p:cNvPr>
          <p:cNvSpPr/>
          <p:nvPr/>
        </p:nvSpPr>
        <p:spPr>
          <a:xfrm>
            <a:off x="7668978" y="4027114"/>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B17E99A7-C0CA-7220-A69C-BCA5FA6A37AC}"/>
              </a:ext>
            </a:extLst>
          </p:cNvPr>
          <p:cNvSpPr/>
          <p:nvPr/>
        </p:nvSpPr>
        <p:spPr>
          <a:xfrm>
            <a:off x="7668978" y="4642657"/>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3A8FA76-1A4E-A775-CB4C-60558CB9861F}"/>
              </a:ext>
            </a:extLst>
          </p:cNvPr>
          <p:cNvSpPr/>
          <p:nvPr/>
        </p:nvSpPr>
        <p:spPr>
          <a:xfrm>
            <a:off x="7668978" y="5251871"/>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E9581AA9-FCB7-DF51-178B-512649176515}"/>
              </a:ext>
            </a:extLst>
          </p:cNvPr>
          <p:cNvSpPr/>
          <p:nvPr/>
        </p:nvSpPr>
        <p:spPr>
          <a:xfrm>
            <a:off x="7668978" y="5867414"/>
            <a:ext cx="860612" cy="525757"/>
          </a:xfrm>
          <a:prstGeom prst="rect">
            <a:avLst/>
          </a:prstGeom>
          <a:solidFill>
            <a:schemeClr val="accent1">
              <a:lumMod val="20000"/>
              <a:lumOff val="80000"/>
              <a:alpha val="5588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4" name="Elbow Connector 163">
            <a:extLst>
              <a:ext uri="{FF2B5EF4-FFF2-40B4-BE49-F238E27FC236}">
                <a16:creationId xmlns:a16="http://schemas.microsoft.com/office/drawing/2014/main" id="{81B8BA18-CE67-3DD1-3140-773014BD6E93}"/>
              </a:ext>
            </a:extLst>
          </p:cNvPr>
          <p:cNvCxnSpPr>
            <a:cxnSpLocks/>
            <a:endCxn id="178" idx="2"/>
          </p:cNvCxnSpPr>
          <p:nvPr/>
        </p:nvCxnSpPr>
        <p:spPr>
          <a:xfrm rot="16200000" flipH="1">
            <a:off x="5655137" y="4175886"/>
            <a:ext cx="3472231" cy="43658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7690E289-9DC2-C74B-0FB1-5A3C8DF10A13}"/>
              </a:ext>
            </a:extLst>
          </p:cNvPr>
          <p:cNvCxnSpPr>
            <a:cxnSpLocks/>
            <a:endCxn id="177" idx="2"/>
          </p:cNvCxnSpPr>
          <p:nvPr/>
        </p:nvCxnSpPr>
        <p:spPr>
          <a:xfrm rot="16200000" flipH="1">
            <a:off x="5965578" y="3871470"/>
            <a:ext cx="2851348" cy="43658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6" name="Elbow Connector 165">
            <a:extLst>
              <a:ext uri="{FF2B5EF4-FFF2-40B4-BE49-F238E27FC236}">
                <a16:creationId xmlns:a16="http://schemas.microsoft.com/office/drawing/2014/main" id="{FA6BEC25-25CE-1866-7B47-17392A5B26D5}"/>
              </a:ext>
            </a:extLst>
          </p:cNvPr>
          <p:cNvCxnSpPr>
            <a:cxnSpLocks/>
          </p:cNvCxnSpPr>
          <p:nvPr/>
        </p:nvCxnSpPr>
        <p:spPr>
          <a:xfrm rot="16200000" flipH="1">
            <a:off x="6243072" y="3547303"/>
            <a:ext cx="2291576" cy="42488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7" name="Elbow Connector 166">
            <a:extLst>
              <a:ext uri="{FF2B5EF4-FFF2-40B4-BE49-F238E27FC236}">
                <a16:creationId xmlns:a16="http://schemas.microsoft.com/office/drawing/2014/main" id="{40B1A7CB-52A3-B945-B62E-A398DE81C497}"/>
              </a:ext>
            </a:extLst>
          </p:cNvPr>
          <p:cNvCxnSpPr>
            <a:cxnSpLocks/>
            <a:endCxn id="175" idx="2"/>
          </p:cNvCxnSpPr>
          <p:nvPr/>
        </p:nvCxnSpPr>
        <p:spPr>
          <a:xfrm rot="16200000" flipH="1">
            <a:off x="6552690" y="3233140"/>
            <a:ext cx="1680578" cy="43312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8" name="Elbow Connector 167">
            <a:extLst>
              <a:ext uri="{FF2B5EF4-FFF2-40B4-BE49-F238E27FC236}">
                <a16:creationId xmlns:a16="http://schemas.microsoft.com/office/drawing/2014/main" id="{E3141722-4DFE-F809-C144-05E2E3A1E230}"/>
              </a:ext>
            </a:extLst>
          </p:cNvPr>
          <p:cNvCxnSpPr>
            <a:cxnSpLocks/>
            <a:endCxn id="174" idx="2"/>
          </p:cNvCxnSpPr>
          <p:nvPr/>
        </p:nvCxnSpPr>
        <p:spPr>
          <a:xfrm rot="16200000" flipH="1">
            <a:off x="6855866" y="2931174"/>
            <a:ext cx="1070106" cy="43724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69" name="Elbow Connector 168">
            <a:extLst>
              <a:ext uri="{FF2B5EF4-FFF2-40B4-BE49-F238E27FC236}">
                <a16:creationId xmlns:a16="http://schemas.microsoft.com/office/drawing/2014/main" id="{F0B8CC01-33D5-46F7-F115-D184D3794BB9}"/>
              </a:ext>
            </a:extLst>
          </p:cNvPr>
          <p:cNvCxnSpPr>
            <a:cxnSpLocks/>
          </p:cNvCxnSpPr>
          <p:nvPr/>
        </p:nvCxnSpPr>
        <p:spPr>
          <a:xfrm rot="16200000" flipH="1">
            <a:off x="7164958" y="2622558"/>
            <a:ext cx="447138" cy="42555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442CC40E-262E-EAB0-9EFD-3C4A8CFA12AA}"/>
              </a:ext>
            </a:extLst>
          </p:cNvPr>
          <p:cNvSpPr txBox="1"/>
          <p:nvPr/>
        </p:nvSpPr>
        <p:spPr>
          <a:xfrm>
            <a:off x="8660831" y="2830885"/>
            <a:ext cx="2253863"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Live with parents</a:t>
            </a:r>
          </a:p>
        </p:txBody>
      </p:sp>
      <p:sp>
        <p:nvSpPr>
          <p:cNvPr id="171" name="TextBox 170">
            <a:extLst>
              <a:ext uri="{FF2B5EF4-FFF2-40B4-BE49-F238E27FC236}">
                <a16:creationId xmlns:a16="http://schemas.microsoft.com/office/drawing/2014/main" id="{CDF430F4-75FF-FEE3-DDC8-7C7C3A5D70B3}"/>
              </a:ext>
            </a:extLst>
          </p:cNvPr>
          <p:cNvSpPr txBox="1"/>
          <p:nvPr/>
        </p:nvSpPr>
        <p:spPr>
          <a:xfrm>
            <a:off x="8660831" y="3459749"/>
            <a:ext cx="2500048"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Live with partner or dependents</a:t>
            </a:r>
          </a:p>
        </p:txBody>
      </p:sp>
      <p:sp>
        <p:nvSpPr>
          <p:cNvPr id="172" name="TextBox 171">
            <a:extLst>
              <a:ext uri="{FF2B5EF4-FFF2-40B4-BE49-F238E27FC236}">
                <a16:creationId xmlns:a16="http://schemas.microsoft.com/office/drawing/2014/main" id="{37E6E407-8941-DDD3-EA1B-8C35D60A6369}"/>
              </a:ext>
            </a:extLst>
          </p:cNvPr>
          <p:cNvSpPr txBox="1"/>
          <p:nvPr/>
        </p:nvSpPr>
        <p:spPr>
          <a:xfrm>
            <a:off x="8660831" y="4055659"/>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Rent living space instead of own</a:t>
            </a:r>
          </a:p>
        </p:txBody>
      </p:sp>
      <p:sp>
        <p:nvSpPr>
          <p:cNvPr id="173" name="Oval 172">
            <a:extLst>
              <a:ext uri="{FF2B5EF4-FFF2-40B4-BE49-F238E27FC236}">
                <a16:creationId xmlns:a16="http://schemas.microsoft.com/office/drawing/2014/main" id="{D0C75C72-BA0C-D47D-C3BE-E9F3E6A42D5C}"/>
              </a:ext>
            </a:extLst>
          </p:cNvPr>
          <p:cNvSpPr>
            <a:spLocks noChangeAspect="1"/>
          </p:cNvSpPr>
          <p:nvPr/>
        </p:nvSpPr>
        <p:spPr>
          <a:xfrm>
            <a:off x="7609542" y="299946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4" name="Oval 173">
            <a:extLst>
              <a:ext uri="{FF2B5EF4-FFF2-40B4-BE49-F238E27FC236}">
                <a16:creationId xmlns:a16="http://schemas.microsoft.com/office/drawing/2014/main" id="{608A3A3E-CCBC-6152-5AC9-4984C4329794}"/>
              </a:ext>
            </a:extLst>
          </p:cNvPr>
          <p:cNvSpPr>
            <a:spLocks noChangeAspect="1"/>
          </p:cNvSpPr>
          <p:nvPr/>
        </p:nvSpPr>
        <p:spPr>
          <a:xfrm>
            <a:off x="7609542" y="3625414"/>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5" name="Oval 174">
            <a:extLst>
              <a:ext uri="{FF2B5EF4-FFF2-40B4-BE49-F238E27FC236}">
                <a16:creationId xmlns:a16="http://schemas.microsoft.com/office/drawing/2014/main" id="{75910D28-0E3E-B6B4-CEF9-D3CC57DCA9A4}"/>
              </a:ext>
            </a:extLst>
          </p:cNvPr>
          <p:cNvSpPr>
            <a:spLocks noChangeAspect="1"/>
          </p:cNvSpPr>
          <p:nvPr/>
        </p:nvSpPr>
        <p:spPr>
          <a:xfrm>
            <a:off x="7609542" y="423055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6" name="Oval 175">
            <a:extLst>
              <a:ext uri="{FF2B5EF4-FFF2-40B4-BE49-F238E27FC236}">
                <a16:creationId xmlns:a16="http://schemas.microsoft.com/office/drawing/2014/main" id="{BC9B3001-A912-4D2E-551E-BC1E2750DCE6}"/>
              </a:ext>
            </a:extLst>
          </p:cNvPr>
          <p:cNvSpPr>
            <a:spLocks noChangeAspect="1"/>
          </p:cNvSpPr>
          <p:nvPr/>
        </p:nvSpPr>
        <p:spPr>
          <a:xfrm>
            <a:off x="7609542" y="4846099"/>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7" name="Oval 176">
            <a:extLst>
              <a:ext uri="{FF2B5EF4-FFF2-40B4-BE49-F238E27FC236}">
                <a16:creationId xmlns:a16="http://schemas.microsoft.com/office/drawing/2014/main" id="{220C7B93-5A52-F87A-CAA1-2BFFFB3F7E46}"/>
              </a:ext>
            </a:extLst>
          </p:cNvPr>
          <p:cNvSpPr>
            <a:spLocks noChangeAspect="1"/>
          </p:cNvSpPr>
          <p:nvPr/>
        </p:nvSpPr>
        <p:spPr>
          <a:xfrm>
            <a:off x="7609542" y="545599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8" name="Oval 177">
            <a:extLst>
              <a:ext uri="{FF2B5EF4-FFF2-40B4-BE49-F238E27FC236}">
                <a16:creationId xmlns:a16="http://schemas.microsoft.com/office/drawing/2014/main" id="{5A79D15C-A144-339E-6FF9-4178F777C8EF}"/>
              </a:ext>
            </a:extLst>
          </p:cNvPr>
          <p:cNvSpPr>
            <a:spLocks noChangeAspect="1"/>
          </p:cNvSpPr>
          <p:nvPr/>
        </p:nvSpPr>
        <p:spPr>
          <a:xfrm>
            <a:off x="7609542" y="6070856"/>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79" name="TextBox 178">
            <a:extLst>
              <a:ext uri="{FF2B5EF4-FFF2-40B4-BE49-F238E27FC236}">
                <a16:creationId xmlns:a16="http://schemas.microsoft.com/office/drawing/2014/main" id="{577C0E7F-0B5C-2B7A-6912-3A9EC588211B}"/>
              </a:ext>
            </a:extLst>
          </p:cNvPr>
          <p:cNvSpPr txBox="1"/>
          <p:nvPr/>
        </p:nvSpPr>
        <p:spPr>
          <a:xfrm>
            <a:off x="8660830" y="4671202"/>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Claim to care about social issues</a:t>
            </a:r>
          </a:p>
        </p:txBody>
      </p:sp>
      <p:sp>
        <p:nvSpPr>
          <p:cNvPr id="180" name="TextBox 179">
            <a:extLst>
              <a:ext uri="{FF2B5EF4-FFF2-40B4-BE49-F238E27FC236}">
                <a16:creationId xmlns:a16="http://schemas.microsoft.com/office/drawing/2014/main" id="{C37FBF79-3D3D-271A-5434-2479F9A5DFBA}"/>
              </a:ext>
            </a:extLst>
          </p:cNvPr>
          <p:cNvSpPr txBox="1"/>
          <p:nvPr/>
        </p:nvSpPr>
        <p:spPr>
          <a:xfrm>
            <a:off x="8660830" y="5291991"/>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Are socially/politically engaged</a:t>
            </a:r>
          </a:p>
        </p:txBody>
      </p:sp>
      <p:sp>
        <p:nvSpPr>
          <p:cNvPr id="181" name="TextBox 180">
            <a:extLst>
              <a:ext uri="{FF2B5EF4-FFF2-40B4-BE49-F238E27FC236}">
                <a16:creationId xmlns:a16="http://schemas.microsoft.com/office/drawing/2014/main" id="{B9F5F0EC-0E6B-9325-010C-DAD403136A2B}"/>
              </a:ext>
            </a:extLst>
          </p:cNvPr>
          <p:cNvSpPr txBox="1"/>
          <p:nvPr/>
        </p:nvSpPr>
        <p:spPr>
          <a:xfrm>
            <a:off x="8660830" y="5895959"/>
            <a:ext cx="2500049" cy="445515"/>
          </a:xfrm>
          <a:prstGeom prst="rect">
            <a:avLst/>
          </a:prstGeom>
          <a:noFill/>
        </p:spPr>
        <p:txBody>
          <a:bodyPr wrap="square" lIns="0" rIns="0" rtlCol="0" anchor="ctr">
            <a:noAutofit/>
          </a:bodyPr>
          <a:lstStyle/>
          <a:p>
            <a:pPr>
              <a:lnSpc>
                <a:spcPct val="120000"/>
              </a:lnSpc>
            </a:pPr>
            <a:r>
              <a:rPr lang="en-US" sz="1200" dirty="0">
                <a:solidFill>
                  <a:schemeClr val="tx2"/>
                </a:solidFill>
                <a:latin typeface="Montserrat" panose="00000500000000000000" pitchFamily="50" charset="0"/>
              </a:rPr>
              <a:t>Are pursuing a postgrad degree</a:t>
            </a:r>
          </a:p>
        </p:txBody>
      </p:sp>
      <p:sp>
        <p:nvSpPr>
          <p:cNvPr id="182" name="TextBox 181">
            <a:extLst>
              <a:ext uri="{FF2B5EF4-FFF2-40B4-BE49-F238E27FC236}">
                <a16:creationId xmlns:a16="http://schemas.microsoft.com/office/drawing/2014/main" id="{A13A4B39-D05F-F744-86C2-79CC7CA03A11}"/>
              </a:ext>
            </a:extLst>
          </p:cNvPr>
          <p:cNvSpPr txBox="1"/>
          <p:nvPr/>
        </p:nvSpPr>
        <p:spPr>
          <a:xfrm>
            <a:off x="7728413" y="2830885"/>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34%</a:t>
            </a:r>
          </a:p>
        </p:txBody>
      </p:sp>
      <p:sp>
        <p:nvSpPr>
          <p:cNvPr id="183" name="TextBox 182">
            <a:extLst>
              <a:ext uri="{FF2B5EF4-FFF2-40B4-BE49-F238E27FC236}">
                <a16:creationId xmlns:a16="http://schemas.microsoft.com/office/drawing/2014/main" id="{CDEB44E7-601D-7A0B-3751-115EC089589E}"/>
              </a:ext>
            </a:extLst>
          </p:cNvPr>
          <p:cNvSpPr txBox="1"/>
          <p:nvPr/>
        </p:nvSpPr>
        <p:spPr>
          <a:xfrm>
            <a:off x="7728413" y="3448173"/>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32%</a:t>
            </a:r>
          </a:p>
        </p:txBody>
      </p:sp>
      <p:sp>
        <p:nvSpPr>
          <p:cNvPr id="184" name="TextBox 183">
            <a:extLst>
              <a:ext uri="{FF2B5EF4-FFF2-40B4-BE49-F238E27FC236}">
                <a16:creationId xmlns:a16="http://schemas.microsoft.com/office/drawing/2014/main" id="{1E1AF6C4-BC46-157D-5DFD-AE7289DDF7D8}"/>
              </a:ext>
            </a:extLst>
          </p:cNvPr>
          <p:cNvSpPr txBox="1"/>
          <p:nvPr/>
        </p:nvSpPr>
        <p:spPr>
          <a:xfrm>
            <a:off x="7728412" y="4060176"/>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34%</a:t>
            </a:r>
          </a:p>
        </p:txBody>
      </p:sp>
      <p:sp>
        <p:nvSpPr>
          <p:cNvPr id="185" name="TextBox 184">
            <a:extLst>
              <a:ext uri="{FF2B5EF4-FFF2-40B4-BE49-F238E27FC236}">
                <a16:creationId xmlns:a16="http://schemas.microsoft.com/office/drawing/2014/main" id="{2EEC6506-6BD2-0AEC-13C5-CBF908062A96}"/>
              </a:ext>
            </a:extLst>
          </p:cNvPr>
          <p:cNvSpPr txBox="1"/>
          <p:nvPr/>
        </p:nvSpPr>
        <p:spPr>
          <a:xfrm>
            <a:off x="7728412" y="4685662"/>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26%</a:t>
            </a:r>
          </a:p>
        </p:txBody>
      </p:sp>
      <p:sp>
        <p:nvSpPr>
          <p:cNvPr id="186" name="TextBox 185">
            <a:extLst>
              <a:ext uri="{FF2B5EF4-FFF2-40B4-BE49-F238E27FC236}">
                <a16:creationId xmlns:a16="http://schemas.microsoft.com/office/drawing/2014/main" id="{A5AD9D98-5FD4-9A4B-6F4B-570068599164}"/>
              </a:ext>
            </a:extLst>
          </p:cNvPr>
          <p:cNvSpPr txBox="1"/>
          <p:nvPr/>
        </p:nvSpPr>
        <p:spPr>
          <a:xfrm>
            <a:off x="7728412" y="5291614"/>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8%</a:t>
            </a:r>
          </a:p>
        </p:txBody>
      </p:sp>
      <p:sp>
        <p:nvSpPr>
          <p:cNvPr id="187" name="TextBox 186">
            <a:extLst>
              <a:ext uri="{FF2B5EF4-FFF2-40B4-BE49-F238E27FC236}">
                <a16:creationId xmlns:a16="http://schemas.microsoft.com/office/drawing/2014/main" id="{B994F8E0-3C34-E6EA-B793-62E9A77526B3}"/>
              </a:ext>
            </a:extLst>
          </p:cNvPr>
          <p:cNvSpPr txBox="1"/>
          <p:nvPr/>
        </p:nvSpPr>
        <p:spPr>
          <a:xfrm>
            <a:off x="7728412" y="5907534"/>
            <a:ext cx="801175" cy="445515"/>
          </a:xfrm>
          <a:prstGeom prst="rect">
            <a:avLst/>
          </a:prstGeom>
          <a:noFill/>
        </p:spPr>
        <p:txBody>
          <a:bodyPr wrap="square" lIns="0" rIns="0" rtlCol="0" anchor="ctr">
            <a:noAutofit/>
          </a:bodyPr>
          <a:lstStyle/>
          <a:p>
            <a:pPr algn="ctr">
              <a:lnSpc>
                <a:spcPct val="120000"/>
              </a:lnSpc>
            </a:pPr>
            <a:r>
              <a:rPr lang="en-US" b="1" dirty="0">
                <a:solidFill>
                  <a:schemeClr val="accent1"/>
                </a:solidFill>
                <a:latin typeface="Montserrat" panose="00000500000000000000" pitchFamily="50" charset="0"/>
              </a:rPr>
              <a:t>12%</a:t>
            </a:r>
          </a:p>
        </p:txBody>
      </p:sp>
      <p:sp>
        <p:nvSpPr>
          <p:cNvPr id="6" name="Rectangle 5">
            <a:extLst>
              <a:ext uri="{FF2B5EF4-FFF2-40B4-BE49-F238E27FC236}">
                <a16:creationId xmlns:a16="http://schemas.microsoft.com/office/drawing/2014/main" id="{873EAC4F-5FD2-4915-83F2-72F8E94863E2}"/>
              </a:ext>
            </a:extLst>
          </p:cNvPr>
          <p:cNvSpPr/>
          <p:nvPr/>
        </p:nvSpPr>
        <p:spPr>
          <a:xfrm>
            <a:off x="1398867" y="1703122"/>
            <a:ext cx="3818825" cy="954939"/>
          </a:xfrm>
          <a:prstGeom prst="rect">
            <a:avLst/>
          </a:prstGeom>
          <a:gradFill>
            <a:gsLst>
              <a:gs pos="32000">
                <a:srgbClr val="2B71FD">
                  <a:alpha val="76000"/>
                </a:srgbClr>
              </a:gs>
              <a:gs pos="0">
                <a:schemeClr val="accent1">
                  <a:alpha val="29895"/>
                </a:schemeClr>
              </a:gs>
              <a:gs pos="85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D4768F4-7A28-A2C4-F024-C117F5B72438}"/>
              </a:ext>
            </a:extLst>
          </p:cNvPr>
          <p:cNvSpPr txBox="1"/>
          <p:nvPr/>
        </p:nvSpPr>
        <p:spPr>
          <a:xfrm>
            <a:off x="1513283" y="1841086"/>
            <a:ext cx="3589992" cy="630365"/>
          </a:xfrm>
          <a:prstGeom prst="rect">
            <a:avLst/>
          </a:prstGeom>
          <a:noFill/>
        </p:spPr>
        <p:txBody>
          <a:bodyPr wrap="square" rtlCol="0">
            <a:spAutoFit/>
          </a:bodyPr>
          <a:lstStyle/>
          <a:p>
            <a:pPr algn="ctr">
              <a:lnSpc>
                <a:spcPts val="2200"/>
              </a:lnSpc>
            </a:pPr>
            <a:r>
              <a:rPr lang="en-US" sz="1400" dirty="0">
                <a:solidFill>
                  <a:schemeClr val="bg1"/>
                </a:solidFill>
                <a:latin typeface="Montserrat" pitchFamily="2" charset="77"/>
              </a:rPr>
              <a:t>Consumers </a:t>
            </a:r>
            <a:r>
              <a:rPr lang="en-US" sz="1400" b="1" dirty="0">
                <a:solidFill>
                  <a:schemeClr val="bg1"/>
                </a:solidFill>
                <a:latin typeface="Montserrat" pitchFamily="2" charset="77"/>
              </a:rPr>
              <a:t>aged 23-27 </a:t>
            </a:r>
            <a:r>
              <a:rPr lang="en-US" sz="1400" dirty="0">
                <a:solidFill>
                  <a:schemeClr val="bg1"/>
                </a:solidFill>
                <a:latin typeface="Montserrat" pitchFamily="2" charset="77"/>
              </a:rPr>
              <a:t>have an average annual income of </a:t>
            </a:r>
            <a:r>
              <a:rPr lang="en-US" sz="1400" b="1" dirty="0">
                <a:solidFill>
                  <a:schemeClr val="bg1"/>
                </a:solidFill>
                <a:latin typeface="Montserrat" pitchFamily="2" charset="77"/>
              </a:rPr>
              <a:t>$49K</a:t>
            </a:r>
            <a:r>
              <a:rPr lang="en-US" sz="1400" dirty="0">
                <a:solidFill>
                  <a:schemeClr val="bg1"/>
                </a:solidFill>
                <a:latin typeface="Montserrat" pitchFamily="2" charset="77"/>
              </a:rPr>
              <a:t>.</a:t>
            </a:r>
          </a:p>
        </p:txBody>
      </p:sp>
      <p:sp>
        <p:nvSpPr>
          <p:cNvPr id="150" name="Rectangle 149">
            <a:extLst>
              <a:ext uri="{FF2B5EF4-FFF2-40B4-BE49-F238E27FC236}">
                <a16:creationId xmlns:a16="http://schemas.microsoft.com/office/drawing/2014/main" id="{3F76947E-330A-92D2-13B5-84B27A13DE95}"/>
              </a:ext>
            </a:extLst>
          </p:cNvPr>
          <p:cNvSpPr/>
          <p:nvPr/>
        </p:nvSpPr>
        <p:spPr>
          <a:xfrm>
            <a:off x="6688265" y="1703122"/>
            <a:ext cx="3818825" cy="954939"/>
          </a:xfrm>
          <a:prstGeom prst="rect">
            <a:avLst/>
          </a:prstGeom>
          <a:gradFill>
            <a:gsLst>
              <a:gs pos="32000">
                <a:srgbClr val="2B71FD">
                  <a:alpha val="76000"/>
                </a:srgbClr>
              </a:gs>
              <a:gs pos="0">
                <a:schemeClr val="accent1">
                  <a:alpha val="29895"/>
                </a:schemeClr>
              </a:gs>
              <a:gs pos="85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70DF2F0E-FC95-246D-E94E-8CF243C62E0D}"/>
              </a:ext>
            </a:extLst>
          </p:cNvPr>
          <p:cNvSpPr txBox="1"/>
          <p:nvPr/>
        </p:nvSpPr>
        <p:spPr>
          <a:xfrm>
            <a:off x="6802681" y="1841086"/>
            <a:ext cx="3589992" cy="630365"/>
          </a:xfrm>
          <a:prstGeom prst="rect">
            <a:avLst/>
          </a:prstGeom>
          <a:noFill/>
        </p:spPr>
        <p:txBody>
          <a:bodyPr wrap="square" rtlCol="0">
            <a:spAutoFit/>
          </a:bodyPr>
          <a:lstStyle/>
          <a:p>
            <a:pPr algn="ctr">
              <a:lnSpc>
                <a:spcPts val="2200"/>
              </a:lnSpc>
            </a:pPr>
            <a:r>
              <a:rPr lang="en-US" sz="1400" dirty="0">
                <a:solidFill>
                  <a:schemeClr val="bg1"/>
                </a:solidFill>
                <a:latin typeface="Montserrat" pitchFamily="2" charset="77"/>
              </a:rPr>
              <a:t>Consumers </a:t>
            </a:r>
            <a:r>
              <a:rPr lang="en-US" sz="1400" b="1" dirty="0">
                <a:solidFill>
                  <a:schemeClr val="bg1"/>
                </a:solidFill>
                <a:latin typeface="Montserrat" pitchFamily="2" charset="77"/>
              </a:rPr>
              <a:t>aged 28-32 </a:t>
            </a:r>
            <a:r>
              <a:rPr lang="en-US" sz="1400" dirty="0">
                <a:solidFill>
                  <a:schemeClr val="bg1"/>
                </a:solidFill>
                <a:latin typeface="Montserrat" pitchFamily="2" charset="77"/>
              </a:rPr>
              <a:t>have an average annual income of </a:t>
            </a:r>
            <a:r>
              <a:rPr lang="en-US" sz="1400" b="1" dirty="0">
                <a:solidFill>
                  <a:schemeClr val="bg1"/>
                </a:solidFill>
                <a:latin typeface="Montserrat" pitchFamily="2" charset="77"/>
              </a:rPr>
              <a:t>$62K</a:t>
            </a:r>
            <a:r>
              <a:rPr lang="en-US" sz="1400" dirty="0">
                <a:solidFill>
                  <a:schemeClr val="bg1"/>
                </a:solidFill>
                <a:latin typeface="Montserrat" pitchFamily="2" charset="77"/>
              </a:rPr>
              <a:t>.</a:t>
            </a:r>
          </a:p>
        </p:txBody>
      </p:sp>
    </p:spTree>
    <p:extLst>
      <p:ext uri="{BB962C8B-B14F-4D97-AF65-F5344CB8AC3E}">
        <p14:creationId xmlns:p14="http://schemas.microsoft.com/office/powerpoint/2010/main" val="335120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1500"/>
                                        <p:tgtEl>
                                          <p:spTgt spid="150"/>
                                        </p:tgtEl>
                                      </p:cBhvr>
                                    </p:animEffect>
                                  </p:childTnLst>
                                </p:cTn>
                              </p:par>
                              <p:par>
                                <p:cTn id="11" presetID="0" presetClass="path" presetSubtype="0" decel="50000" fill="hold" grpId="1" nodeType="withEffect">
                                  <p:stCondLst>
                                    <p:cond delay="0"/>
                                  </p:stCondLst>
                                  <p:childTnLst>
                                    <p:animMotion origin="layout" path="M -0.0483 -4.07407E-6 L -4.16667E-6 -4.07407E-6 " pathEditMode="relative" rAng="0" ptsTypes="AA">
                                      <p:cBhvr>
                                        <p:cTn id="12" dur="1500" fill="hold"/>
                                        <p:tgtEl>
                                          <p:spTgt spid="6"/>
                                        </p:tgtEl>
                                        <p:attrNameLst>
                                          <p:attrName>ppt_x</p:attrName>
                                          <p:attrName>ppt_y</p:attrName>
                                        </p:attrNameLst>
                                      </p:cBhvr>
                                      <p:rCtr x="2409" y="0"/>
                                    </p:animMotion>
                                  </p:childTnLst>
                                </p:cTn>
                              </p:par>
                              <p:par>
                                <p:cTn id="13" presetID="0" presetClass="path" presetSubtype="0" decel="50000" fill="hold" grpId="1" nodeType="withEffect">
                                  <p:stCondLst>
                                    <p:cond delay="0"/>
                                  </p:stCondLst>
                                  <p:childTnLst>
                                    <p:animMotion origin="layout" path="M -0.04922 -4.07407E-6 L 1.66667E-6 -4.07407E-6 " pathEditMode="relative" rAng="0" ptsTypes="AA">
                                      <p:cBhvr>
                                        <p:cTn id="14" dur="1500" fill="hold"/>
                                        <p:tgtEl>
                                          <p:spTgt spid="150"/>
                                        </p:tgtEl>
                                        <p:attrNameLst>
                                          <p:attrName>ppt_x</p:attrName>
                                          <p:attrName>ppt_y</p:attrName>
                                        </p:attrNameLst>
                                      </p:cBhvr>
                                      <p:rCtr x="2461" y="0"/>
                                    </p:animMotion>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51"/>
                                        </p:tgtEl>
                                        <p:attrNameLst>
                                          <p:attrName>style.visibility</p:attrName>
                                        </p:attrNameLst>
                                      </p:cBhvr>
                                      <p:to>
                                        <p:strVal val="visible"/>
                                      </p:to>
                                    </p:set>
                                    <p:animEffect transition="in" filter="fade">
                                      <p:cBhvr>
                                        <p:cTn id="20" dur="1000"/>
                                        <p:tgtEl>
                                          <p:spTgt spid="151"/>
                                        </p:tgtEl>
                                      </p:cBhvr>
                                    </p:animEffect>
                                  </p:childTnLst>
                                </p:cTn>
                              </p:par>
                              <p:par>
                                <p:cTn id="21" presetID="17" presetClass="entr" presetSubtype="1" fill="hold" nodeType="withEffect">
                                  <p:stCondLst>
                                    <p:cond delay="1500"/>
                                  </p:stCondLst>
                                  <p:childTnLst>
                                    <p:set>
                                      <p:cBhvr>
                                        <p:cTn id="22" dur="1" fill="hold">
                                          <p:stCondLst>
                                            <p:cond delay="0"/>
                                          </p:stCondLst>
                                        </p:cTn>
                                        <p:tgtEl>
                                          <p:spTgt spid="2"/>
                                        </p:tgtEl>
                                        <p:attrNameLst>
                                          <p:attrName>style.visibility</p:attrName>
                                        </p:attrNameLst>
                                      </p:cBhvr>
                                      <p:to>
                                        <p:strVal val="visible"/>
                                      </p:to>
                                    </p:set>
                                    <p:anim calcmode="lin" valueType="num">
                                      <p:cBhvr>
                                        <p:cTn id="23" dur="2000" fill="hold"/>
                                        <p:tgtEl>
                                          <p:spTgt spid="2"/>
                                        </p:tgtEl>
                                        <p:attrNameLst>
                                          <p:attrName>ppt_x</p:attrName>
                                        </p:attrNameLst>
                                      </p:cBhvr>
                                      <p:tavLst>
                                        <p:tav tm="0">
                                          <p:val>
                                            <p:strVal val="#ppt_x"/>
                                          </p:val>
                                        </p:tav>
                                        <p:tav tm="100000">
                                          <p:val>
                                            <p:strVal val="#ppt_x"/>
                                          </p:val>
                                        </p:tav>
                                      </p:tavLst>
                                    </p:anim>
                                    <p:anim calcmode="lin" valueType="num">
                                      <p:cBhvr>
                                        <p:cTn id="24" dur="2000" fill="hold"/>
                                        <p:tgtEl>
                                          <p:spTgt spid="2"/>
                                        </p:tgtEl>
                                        <p:attrNameLst>
                                          <p:attrName>ppt_y</p:attrName>
                                        </p:attrNameLst>
                                      </p:cBhvr>
                                      <p:tavLst>
                                        <p:tav tm="0">
                                          <p:val>
                                            <p:strVal val="#ppt_y-#ppt_h/2"/>
                                          </p:val>
                                        </p:tav>
                                        <p:tav tm="100000">
                                          <p:val>
                                            <p:strVal val="#ppt_y"/>
                                          </p:val>
                                        </p:tav>
                                      </p:tavLst>
                                    </p:anim>
                                    <p:anim calcmode="lin" valueType="num">
                                      <p:cBhvr>
                                        <p:cTn id="25" dur="2000" fill="hold"/>
                                        <p:tgtEl>
                                          <p:spTgt spid="2"/>
                                        </p:tgtEl>
                                        <p:attrNameLst>
                                          <p:attrName>ppt_w</p:attrName>
                                        </p:attrNameLst>
                                      </p:cBhvr>
                                      <p:tavLst>
                                        <p:tav tm="0">
                                          <p:val>
                                            <p:strVal val="#ppt_w"/>
                                          </p:val>
                                        </p:tav>
                                        <p:tav tm="100000">
                                          <p:val>
                                            <p:strVal val="#ppt_w"/>
                                          </p:val>
                                        </p:tav>
                                      </p:tavLst>
                                    </p:anim>
                                    <p:anim calcmode="lin" valueType="num">
                                      <p:cBhvr>
                                        <p:cTn id="26" dur="2000" fill="hold"/>
                                        <p:tgtEl>
                                          <p:spTgt spid="2"/>
                                        </p:tgtEl>
                                        <p:attrNameLst>
                                          <p:attrName>ppt_h</p:attrName>
                                        </p:attrNameLst>
                                      </p:cBhvr>
                                      <p:tavLst>
                                        <p:tav tm="0">
                                          <p:val>
                                            <p:fltVal val="0"/>
                                          </p:val>
                                        </p:tav>
                                        <p:tav tm="100000">
                                          <p:val>
                                            <p:strVal val="#ppt_h"/>
                                          </p:val>
                                        </p:tav>
                                      </p:tavLst>
                                    </p:anim>
                                  </p:childTnLst>
                                </p:cTn>
                              </p:par>
                              <p:par>
                                <p:cTn id="27" presetID="17" presetClass="entr" presetSubtype="1" fill="hold" nodeType="withEffect">
                                  <p:stCondLst>
                                    <p:cond delay="1500"/>
                                  </p:stCondLst>
                                  <p:childTnLst>
                                    <p:set>
                                      <p:cBhvr>
                                        <p:cTn id="28" dur="1" fill="hold">
                                          <p:stCondLst>
                                            <p:cond delay="0"/>
                                          </p:stCondLst>
                                        </p:cTn>
                                        <p:tgtEl>
                                          <p:spTgt spid="3"/>
                                        </p:tgtEl>
                                        <p:attrNameLst>
                                          <p:attrName>style.visibility</p:attrName>
                                        </p:attrNameLst>
                                      </p:cBhvr>
                                      <p:to>
                                        <p:strVal val="visible"/>
                                      </p:to>
                                    </p:set>
                                    <p:anim calcmode="lin" valueType="num">
                                      <p:cBhvr>
                                        <p:cTn id="29" dur="2000" fill="hold"/>
                                        <p:tgtEl>
                                          <p:spTgt spid="3"/>
                                        </p:tgtEl>
                                        <p:attrNameLst>
                                          <p:attrName>ppt_x</p:attrName>
                                        </p:attrNameLst>
                                      </p:cBhvr>
                                      <p:tavLst>
                                        <p:tav tm="0">
                                          <p:val>
                                            <p:strVal val="#ppt_x"/>
                                          </p:val>
                                        </p:tav>
                                        <p:tav tm="100000">
                                          <p:val>
                                            <p:strVal val="#ppt_x"/>
                                          </p:val>
                                        </p:tav>
                                      </p:tavLst>
                                    </p:anim>
                                    <p:anim calcmode="lin" valueType="num">
                                      <p:cBhvr>
                                        <p:cTn id="30" dur="2000" fill="hold"/>
                                        <p:tgtEl>
                                          <p:spTgt spid="3"/>
                                        </p:tgtEl>
                                        <p:attrNameLst>
                                          <p:attrName>ppt_y</p:attrName>
                                        </p:attrNameLst>
                                      </p:cBhvr>
                                      <p:tavLst>
                                        <p:tav tm="0">
                                          <p:val>
                                            <p:strVal val="#ppt_y-#ppt_h/2"/>
                                          </p:val>
                                        </p:tav>
                                        <p:tav tm="100000">
                                          <p:val>
                                            <p:strVal val="#ppt_y"/>
                                          </p:val>
                                        </p:tav>
                                      </p:tavLst>
                                    </p:anim>
                                    <p:anim calcmode="lin" valueType="num">
                                      <p:cBhvr>
                                        <p:cTn id="31" dur="2000" fill="hold"/>
                                        <p:tgtEl>
                                          <p:spTgt spid="3"/>
                                        </p:tgtEl>
                                        <p:attrNameLst>
                                          <p:attrName>ppt_w</p:attrName>
                                        </p:attrNameLst>
                                      </p:cBhvr>
                                      <p:tavLst>
                                        <p:tav tm="0">
                                          <p:val>
                                            <p:strVal val="#ppt_w"/>
                                          </p:val>
                                        </p:tav>
                                        <p:tav tm="100000">
                                          <p:val>
                                            <p:strVal val="#ppt_w"/>
                                          </p:val>
                                        </p:tav>
                                      </p:tavLst>
                                    </p:anim>
                                    <p:anim calcmode="lin" valueType="num">
                                      <p:cBhvr>
                                        <p:cTn id="32" dur="2000" fill="hold"/>
                                        <p:tgtEl>
                                          <p:spTgt spid="3"/>
                                        </p:tgtEl>
                                        <p:attrNameLst>
                                          <p:attrName>ppt_h</p:attrName>
                                        </p:attrNameLst>
                                      </p:cBhvr>
                                      <p:tavLst>
                                        <p:tav tm="0">
                                          <p:val>
                                            <p:fltVal val="0"/>
                                          </p:val>
                                        </p:tav>
                                        <p:tav tm="100000">
                                          <p:val>
                                            <p:strVal val="#ppt_h"/>
                                          </p:val>
                                        </p:tav>
                                      </p:tavLst>
                                    </p:anim>
                                  </p:childTnLst>
                                </p:cTn>
                              </p:par>
                              <p:par>
                                <p:cTn id="33" presetID="17" presetClass="entr" presetSubtype="1" fill="hold" nodeType="withEffect">
                                  <p:stCondLst>
                                    <p:cond delay="1500"/>
                                  </p:stCondLst>
                                  <p:childTnLst>
                                    <p:set>
                                      <p:cBhvr>
                                        <p:cTn id="34" dur="1" fill="hold">
                                          <p:stCondLst>
                                            <p:cond delay="0"/>
                                          </p:stCondLst>
                                        </p:cTn>
                                        <p:tgtEl>
                                          <p:spTgt spid="53"/>
                                        </p:tgtEl>
                                        <p:attrNameLst>
                                          <p:attrName>style.visibility</p:attrName>
                                        </p:attrNameLst>
                                      </p:cBhvr>
                                      <p:to>
                                        <p:strVal val="visible"/>
                                      </p:to>
                                    </p:set>
                                    <p:anim calcmode="lin" valueType="num">
                                      <p:cBhvr>
                                        <p:cTn id="35" dur="2000" fill="hold"/>
                                        <p:tgtEl>
                                          <p:spTgt spid="53"/>
                                        </p:tgtEl>
                                        <p:attrNameLst>
                                          <p:attrName>ppt_x</p:attrName>
                                        </p:attrNameLst>
                                      </p:cBhvr>
                                      <p:tavLst>
                                        <p:tav tm="0">
                                          <p:val>
                                            <p:strVal val="#ppt_x"/>
                                          </p:val>
                                        </p:tav>
                                        <p:tav tm="100000">
                                          <p:val>
                                            <p:strVal val="#ppt_x"/>
                                          </p:val>
                                        </p:tav>
                                      </p:tavLst>
                                    </p:anim>
                                    <p:anim calcmode="lin" valueType="num">
                                      <p:cBhvr>
                                        <p:cTn id="36" dur="2000" fill="hold"/>
                                        <p:tgtEl>
                                          <p:spTgt spid="53"/>
                                        </p:tgtEl>
                                        <p:attrNameLst>
                                          <p:attrName>ppt_y</p:attrName>
                                        </p:attrNameLst>
                                      </p:cBhvr>
                                      <p:tavLst>
                                        <p:tav tm="0">
                                          <p:val>
                                            <p:strVal val="#ppt_y-#ppt_h/2"/>
                                          </p:val>
                                        </p:tav>
                                        <p:tav tm="100000">
                                          <p:val>
                                            <p:strVal val="#ppt_y"/>
                                          </p:val>
                                        </p:tav>
                                      </p:tavLst>
                                    </p:anim>
                                    <p:anim calcmode="lin" valueType="num">
                                      <p:cBhvr>
                                        <p:cTn id="37" dur="2000" fill="hold"/>
                                        <p:tgtEl>
                                          <p:spTgt spid="53"/>
                                        </p:tgtEl>
                                        <p:attrNameLst>
                                          <p:attrName>ppt_w</p:attrName>
                                        </p:attrNameLst>
                                      </p:cBhvr>
                                      <p:tavLst>
                                        <p:tav tm="0">
                                          <p:val>
                                            <p:strVal val="#ppt_w"/>
                                          </p:val>
                                        </p:tav>
                                        <p:tav tm="100000">
                                          <p:val>
                                            <p:strVal val="#ppt_w"/>
                                          </p:val>
                                        </p:tav>
                                      </p:tavLst>
                                    </p:anim>
                                    <p:anim calcmode="lin" valueType="num">
                                      <p:cBhvr>
                                        <p:cTn id="38" dur="2000" fill="hold"/>
                                        <p:tgtEl>
                                          <p:spTgt spid="53"/>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1500"/>
                                  </p:stCondLst>
                                  <p:childTnLst>
                                    <p:set>
                                      <p:cBhvr>
                                        <p:cTn id="40" dur="1" fill="hold">
                                          <p:stCondLst>
                                            <p:cond delay="0"/>
                                          </p:stCondLst>
                                        </p:cTn>
                                        <p:tgtEl>
                                          <p:spTgt spid="45"/>
                                        </p:tgtEl>
                                        <p:attrNameLst>
                                          <p:attrName>style.visibility</p:attrName>
                                        </p:attrNameLst>
                                      </p:cBhvr>
                                      <p:to>
                                        <p:strVal val="visible"/>
                                      </p:to>
                                    </p:set>
                                    <p:anim calcmode="lin" valueType="num">
                                      <p:cBhvr>
                                        <p:cTn id="41" dur="2000" fill="hold"/>
                                        <p:tgtEl>
                                          <p:spTgt spid="45"/>
                                        </p:tgtEl>
                                        <p:attrNameLst>
                                          <p:attrName>ppt_x</p:attrName>
                                        </p:attrNameLst>
                                      </p:cBhvr>
                                      <p:tavLst>
                                        <p:tav tm="0">
                                          <p:val>
                                            <p:strVal val="#ppt_x"/>
                                          </p:val>
                                        </p:tav>
                                        <p:tav tm="100000">
                                          <p:val>
                                            <p:strVal val="#ppt_x"/>
                                          </p:val>
                                        </p:tav>
                                      </p:tavLst>
                                    </p:anim>
                                    <p:anim calcmode="lin" valueType="num">
                                      <p:cBhvr>
                                        <p:cTn id="42" dur="2000" fill="hold"/>
                                        <p:tgtEl>
                                          <p:spTgt spid="45"/>
                                        </p:tgtEl>
                                        <p:attrNameLst>
                                          <p:attrName>ppt_y</p:attrName>
                                        </p:attrNameLst>
                                      </p:cBhvr>
                                      <p:tavLst>
                                        <p:tav tm="0">
                                          <p:val>
                                            <p:strVal val="#ppt_y-#ppt_h/2"/>
                                          </p:val>
                                        </p:tav>
                                        <p:tav tm="100000">
                                          <p:val>
                                            <p:strVal val="#ppt_y"/>
                                          </p:val>
                                        </p:tav>
                                      </p:tavLst>
                                    </p:anim>
                                    <p:anim calcmode="lin" valueType="num">
                                      <p:cBhvr>
                                        <p:cTn id="43" dur="2000" fill="hold"/>
                                        <p:tgtEl>
                                          <p:spTgt spid="45"/>
                                        </p:tgtEl>
                                        <p:attrNameLst>
                                          <p:attrName>ppt_w</p:attrName>
                                        </p:attrNameLst>
                                      </p:cBhvr>
                                      <p:tavLst>
                                        <p:tav tm="0">
                                          <p:val>
                                            <p:strVal val="#ppt_w"/>
                                          </p:val>
                                        </p:tav>
                                        <p:tav tm="100000">
                                          <p:val>
                                            <p:strVal val="#ppt_w"/>
                                          </p:val>
                                        </p:tav>
                                      </p:tavLst>
                                    </p:anim>
                                    <p:anim calcmode="lin" valueType="num">
                                      <p:cBhvr>
                                        <p:cTn id="44" dur="2000" fill="hold"/>
                                        <p:tgtEl>
                                          <p:spTgt spid="45"/>
                                        </p:tgtEl>
                                        <p:attrNameLst>
                                          <p:attrName>ppt_h</p:attrName>
                                        </p:attrNameLst>
                                      </p:cBhvr>
                                      <p:tavLst>
                                        <p:tav tm="0">
                                          <p:val>
                                            <p:fltVal val="0"/>
                                          </p:val>
                                        </p:tav>
                                        <p:tav tm="100000">
                                          <p:val>
                                            <p:strVal val="#ppt_h"/>
                                          </p:val>
                                        </p:tav>
                                      </p:tavLst>
                                    </p:anim>
                                  </p:childTnLst>
                                </p:cTn>
                              </p:par>
                              <p:par>
                                <p:cTn id="45" presetID="17" presetClass="entr" presetSubtype="1" fill="hold" nodeType="withEffect">
                                  <p:stCondLst>
                                    <p:cond delay="15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2000" fill="hold"/>
                                        <p:tgtEl>
                                          <p:spTgt spid="43"/>
                                        </p:tgtEl>
                                        <p:attrNameLst>
                                          <p:attrName>ppt_x</p:attrName>
                                        </p:attrNameLst>
                                      </p:cBhvr>
                                      <p:tavLst>
                                        <p:tav tm="0">
                                          <p:val>
                                            <p:strVal val="#ppt_x"/>
                                          </p:val>
                                        </p:tav>
                                        <p:tav tm="100000">
                                          <p:val>
                                            <p:strVal val="#ppt_x"/>
                                          </p:val>
                                        </p:tav>
                                      </p:tavLst>
                                    </p:anim>
                                    <p:anim calcmode="lin" valueType="num">
                                      <p:cBhvr>
                                        <p:cTn id="48" dur="2000" fill="hold"/>
                                        <p:tgtEl>
                                          <p:spTgt spid="43"/>
                                        </p:tgtEl>
                                        <p:attrNameLst>
                                          <p:attrName>ppt_y</p:attrName>
                                        </p:attrNameLst>
                                      </p:cBhvr>
                                      <p:tavLst>
                                        <p:tav tm="0">
                                          <p:val>
                                            <p:strVal val="#ppt_y-#ppt_h/2"/>
                                          </p:val>
                                        </p:tav>
                                        <p:tav tm="100000">
                                          <p:val>
                                            <p:strVal val="#ppt_y"/>
                                          </p:val>
                                        </p:tav>
                                      </p:tavLst>
                                    </p:anim>
                                    <p:anim calcmode="lin" valueType="num">
                                      <p:cBhvr>
                                        <p:cTn id="49" dur="2000" fill="hold"/>
                                        <p:tgtEl>
                                          <p:spTgt spid="43"/>
                                        </p:tgtEl>
                                        <p:attrNameLst>
                                          <p:attrName>ppt_w</p:attrName>
                                        </p:attrNameLst>
                                      </p:cBhvr>
                                      <p:tavLst>
                                        <p:tav tm="0">
                                          <p:val>
                                            <p:strVal val="#ppt_w"/>
                                          </p:val>
                                        </p:tav>
                                        <p:tav tm="100000">
                                          <p:val>
                                            <p:strVal val="#ppt_w"/>
                                          </p:val>
                                        </p:tav>
                                      </p:tavLst>
                                    </p:anim>
                                    <p:anim calcmode="lin" valueType="num">
                                      <p:cBhvr>
                                        <p:cTn id="50" dur="2000" fill="hold"/>
                                        <p:tgtEl>
                                          <p:spTgt spid="43"/>
                                        </p:tgtEl>
                                        <p:attrNameLst>
                                          <p:attrName>ppt_h</p:attrName>
                                        </p:attrNameLst>
                                      </p:cBhvr>
                                      <p:tavLst>
                                        <p:tav tm="0">
                                          <p:val>
                                            <p:fltVal val="0"/>
                                          </p:val>
                                        </p:tav>
                                        <p:tav tm="100000">
                                          <p:val>
                                            <p:strVal val="#ppt_h"/>
                                          </p:val>
                                        </p:tav>
                                      </p:tavLst>
                                    </p:anim>
                                  </p:childTnLst>
                                </p:cTn>
                              </p:par>
                              <p:par>
                                <p:cTn id="51" presetID="17" presetClass="entr" presetSubtype="1" fill="hold" nodeType="withEffect">
                                  <p:stCondLst>
                                    <p:cond delay="1500"/>
                                  </p:stCondLst>
                                  <p:childTnLst>
                                    <p:set>
                                      <p:cBhvr>
                                        <p:cTn id="52" dur="1" fill="hold">
                                          <p:stCondLst>
                                            <p:cond delay="0"/>
                                          </p:stCondLst>
                                        </p:cTn>
                                        <p:tgtEl>
                                          <p:spTgt spid="41"/>
                                        </p:tgtEl>
                                        <p:attrNameLst>
                                          <p:attrName>style.visibility</p:attrName>
                                        </p:attrNameLst>
                                      </p:cBhvr>
                                      <p:to>
                                        <p:strVal val="visible"/>
                                      </p:to>
                                    </p:set>
                                    <p:anim calcmode="lin" valueType="num">
                                      <p:cBhvr>
                                        <p:cTn id="53" dur="2000" fill="hold"/>
                                        <p:tgtEl>
                                          <p:spTgt spid="41"/>
                                        </p:tgtEl>
                                        <p:attrNameLst>
                                          <p:attrName>ppt_x</p:attrName>
                                        </p:attrNameLst>
                                      </p:cBhvr>
                                      <p:tavLst>
                                        <p:tav tm="0">
                                          <p:val>
                                            <p:strVal val="#ppt_x"/>
                                          </p:val>
                                        </p:tav>
                                        <p:tav tm="100000">
                                          <p:val>
                                            <p:strVal val="#ppt_x"/>
                                          </p:val>
                                        </p:tav>
                                      </p:tavLst>
                                    </p:anim>
                                    <p:anim calcmode="lin" valueType="num">
                                      <p:cBhvr>
                                        <p:cTn id="54" dur="2000" fill="hold"/>
                                        <p:tgtEl>
                                          <p:spTgt spid="41"/>
                                        </p:tgtEl>
                                        <p:attrNameLst>
                                          <p:attrName>ppt_y</p:attrName>
                                        </p:attrNameLst>
                                      </p:cBhvr>
                                      <p:tavLst>
                                        <p:tav tm="0">
                                          <p:val>
                                            <p:strVal val="#ppt_y-#ppt_h/2"/>
                                          </p:val>
                                        </p:tav>
                                        <p:tav tm="100000">
                                          <p:val>
                                            <p:strVal val="#ppt_y"/>
                                          </p:val>
                                        </p:tav>
                                      </p:tavLst>
                                    </p:anim>
                                    <p:anim calcmode="lin" valueType="num">
                                      <p:cBhvr>
                                        <p:cTn id="55" dur="2000" fill="hold"/>
                                        <p:tgtEl>
                                          <p:spTgt spid="41"/>
                                        </p:tgtEl>
                                        <p:attrNameLst>
                                          <p:attrName>ppt_w</p:attrName>
                                        </p:attrNameLst>
                                      </p:cBhvr>
                                      <p:tavLst>
                                        <p:tav tm="0">
                                          <p:val>
                                            <p:strVal val="#ppt_w"/>
                                          </p:val>
                                        </p:tav>
                                        <p:tav tm="100000">
                                          <p:val>
                                            <p:strVal val="#ppt_w"/>
                                          </p:val>
                                        </p:tav>
                                      </p:tavLst>
                                    </p:anim>
                                    <p:anim calcmode="lin" valueType="num">
                                      <p:cBhvr>
                                        <p:cTn id="56" dur="2000" fill="hold"/>
                                        <p:tgtEl>
                                          <p:spTgt spid="41"/>
                                        </p:tgtEl>
                                        <p:attrNameLst>
                                          <p:attrName>ppt_h</p:attrName>
                                        </p:attrNameLst>
                                      </p:cBhvr>
                                      <p:tavLst>
                                        <p:tav tm="0">
                                          <p:val>
                                            <p:fltVal val="0"/>
                                          </p:val>
                                        </p:tav>
                                        <p:tav tm="100000">
                                          <p:val>
                                            <p:strVal val="#ppt_h"/>
                                          </p:val>
                                        </p:tav>
                                      </p:tavLst>
                                    </p:anim>
                                  </p:childTnLst>
                                </p:cTn>
                              </p:par>
                              <p:par>
                                <p:cTn id="57" presetID="17" presetClass="entr" presetSubtype="1" fill="hold" nodeType="withEffect">
                                  <p:stCondLst>
                                    <p:cond delay="1500"/>
                                  </p:stCondLst>
                                  <p:childTnLst>
                                    <p:set>
                                      <p:cBhvr>
                                        <p:cTn id="58" dur="1" fill="hold">
                                          <p:stCondLst>
                                            <p:cond delay="0"/>
                                          </p:stCondLst>
                                        </p:cTn>
                                        <p:tgtEl>
                                          <p:spTgt spid="39"/>
                                        </p:tgtEl>
                                        <p:attrNameLst>
                                          <p:attrName>style.visibility</p:attrName>
                                        </p:attrNameLst>
                                      </p:cBhvr>
                                      <p:to>
                                        <p:strVal val="visible"/>
                                      </p:to>
                                    </p:set>
                                    <p:anim calcmode="lin" valueType="num">
                                      <p:cBhvr>
                                        <p:cTn id="59" dur="2000" fill="hold"/>
                                        <p:tgtEl>
                                          <p:spTgt spid="39"/>
                                        </p:tgtEl>
                                        <p:attrNameLst>
                                          <p:attrName>ppt_x</p:attrName>
                                        </p:attrNameLst>
                                      </p:cBhvr>
                                      <p:tavLst>
                                        <p:tav tm="0">
                                          <p:val>
                                            <p:strVal val="#ppt_x"/>
                                          </p:val>
                                        </p:tav>
                                        <p:tav tm="100000">
                                          <p:val>
                                            <p:strVal val="#ppt_x"/>
                                          </p:val>
                                        </p:tav>
                                      </p:tavLst>
                                    </p:anim>
                                    <p:anim calcmode="lin" valueType="num">
                                      <p:cBhvr>
                                        <p:cTn id="60" dur="2000" fill="hold"/>
                                        <p:tgtEl>
                                          <p:spTgt spid="39"/>
                                        </p:tgtEl>
                                        <p:attrNameLst>
                                          <p:attrName>ppt_y</p:attrName>
                                        </p:attrNameLst>
                                      </p:cBhvr>
                                      <p:tavLst>
                                        <p:tav tm="0">
                                          <p:val>
                                            <p:strVal val="#ppt_y-#ppt_h/2"/>
                                          </p:val>
                                        </p:tav>
                                        <p:tav tm="100000">
                                          <p:val>
                                            <p:strVal val="#ppt_y"/>
                                          </p:val>
                                        </p:tav>
                                      </p:tavLst>
                                    </p:anim>
                                    <p:anim calcmode="lin" valueType="num">
                                      <p:cBhvr>
                                        <p:cTn id="61" dur="2000" fill="hold"/>
                                        <p:tgtEl>
                                          <p:spTgt spid="39"/>
                                        </p:tgtEl>
                                        <p:attrNameLst>
                                          <p:attrName>ppt_w</p:attrName>
                                        </p:attrNameLst>
                                      </p:cBhvr>
                                      <p:tavLst>
                                        <p:tav tm="0">
                                          <p:val>
                                            <p:strVal val="#ppt_w"/>
                                          </p:val>
                                        </p:tav>
                                        <p:tav tm="100000">
                                          <p:val>
                                            <p:strVal val="#ppt_w"/>
                                          </p:val>
                                        </p:tav>
                                      </p:tavLst>
                                    </p:anim>
                                    <p:anim calcmode="lin" valueType="num">
                                      <p:cBhvr>
                                        <p:cTn id="62" dur="2000" fill="hold"/>
                                        <p:tgtEl>
                                          <p:spTgt spid="39"/>
                                        </p:tgtEl>
                                        <p:attrNameLst>
                                          <p:attrName>ppt_h</p:attrName>
                                        </p:attrNameLst>
                                      </p:cBhvr>
                                      <p:tavLst>
                                        <p:tav tm="0">
                                          <p:val>
                                            <p:fltVal val="0"/>
                                          </p:val>
                                        </p:tav>
                                        <p:tav tm="100000">
                                          <p:val>
                                            <p:strVal val="#ppt_h"/>
                                          </p:val>
                                        </p:tav>
                                      </p:tavLst>
                                    </p:anim>
                                  </p:childTnLst>
                                </p:cTn>
                              </p:par>
                              <p:par>
                                <p:cTn id="63" presetID="17" presetClass="entr" presetSubtype="1" fill="hold" nodeType="withEffect">
                                  <p:stCondLst>
                                    <p:cond delay="1500"/>
                                  </p:stCondLst>
                                  <p:childTnLst>
                                    <p:set>
                                      <p:cBhvr>
                                        <p:cTn id="64" dur="1" fill="hold">
                                          <p:stCondLst>
                                            <p:cond delay="0"/>
                                          </p:stCondLst>
                                        </p:cTn>
                                        <p:tgtEl>
                                          <p:spTgt spid="37"/>
                                        </p:tgtEl>
                                        <p:attrNameLst>
                                          <p:attrName>style.visibility</p:attrName>
                                        </p:attrNameLst>
                                      </p:cBhvr>
                                      <p:to>
                                        <p:strVal val="visible"/>
                                      </p:to>
                                    </p:set>
                                    <p:anim calcmode="lin" valueType="num">
                                      <p:cBhvr>
                                        <p:cTn id="65" dur="2000" fill="hold"/>
                                        <p:tgtEl>
                                          <p:spTgt spid="37"/>
                                        </p:tgtEl>
                                        <p:attrNameLst>
                                          <p:attrName>ppt_x</p:attrName>
                                        </p:attrNameLst>
                                      </p:cBhvr>
                                      <p:tavLst>
                                        <p:tav tm="0">
                                          <p:val>
                                            <p:strVal val="#ppt_x"/>
                                          </p:val>
                                        </p:tav>
                                        <p:tav tm="100000">
                                          <p:val>
                                            <p:strVal val="#ppt_x"/>
                                          </p:val>
                                        </p:tav>
                                      </p:tavLst>
                                    </p:anim>
                                    <p:anim calcmode="lin" valueType="num">
                                      <p:cBhvr>
                                        <p:cTn id="66" dur="2000" fill="hold"/>
                                        <p:tgtEl>
                                          <p:spTgt spid="37"/>
                                        </p:tgtEl>
                                        <p:attrNameLst>
                                          <p:attrName>ppt_y</p:attrName>
                                        </p:attrNameLst>
                                      </p:cBhvr>
                                      <p:tavLst>
                                        <p:tav tm="0">
                                          <p:val>
                                            <p:strVal val="#ppt_y-#ppt_h/2"/>
                                          </p:val>
                                        </p:tav>
                                        <p:tav tm="100000">
                                          <p:val>
                                            <p:strVal val="#ppt_y"/>
                                          </p:val>
                                        </p:tav>
                                      </p:tavLst>
                                    </p:anim>
                                    <p:anim calcmode="lin" valueType="num">
                                      <p:cBhvr>
                                        <p:cTn id="67" dur="2000" fill="hold"/>
                                        <p:tgtEl>
                                          <p:spTgt spid="37"/>
                                        </p:tgtEl>
                                        <p:attrNameLst>
                                          <p:attrName>ppt_w</p:attrName>
                                        </p:attrNameLst>
                                      </p:cBhvr>
                                      <p:tavLst>
                                        <p:tav tm="0">
                                          <p:val>
                                            <p:strVal val="#ppt_w"/>
                                          </p:val>
                                        </p:tav>
                                        <p:tav tm="100000">
                                          <p:val>
                                            <p:strVal val="#ppt_w"/>
                                          </p:val>
                                        </p:tav>
                                      </p:tavLst>
                                    </p:anim>
                                    <p:anim calcmode="lin" valueType="num">
                                      <p:cBhvr>
                                        <p:cTn id="68" dur="2000" fill="hold"/>
                                        <p:tgtEl>
                                          <p:spTgt spid="37"/>
                                        </p:tgtEl>
                                        <p:attrNameLst>
                                          <p:attrName>ppt_h</p:attrName>
                                        </p:attrNameLst>
                                      </p:cBhvr>
                                      <p:tavLst>
                                        <p:tav tm="0">
                                          <p:val>
                                            <p:fltVal val="0"/>
                                          </p:val>
                                        </p:tav>
                                        <p:tav tm="100000">
                                          <p:val>
                                            <p:strVal val="#ppt_h"/>
                                          </p:val>
                                        </p:tav>
                                      </p:tavLst>
                                    </p:anim>
                                  </p:childTnLst>
                                </p:cTn>
                              </p:par>
                              <p:par>
                                <p:cTn id="69" presetID="17" presetClass="entr" presetSubtype="1" fill="hold" nodeType="withEffect">
                                  <p:stCondLst>
                                    <p:cond delay="1500"/>
                                  </p:stCondLst>
                                  <p:childTnLst>
                                    <p:set>
                                      <p:cBhvr>
                                        <p:cTn id="70" dur="1" fill="hold">
                                          <p:stCondLst>
                                            <p:cond delay="0"/>
                                          </p:stCondLst>
                                        </p:cTn>
                                        <p:tgtEl>
                                          <p:spTgt spid="169"/>
                                        </p:tgtEl>
                                        <p:attrNameLst>
                                          <p:attrName>style.visibility</p:attrName>
                                        </p:attrNameLst>
                                      </p:cBhvr>
                                      <p:to>
                                        <p:strVal val="visible"/>
                                      </p:to>
                                    </p:set>
                                    <p:anim calcmode="lin" valueType="num">
                                      <p:cBhvr>
                                        <p:cTn id="71" dur="2000" fill="hold"/>
                                        <p:tgtEl>
                                          <p:spTgt spid="169"/>
                                        </p:tgtEl>
                                        <p:attrNameLst>
                                          <p:attrName>ppt_x</p:attrName>
                                        </p:attrNameLst>
                                      </p:cBhvr>
                                      <p:tavLst>
                                        <p:tav tm="0">
                                          <p:val>
                                            <p:strVal val="#ppt_x"/>
                                          </p:val>
                                        </p:tav>
                                        <p:tav tm="100000">
                                          <p:val>
                                            <p:strVal val="#ppt_x"/>
                                          </p:val>
                                        </p:tav>
                                      </p:tavLst>
                                    </p:anim>
                                    <p:anim calcmode="lin" valueType="num">
                                      <p:cBhvr>
                                        <p:cTn id="72" dur="2000" fill="hold"/>
                                        <p:tgtEl>
                                          <p:spTgt spid="169"/>
                                        </p:tgtEl>
                                        <p:attrNameLst>
                                          <p:attrName>ppt_y</p:attrName>
                                        </p:attrNameLst>
                                      </p:cBhvr>
                                      <p:tavLst>
                                        <p:tav tm="0">
                                          <p:val>
                                            <p:strVal val="#ppt_y-#ppt_h/2"/>
                                          </p:val>
                                        </p:tav>
                                        <p:tav tm="100000">
                                          <p:val>
                                            <p:strVal val="#ppt_y"/>
                                          </p:val>
                                        </p:tav>
                                      </p:tavLst>
                                    </p:anim>
                                    <p:anim calcmode="lin" valueType="num">
                                      <p:cBhvr>
                                        <p:cTn id="73" dur="2000" fill="hold"/>
                                        <p:tgtEl>
                                          <p:spTgt spid="169"/>
                                        </p:tgtEl>
                                        <p:attrNameLst>
                                          <p:attrName>ppt_w</p:attrName>
                                        </p:attrNameLst>
                                      </p:cBhvr>
                                      <p:tavLst>
                                        <p:tav tm="0">
                                          <p:val>
                                            <p:strVal val="#ppt_w"/>
                                          </p:val>
                                        </p:tav>
                                        <p:tav tm="100000">
                                          <p:val>
                                            <p:strVal val="#ppt_w"/>
                                          </p:val>
                                        </p:tav>
                                      </p:tavLst>
                                    </p:anim>
                                    <p:anim calcmode="lin" valueType="num">
                                      <p:cBhvr>
                                        <p:cTn id="74" dur="2000" fill="hold"/>
                                        <p:tgtEl>
                                          <p:spTgt spid="169"/>
                                        </p:tgtEl>
                                        <p:attrNameLst>
                                          <p:attrName>ppt_h</p:attrName>
                                        </p:attrNameLst>
                                      </p:cBhvr>
                                      <p:tavLst>
                                        <p:tav tm="0">
                                          <p:val>
                                            <p:fltVal val="0"/>
                                          </p:val>
                                        </p:tav>
                                        <p:tav tm="100000">
                                          <p:val>
                                            <p:strVal val="#ppt_h"/>
                                          </p:val>
                                        </p:tav>
                                      </p:tavLst>
                                    </p:anim>
                                  </p:childTnLst>
                                </p:cTn>
                              </p:par>
                              <p:par>
                                <p:cTn id="75" presetID="17" presetClass="entr" presetSubtype="1" fill="hold" nodeType="withEffect">
                                  <p:stCondLst>
                                    <p:cond delay="1500"/>
                                  </p:stCondLst>
                                  <p:childTnLst>
                                    <p:set>
                                      <p:cBhvr>
                                        <p:cTn id="76" dur="1" fill="hold">
                                          <p:stCondLst>
                                            <p:cond delay="0"/>
                                          </p:stCondLst>
                                        </p:cTn>
                                        <p:tgtEl>
                                          <p:spTgt spid="168"/>
                                        </p:tgtEl>
                                        <p:attrNameLst>
                                          <p:attrName>style.visibility</p:attrName>
                                        </p:attrNameLst>
                                      </p:cBhvr>
                                      <p:to>
                                        <p:strVal val="visible"/>
                                      </p:to>
                                    </p:set>
                                    <p:anim calcmode="lin" valueType="num">
                                      <p:cBhvr>
                                        <p:cTn id="77" dur="2000" fill="hold"/>
                                        <p:tgtEl>
                                          <p:spTgt spid="168"/>
                                        </p:tgtEl>
                                        <p:attrNameLst>
                                          <p:attrName>ppt_x</p:attrName>
                                        </p:attrNameLst>
                                      </p:cBhvr>
                                      <p:tavLst>
                                        <p:tav tm="0">
                                          <p:val>
                                            <p:strVal val="#ppt_x"/>
                                          </p:val>
                                        </p:tav>
                                        <p:tav tm="100000">
                                          <p:val>
                                            <p:strVal val="#ppt_x"/>
                                          </p:val>
                                        </p:tav>
                                      </p:tavLst>
                                    </p:anim>
                                    <p:anim calcmode="lin" valueType="num">
                                      <p:cBhvr>
                                        <p:cTn id="78" dur="2000" fill="hold"/>
                                        <p:tgtEl>
                                          <p:spTgt spid="168"/>
                                        </p:tgtEl>
                                        <p:attrNameLst>
                                          <p:attrName>ppt_y</p:attrName>
                                        </p:attrNameLst>
                                      </p:cBhvr>
                                      <p:tavLst>
                                        <p:tav tm="0">
                                          <p:val>
                                            <p:strVal val="#ppt_y-#ppt_h/2"/>
                                          </p:val>
                                        </p:tav>
                                        <p:tav tm="100000">
                                          <p:val>
                                            <p:strVal val="#ppt_y"/>
                                          </p:val>
                                        </p:tav>
                                      </p:tavLst>
                                    </p:anim>
                                    <p:anim calcmode="lin" valueType="num">
                                      <p:cBhvr>
                                        <p:cTn id="79" dur="2000" fill="hold"/>
                                        <p:tgtEl>
                                          <p:spTgt spid="168"/>
                                        </p:tgtEl>
                                        <p:attrNameLst>
                                          <p:attrName>ppt_w</p:attrName>
                                        </p:attrNameLst>
                                      </p:cBhvr>
                                      <p:tavLst>
                                        <p:tav tm="0">
                                          <p:val>
                                            <p:strVal val="#ppt_w"/>
                                          </p:val>
                                        </p:tav>
                                        <p:tav tm="100000">
                                          <p:val>
                                            <p:strVal val="#ppt_w"/>
                                          </p:val>
                                        </p:tav>
                                      </p:tavLst>
                                    </p:anim>
                                    <p:anim calcmode="lin" valueType="num">
                                      <p:cBhvr>
                                        <p:cTn id="80" dur="2000" fill="hold"/>
                                        <p:tgtEl>
                                          <p:spTgt spid="168"/>
                                        </p:tgtEl>
                                        <p:attrNameLst>
                                          <p:attrName>ppt_h</p:attrName>
                                        </p:attrNameLst>
                                      </p:cBhvr>
                                      <p:tavLst>
                                        <p:tav tm="0">
                                          <p:val>
                                            <p:fltVal val="0"/>
                                          </p:val>
                                        </p:tav>
                                        <p:tav tm="100000">
                                          <p:val>
                                            <p:strVal val="#ppt_h"/>
                                          </p:val>
                                        </p:tav>
                                      </p:tavLst>
                                    </p:anim>
                                  </p:childTnLst>
                                </p:cTn>
                              </p:par>
                              <p:par>
                                <p:cTn id="81" presetID="17" presetClass="entr" presetSubtype="1" fill="hold" nodeType="withEffect">
                                  <p:stCondLst>
                                    <p:cond delay="1500"/>
                                  </p:stCondLst>
                                  <p:childTnLst>
                                    <p:set>
                                      <p:cBhvr>
                                        <p:cTn id="82" dur="1" fill="hold">
                                          <p:stCondLst>
                                            <p:cond delay="0"/>
                                          </p:stCondLst>
                                        </p:cTn>
                                        <p:tgtEl>
                                          <p:spTgt spid="167"/>
                                        </p:tgtEl>
                                        <p:attrNameLst>
                                          <p:attrName>style.visibility</p:attrName>
                                        </p:attrNameLst>
                                      </p:cBhvr>
                                      <p:to>
                                        <p:strVal val="visible"/>
                                      </p:to>
                                    </p:set>
                                    <p:anim calcmode="lin" valueType="num">
                                      <p:cBhvr>
                                        <p:cTn id="83" dur="2000" fill="hold"/>
                                        <p:tgtEl>
                                          <p:spTgt spid="167"/>
                                        </p:tgtEl>
                                        <p:attrNameLst>
                                          <p:attrName>ppt_x</p:attrName>
                                        </p:attrNameLst>
                                      </p:cBhvr>
                                      <p:tavLst>
                                        <p:tav tm="0">
                                          <p:val>
                                            <p:strVal val="#ppt_x"/>
                                          </p:val>
                                        </p:tav>
                                        <p:tav tm="100000">
                                          <p:val>
                                            <p:strVal val="#ppt_x"/>
                                          </p:val>
                                        </p:tav>
                                      </p:tavLst>
                                    </p:anim>
                                    <p:anim calcmode="lin" valueType="num">
                                      <p:cBhvr>
                                        <p:cTn id="84" dur="2000" fill="hold"/>
                                        <p:tgtEl>
                                          <p:spTgt spid="167"/>
                                        </p:tgtEl>
                                        <p:attrNameLst>
                                          <p:attrName>ppt_y</p:attrName>
                                        </p:attrNameLst>
                                      </p:cBhvr>
                                      <p:tavLst>
                                        <p:tav tm="0">
                                          <p:val>
                                            <p:strVal val="#ppt_y-#ppt_h/2"/>
                                          </p:val>
                                        </p:tav>
                                        <p:tav tm="100000">
                                          <p:val>
                                            <p:strVal val="#ppt_y"/>
                                          </p:val>
                                        </p:tav>
                                      </p:tavLst>
                                    </p:anim>
                                    <p:anim calcmode="lin" valueType="num">
                                      <p:cBhvr>
                                        <p:cTn id="85" dur="2000" fill="hold"/>
                                        <p:tgtEl>
                                          <p:spTgt spid="167"/>
                                        </p:tgtEl>
                                        <p:attrNameLst>
                                          <p:attrName>ppt_w</p:attrName>
                                        </p:attrNameLst>
                                      </p:cBhvr>
                                      <p:tavLst>
                                        <p:tav tm="0">
                                          <p:val>
                                            <p:strVal val="#ppt_w"/>
                                          </p:val>
                                        </p:tav>
                                        <p:tav tm="100000">
                                          <p:val>
                                            <p:strVal val="#ppt_w"/>
                                          </p:val>
                                        </p:tav>
                                      </p:tavLst>
                                    </p:anim>
                                    <p:anim calcmode="lin" valueType="num">
                                      <p:cBhvr>
                                        <p:cTn id="86" dur="2000" fill="hold"/>
                                        <p:tgtEl>
                                          <p:spTgt spid="167"/>
                                        </p:tgtEl>
                                        <p:attrNameLst>
                                          <p:attrName>ppt_h</p:attrName>
                                        </p:attrNameLst>
                                      </p:cBhvr>
                                      <p:tavLst>
                                        <p:tav tm="0">
                                          <p:val>
                                            <p:fltVal val="0"/>
                                          </p:val>
                                        </p:tav>
                                        <p:tav tm="100000">
                                          <p:val>
                                            <p:strVal val="#ppt_h"/>
                                          </p:val>
                                        </p:tav>
                                      </p:tavLst>
                                    </p:anim>
                                  </p:childTnLst>
                                </p:cTn>
                              </p:par>
                              <p:par>
                                <p:cTn id="87" presetID="17" presetClass="entr" presetSubtype="1" fill="hold" nodeType="withEffect">
                                  <p:stCondLst>
                                    <p:cond delay="1500"/>
                                  </p:stCondLst>
                                  <p:childTnLst>
                                    <p:set>
                                      <p:cBhvr>
                                        <p:cTn id="88" dur="1" fill="hold">
                                          <p:stCondLst>
                                            <p:cond delay="0"/>
                                          </p:stCondLst>
                                        </p:cTn>
                                        <p:tgtEl>
                                          <p:spTgt spid="166"/>
                                        </p:tgtEl>
                                        <p:attrNameLst>
                                          <p:attrName>style.visibility</p:attrName>
                                        </p:attrNameLst>
                                      </p:cBhvr>
                                      <p:to>
                                        <p:strVal val="visible"/>
                                      </p:to>
                                    </p:set>
                                    <p:anim calcmode="lin" valueType="num">
                                      <p:cBhvr>
                                        <p:cTn id="89" dur="2000" fill="hold"/>
                                        <p:tgtEl>
                                          <p:spTgt spid="166"/>
                                        </p:tgtEl>
                                        <p:attrNameLst>
                                          <p:attrName>ppt_x</p:attrName>
                                        </p:attrNameLst>
                                      </p:cBhvr>
                                      <p:tavLst>
                                        <p:tav tm="0">
                                          <p:val>
                                            <p:strVal val="#ppt_x"/>
                                          </p:val>
                                        </p:tav>
                                        <p:tav tm="100000">
                                          <p:val>
                                            <p:strVal val="#ppt_x"/>
                                          </p:val>
                                        </p:tav>
                                      </p:tavLst>
                                    </p:anim>
                                    <p:anim calcmode="lin" valueType="num">
                                      <p:cBhvr>
                                        <p:cTn id="90" dur="2000" fill="hold"/>
                                        <p:tgtEl>
                                          <p:spTgt spid="166"/>
                                        </p:tgtEl>
                                        <p:attrNameLst>
                                          <p:attrName>ppt_y</p:attrName>
                                        </p:attrNameLst>
                                      </p:cBhvr>
                                      <p:tavLst>
                                        <p:tav tm="0">
                                          <p:val>
                                            <p:strVal val="#ppt_y-#ppt_h/2"/>
                                          </p:val>
                                        </p:tav>
                                        <p:tav tm="100000">
                                          <p:val>
                                            <p:strVal val="#ppt_y"/>
                                          </p:val>
                                        </p:tav>
                                      </p:tavLst>
                                    </p:anim>
                                    <p:anim calcmode="lin" valueType="num">
                                      <p:cBhvr>
                                        <p:cTn id="91" dur="2000" fill="hold"/>
                                        <p:tgtEl>
                                          <p:spTgt spid="166"/>
                                        </p:tgtEl>
                                        <p:attrNameLst>
                                          <p:attrName>ppt_w</p:attrName>
                                        </p:attrNameLst>
                                      </p:cBhvr>
                                      <p:tavLst>
                                        <p:tav tm="0">
                                          <p:val>
                                            <p:strVal val="#ppt_w"/>
                                          </p:val>
                                        </p:tav>
                                        <p:tav tm="100000">
                                          <p:val>
                                            <p:strVal val="#ppt_w"/>
                                          </p:val>
                                        </p:tav>
                                      </p:tavLst>
                                    </p:anim>
                                    <p:anim calcmode="lin" valueType="num">
                                      <p:cBhvr>
                                        <p:cTn id="92" dur="2000" fill="hold"/>
                                        <p:tgtEl>
                                          <p:spTgt spid="166"/>
                                        </p:tgtEl>
                                        <p:attrNameLst>
                                          <p:attrName>ppt_h</p:attrName>
                                        </p:attrNameLst>
                                      </p:cBhvr>
                                      <p:tavLst>
                                        <p:tav tm="0">
                                          <p:val>
                                            <p:fltVal val="0"/>
                                          </p:val>
                                        </p:tav>
                                        <p:tav tm="100000">
                                          <p:val>
                                            <p:strVal val="#ppt_h"/>
                                          </p:val>
                                        </p:tav>
                                      </p:tavLst>
                                    </p:anim>
                                  </p:childTnLst>
                                </p:cTn>
                              </p:par>
                              <p:par>
                                <p:cTn id="93" presetID="17" presetClass="entr" presetSubtype="1" fill="hold" nodeType="withEffect">
                                  <p:stCondLst>
                                    <p:cond delay="1500"/>
                                  </p:stCondLst>
                                  <p:childTnLst>
                                    <p:set>
                                      <p:cBhvr>
                                        <p:cTn id="94" dur="1" fill="hold">
                                          <p:stCondLst>
                                            <p:cond delay="0"/>
                                          </p:stCondLst>
                                        </p:cTn>
                                        <p:tgtEl>
                                          <p:spTgt spid="165"/>
                                        </p:tgtEl>
                                        <p:attrNameLst>
                                          <p:attrName>style.visibility</p:attrName>
                                        </p:attrNameLst>
                                      </p:cBhvr>
                                      <p:to>
                                        <p:strVal val="visible"/>
                                      </p:to>
                                    </p:set>
                                    <p:anim calcmode="lin" valueType="num">
                                      <p:cBhvr>
                                        <p:cTn id="95" dur="2000" fill="hold"/>
                                        <p:tgtEl>
                                          <p:spTgt spid="165"/>
                                        </p:tgtEl>
                                        <p:attrNameLst>
                                          <p:attrName>ppt_x</p:attrName>
                                        </p:attrNameLst>
                                      </p:cBhvr>
                                      <p:tavLst>
                                        <p:tav tm="0">
                                          <p:val>
                                            <p:strVal val="#ppt_x"/>
                                          </p:val>
                                        </p:tav>
                                        <p:tav tm="100000">
                                          <p:val>
                                            <p:strVal val="#ppt_x"/>
                                          </p:val>
                                        </p:tav>
                                      </p:tavLst>
                                    </p:anim>
                                    <p:anim calcmode="lin" valueType="num">
                                      <p:cBhvr>
                                        <p:cTn id="96" dur="2000" fill="hold"/>
                                        <p:tgtEl>
                                          <p:spTgt spid="165"/>
                                        </p:tgtEl>
                                        <p:attrNameLst>
                                          <p:attrName>ppt_y</p:attrName>
                                        </p:attrNameLst>
                                      </p:cBhvr>
                                      <p:tavLst>
                                        <p:tav tm="0">
                                          <p:val>
                                            <p:strVal val="#ppt_y-#ppt_h/2"/>
                                          </p:val>
                                        </p:tav>
                                        <p:tav tm="100000">
                                          <p:val>
                                            <p:strVal val="#ppt_y"/>
                                          </p:val>
                                        </p:tav>
                                      </p:tavLst>
                                    </p:anim>
                                    <p:anim calcmode="lin" valueType="num">
                                      <p:cBhvr>
                                        <p:cTn id="97" dur="2000" fill="hold"/>
                                        <p:tgtEl>
                                          <p:spTgt spid="165"/>
                                        </p:tgtEl>
                                        <p:attrNameLst>
                                          <p:attrName>ppt_w</p:attrName>
                                        </p:attrNameLst>
                                      </p:cBhvr>
                                      <p:tavLst>
                                        <p:tav tm="0">
                                          <p:val>
                                            <p:strVal val="#ppt_w"/>
                                          </p:val>
                                        </p:tav>
                                        <p:tav tm="100000">
                                          <p:val>
                                            <p:strVal val="#ppt_w"/>
                                          </p:val>
                                        </p:tav>
                                      </p:tavLst>
                                    </p:anim>
                                    <p:anim calcmode="lin" valueType="num">
                                      <p:cBhvr>
                                        <p:cTn id="98" dur="2000" fill="hold"/>
                                        <p:tgtEl>
                                          <p:spTgt spid="165"/>
                                        </p:tgtEl>
                                        <p:attrNameLst>
                                          <p:attrName>ppt_h</p:attrName>
                                        </p:attrNameLst>
                                      </p:cBhvr>
                                      <p:tavLst>
                                        <p:tav tm="0">
                                          <p:val>
                                            <p:fltVal val="0"/>
                                          </p:val>
                                        </p:tav>
                                        <p:tav tm="100000">
                                          <p:val>
                                            <p:strVal val="#ppt_h"/>
                                          </p:val>
                                        </p:tav>
                                      </p:tavLst>
                                    </p:anim>
                                  </p:childTnLst>
                                </p:cTn>
                              </p:par>
                              <p:par>
                                <p:cTn id="99" presetID="17" presetClass="entr" presetSubtype="1" fill="hold" nodeType="withEffect">
                                  <p:stCondLst>
                                    <p:cond delay="1500"/>
                                  </p:stCondLst>
                                  <p:childTnLst>
                                    <p:set>
                                      <p:cBhvr>
                                        <p:cTn id="100" dur="1" fill="hold">
                                          <p:stCondLst>
                                            <p:cond delay="0"/>
                                          </p:stCondLst>
                                        </p:cTn>
                                        <p:tgtEl>
                                          <p:spTgt spid="164"/>
                                        </p:tgtEl>
                                        <p:attrNameLst>
                                          <p:attrName>style.visibility</p:attrName>
                                        </p:attrNameLst>
                                      </p:cBhvr>
                                      <p:to>
                                        <p:strVal val="visible"/>
                                      </p:to>
                                    </p:set>
                                    <p:anim calcmode="lin" valueType="num">
                                      <p:cBhvr>
                                        <p:cTn id="101" dur="2000" fill="hold"/>
                                        <p:tgtEl>
                                          <p:spTgt spid="164"/>
                                        </p:tgtEl>
                                        <p:attrNameLst>
                                          <p:attrName>ppt_x</p:attrName>
                                        </p:attrNameLst>
                                      </p:cBhvr>
                                      <p:tavLst>
                                        <p:tav tm="0">
                                          <p:val>
                                            <p:strVal val="#ppt_x"/>
                                          </p:val>
                                        </p:tav>
                                        <p:tav tm="100000">
                                          <p:val>
                                            <p:strVal val="#ppt_x"/>
                                          </p:val>
                                        </p:tav>
                                      </p:tavLst>
                                    </p:anim>
                                    <p:anim calcmode="lin" valueType="num">
                                      <p:cBhvr>
                                        <p:cTn id="102" dur="2000" fill="hold"/>
                                        <p:tgtEl>
                                          <p:spTgt spid="164"/>
                                        </p:tgtEl>
                                        <p:attrNameLst>
                                          <p:attrName>ppt_y</p:attrName>
                                        </p:attrNameLst>
                                      </p:cBhvr>
                                      <p:tavLst>
                                        <p:tav tm="0">
                                          <p:val>
                                            <p:strVal val="#ppt_y-#ppt_h/2"/>
                                          </p:val>
                                        </p:tav>
                                        <p:tav tm="100000">
                                          <p:val>
                                            <p:strVal val="#ppt_y"/>
                                          </p:val>
                                        </p:tav>
                                      </p:tavLst>
                                    </p:anim>
                                    <p:anim calcmode="lin" valueType="num">
                                      <p:cBhvr>
                                        <p:cTn id="103" dur="2000" fill="hold"/>
                                        <p:tgtEl>
                                          <p:spTgt spid="164"/>
                                        </p:tgtEl>
                                        <p:attrNameLst>
                                          <p:attrName>ppt_w</p:attrName>
                                        </p:attrNameLst>
                                      </p:cBhvr>
                                      <p:tavLst>
                                        <p:tav tm="0">
                                          <p:val>
                                            <p:strVal val="#ppt_w"/>
                                          </p:val>
                                        </p:tav>
                                        <p:tav tm="100000">
                                          <p:val>
                                            <p:strVal val="#ppt_w"/>
                                          </p:val>
                                        </p:tav>
                                      </p:tavLst>
                                    </p:anim>
                                    <p:anim calcmode="lin" valueType="num">
                                      <p:cBhvr>
                                        <p:cTn id="104" dur="2000" fill="hold"/>
                                        <p:tgtEl>
                                          <p:spTgt spid="164"/>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300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1000" fill="hold"/>
                                        <p:tgtEl>
                                          <p:spTgt spid="30"/>
                                        </p:tgtEl>
                                        <p:attrNameLst>
                                          <p:attrName>ppt_w</p:attrName>
                                        </p:attrNameLst>
                                      </p:cBhvr>
                                      <p:tavLst>
                                        <p:tav tm="0">
                                          <p:val>
                                            <p:fltVal val="0"/>
                                          </p:val>
                                        </p:tav>
                                        <p:tav tm="100000">
                                          <p:val>
                                            <p:strVal val="#ppt_w"/>
                                          </p:val>
                                        </p:tav>
                                      </p:tavLst>
                                    </p:anim>
                                    <p:anim calcmode="lin" valueType="num">
                                      <p:cBhvr>
                                        <p:cTn id="108" dur="1000" fill="hold"/>
                                        <p:tgtEl>
                                          <p:spTgt spid="30"/>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3000"/>
                                  </p:stCondLst>
                                  <p:childTnLst>
                                    <p:set>
                                      <p:cBhvr>
                                        <p:cTn id="110" dur="1" fill="hold">
                                          <p:stCondLst>
                                            <p:cond delay="0"/>
                                          </p:stCondLst>
                                        </p:cTn>
                                        <p:tgtEl>
                                          <p:spTgt spid="31"/>
                                        </p:tgtEl>
                                        <p:attrNameLst>
                                          <p:attrName>style.visibility</p:attrName>
                                        </p:attrNameLst>
                                      </p:cBhvr>
                                      <p:to>
                                        <p:strVal val="visible"/>
                                      </p:to>
                                    </p:set>
                                    <p:anim calcmode="lin" valueType="num">
                                      <p:cBhvr>
                                        <p:cTn id="111" dur="1000" fill="hold"/>
                                        <p:tgtEl>
                                          <p:spTgt spid="31"/>
                                        </p:tgtEl>
                                        <p:attrNameLst>
                                          <p:attrName>ppt_w</p:attrName>
                                        </p:attrNameLst>
                                      </p:cBhvr>
                                      <p:tavLst>
                                        <p:tav tm="0">
                                          <p:val>
                                            <p:fltVal val="0"/>
                                          </p:val>
                                        </p:tav>
                                        <p:tav tm="100000">
                                          <p:val>
                                            <p:strVal val="#ppt_w"/>
                                          </p:val>
                                        </p:tav>
                                      </p:tavLst>
                                    </p:anim>
                                    <p:anim calcmode="lin" valueType="num">
                                      <p:cBhvr>
                                        <p:cTn id="112" dur="1000" fill="hold"/>
                                        <p:tgtEl>
                                          <p:spTgt spid="31"/>
                                        </p:tgtEl>
                                        <p:attrNameLst>
                                          <p:attrName>ppt_h</p:attrName>
                                        </p:attrNameLst>
                                      </p:cBhvr>
                                      <p:tavLst>
                                        <p:tav tm="0">
                                          <p:val>
                                            <p:fltVal val="0"/>
                                          </p:val>
                                        </p:tav>
                                        <p:tav tm="100000">
                                          <p:val>
                                            <p:strVal val="#ppt_h"/>
                                          </p:val>
                                        </p:tav>
                                      </p:tavLst>
                                    </p:anim>
                                  </p:childTnLst>
                                </p:cTn>
                              </p:par>
                              <p:par>
                                <p:cTn id="113" presetID="23" presetClass="entr" presetSubtype="16" fill="hold" grpId="0" nodeType="withEffect">
                                  <p:stCondLst>
                                    <p:cond delay="300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1000" fill="hold"/>
                                        <p:tgtEl>
                                          <p:spTgt spid="32"/>
                                        </p:tgtEl>
                                        <p:attrNameLst>
                                          <p:attrName>ppt_w</p:attrName>
                                        </p:attrNameLst>
                                      </p:cBhvr>
                                      <p:tavLst>
                                        <p:tav tm="0">
                                          <p:val>
                                            <p:fltVal val="0"/>
                                          </p:val>
                                        </p:tav>
                                        <p:tav tm="100000">
                                          <p:val>
                                            <p:strVal val="#ppt_w"/>
                                          </p:val>
                                        </p:tav>
                                      </p:tavLst>
                                    </p:anim>
                                    <p:anim calcmode="lin" valueType="num">
                                      <p:cBhvr>
                                        <p:cTn id="116" dur="1000" fill="hold"/>
                                        <p:tgtEl>
                                          <p:spTgt spid="32"/>
                                        </p:tgtEl>
                                        <p:attrNameLst>
                                          <p:attrName>ppt_h</p:attrName>
                                        </p:attrNameLst>
                                      </p:cBhvr>
                                      <p:tavLst>
                                        <p:tav tm="0">
                                          <p:val>
                                            <p:fltVal val="0"/>
                                          </p:val>
                                        </p:tav>
                                        <p:tav tm="100000">
                                          <p:val>
                                            <p:strVal val="#ppt_h"/>
                                          </p:val>
                                        </p:tav>
                                      </p:tavLst>
                                    </p:anim>
                                  </p:childTnLst>
                                </p:cTn>
                              </p:par>
                              <p:par>
                                <p:cTn id="117" presetID="23" presetClass="entr" presetSubtype="16" fill="hold" grpId="0" nodeType="withEffect">
                                  <p:stCondLst>
                                    <p:cond delay="3000"/>
                                  </p:stCondLst>
                                  <p:childTnLst>
                                    <p:set>
                                      <p:cBhvr>
                                        <p:cTn id="118" dur="1" fill="hold">
                                          <p:stCondLst>
                                            <p:cond delay="0"/>
                                          </p:stCondLst>
                                        </p:cTn>
                                        <p:tgtEl>
                                          <p:spTgt spid="33"/>
                                        </p:tgtEl>
                                        <p:attrNameLst>
                                          <p:attrName>style.visibility</p:attrName>
                                        </p:attrNameLst>
                                      </p:cBhvr>
                                      <p:to>
                                        <p:strVal val="visible"/>
                                      </p:to>
                                    </p:set>
                                    <p:anim calcmode="lin" valueType="num">
                                      <p:cBhvr>
                                        <p:cTn id="119" dur="1000" fill="hold"/>
                                        <p:tgtEl>
                                          <p:spTgt spid="33"/>
                                        </p:tgtEl>
                                        <p:attrNameLst>
                                          <p:attrName>ppt_w</p:attrName>
                                        </p:attrNameLst>
                                      </p:cBhvr>
                                      <p:tavLst>
                                        <p:tav tm="0">
                                          <p:val>
                                            <p:fltVal val="0"/>
                                          </p:val>
                                        </p:tav>
                                        <p:tav tm="100000">
                                          <p:val>
                                            <p:strVal val="#ppt_w"/>
                                          </p:val>
                                        </p:tav>
                                      </p:tavLst>
                                    </p:anim>
                                    <p:anim calcmode="lin" valueType="num">
                                      <p:cBhvr>
                                        <p:cTn id="120" dur="1000" fill="hold"/>
                                        <p:tgtEl>
                                          <p:spTgt spid="33"/>
                                        </p:tgtEl>
                                        <p:attrNameLst>
                                          <p:attrName>ppt_h</p:attrName>
                                        </p:attrNameLst>
                                      </p:cBhvr>
                                      <p:tavLst>
                                        <p:tav tm="0">
                                          <p:val>
                                            <p:fltVal val="0"/>
                                          </p:val>
                                        </p:tav>
                                        <p:tav tm="100000">
                                          <p:val>
                                            <p:strVal val="#ppt_h"/>
                                          </p:val>
                                        </p:tav>
                                      </p:tavLst>
                                    </p:anim>
                                  </p:childTnLst>
                                </p:cTn>
                              </p:par>
                              <p:par>
                                <p:cTn id="121" presetID="23" presetClass="entr" presetSubtype="16" fill="hold" grpId="0" nodeType="withEffect">
                                  <p:stCondLst>
                                    <p:cond delay="3000"/>
                                  </p:stCondLst>
                                  <p:childTnLst>
                                    <p:set>
                                      <p:cBhvr>
                                        <p:cTn id="122" dur="1" fill="hold">
                                          <p:stCondLst>
                                            <p:cond delay="0"/>
                                          </p:stCondLst>
                                        </p:cTn>
                                        <p:tgtEl>
                                          <p:spTgt spid="34"/>
                                        </p:tgtEl>
                                        <p:attrNameLst>
                                          <p:attrName>style.visibility</p:attrName>
                                        </p:attrNameLst>
                                      </p:cBhvr>
                                      <p:to>
                                        <p:strVal val="visible"/>
                                      </p:to>
                                    </p:set>
                                    <p:anim calcmode="lin" valueType="num">
                                      <p:cBhvr>
                                        <p:cTn id="123" dur="1000" fill="hold"/>
                                        <p:tgtEl>
                                          <p:spTgt spid="34"/>
                                        </p:tgtEl>
                                        <p:attrNameLst>
                                          <p:attrName>ppt_w</p:attrName>
                                        </p:attrNameLst>
                                      </p:cBhvr>
                                      <p:tavLst>
                                        <p:tav tm="0">
                                          <p:val>
                                            <p:fltVal val="0"/>
                                          </p:val>
                                        </p:tav>
                                        <p:tav tm="100000">
                                          <p:val>
                                            <p:strVal val="#ppt_w"/>
                                          </p:val>
                                        </p:tav>
                                      </p:tavLst>
                                    </p:anim>
                                    <p:anim calcmode="lin" valueType="num">
                                      <p:cBhvr>
                                        <p:cTn id="124" dur="1000" fill="hold"/>
                                        <p:tgtEl>
                                          <p:spTgt spid="34"/>
                                        </p:tgtEl>
                                        <p:attrNameLst>
                                          <p:attrName>ppt_h</p:attrName>
                                        </p:attrNameLst>
                                      </p:cBhvr>
                                      <p:tavLst>
                                        <p:tav tm="0">
                                          <p:val>
                                            <p:fltVal val="0"/>
                                          </p:val>
                                        </p:tav>
                                        <p:tav tm="100000">
                                          <p:val>
                                            <p:strVal val="#ppt_h"/>
                                          </p:val>
                                        </p:tav>
                                      </p:tavLst>
                                    </p:anim>
                                  </p:childTnLst>
                                </p:cTn>
                              </p:par>
                              <p:par>
                                <p:cTn id="125" presetID="23" presetClass="entr" presetSubtype="16" fill="hold" grpId="0" nodeType="withEffect">
                                  <p:stCondLst>
                                    <p:cond delay="3000"/>
                                  </p:stCondLst>
                                  <p:childTnLst>
                                    <p:set>
                                      <p:cBhvr>
                                        <p:cTn id="126" dur="1" fill="hold">
                                          <p:stCondLst>
                                            <p:cond delay="0"/>
                                          </p:stCondLst>
                                        </p:cTn>
                                        <p:tgtEl>
                                          <p:spTgt spid="35"/>
                                        </p:tgtEl>
                                        <p:attrNameLst>
                                          <p:attrName>style.visibility</p:attrName>
                                        </p:attrNameLst>
                                      </p:cBhvr>
                                      <p:to>
                                        <p:strVal val="visible"/>
                                      </p:to>
                                    </p:set>
                                    <p:anim calcmode="lin" valueType="num">
                                      <p:cBhvr>
                                        <p:cTn id="127" dur="1000" fill="hold"/>
                                        <p:tgtEl>
                                          <p:spTgt spid="35"/>
                                        </p:tgtEl>
                                        <p:attrNameLst>
                                          <p:attrName>ppt_w</p:attrName>
                                        </p:attrNameLst>
                                      </p:cBhvr>
                                      <p:tavLst>
                                        <p:tav tm="0">
                                          <p:val>
                                            <p:fltVal val="0"/>
                                          </p:val>
                                        </p:tav>
                                        <p:tav tm="100000">
                                          <p:val>
                                            <p:strVal val="#ppt_w"/>
                                          </p:val>
                                        </p:tav>
                                      </p:tavLst>
                                    </p:anim>
                                    <p:anim calcmode="lin" valueType="num">
                                      <p:cBhvr>
                                        <p:cTn id="128" dur="1000" fill="hold"/>
                                        <p:tgtEl>
                                          <p:spTgt spid="35"/>
                                        </p:tgtEl>
                                        <p:attrNameLst>
                                          <p:attrName>ppt_h</p:attrName>
                                        </p:attrNameLst>
                                      </p:cBhvr>
                                      <p:tavLst>
                                        <p:tav tm="0">
                                          <p:val>
                                            <p:fltVal val="0"/>
                                          </p:val>
                                        </p:tav>
                                        <p:tav tm="100000">
                                          <p:val>
                                            <p:strVal val="#ppt_h"/>
                                          </p:val>
                                        </p:tav>
                                      </p:tavLst>
                                    </p:anim>
                                  </p:childTnLst>
                                </p:cTn>
                              </p:par>
                              <p:par>
                                <p:cTn id="129" presetID="23" presetClass="entr" presetSubtype="16" fill="hold" grpId="0" nodeType="withEffect">
                                  <p:stCondLst>
                                    <p:cond delay="3000"/>
                                  </p:stCondLst>
                                  <p:childTnLst>
                                    <p:set>
                                      <p:cBhvr>
                                        <p:cTn id="130" dur="1" fill="hold">
                                          <p:stCondLst>
                                            <p:cond delay="0"/>
                                          </p:stCondLst>
                                        </p:cTn>
                                        <p:tgtEl>
                                          <p:spTgt spid="173"/>
                                        </p:tgtEl>
                                        <p:attrNameLst>
                                          <p:attrName>style.visibility</p:attrName>
                                        </p:attrNameLst>
                                      </p:cBhvr>
                                      <p:to>
                                        <p:strVal val="visible"/>
                                      </p:to>
                                    </p:set>
                                    <p:anim calcmode="lin" valueType="num">
                                      <p:cBhvr>
                                        <p:cTn id="131" dur="1000" fill="hold"/>
                                        <p:tgtEl>
                                          <p:spTgt spid="173"/>
                                        </p:tgtEl>
                                        <p:attrNameLst>
                                          <p:attrName>ppt_w</p:attrName>
                                        </p:attrNameLst>
                                      </p:cBhvr>
                                      <p:tavLst>
                                        <p:tav tm="0">
                                          <p:val>
                                            <p:fltVal val="0"/>
                                          </p:val>
                                        </p:tav>
                                        <p:tav tm="100000">
                                          <p:val>
                                            <p:strVal val="#ppt_w"/>
                                          </p:val>
                                        </p:tav>
                                      </p:tavLst>
                                    </p:anim>
                                    <p:anim calcmode="lin" valueType="num">
                                      <p:cBhvr>
                                        <p:cTn id="132" dur="1000" fill="hold"/>
                                        <p:tgtEl>
                                          <p:spTgt spid="173"/>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3000"/>
                                  </p:stCondLst>
                                  <p:childTnLst>
                                    <p:set>
                                      <p:cBhvr>
                                        <p:cTn id="134" dur="1" fill="hold">
                                          <p:stCondLst>
                                            <p:cond delay="0"/>
                                          </p:stCondLst>
                                        </p:cTn>
                                        <p:tgtEl>
                                          <p:spTgt spid="174"/>
                                        </p:tgtEl>
                                        <p:attrNameLst>
                                          <p:attrName>style.visibility</p:attrName>
                                        </p:attrNameLst>
                                      </p:cBhvr>
                                      <p:to>
                                        <p:strVal val="visible"/>
                                      </p:to>
                                    </p:set>
                                    <p:anim calcmode="lin" valueType="num">
                                      <p:cBhvr>
                                        <p:cTn id="135" dur="1000" fill="hold"/>
                                        <p:tgtEl>
                                          <p:spTgt spid="174"/>
                                        </p:tgtEl>
                                        <p:attrNameLst>
                                          <p:attrName>ppt_w</p:attrName>
                                        </p:attrNameLst>
                                      </p:cBhvr>
                                      <p:tavLst>
                                        <p:tav tm="0">
                                          <p:val>
                                            <p:fltVal val="0"/>
                                          </p:val>
                                        </p:tav>
                                        <p:tav tm="100000">
                                          <p:val>
                                            <p:strVal val="#ppt_w"/>
                                          </p:val>
                                        </p:tav>
                                      </p:tavLst>
                                    </p:anim>
                                    <p:anim calcmode="lin" valueType="num">
                                      <p:cBhvr>
                                        <p:cTn id="136" dur="1000" fill="hold"/>
                                        <p:tgtEl>
                                          <p:spTgt spid="174"/>
                                        </p:tgtEl>
                                        <p:attrNameLst>
                                          <p:attrName>ppt_h</p:attrName>
                                        </p:attrNameLst>
                                      </p:cBhvr>
                                      <p:tavLst>
                                        <p:tav tm="0">
                                          <p:val>
                                            <p:fltVal val="0"/>
                                          </p:val>
                                        </p:tav>
                                        <p:tav tm="100000">
                                          <p:val>
                                            <p:strVal val="#ppt_h"/>
                                          </p:val>
                                        </p:tav>
                                      </p:tavLst>
                                    </p:anim>
                                  </p:childTnLst>
                                </p:cTn>
                              </p:par>
                              <p:par>
                                <p:cTn id="137" presetID="23" presetClass="entr" presetSubtype="16" fill="hold" grpId="0" nodeType="withEffect">
                                  <p:stCondLst>
                                    <p:cond delay="3000"/>
                                  </p:stCondLst>
                                  <p:childTnLst>
                                    <p:set>
                                      <p:cBhvr>
                                        <p:cTn id="138" dur="1" fill="hold">
                                          <p:stCondLst>
                                            <p:cond delay="0"/>
                                          </p:stCondLst>
                                        </p:cTn>
                                        <p:tgtEl>
                                          <p:spTgt spid="175"/>
                                        </p:tgtEl>
                                        <p:attrNameLst>
                                          <p:attrName>style.visibility</p:attrName>
                                        </p:attrNameLst>
                                      </p:cBhvr>
                                      <p:to>
                                        <p:strVal val="visible"/>
                                      </p:to>
                                    </p:set>
                                    <p:anim calcmode="lin" valueType="num">
                                      <p:cBhvr>
                                        <p:cTn id="139" dur="1000" fill="hold"/>
                                        <p:tgtEl>
                                          <p:spTgt spid="175"/>
                                        </p:tgtEl>
                                        <p:attrNameLst>
                                          <p:attrName>ppt_w</p:attrName>
                                        </p:attrNameLst>
                                      </p:cBhvr>
                                      <p:tavLst>
                                        <p:tav tm="0">
                                          <p:val>
                                            <p:fltVal val="0"/>
                                          </p:val>
                                        </p:tav>
                                        <p:tav tm="100000">
                                          <p:val>
                                            <p:strVal val="#ppt_w"/>
                                          </p:val>
                                        </p:tav>
                                      </p:tavLst>
                                    </p:anim>
                                    <p:anim calcmode="lin" valueType="num">
                                      <p:cBhvr>
                                        <p:cTn id="140" dur="1000" fill="hold"/>
                                        <p:tgtEl>
                                          <p:spTgt spid="175"/>
                                        </p:tgtEl>
                                        <p:attrNameLst>
                                          <p:attrName>ppt_h</p:attrName>
                                        </p:attrNameLst>
                                      </p:cBhvr>
                                      <p:tavLst>
                                        <p:tav tm="0">
                                          <p:val>
                                            <p:fltVal val="0"/>
                                          </p:val>
                                        </p:tav>
                                        <p:tav tm="100000">
                                          <p:val>
                                            <p:strVal val="#ppt_h"/>
                                          </p:val>
                                        </p:tav>
                                      </p:tavLst>
                                    </p:anim>
                                  </p:childTnLst>
                                </p:cTn>
                              </p:par>
                              <p:par>
                                <p:cTn id="141" presetID="23" presetClass="entr" presetSubtype="16" fill="hold" grpId="0" nodeType="withEffect">
                                  <p:stCondLst>
                                    <p:cond delay="3000"/>
                                  </p:stCondLst>
                                  <p:childTnLst>
                                    <p:set>
                                      <p:cBhvr>
                                        <p:cTn id="142" dur="1" fill="hold">
                                          <p:stCondLst>
                                            <p:cond delay="0"/>
                                          </p:stCondLst>
                                        </p:cTn>
                                        <p:tgtEl>
                                          <p:spTgt spid="176"/>
                                        </p:tgtEl>
                                        <p:attrNameLst>
                                          <p:attrName>style.visibility</p:attrName>
                                        </p:attrNameLst>
                                      </p:cBhvr>
                                      <p:to>
                                        <p:strVal val="visible"/>
                                      </p:to>
                                    </p:set>
                                    <p:anim calcmode="lin" valueType="num">
                                      <p:cBhvr>
                                        <p:cTn id="143" dur="1000" fill="hold"/>
                                        <p:tgtEl>
                                          <p:spTgt spid="176"/>
                                        </p:tgtEl>
                                        <p:attrNameLst>
                                          <p:attrName>ppt_w</p:attrName>
                                        </p:attrNameLst>
                                      </p:cBhvr>
                                      <p:tavLst>
                                        <p:tav tm="0">
                                          <p:val>
                                            <p:fltVal val="0"/>
                                          </p:val>
                                        </p:tav>
                                        <p:tav tm="100000">
                                          <p:val>
                                            <p:strVal val="#ppt_w"/>
                                          </p:val>
                                        </p:tav>
                                      </p:tavLst>
                                    </p:anim>
                                    <p:anim calcmode="lin" valueType="num">
                                      <p:cBhvr>
                                        <p:cTn id="144" dur="1000" fill="hold"/>
                                        <p:tgtEl>
                                          <p:spTgt spid="176"/>
                                        </p:tgtEl>
                                        <p:attrNameLst>
                                          <p:attrName>ppt_h</p:attrName>
                                        </p:attrNameLst>
                                      </p:cBhvr>
                                      <p:tavLst>
                                        <p:tav tm="0">
                                          <p:val>
                                            <p:fltVal val="0"/>
                                          </p:val>
                                        </p:tav>
                                        <p:tav tm="100000">
                                          <p:val>
                                            <p:strVal val="#ppt_h"/>
                                          </p:val>
                                        </p:tav>
                                      </p:tavLst>
                                    </p:anim>
                                  </p:childTnLst>
                                </p:cTn>
                              </p:par>
                              <p:par>
                                <p:cTn id="145" presetID="23" presetClass="entr" presetSubtype="16" fill="hold" grpId="0" nodeType="withEffect">
                                  <p:stCondLst>
                                    <p:cond delay="3000"/>
                                  </p:stCondLst>
                                  <p:childTnLst>
                                    <p:set>
                                      <p:cBhvr>
                                        <p:cTn id="146" dur="1" fill="hold">
                                          <p:stCondLst>
                                            <p:cond delay="0"/>
                                          </p:stCondLst>
                                        </p:cTn>
                                        <p:tgtEl>
                                          <p:spTgt spid="177"/>
                                        </p:tgtEl>
                                        <p:attrNameLst>
                                          <p:attrName>style.visibility</p:attrName>
                                        </p:attrNameLst>
                                      </p:cBhvr>
                                      <p:to>
                                        <p:strVal val="visible"/>
                                      </p:to>
                                    </p:set>
                                    <p:anim calcmode="lin" valueType="num">
                                      <p:cBhvr>
                                        <p:cTn id="147" dur="1000" fill="hold"/>
                                        <p:tgtEl>
                                          <p:spTgt spid="177"/>
                                        </p:tgtEl>
                                        <p:attrNameLst>
                                          <p:attrName>ppt_w</p:attrName>
                                        </p:attrNameLst>
                                      </p:cBhvr>
                                      <p:tavLst>
                                        <p:tav tm="0">
                                          <p:val>
                                            <p:fltVal val="0"/>
                                          </p:val>
                                        </p:tav>
                                        <p:tav tm="100000">
                                          <p:val>
                                            <p:strVal val="#ppt_w"/>
                                          </p:val>
                                        </p:tav>
                                      </p:tavLst>
                                    </p:anim>
                                    <p:anim calcmode="lin" valueType="num">
                                      <p:cBhvr>
                                        <p:cTn id="148" dur="1000" fill="hold"/>
                                        <p:tgtEl>
                                          <p:spTgt spid="177"/>
                                        </p:tgtEl>
                                        <p:attrNameLst>
                                          <p:attrName>ppt_h</p:attrName>
                                        </p:attrNameLst>
                                      </p:cBhvr>
                                      <p:tavLst>
                                        <p:tav tm="0">
                                          <p:val>
                                            <p:fltVal val="0"/>
                                          </p:val>
                                        </p:tav>
                                        <p:tav tm="100000">
                                          <p:val>
                                            <p:strVal val="#ppt_h"/>
                                          </p:val>
                                        </p:tav>
                                      </p:tavLst>
                                    </p:anim>
                                  </p:childTnLst>
                                </p:cTn>
                              </p:par>
                              <p:par>
                                <p:cTn id="149" presetID="23" presetClass="entr" presetSubtype="16" fill="hold" grpId="0" nodeType="withEffect">
                                  <p:stCondLst>
                                    <p:cond delay="3000"/>
                                  </p:stCondLst>
                                  <p:childTnLst>
                                    <p:set>
                                      <p:cBhvr>
                                        <p:cTn id="150" dur="1" fill="hold">
                                          <p:stCondLst>
                                            <p:cond delay="0"/>
                                          </p:stCondLst>
                                        </p:cTn>
                                        <p:tgtEl>
                                          <p:spTgt spid="178"/>
                                        </p:tgtEl>
                                        <p:attrNameLst>
                                          <p:attrName>style.visibility</p:attrName>
                                        </p:attrNameLst>
                                      </p:cBhvr>
                                      <p:to>
                                        <p:strVal val="visible"/>
                                      </p:to>
                                    </p:set>
                                    <p:anim calcmode="lin" valueType="num">
                                      <p:cBhvr>
                                        <p:cTn id="151" dur="1000" fill="hold"/>
                                        <p:tgtEl>
                                          <p:spTgt spid="178"/>
                                        </p:tgtEl>
                                        <p:attrNameLst>
                                          <p:attrName>ppt_w</p:attrName>
                                        </p:attrNameLst>
                                      </p:cBhvr>
                                      <p:tavLst>
                                        <p:tav tm="0">
                                          <p:val>
                                            <p:fltVal val="0"/>
                                          </p:val>
                                        </p:tav>
                                        <p:tav tm="100000">
                                          <p:val>
                                            <p:strVal val="#ppt_w"/>
                                          </p:val>
                                        </p:tav>
                                      </p:tavLst>
                                    </p:anim>
                                    <p:anim calcmode="lin" valueType="num">
                                      <p:cBhvr>
                                        <p:cTn id="152" dur="1000" fill="hold"/>
                                        <p:tgtEl>
                                          <p:spTgt spid="178"/>
                                        </p:tgtEl>
                                        <p:attrNameLst>
                                          <p:attrName>ppt_h</p:attrName>
                                        </p:attrNameLst>
                                      </p:cBhvr>
                                      <p:tavLst>
                                        <p:tav tm="0">
                                          <p:val>
                                            <p:fltVal val="0"/>
                                          </p:val>
                                        </p:tav>
                                        <p:tav tm="100000">
                                          <p:val>
                                            <p:strVal val="#ppt_h"/>
                                          </p:val>
                                        </p:tav>
                                      </p:tavLst>
                                    </p:anim>
                                  </p:childTnLst>
                                </p:cTn>
                              </p:par>
                              <p:par>
                                <p:cTn id="153" presetID="12" presetClass="entr" presetSubtype="8" fill="hold" grpId="0" nodeType="withEffect">
                                  <p:stCondLst>
                                    <p:cond delay="3000"/>
                                  </p:stCondLst>
                                  <p:childTnLst>
                                    <p:set>
                                      <p:cBhvr>
                                        <p:cTn id="154" dur="1" fill="hold">
                                          <p:stCondLst>
                                            <p:cond delay="0"/>
                                          </p:stCondLst>
                                        </p:cTn>
                                        <p:tgtEl>
                                          <p:spTgt spid="23"/>
                                        </p:tgtEl>
                                        <p:attrNameLst>
                                          <p:attrName>style.visibility</p:attrName>
                                        </p:attrNameLst>
                                      </p:cBhvr>
                                      <p:to>
                                        <p:strVal val="visible"/>
                                      </p:to>
                                    </p:set>
                                    <p:anim calcmode="lin" valueType="num">
                                      <p:cBhvr additive="base">
                                        <p:cTn id="155" dur="1500"/>
                                        <p:tgtEl>
                                          <p:spTgt spid="23"/>
                                        </p:tgtEl>
                                        <p:attrNameLst>
                                          <p:attrName>ppt_x</p:attrName>
                                        </p:attrNameLst>
                                      </p:cBhvr>
                                      <p:tavLst>
                                        <p:tav tm="0">
                                          <p:val>
                                            <p:strVal val="#ppt_x-#ppt_w*1.125000"/>
                                          </p:val>
                                        </p:tav>
                                        <p:tav tm="100000">
                                          <p:val>
                                            <p:strVal val="#ppt_x"/>
                                          </p:val>
                                        </p:tav>
                                      </p:tavLst>
                                    </p:anim>
                                    <p:animEffect transition="in" filter="wipe(right)">
                                      <p:cBhvr>
                                        <p:cTn id="156" dur="1500"/>
                                        <p:tgtEl>
                                          <p:spTgt spid="23"/>
                                        </p:tgtEl>
                                      </p:cBhvr>
                                    </p:animEffect>
                                  </p:childTnLst>
                                </p:cTn>
                              </p:par>
                              <p:par>
                                <p:cTn id="157" presetID="12" presetClass="entr" presetSubtype="8" fill="hold" grpId="0" nodeType="withEffect">
                                  <p:stCondLst>
                                    <p:cond delay="3000"/>
                                  </p:stCondLst>
                                  <p:childTnLst>
                                    <p:set>
                                      <p:cBhvr>
                                        <p:cTn id="158" dur="1" fill="hold">
                                          <p:stCondLst>
                                            <p:cond delay="0"/>
                                          </p:stCondLst>
                                        </p:cTn>
                                        <p:tgtEl>
                                          <p:spTgt spid="24"/>
                                        </p:tgtEl>
                                        <p:attrNameLst>
                                          <p:attrName>style.visibility</p:attrName>
                                        </p:attrNameLst>
                                      </p:cBhvr>
                                      <p:to>
                                        <p:strVal val="visible"/>
                                      </p:to>
                                    </p:set>
                                    <p:anim calcmode="lin" valueType="num">
                                      <p:cBhvr additive="base">
                                        <p:cTn id="159" dur="1500"/>
                                        <p:tgtEl>
                                          <p:spTgt spid="24"/>
                                        </p:tgtEl>
                                        <p:attrNameLst>
                                          <p:attrName>ppt_x</p:attrName>
                                        </p:attrNameLst>
                                      </p:cBhvr>
                                      <p:tavLst>
                                        <p:tav tm="0">
                                          <p:val>
                                            <p:strVal val="#ppt_x-#ppt_w*1.125000"/>
                                          </p:val>
                                        </p:tav>
                                        <p:tav tm="100000">
                                          <p:val>
                                            <p:strVal val="#ppt_x"/>
                                          </p:val>
                                        </p:tav>
                                      </p:tavLst>
                                    </p:anim>
                                    <p:animEffect transition="in" filter="wipe(right)">
                                      <p:cBhvr>
                                        <p:cTn id="160" dur="1500"/>
                                        <p:tgtEl>
                                          <p:spTgt spid="24"/>
                                        </p:tgtEl>
                                      </p:cBhvr>
                                    </p:animEffect>
                                  </p:childTnLst>
                                </p:cTn>
                              </p:par>
                              <p:par>
                                <p:cTn id="161" presetID="12" presetClass="entr" presetSubtype="8" fill="hold" grpId="0" nodeType="withEffect">
                                  <p:stCondLst>
                                    <p:cond delay="3000"/>
                                  </p:stCondLst>
                                  <p:childTnLst>
                                    <p:set>
                                      <p:cBhvr>
                                        <p:cTn id="162" dur="1" fill="hold">
                                          <p:stCondLst>
                                            <p:cond delay="0"/>
                                          </p:stCondLst>
                                        </p:cTn>
                                        <p:tgtEl>
                                          <p:spTgt spid="25"/>
                                        </p:tgtEl>
                                        <p:attrNameLst>
                                          <p:attrName>style.visibility</p:attrName>
                                        </p:attrNameLst>
                                      </p:cBhvr>
                                      <p:to>
                                        <p:strVal val="visible"/>
                                      </p:to>
                                    </p:set>
                                    <p:anim calcmode="lin" valueType="num">
                                      <p:cBhvr additive="base">
                                        <p:cTn id="163" dur="1500"/>
                                        <p:tgtEl>
                                          <p:spTgt spid="25"/>
                                        </p:tgtEl>
                                        <p:attrNameLst>
                                          <p:attrName>ppt_x</p:attrName>
                                        </p:attrNameLst>
                                      </p:cBhvr>
                                      <p:tavLst>
                                        <p:tav tm="0">
                                          <p:val>
                                            <p:strVal val="#ppt_x-#ppt_w*1.125000"/>
                                          </p:val>
                                        </p:tav>
                                        <p:tav tm="100000">
                                          <p:val>
                                            <p:strVal val="#ppt_x"/>
                                          </p:val>
                                        </p:tav>
                                      </p:tavLst>
                                    </p:anim>
                                    <p:animEffect transition="in" filter="wipe(right)">
                                      <p:cBhvr>
                                        <p:cTn id="164" dur="1500"/>
                                        <p:tgtEl>
                                          <p:spTgt spid="25"/>
                                        </p:tgtEl>
                                      </p:cBhvr>
                                    </p:animEffect>
                                  </p:childTnLst>
                                </p:cTn>
                              </p:par>
                              <p:par>
                                <p:cTn id="165" presetID="12" presetClass="entr" presetSubtype="8" fill="hold" grpId="0" nodeType="withEffect">
                                  <p:stCondLst>
                                    <p:cond delay="3000"/>
                                  </p:stCondLst>
                                  <p:childTnLst>
                                    <p:set>
                                      <p:cBhvr>
                                        <p:cTn id="166" dur="1" fill="hold">
                                          <p:stCondLst>
                                            <p:cond delay="0"/>
                                          </p:stCondLst>
                                        </p:cTn>
                                        <p:tgtEl>
                                          <p:spTgt spid="26"/>
                                        </p:tgtEl>
                                        <p:attrNameLst>
                                          <p:attrName>style.visibility</p:attrName>
                                        </p:attrNameLst>
                                      </p:cBhvr>
                                      <p:to>
                                        <p:strVal val="visible"/>
                                      </p:to>
                                    </p:set>
                                    <p:anim calcmode="lin" valueType="num">
                                      <p:cBhvr additive="base">
                                        <p:cTn id="167" dur="1500"/>
                                        <p:tgtEl>
                                          <p:spTgt spid="26"/>
                                        </p:tgtEl>
                                        <p:attrNameLst>
                                          <p:attrName>ppt_x</p:attrName>
                                        </p:attrNameLst>
                                      </p:cBhvr>
                                      <p:tavLst>
                                        <p:tav tm="0">
                                          <p:val>
                                            <p:strVal val="#ppt_x-#ppt_w*1.125000"/>
                                          </p:val>
                                        </p:tav>
                                        <p:tav tm="100000">
                                          <p:val>
                                            <p:strVal val="#ppt_x"/>
                                          </p:val>
                                        </p:tav>
                                      </p:tavLst>
                                    </p:anim>
                                    <p:animEffect transition="in" filter="wipe(right)">
                                      <p:cBhvr>
                                        <p:cTn id="168" dur="1500"/>
                                        <p:tgtEl>
                                          <p:spTgt spid="26"/>
                                        </p:tgtEl>
                                      </p:cBhvr>
                                    </p:animEffect>
                                  </p:childTnLst>
                                </p:cTn>
                              </p:par>
                              <p:par>
                                <p:cTn id="169" presetID="12" presetClass="entr" presetSubtype="8" fill="hold" grpId="0" nodeType="withEffect">
                                  <p:stCondLst>
                                    <p:cond delay="3000"/>
                                  </p:stCondLst>
                                  <p:childTnLst>
                                    <p:set>
                                      <p:cBhvr>
                                        <p:cTn id="170" dur="1" fill="hold">
                                          <p:stCondLst>
                                            <p:cond delay="0"/>
                                          </p:stCondLst>
                                        </p:cTn>
                                        <p:tgtEl>
                                          <p:spTgt spid="27"/>
                                        </p:tgtEl>
                                        <p:attrNameLst>
                                          <p:attrName>style.visibility</p:attrName>
                                        </p:attrNameLst>
                                      </p:cBhvr>
                                      <p:to>
                                        <p:strVal val="visible"/>
                                      </p:to>
                                    </p:set>
                                    <p:anim calcmode="lin" valueType="num">
                                      <p:cBhvr additive="base">
                                        <p:cTn id="171" dur="1500"/>
                                        <p:tgtEl>
                                          <p:spTgt spid="27"/>
                                        </p:tgtEl>
                                        <p:attrNameLst>
                                          <p:attrName>ppt_x</p:attrName>
                                        </p:attrNameLst>
                                      </p:cBhvr>
                                      <p:tavLst>
                                        <p:tav tm="0">
                                          <p:val>
                                            <p:strVal val="#ppt_x-#ppt_w*1.125000"/>
                                          </p:val>
                                        </p:tav>
                                        <p:tav tm="100000">
                                          <p:val>
                                            <p:strVal val="#ppt_x"/>
                                          </p:val>
                                        </p:tav>
                                      </p:tavLst>
                                    </p:anim>
                                    <p:animEffect transition="in" filter="wipe(right)">
                                      <p:cBhvr>
                                        <p:cTn id="172" dur="1500"/>
                                        <p:tgtEl>
                                          <p:spTgt spid="27"/>
                                        </p:tgtEl>
                                      </p:cBhvr>
                                    </p:animEffect>
                                  </p:childTnLst>
                                </p:cTn>
                              </p:par>
                              <p:par>
                                <p:cTn id="173" presetID="12" presetClass="entr" presetSubtype="8" fill="hold" grpId="0" nodeType="withEffect">
                                  <p:stCondLst>
                                    <p:cond delay="3000"/>
                                  </p:stCondLst>
                                  <p:childTnLst>
                                    <p:set>
                                      <p:cBhvr>
                                        <p:cTn id="174" dur="1" fill="hold">
                                          <p:stCondLst>
                                            <p:cond delay="0"/>
                                          </p:stCondLst>
                                        </p:cTn>
                                        <p:tgtEl>
                                          <p:spTgt spid="28"/>
                                        </p:tgtEl>
                                        <p:attrNameLst>
                                          <p:attrName>style.visibility</p:attrName>
                                        </p:attrNameLst>
                                      </p:cBhvr>
                                      <p:to>
                                        <p:strVal val="visible"/>
                                      </p:to>
                                    </p:set>
                                    <p:anim calcmode="lin" valueType="num">
                                      <p:cBhvr additive="base">
                                        <p:cTn id="175" dur="1500"/>
                                        <p:tgtEl>
                                          <p:spTgt spid="28"/>
                                        </p:tgtEl>
                                        <p:attrNameLst>
                                          <p:attrName>ppt_x</p:attrName>
                                        </p:attrNameLst>
                                      </p:cBhvr>
                                      <p:tavLst>
                                        <p:tav tm="0">
                                          <p:val>
                                            <p:strVal val="#ppt_x-#ppt_w*1.125000"/>
                                          </p:val>
                                        </p:tav>
                                        <p:tav tm="100000">
                                          <p:val>
                                            <p:strVal val="#ppt_x"/>
                                          </p:val>
                                        </p:tav>
                                      </p:tavLst>
                                    </p:anim>
                                    <p:animEffect transition="in" filter="wipe(right)">
                                      <p:cBhvr>
                                        <p:cTn id="176" dur="1500"/>
                                        <p:tgtEl>
                                          <p:spTgt spid="28"/>
                                        </p:tgtEl>
                                      </p:cBhvr>
                                    </p:animEffect>
                                  </p:childTnLst>
                                </p:cTn>
                              </p:par>
                              <p:par>
                                <p:cTn id="177" presetID="12" presetClass="entr" presetSubtype="8" fill="hold" grpId="0" nodeType="withEffect">
                                  <p:stCondLst>
                                    <p:cond delay="3000"/>
                                  </p:stCondLst>
                                  <p:childTnLst>
                                    <p:set>
                                      <p:cBhvr>
                                        <p:cTn id="178" dur="1" fill="hold">
                                          <p:stCondLst>
                                            <p:cond delay="0"/>
                                          </p:stCondLst>
                                        </p:cTn>
                                        <p:tgtEl>
                                          <p:spTgt spid="158"/>
                                        </p:tgtEl>
                                        <p:attrNameLst>
                                          <p:attrName>style.visibility</p:attrName>
                                        </p:attrNameLst>
                                      </p:cBhvr>
                                      <p:to>
                                        <p:strVal val="visible"/>
                                      </p:to>
                                    </p:set>
                                    <p:anim calcmode="lin" valueType="num">
                                      <p:cBhvr additive="base">
                                        <p:cTn id="179" dur="1500"/>
                                        <p:tgtEl>
                                          <p:spTgt spid="158"/>
                                        </p:tgtEl>
                                        <p:attrNameLst>
                                          <p:attrName>ppt_x</p:attrName>
                                        </p:attrNameLst>
                                      </p:cBhvr>
                                      <p:tavLst>
                                        <p:tav tm="0">
                                          <p:val>
                                            <p:strVal val="#ppt_x-#ppt_w*1.125000"/>
                                          </p:val>
                                        </p:tav>
                                        <p:tav tm="100000">
                                          <p:val>
                                            <p:strVal val="#ppt_x"/>
                                          </p:val>
                                        </p:tav>
                                      </p:tavLst>
                                    </p:anim>
                                    <p:animEffect transition="in" filter="wipe(right)">
                                      <p:cBhvr>
                                        <p:cTn id="180" dur="1500"/>
                                        <p:tgtEl>
                                          <p:spTgt spid="158"/>
                                        </p:tgtEl>
                                      </p:cBhvr>
                                    </p:animEffect>
                                  </p:childTnLst>
                                </p:cTn>
                              </p:par>
                              <p:par>
                                <p:cTn id="181" presetID="12" presetClass="entr" presetSubtype="8" fill="hold" grpId="0" nodeType="withEffect">
                                  <p:stCondLst>
                                    <p:cond delay="3000"/>
                                  </p:stCondLst>
                                  <p:childTnLst>
                                    <p:set>
                                      <p:cBhvr>
                                        <p:cTn id="182" dur="1" fill="hold">
                                          <p:stCondLst>
                                            <p:cond delay="0"/>
                                          </p:stCondLst>
                                        </p:cTn>
                                        <p:tgtEl>
                                          <p:spTgt spid="159"/>
                                        </p:tgtEl>
                                        <p:attrNameLst>
                                          <p:attrName>style.visibility</p:attrName>
                                        </p:attrNameLst>
                                      </p:cBhvr>
                                      <p:to>
                                        <p:strVal val="visible"/>
                                      </p:to>
                                    </p:set>
                                    <p:anim calcmode="lin" valueType="num">
                                      <p:cBhvr additive="base">
                                        <p:cTn id="183" dur="1500"/>
                                        <p:tgtEl>
                                          <p:spTgt spid="159"/>
                                        </p:tgtEl>
                                        <p:attrNameLst>
                                          <p:attrName>ppt_x</p:attrName>
                                        </p:attrNameLst>
                                      </p:cBhvr>
                                      <p:tavLst>
                                        <p:tav tm="0">
                                          <p:val>
                                            <p:strVal val="#ppt_x-#ppt_w*1.125000"/>
                                          </p:val>
                                        </p:tav>
                                        <p:tav tm="100000">
                                          <p:val>
                                            <p:strVal val="#ppt_x"/>
                                          </p:val>
                                        </p:tav>
                                      </p:tavLst>
                                    </p:anim>
                                    <p:animEffect transition="in" filter="wipe(right)">
                                      <p:cBhvr>
                                        <p:cTn id="184" dur="1500"/>
                                        <p:tgtEl>
                                          <p:spTgt spid="159"/>
                                        </p:tgtEl>
                                      </p:cBhvr>
                                    </p:animEffect>
                                  </p:childTnLst>
                                </p:cTn>
                              </p:par>
                              <p:par>
                                <p:cTn id="185" presetID="12" presetClass="entr" presetSubtype="8" fill="hold" grpId="0" nodeType="withEffect">
                                  <p:stCondLst>
                                    <p:cond delay="3000"/>
                                  </p:stCondLst>
                                  <p:childTnLst>
                                    <p:set>
                                      <p:cBhvr>
                                        <p:cTn id="186" dur="1" fill="hold">
                                          <p:stCondLst>
                                            <p:cond delay="0"/>
                                          </p:stCondLst>
                                        </p:cTn>
                                        <p:tgtEl>
                                          <p:spTgt spid="160"/>
                                        </p:tgtEl>
                                        <p:attrNameLst>
                                          <p:attrName>style.visibility</p:attrName>
                                        </p:attrNameLst>
                                      </p:cBhvr>
                                      <p:to>
                                        <p:strVal val="visible"/>
                                      </p:to>
                                    </p:set>
                                    <p:anim calcmode="lin" valueType="num">
                                      <p:cBhvr additive="base">
                                        <p:cTn id="187" dur="1500"/>
                                        <p:tgtEl>
                                          <p:spTgt spid="160"/>
                                        </p:tgtEl>
                                        <p:attrNameLst>
                                          <p:attrName>ppt_x</p:attrName>
                                        </p:attrNameLst>
                                      </p:cBhvr>
                                      <p:tavLst>
                                        <p:tav tm="0">
                                          <p:val>
                                            <p:strVal val="#ppt_x-#ppt_w*1.125000"/>
                                          </p:val>
                                        </p:tav>
                                        <p:tav tm="100000">
                                          <p:val>
                                            <p:strVal val="#ppt_x"/>
                                          </p:val>
                                        </p:tav>
                                      </p:tavLst>
                                    </p:anim>
                                    <p:animEffect transition="in" filter="wipe(right)">
                                      <p:cBhvr>
                                        <p:cTn id="188" dur="1500"/>
                                        <p:tgtEl>
                                          <p:spTgt spid="160"/>
                                        </p:tgtEl>
                                      </p:cBhvr>
                                    </p:animEffect>
                                  </p:childTnLst>
                                </p:cTn>
                              </p:par>
                              <p:par>
                                <p:cTn id="189" presetID="12" presetClass="entr" presetSubtype="8" fill="hold" grpId="0" nodeType="withEffect">
                                  <p:stCondLst>
                                    <p:cond delay="3000"/>
                                  </p:stCondLst>
                                  <p:childTnLst>
                                    <p:set>
                                      <p:cBhvr>
                                        <p:cTn id="190" dur="1" fill="hold">
                                          <p:stCondLst>
                                            <p:cond delay="0"/>
                                          </p:stCondLst>
                                        </p:cTn>
                                        <p:tgtEl>
                                          <p:spTgt spid="161"/>
                                        </p:tgtEl>
                                        <p:attrNameLst>
                                          <p:attrName>style.visibility</p:attrName>
                                        </p:attrNameLst>
                                      </p:cBhvr>
                                      <p:to>
                                        <p:strVal val="visible"/>
                                      </p:to>
                                    </p:set>
                                    <p:anim calcmode="lin" valueType="num">
                                      <p:cBhvr additive="base">
                                        <p:cTn id="191" dur="1500"/>
                                        <p:tgtEl>
                                          <p:spTgt spid="161"/>
                                        </p:tgtEl>
                                        <p:attrNameLst>
                                          <p:attrName>ppt_x</p:attrName>
                                        </p:attrNameLst>
                                      </p:cBhvr>
                                      <p:tavLst>
                                        <p:tav tm="0">
                                          <p:val>
                                            <p:strVal val="#ppt_x-#ppt_w*1.125000"/>
                                          </p:val>
                                        </p:tav>
                                        <p:tav tm="100000">
                                          <p:val>
                                            <p:strVal val="#ppt_x"/>
                                          </p:val>
                                        </p:tav>
                                      </p:tavLst>
                                    </p:anim>
                                    <p:animEffect transition="in" filter="wipe(right)">
                                      <p:cBhvr>
                                        <p:cTn id="192" dur="1500"/>
                                        <p:tgtEl>
                                          <p:spTgt spid="161"/>
                                        </p:tgtEl>
                                      </p:cBhvr>
                                    </p:animEffect>
                                  </p:childTnLst>
                                </p:cTn>
                              </p:par>
                              <p:par>
                                <p:cTn id="193" presetID="12" presetClass="entr" presetSubtype="8" fill="hold" grpId="0" nodeType="withEffect">
                                  <p:stCondLst>
                                    <p:cond delay="3000"/>
                                  </p:stCondLst>
                                  <p:childTnLst>
                                    <p:set>
                                      <p:cBhvr>
                                        <p:cTn id="194" dur="1" fill="hold">
                                          <p:stCondLst>
                                            <p:cond delay="0"/>
                                          </p:stCondLst>
                                        </p:cTn>
                                        <p:tgtEl>
                                          <p:spTgt spid="162"/>
                                        </p:tgtEl>
                                        <p:attrNameLst>
                                          <p:attrName>style.visibility</p:attrName>
                                        </p:attrNameLst>
                                      </p:cBhvr>
                                      <p:to>
                                        <p:strVal val="visible"/>
                                      </p:to>
                                    </p:set>
                                    <p:anim calcmode="lin" valueType="num">
                                      <p:cBhvr additive="base">
                                        <p:cTn id="195" dur="1500"/>
                                        <p:tgtEl>
                                          <p:spTgt spid="162"/>
                                        </p:tgtEl>
                                        <p:attrNameLst>
                                          <p:attrName>ppt_x</p:attrName>
                                        </p:attrNameLst>
                                      </p:cBhvr>
                                      <p:tavLst>
                                        <p:tav tm="0">
                                          <p:val>
                                            <p:strVal val="#ppt_x-#ppt_w*1.125000"/>
                                          </p:val>
                                        </p:tav>
                                        <p:tav tm="100000">
                                          <p:val>
                                            <p:strVal val="#ppt_x"/>
                                          </p:val>
                                        </p:tav>
                                      </p:tavLst>
                                    </p:anim>
                                    <p:animEffect transition="in" filter="wipe(right)">
                                      <p:cBhvr>
                                        <p:cTn id="196" dur="1500"/>
                                        <p:tgtEl>
                                          <p:spTgt spid="162"/>
                                        </p:tgtEl>
                                      </p:cBhvr>
                                    </p:animEffect>
                                  </p:childTnLst>
                                </p:cTn>
                              </p:par>
                              <p:par>
                                <p:cTn id="197" presetID="12" presetClass="entr" presetSubtype="8" fill="hold" grpId="0" nodeType="withEffect">
                                  <p:stCondLst>
                                    <p:cond delay="3000"/>
                                  </p:stCondLst>
                                  <p:childTnLst>
                                    <p:set>
                                      <p:cBhvr>
                                        <p:cTn id="198" dur="1" fill="hold">
                                          <p:stCondLst>
                                            <p:cond delay="0"/>
                                          </p:stCondLst>
                                        </p:cTn>
                                        <p:tgtEl>
                                          <p:spTgt spid="163"/>
                                        </p:tgtEl>
                                        <p:attrNameLst>
                                          <p:attrName>style.visibility</p:attrName>
                                        </p:attrNameLst>
                                      </p:cBhvr>
                                      <p:to>
                                        <p:strVal val="visible"/>
                                      </p:to>
                                    </p:set>
                                    <p:anim calcmode="lin" valueType="num">
                                      <p:cBhvr additive="base">
                                        <p:cTn id="199" dur="1500"/>
                                        <p:tgtEl>
                                          <p:spTgt spid="163"/>
                                        </p:tgtEl>
                                        <p:attrNameLst>
                                          <p:attrName>ppt_x</p:attrName>
                                        </p:attrNameLst>
                                      </p:cBhvr>
                                      <p:tavLst>
                                        <p:tav tm="0">
                                          <p:val>
                                            <p:strVal val="#ppt_x-#ppt_w*1.125000"/>
                                          </p:val>
                                        </p:tav>
                                        <p:tav tm="100000">
                                          <p:val>
                                            <p:strVal val="#ppt_x"/>
                                          </p:val>
                                        </p:tav>
                                      </p:tavLst>
                                    </p:anim>
                                    <p:animEffect transition="in" filter="wipe(right)">
                                      <p:cBhvr>
                                        <p:cTn id="200" dur="1500"/>
                                        <p:tgtEl>
                                          <p:spTgt spid="163"/>
                                        </p:tgtEl>
                                      </p:cBhvr>
                                    </p:animEffect>
                                  </p:childTnLst>
                                </p:cTn>
                              </p:par>
                              <p:par>
                                <p:cTn id="201" presetID="23" presetClass="entr" presetSubtype="16" fill="hold" grpId="0" nodeType="withEffect">
                                  <p:stCondLst>
                                    <p:cond delay="3500"/>
                                  </p:stCondLst>
                                  <p:childTnLst>
                                    <p:set>
                                      <p:cBhvr>
                                        <p:cTn id="202" dur="1" fill="hold">
                                          <p:stCondLst>
                                            <p:cond delay="0"/>
                                          </p:stCondLst>
                                        </p:cTn>
                                        <p:tgtEl>
                                          <p:spTgt spid="78"/>
                                        </p:tgtEl>
                                        <p:attrNameLst>
                                          <p:attrName>style.visibility</p:attrName>
                                        </p:attrNameLst>
                                      </p:cBhvr>
                                      <p:to>
                                        <p:strVal val="visible"/>
                                      </p:to>
                                    </p:set>
                                    <p:anim calcmode="lin" valueType="num">
                                      <p:cBhvr>
                                        <p:cTn id="203" dur="1500" fill="hold"/>
                                        <p:tgtEl>
                                          <p:spTgt spid="78"/>
                                        </p:tgtEl>
                                        <p:attrNameLst>
                                          <p:attrName>ppt_w</p:attrName>
                                        </p:attrNameLst>
                                      </p:cBhvr>
                                      <p:tavLst>
                                        <p:tav tm="0">
                                          <p:val>
                                            <p:fltVal val="0"/>
                                          </p:val>
                                        </p:tav>
                                        <p:tav tm="100000">
                                          <p:val>
                                            <p:strVal val="#ppt_w"/>
                                          </p:val>
                                        </p:tav>
                                      </p:tavLst>
                                    </p:anim>
                                    <p:anim calcmode="lin" valueType="num">
                                      <p:cBhvr>
                                        <p:cTn id="204" dur="1500" fill="hold"/>
                                        <p:tgtEl>
                                          <p:spTgt spid="78"/>
                                        </p:tgtEl>
                                        <p:attrNameLst>
                                          <p:attrName>ppt_h</p:attrName>
                                        </p:attrNameLst>
                                      </p:cBhvr>
                                      <p:tavLst>
                                        <p:tav tm="0">
                                          <p:val>
                                            <p:fltVal val="0"/>
                                          </p:val>
                                        </p:tav>
                                        <p:tav tm="100000">
                                          <p:val>
                                            <p:strVal val="#ppt_h"/>
                                          </p:val>
                                        </p:tav>
                                      </p:tavLst>
                                    </p:anim>
                                  </p:childTnLst>
                                </p:cTn>
                              </p:par>
                              <p:par>
                                <p:cTn id="205" presetID="23" presetClass="entr" presetSubtype="16" fill="hold" grpId="0" nodeType="withEffect">
                                  <p:stCondLst>
                                    <p:cond delay="3500"/>
                                  </p:stCondLst>
                                  <p:childTnLst>
                                    <p:set>
                                      <p:cBhvr>
                                        <p:cTn id="206" dur="1" fill="hold">
                                          <p:stCondLst>
                                            <p:cond delay="0"/>
                                          </p:stCondLst>
                                        </p:cTn>
                                        <p:tgtEl>
                                          <p:spTgt spid="79"/>
                                        </p:tgtEl>
                                        <p:attrNameLst>
                                          <p:attrName>style.visibility</p:attrName>
                                        </p:attrNameLst>
                                      </p:cBhvr>
                                      <p:to>
                                        <p:strVal val="visible"/>
                                      </p:to>
                                    </p:set>
                                    <p:anim calcmode="lin" valueType="num">
                                      <p:cBhvr>
                                        <p:cTn id="207" dur="1500" fill="hold"/>
                                        <p:tgtEl>
                                          <p:spTgt spid="79"/>
                                        </p:tgtEl>
                                        <p:attrNameLst>
                                          <p:attrName>ppt_w</p:attrName>
                                        </p:attrNameLst>
                                      </p:cBhvr>
                                      <p:tavLst>
                                        <p:tav tm="0">
                                          <p:val>
                                            <p:fltVal val="0"/>
                                          </p:val>
                                        </p:tav>
                                        <p:tav tm="100000">
                                          <p:val>
                                            <p:strVal val="#ppt_w"/>
                                          </p:val>
                                        </p:tav>
                                      </p:tavLst>
                                    </p:anim>
                                    <p:anim calcmode="lin" valueType="num">
                                      <p:cBhvr>
                                        <p:cTn id="208" dur="1500" fill="hold"/>
                                        <p:tgtEl>
                                          <p:spTgt spid="79"/>
                                        </p:tgtEl>
                                        <p:attrNameLst>
                                          <p:attrName>ppt_h</p:attrName>
                                        </p:attrNameLst>
                                      </p:cBhvr>
                                      <p:tavLst>
                                        <p:tav tm="0">
                                          <p:val>
                                            <p:fltVal val="0"/>
                                          </p:val>
                                        </p:tav>
                                        <p:tav tm="100000">
                                          <p:val>
                                            <p:strVal val="#ppt_h"/>
                                          </p:val>
                                        </p:tav>
                                      </p:tavLst>
                                    </p:anim>
                                  </p:childTnLst>
                                </p:cTn>
                              </p:par>
                              <p:par>
                                <p:cTn id="209" presetID="23" presetClass="entr" presetSubtype="16" fill="hold" grpId="0" nodeType="withEffect">
                                  <p:stCondLst>
                                    <p:cond delay="3500"/>
                                  </p:stCondLst>
                                  <p:childTnLst>
                                    <p:set>
                                      <p:cBhvr>
                                        <p:cTn id="210" dur="1" fill="hold">
                                          <p:stCondLst>
                                            <p:cond delay="0"/>
                                          </p:stCondLst>
                                        </p:cTn>
                                        <p:tgtEl>
                                          <p:spTgt spid="80"/>
                                        </p:tgtEl>
                                        <p:attrNameLst>
                                          <p:attrName>style.visibility</p:attrName>
                                        </p:attrNameLst>
                                      </p:cBhvr>
                                      <p:to>
                                        <p:strVal val="visible"/>
                                      </p:to>
                                    </p:set>
                                    <p:anim calcmode="lin" valueType="num">
                                      <p:cBhvr>
                                        <p:cTn id="211" dur="1500" fill="hold"/>
                                        <p:tgtEl>
                                          <p:spTgt spid="80"/>
                                        </p:tgtEl>
                                        <p:attrNameLst>
                                          <p:attrName>ppt_w</p:attrName>
                                        </p:attrNameLst>
                                      </p:cBhvr>
                                      <p:tavLst>
                                        <p:tav tm="0">
                                          <p:val>
                                            <p:fltVal val="0"/>
                                          </p:val>
                                        </p:tav>
                                        <p:tav tm="100000">
                                          <p:val>
                                            <p:strVal val="#ppt_w"/>
                                          </p:val>
                                        </p:tav>
                                      </p:tavLst>
                                    </p:anim>
                                    <p:anim calcmode="lin" valueType="num">
                                      <p:cBhvr>
                                        <p:cTn id="212" dur="1500" fill="hold"/>
                                        <p:tgtEl>
                                          <p:spTgt spid="80"/>
                                        </p:tgtEl>
                                        <p:attrNameLst>
                                          <p:attrName>ppt_h</p:attrName>
                                        </p:attrNameLst>
                                      </p:cBhvr>
                                      <p:tavLst>
                                        <p:tav tm="0">
                                          <p:val>
                                            <p:fltVal val="0"/>
                                          </p:val>
                                        </p:tav>
                                        <p:tav tm="100000">
                                          <p:val>
                                            <p:strVal val="#ppt_h"/>
                                          </p:val>
                                        </p:tav>
                                      </p:tavLst>
                                    </p:anim>
                                  </p:childTnLst>
                                </p:cTn>
                              </p:par>
                              <p:par>
                                <p:cTn id="213" presetID="23" presetClass="entr" presetSubtype="16" fill="hold" grpId="0" nodeType="withEffect">
                                  <p:stCondLst>
                                    <p:cond delay="3500"/>
                                  </p:stCondLst>
                                  <p:childTnLst>
                                    <p:set>
                                      <p:cBhvr>
                                        <p:cTn id="214" dur="1" fill="hold">
                                          <p:stCondLst>
                                            <p:cond delay="0"/>
                                          </p:stCondLst>
                                        </p:cTn>
                                        <p:tgtEl>
                                          <p:spTgt spid="81"/>
                                        </p:tgtEl>
                                        <p:attrNameLst>
                                          <p:attrName>style.visibility</p:attrName>
                                        </p:attrNameLst>
                                      </p:cBhvr>
                                      <p:to>
                                        <p:strVal val="visible"/>
                                      </p:to>
                                    </p:set>
                                    <p:anim calcmode="lin" valueType="num">
                                      <p:cBhvr>
                                        <p:cTn id="215" dur="1500" fill="hold"/>
                                        <p:tgtEl>
                                          <p:spTgt spid="81"/>
                                        </p:tgtEl>
                                        <p:attrNameLst>
                                          <p:attrName>ppt_w</p:attrName>
                                        </p:attrNameLst>
                                      </p:cBhvr>
                                      <p:tavLst>
                                        <p:tav tm="0">
                                          <p:val>
                                            <p:fltVal val="0"/>
                                          </p:val>
                                        </p:tav>
                                        <p:tav tm="100000">
                                          <p:val>
                                            <p:strVal val="#ppt_w"/>
                                          </p:val>
                                        </p:tav>
                                      </p:tavLst>
                                    </p:anim>
                                    <p:anim calcmode="lin" valueType="num">
                                      <p:cBhvr>
                                        <p:cTn id="216" dur="1500" fill="hold"/>
                                        <p:tgtEl>
                                          <p:spTgt spid="81"/>
                                        </p:tgtEl>
                                        <p:attrNameLst>
                                          <p:attrName>ppt_h</p:attrName>
                                        </p:attrNameLst>
                                      </p:cBhvr>
                                      <p:tavLst>
                                        <p:tav tm="0">
                                          <p:val>
                                            <p:fltVal val="0"/>
                                          </p:val>
                                        </p:tav>
                                        <p:tav tm="100000">
                                          <p:val>
                                            <p:strVal val="#ppt_h"/>
                                          </p:val>
                                        </p:tav>
                                      </p:tavLst>
                                    </p:anim>
                                  </p:childTnLst>
                                </p:cTn>
                              </p:par>
                              <p:par>
                                <p:cTn id="217" presetID="23" presetClass="entr" presetSubtype="16" fill="hold" grpId="0" nodeType="withEffect">
                                  <p:stCondLst>
                                    <p:cond delay="3500"/>
                                  </p:stCondLst>
                                  <p:childTnLst>
                                    <p:set>
                                      <p:cBhvr>
                                        <p:cTn id="218" dur="1" fill="hold">
                                          <p:stCondLst>
                                            <p:cond delay="0"/>
                                          </p:stCondLst>
                                        </p:cTn>
                                        <p:tgtEl>
                                          <p:spTgt spid="83"/>
                                        </p:tgtEl>
                                        <p:attrNameLst>
                                          <p:attrName>style.visibility</p:attrName>
                                        </p:attrNameLst>
                                      </p:cBhvr>
                                      <p:to>
                                        <p:strVal val="visible"/>
                                      </p:to>
                                    </p:set>
                                    <p:anim calcmode="lin" valueType="num">
                                      <p:cBhvr>
                                        <p:cTn id="219" dur="1500" fill="hold"/>
                                        <p:tgtEl>
                                          <p:spTgt spid="83"/>
                                        </p:tgtEl>
                                        <p:attrNameLst>
                                          <p:attrName>ppt_w</p:attrName>
                                        </p:attrNameLst>
                                      </p:cBhvr>
                                      <p:tavLst>
                                        <p:tav tm="0">
                                          <p:val>
                                            <p:fltVal val="0"/>
                                          </p:val>
                                        </p:tav>
                                        <p:tav tm="100000">
                                          <p:val>
                                            <p:strVal val="#ppt_w"/>
                                          </p:val>
                                        </p:tav>
                                      </p:tavLst>
                                    </p:anim>
                                    <p:anim calcmode="lin" valueType="num">
                                      <p:cBhvr>
                                        <p:cTn id="220" dur="1500" fill="hold"/>
                                        <p:tgtEl>
                                          <p:spTgt spid="83"/>
                                        </p:tgtEl>
                                        <p:attrNameLst>
                                          <p:attrName>ppt_h</p:attrName>
                                        </p:attrNameLst>
                                      </p:cBhvr>
                                      <p:tavLst>
                                        <p:tav tm="0">
                                          <p:val>
                                            <p:fltVal val="0"/>
                                          </p:val>
                                        </p:tav>
                                        <p:tav tm="100000">
                                          <p:val>
                                            <p:strVal val="#ppt_h"/>
                                          </p:val>
                                        </p:tav>
                                      </p:tavLst>
                                    </p:anim>
                                  </p:childTnLst>
                                </p:cTn>
                              </p:par>
                              <p:par>
                                <p:cTn id="221" presetID="23" presetClass="entr" presetSubtype="16" fill="hold" grpId="0" nodeType="withEffect">
                                  <p:stCondLst>
                                    <p:cond delay="3500"/>
                                  </p:stCondLst>
                                  <p:childTnLst>
                                    <p:set>
                                      <p:cBhvr>
                                        <p:cTn id="222" dur="1" fill="hold">
                                          <p:stCondLst>
                                            <p:cond delay="0"/>
                                          </p:stCondLst>
                                        </p:cTn>
                                        <p:tgtEl>
                                          <p:spTgt spid="84"/>
                                        </p:tgtEl>
                                        <p:attrNameLst>
                                          <p:attrName>style.visibility</p:attrName>
                                        </p:attrNameLst>
                                      </p:cBhvr>
                                      <p:to>
                                        <p:strVal val="visible"/>
                                      </p:to>
                                    </p:set>
                                    <p:anim calcmode="lin" valueType="num">
                                      <p:cBhvr>
                                        <p:cTn id="223" dur="1500" fill="hold"/>
                                        <p:tgtEl>
                                          <p:spTgt spid="84"/>
                                        </p:tgtEl>
                                        <p:attrNameLst>
                                          <p:attrName>ppt_w</p:attrName>
                                        </p:attrNameLst>
                                      </p:cBhvr>
                                      <p:tavLst>
                                        <p:tav tm="0">
                                          <p:val>
                                            <p:fltVal val="0"/>
                                          </p:val>
                                        </p:tav>
                                        <p:tav tm="100000">
                                          <p:val>
                                            <p:strVal val="#ppt_w"/>
                                          </p:val>
                                        </p:tav>
                                      </p:tavLst>
                                    </p:anim>
                                    <p:anim calcmode="lin" valueType="num">
                                      <p:cBhvr>
                                        <p:cTn id="224" dur="1500" fill="hold"/>
                                        <p:tgtEl>
                                          <p:spTgt spid="84"/>
                                        </p:tgtEl>
                                        <p:attrNameLst>
                                          <p:attrName>ppt_h</p:attrName>
                                        </p:attrNameLst>
                                      </p:cBhvr>
                                      <p:tavLst>
                                        <p:tav tm="0">
                                          <p:val>
                                            <p:fltVal val="0"/>
                                          </p:val>
                                        </p:tav>
                                        <p:tav tm="100000">
                                          <p:val>
                                            <p:strVal val="#ppt_h"/>
                                          </p:val>
                                        </p:tav>
                                      </p:tavLst>
                                    </p:anim>
                                  </p:childTnLst>
                                </p:cTn>
                              </p:par>
                              <p:par>
                                <p:cTn id="225" presetID="23" presetClass="entr" presetSubtype="16" fill="hold" grpId="0" nodeType="withEffect">
                                  <p:stCondLst>
                                    <p:cond delay="3500"/>
                                  </p:stCondLst>
                                  <p:childTnLst>
                                    <p:set>
                                      <p:cBhvr>
                                        <p:cTn id="226" dur="1" fill="hold">
                                          <p:stCondLst>
                                            <p:cond delay="0"/>
                                          </p:stCondLst>
                                        </p:cTn>
                                        <p:tgtEl>
                                          <p:spTgt spid="182"/>
                                        </p:tgtEl>
                                        <p:attrNameLst>
                                          <p:attrName>style.visibility</p:attrName>
                                        </p:attrNameLst>
                                      </p:cBhvr>
                                      <p:to>
                                        <p:strVal val="visible"/>
                                      </p:to>
                                    </p:set>
                                    <p:anim calcmode="lin" valueType="num">
                                      <p:cBhvr>
                                        <p:cTn id="227" dur="1500" fill="hold"/>
                                        <p:tgtEl>
                                          <p:spTgt spid="182"/>
                                        </p:tgtEl>
                                        <p:attrNameLst>
                                          <p:attrName>ppt_w</p:attrName>
                                        </p:attrNameLst>
                                      </p:cBhvr>
                                      <p:tavLst>
                                        <p:tav tm="0">
                                          <p:val>
                                            <p:fltVal val="0"/>
                                          </p:val>
                                        </p:tav>
                                        <p:tav tm="100000">
                                          <p:val>
                                            <p:strVal val="#ppt_w"/>
                                          </p:val>
                                        </p:tav>
                                      </p:tavLst>
                                    </p:anim>
                                    <p:anim calcmode="lin" valueType="num">
                                      <p:cBhvr>
                                        <p:cTn id="228" dur="1500" fill="hold"/>
                                        <p:tgtEl>
                                          <p:spTgt spid="182"/>
                                        </p:tgtEl>
                                        <p:attrNameLst>
                                          <p:attrName>ppt_h</p:attrName>
                                        </p:attrNameLst>
                                      </p:cBhvr>
                                      <p:tavLst>
                                        <p:tav tm="0">
                                          <p:val>
                                            <p:fltVal val="0"/>
                                          </p:val>
                                        </p:tav>
                                        <p:tav tm="100000">
                                          <p:val>
                                            <p:strVal val="#ppt_h"/>
                                          </p:val>
                                        </p:tav>
                                      </p:tavLst>
                                    </p:anim>
                                  </p:childTnLst>
                                </p:cTn>
                              </p:par>
                              <p:par>
                                <p:cTn id="229" presetID="23" presetClass="entr" presetSubtype="16" fill="hold" grpId="0" nodeType="withEffect">
                                  <p:stCondLst>
                                    <p:cond delay="3500"/>
                                  </p:stCondLst>
                                  <p:childTnLst>
                                    <p:set>
                                      <p:cBhvr>
                                        <p:cTn id="230" dur="1" fill="hold">
                                          <p:stCondLst>
                                            <p:cond delay="0"/>
                                          </p:stCondLst>
                                        </p:cTn>
                                        <p:tgtEl>
                                          <p:spTgt spid="183"/>
                                        </p:tgtEl>
                                        <p:attrNameLst>
                                          <p:attrName>style.visibility</p:attrName>
                                        </p:attrNameLst>
                                      </p:cBhvr>
                                      <p:to>
                                        <p:strVal val="visible"/>
                                      </p:to>
                                    </p:set>
                                    <p:anim calcmode="lin" valueType="num">
                                      <p:cBhvr>
                                        <p:cTn id="231" dur="1500" fill="hold"/>
                                        <p:tgtEl>
                                          <p:spTgt spid="183"/>
                                        </p:tgtEl>
                                        <p:attrNameLst>
                                          <p:attrName>ppt_w</p:attrName>
                                        </p:attrNameLst>
                                      </p:cBhvr>
                                      <p:tavLst>
                                        <p:tav tm="0">
                                          <p:val>
                                            <p:fltVal val="0"/>
                                          </p:val>
                                        </p:tav>
                                        <p:tav tm="100000">
                                          <p:val>
                                            <p:strVal val="#ppt_w"/>
                                          </p:val>
                                        </p:tav>
                                      </p:tavLst>
                                    </p:anim>
                                    <p:anim calcmode="lin" valueType="num">
                                      <p:cBhvr>
                                        <p:cTn id="232" dur="1500" fill="hold"/>
                                        <p:tgtEl>
                                          <p:spTgt spid="183"/>
                                        </p:tgtEl>
                                        <p:attrNameLst>
                                          <p:attrName>ppt_h</p:attrName>
                                        </p:attrNameLst>
                                      </p:cBhvr>
                                      <p:tavLst>
                                        <p:tav tm="0">
                                          <p:val>
                                            <p:fltVal val="0"/>
                                          </p:val>
                                        </p:tav>
                                        <p:tav tm="100000">
                                          <p:val>
                                            <p:strVal val="#ppt_h"/>
                                          </p:val>
                                        </p:tav>
                                      </p:tavLst>
                                    </p:anim>
                                  </p:childTnLst>
                                </p:cTn>
                              </p:par>
                              <p:par>
                                <p:cTn id="233" presetID="23" presetClass="entr" presetSubtype="16" fill="hold" grpId="0" nodeType="withEffect">
                                  <p:stCondLst>
                                    <p:cond delay="3500"/>
                                  </p:stCondLst>
                                  <p:childTnLst>
                                    <p:set>
                                      <p:cBhvr>
                                        <p:cTn id="234" dur="1" fill="hold">
                                          <p:stCondLst>
                                            <p:cond delay="0"/>
                                          </p:stCondLst>
                                        </p:cTn>
                                        <p:tgtEl>
                                          <p:spTgt spid="184"/>
                                        </p:tgtEl>
                                        <p:attrNameLst>
                                          <p:attrName>style.visibility</p:attrName>
                                        </p:attrNameLst>
                                      </p:cBhvr>
                                      <p:to>
                                        <p:strVal val="visible"/>
                                      </p:to>
                                    </p:set>
                                    <p:anim calcmode="lin" valueType="num">
                                      <p:cBhvr>
                                        <p:cTn id="235" dur="1500" fill="hold"/>
                                        <p:tgtEl>
                                          <p:spTgt spid="184"/>
                                        </p:tgtEl>
                                        <p:attrNameLst>
                                          <p:attrName>ppt_w</p:attrName>
                                        </p:attrNameLst>
                                      </p:cBhvr>
                                      <p:tavLst>
                                        <p:tav tm="0">
                                          <p:val>
                                            <p:fltVal val="0"/>
                                          </p:val>
                                        </p:tav>
                                        <p:tav tm="100000">
                                          <p:val>
                                            <p:strVal val="#ppt_w"/>
                                          </p:val>
                                        </p:tav>
                                      </p:tavLst>
                                    </p:anim>
                                    <p:anim calcmode="lin" valueType="num">
                                      <p:cBhvr>
                                        <p:cTn id="236" dur="1500" fill="hold"/>
                                        <p:tgtEl>
                                          <p:spTgt spid="184"/>
                                        </p:tgtEl>
                                        <p:attrNameLst>
                                          <p:attrName>ppt_h</p:attrName>
                                        </p:attrNameLst>
                                      </p:cBhvr>
                                      <p:tavLst>
                                        <p:tav tm="0">
                                          <p:val>
                                            <p:fltVal val="0"/>
                                          </p:val>
                                        </p:tav>
                                        <p:tav tm="100000">
                                          <p:val>
                                            <p:strVal val="#ppt_h"/>
                                          </p:val>
                                        </p:tav>
                                      </p:tavLst>
                                    </p:anim>
                                  </p:childTnLst>
                                </p:cTn>
                              </p:par>
                              <p:par>
                                <p:cTn id="237" presetID="23" presetClass="entr" presetSubtype="16" fill="hold" grpId="0" nodeType="withEffect">
                                  <p:stCondLst>
                                    <p:cond delay="3500"/>
                                  </p:stCondLst>
                                  <p:childTnLst>
                                    <p:set>
                                      <p:cBhvr>
                                        <p:cTn id="238" dur="1" fill="hold">
                                          <p:stCondLst>
                                            <p:cond delay="0"/>
                                          </p:stCondLst>
                                        </p:cTn>
                                        <p:tgtEl>
                                          <p:spTgt spid="185"/>
                                        </p:tgtEl>
                                        <p:attrNameLst>
                                          <p:attrName>style.visibility</p:attrName>
                                        </p:attrNameLst>
                                      </p:cBhvr>
                                      <p:to>
                                        <p:strVal val="visible"/>
                                      </p:to>
                                    </p:set>
                                    <p:anim calcmode="lin" valueType="num">
                                      <p:cBhvr>
                                        <p:cTn id="239" dur="1500" fill="hold"/>
                                        <p:tgtEl>
                                          <p:spTgt spid="185"/>
                                        </p:tgtEl>
                                        <p:attrNameLst>
                                          <p:attrName>ppt_w</p:attrName>
                                        </p:attrNameLst>
                                      </p:cBhvr>
                                      <p:tavLst>
                                        <p:tav tm="0">
                                          <p:val>
                                            <p:fltVal val="0"/>
                                          </p:val>
                                        </p:tav>
                                        <p:tav tm="100000">
                                          <p:val>
                                            <p:strVal val="#ppt_w"/>
                                          </p:val>
                                        </p:tav>
                                      </p:tavLst>
                                    </p:anim>
                                    <p:anim calcmode="lin" valueType="num">
                                      <p:cBhvr>
                                        <p:cTn id="240" dur="1500" fill="hold"/>
                                        <p:tgtEl>
                                          <p:spTgt spid="185"/>
                                        </p:tgtEl>
                                        <p:attrNameLst>
                                          <p:attrName>ppt_h</p:attrName>
                                        </p:attrNameLst>
                                      </p:cBhvr>
                                      <p:tavLst>
                                        <p:tav tm="0">
                                          <p:val>
                                            <p:fltVal val="0"/>
                                          </p:val>
                                        </p:tav>
                                        <p:tav tm="100000">
                                          <p:val>
                                            <p:strVal val="#ppt_h"/>
                                          </p:val>
                                        </p:tav>
                                      </p:tavLst>
                                    </p:anim>
                                  </p:childTnLst>
                                </p:cTn>
                              </p:par>
                              <p:par>
                                <p:cTn id="241" presetID="23" presetClass="entr" presetSubtype="16" fill="hold" grpId="0" nodeType="withEffect">
                                  <p:stCondLst>
                                    <p:cond delay="3500"/>
                                  </p:stCondLst>
                                  <p:childTnLst>
                                    <p:set>
                                      <p:cBhvr>
                                        <p:cTn id="242" dur="1" fill="hold">
                                          <p:stCondLst>
                                            <p:cond delay="0"/>
                                          </p:stCondLst>
                                        </p:cTn>
                                        <p:tgtEl>
                                          <p:spTgt spid="186"/>
                                        </p:tgtEl>
                                        <p:attrNameLst>
                                          <p:attrName>style.visibility</p:attrName>
                                        </p:attrNameLst>
                                      </p:cBhvr>
                                      <p:to>
                                        <p:strVal val="visible"/>
                                      </p:to>
                                    </p:set>
                                    <p:anim calcmode="lin" valueType="num">
                                      <p:cBhvr>
                                        <p:cTn id="243" dur="1500" fill="hold"/>
                                        <p:tgtEl>
                                          <p:spTgt spid="186"/>
                                        </p:tgtEl>
                                        <p:attrNameLst>
                                          <p:attrName>ppt_w</p:attrName>
                                        </p:attrNameLst>
                                      </p:cBhvr>
                                      <p:tavLst>
                                        <p:tav tm="0">
                                          <p:val>
                                            <p:fltVal val="0"/>
                                          </p:val>
                                        </p:tav>
                                        <p:tav tm="100000">
                                          <p:val>
                                            <p:strVal val="#ppt_w"/>
                                          </p:val>
                                        </p:tav>
                                      </p:tavLst>
                                    </p:anim>
                                    <p:anim calcmode="lin" valueType="num">
                                      <p:cBhvr>
                                        <p:cTn id="244" dur="1500" fill="hold"/>
                                        <p:tgtEl>
                                          <p:spTgt spid="186"/>
                                        </p:tgtEl>
                                        <p:attrNameLst>
                                          <p:attrName>ppt_h</p:attrName>
                                        </p:attrNameLst>
                                      </p:cBhvr>
                                      <p:tavLst>
                                        <p:tav tm="0">
                                          <p:val>
                                            <p:fltVal val="0"/>
                                          </p:val>
                                        </p:tav>
                                        <p:tav tm="100000">
                                          <p:val>
                                            <p:strVal val="#ppt_h"/>
                                          </p:val>
                                        </p:tav>
                                      </p:tavLst>
                                    </p:anim>
                                  </p:childTnLst>
                                </p:cTn>
                              </p:par>
                              <p:par>
                                <p:cTn id="245" presetID="23" presetClass="entr" presetSubtype="16" fill="hold" grpId="0" nodeType="withEffect">
                                  <p:stCondLst>
                                    <p:cond delay="3500"/>
                                  </p:stCondLst>
                                  <p:childTnLst>
                                    <p:set>
                                      <p:cBhvr>
                                        <p:cTn id="246" dur="1" fill="hold">
                                          <p:stCondLst>
                                            <p:cond delay="0"/>
                                          </p:stCondLst>
                                        </p:cTn>
                                        <p:tgtEl>
                                          <p:spTgt spid="187"/>
                                        </p:tgtEl>
                                        <p:attrNameLst>
                                          <p:attrName>style.visibility</p:attrName>
                                        </p:attrNameLst>
                                      </p:cBhvr>
                                      <p:to>
                                        <p:strVal val="visible"/>
                                      </p:to>
                                    </p:set>
                                    <p:anim calcmode="lin" valueType="num">
                                      <p:cBhvr>
                                        <p:cTn id="247" dur="1500" fill="hold"/>
                                        <p:tgtEl>
                                          <p:spTgt spid="187"/>
                                        </p:tgtEl>
                                        <p:attrNameLst>
                                          <p:attrName>ppt_w</p:attrName>
                                        </p:attrNameLst>
                                      </p:cBhvr>
                                      <p:tavLst>
                                        <p:tav tm="0">
                                          <p:val>
                                            <p:fltVal val="0"/>
                                          </p:val>
                                        </p:tav>
                                        <p:tav tm="100000">
                                          <p:val>
                                            <p:strVal val="#ppt_w"/>
                                          </p:val>
                                        </p:tav>
                                      </p:tavLst>
                                    </p:anim>
                                    <p:anim calcmode="lin" valueType="num">
                                      <p:cBhvr>
                                        <p:cTn id="248" dur="1500" fill="hold"/>
                                        <p:tgtEl>
                                          <p:spTgt spid="187"/>
                                        </p:tgtEl>
                                        <p:attrNameLst>
                                          <p:attrName>ppt_h</p:attrName>
                                        </p:attrNameLst>
                                      </p:cBhvr>
                                      <p:tavLst>
                                        <p:tav tm="0">
                                          <p:val>
                                            <p:fltVal val="0"/>
                                          </p:val>
                                        </p:tav>
                                        <p:tav tm="100000">
                                          <p:val>
                                            <p:strVal val="#ppt_h"/>
                                          </p:val>
                                        </p:tav>
                                      </p:tavLst>
                                    </p:anim>
                                  </p:childTnLst>
                                </p:cTn>
                              </p:par>
                              <p:par>
                                <p:cTn id="249" presetID="10" presetClass="entr" presetSubtype="0" fill="hold" grpId="0" nodeType="withEffect">
                                  <p:stCondLst>
                                    <p:cond delay="4000"/>
                                  </p:stCondLst>
                                  <p:childTnLst>
                                    <p:set>
                                      <p:cBhvr>
                                        <p:cTn id="250" dur="1" fill="hold">
                                          <p:stCondLst>
                                            <p:cond delay="0"/>
                                          </p:stCondLst>
                                        </p:cTn>
                                        <p:tgtEl>
                                          <p:spTgt spid="58"/>
                                        </p:tgtEl>
                                        <p:attrNameLst>
                                          <p:attrName>style.visibility</p:attrName>
                                        </p:attrNameLst>
                                      </p:cBhvr>
                                      <p:to>
                                        <p:strVal val="visible"/>
                                      </p:to>
                                    </p:set>
                                    <p:animEffect transition="in" filter="fade">
                                      <p:cBhvr>
                                        <p:cTn id="251" dur="1500"/>
                                        <p:tgtEl>
                                          <p:spTgt spid="58"/>
                                        </p:tgtEl>
                                      </p:cBhvr>
                                    </p:animEffect>
                                  </p:childTnLst>
                                </p:cTn>
                              </p:par>
                              <p:par>
                                <p:cTn id="252" presetID="10" presetClass="entr" presetSubtype="0" fill="hold" grpId="0" nodeType="withEffect">
                                  <p:stCondLst>
                                    <p:cond delay="4000"/>
                                  </p:stCondLst>
                                  <p:childTnLst>
                                    <p:set>
                                      <p:cBhvr>
                                        <p:cTn id="253" dur="1" fill="hold">
                                          <p:stCondLst>
                                            <p:cond delay="0"/>
                                          </p:stCondLst>
                                        </p:cTn>
                                        <p:tgtEl>
                                          <p:spTgt spid="66"/>
                                        </p:tgtEl>
                                        <p:attrNameLst>
                                          <p:attrName>style.visibility</p:attrName>
                                        </p:attrNameLst>
                                      </p:cBhvr>
                                      <p:to>
                                        <p:strVal val="visible"/>
                                      </p:to>
                                    </p:set>
                                    <p:animEffect transition="in" filter="fade">
                                      <p:cBhvr>
                                        <p:cTn id="254" dur="1500"/>
                                        <p:tgtEl>
                                          <p:spTgt spid="66"/>
                                        </p:tgtEl>
                                      </p:cBhvr>
                                    </p:animEffect>
                                  </p:childTnLst>
                                </p:cTn>
                              </p:par>
                              <p:par>
                                <p:cTn id="255" presetID="10" presetClass="entr" presetSubtype="0" fill="hold" grpId="0" nodeType="withEffect">
                                  <p:stCondLst>
                                    <p:cond delay="4000"/>
                                  </p:stCondLst>
                                  <p:childTnLst>
                                    <p:set>
                                      <p:cBhvr>
                                        <p:cTn id="256" dur="1" fill="hold">
                                          <p:stCondLst>
                                            <p:cond delay="0"/>
                                          </p:stCondLst>
                                        </p:cTn>
                                        <p:tgtEl>
                                          <p:spTgt spid="74"/>
                                        </p:tgtEl>
                                        <p:attrNameLst>
                                          <p:attrName>style.visibility</p:attrName>
                                        </p:attrNameLst>
                                      </p:cBhvr>
                                      <p:to>
                                        <p:strVal val="visible"/>
                                      </p:to>
                                    </p:set>
                                    <p:animEffect transition="in" filter="fade">
                                      <p:cBhvr>
                                        <p:cTn id="257" dur="1500"/>
                                        <p:tgtEl>
                                          <p:spTgt spid="74"/>
                                        </p:tgtEl>
                                      </p:cBhvr>
                                    </p:animEffect>
                                  </p:childTnLst>
                                </p:cTn>
                              </p:par>
                              <p:par>
                                <p:cTn id="258" presetID="10" presetClass="entr" presetSubtype="0" fill="hold" grpId="0" nodeType="withEffect">
                                  <p:stCondLst>
                                    <p:cond delay="4000"/>
                                  </p:stCondLst>
                                  <p:childTnLst>
                                    <p:set>
                                      <p:cBhvr>
                                        <p:cTn id="259" dur="1" fill="hold">
                                          <p:stCondLst>
                                            <p:cond delay="0"/>
                                          </p:stCondLst>
                                        </p:cTn>
                                        <p:tgtEl>
                                          <p:spTgt spid="75"/>
                                        </p:tgtEl>
                                        <p:attrNameLst>
                                          <p:attrName>style.visibility</p:attrName>
                                        </p:attrNameLst>
                                      </p:cBhvr>
                                      <p:to>
                                        <p:strVal val="visible"/>
                                      </p:to>
                                    </p:set>
                                    <p:animEffect transition="in" filter="fade">
                                      <p:cBhvr>
                                        <p:cTn id="260" dur="1500"/>
                                        <p:tgtEl>
                                          <p:spTgt spid="75"/>
                                        </p:tgtEl>
                                      </p:cBhvr>
                                    </p:animEffect>
                                  </p:childTnLst>
                                </p:cTn>
                              </p:par>
                              <p:par>
                                <p:cTn id="261" presetID="10" presetClass="entr" presetSubtype="0" fill="hold" grpId="0" nodeType="withEffect">
                                  <p:stCondLst>
                                    <p:cond delay="4000"/>
                                  </p:stCondLst>
                                  <p:childTnLst>
                                    <p:set>
                                      <p:cBhvr>
                                        <p:cTn id="262" dur="1" fill="hold">
                                          <p:stCondLst>
                                            <p:cond delay="0"/>
                                          </p:stCondLst>
                                        </p:cTn>
                                        <p:tgtEl>
                                          <p:spTgt spid="76"/>
                                        </p:tgtEl>
                                        <p:attrNameLst>
                                          <p:attrName>style.visibility</p:attrName>
                                        </p:attrNameLst>
                                      </p:cBhvr>
                                      <p:to>
                                        <p:strVal val="visible"/>
                                      </p:to>
                                    </p:set>
                                    <p:animEffect transition="in" filter="fade">
                                      <p:cBhvr>
                                        <p:cTn id="263" dur="1500"/>
                                        <p:tgtEl>
                                          <p:spTgt spid="76"/>
                                        </p:tgtEl>
                                      </p:cBhvr>
                                    </p:animEffect>
                                  </p:childTnLst>
                                </p:cTn>
                              </p:par>
                              <p:par>
                                <p:cTn id="264" presetID="10" presetClass="entr" presetSubtype="0" fill="hold" grpId="0" nodeType="withEffect">
                                  <p:stCondLst>
                                    <p:cond delay="4000"/>
                                  </p:stCondLst>
                                  <p:childTnLst>
                                    <p:set>
                                      <p:cBhvr>
                                        <p:cTn id="265" dur="1" fill="hold">
                                          <p:stCondLst>
                                            <p:cond delay="0"/>
                                          </p:stCondLst>
                                        </p:cTn>
                                        <p:tgtEl>
                                          <p:spTgt spid="77"/>
                                        </p:tgtEl>
                                        <p:attrNameLst>
                                          <p:attrName>style.visibility</p:attrName>
                                        </p:attrNameLst>
                                      </p:cBhvr>
                                      <p:to>
                                        <p:strVal val="visible"/>
                                      </p:to>
                                    </p:set>
                                    <p:animEffect transition="in" filter="fade">
                                      <p:cBhvr>
                                        <p:cTn id="266" dur="1500"/>
                                        <p:tgtEl>
                                          <p:spTgt spid="77"/>
                                        </p:tgtEl>
                                      </p:cBhvr>
                                    </p:animEffect>
                                  </p:childTnLst>
                                </p:cTn>
                              </p:par>
                              <p:par>
                                <p:cTn id="267" presetID="10" presetClass="entr" presetSubtype="0" fill="hold" grpId="0" nodeType="withEffect">
                                  <p:stCondLst>
                                    <p:cond delay="4000"/>
                                  </p:stCondLst>
                                  <p:childTnLst>
                                    <p:set>
                                      <p:cBhvr>
                                        <p:cTn id="268" dur="1" fill="hold">
                                          <p:stCondLst>
                                            <p:cond delay="0"/>
                                          </p:stCondLst>
                                        </p:cTn>
                                        <p:tgtEl>
                                          <p:spTgt spid="170"/>
                                        </p:tgtEl>
                                        <p:attrNameLst>
                                          <p:attrName>style.visibility</p:attrName>
                                        </p:attrNameLst>
                                      </p:cBhvr>
                                      <p:to>
                                        <p:strVal val="visible"/>
                                      </p:to>
                                    </p:set>
                                    <p:animEffect transition="in" filter="fade">
                                      <p:cBhvr>
                                        <p:cTn id="269" dur="1500"/>
                                        <p:tgtEl>
                                          <p:spTgt spid="170"/>
                                        </p:tgtEl>
                                      </p:cBhvr>
                                    </p:animEffect>
                                  </p:childTnLst>
                                </p:cTn>
                              </p:par>
                              <p:par>
                                <p:cTn id="270" presetID="10" presetClass="entr" presetSubtype="0" fill="hold" grpId="0" nodeType="withEffect">
                                  <p:stCondLst>
                                    <p:cond delay="4000"/>
                                  </p:stCondLst>
                                  <p:childTnLst>
                                    <p:set>
                                      <p:cBhvr>
                                        <p:cTn id="271" dur="1" fill="hold">
                                          <p:stCondLst>
                                            <p:cond delay="0"/>
                                          </p:stCondLst>
                                        </p:cTn>
                                        <p:tgtEl>
                                          <p:spTgt spid="171"/>
                                        </p:tgtEl>
                                        <p:attrNameLst>
                                          <p:attrName>style.visibility</p:attrName>
                                        </p:attrNameLst>
                                      </p:cBhvr>
                                      <p:to>
                                        <p:strVal val="visible"/>
                                      </p:to>
                                    </p:set>
                                    <p:animEffect transition="in" filter="fade">
                                      <p:cBhvr>
                                        <p:cTn id="272" dur="1500"/>
                                        <p:tgtEl>
                                          <p:spTgt spid="171"/>
                                        </p:tgtEl>
                                      </p:cBhvr>
                                    </p:animEffect>
                                  </p:childTnLst>
                                </p:cTn>
                              </p:par>
                              <p:par>
                                <p:cTn id="273" presetID="10" presetClass="entr" presetSubtype="0" fill="hold" grpId="0" nodeType="withEffect">
                                  <p:stCondLst>
                                    <p:cond delay="4000"/>
                                  </p:stCondLst>
                                  <p:childTnLst>
                                    <p:set>
                                      <p:cBhvr>
                                        <p:cTn id="274" dur="1" fill="hold">
                                          <p:stCondLst>
                                            <p:cond delay="0"/>
                                          </p:stCondLst>
                                        </p:cTn>
                                        <p:tgtEl>
                                          <p:spTgt spid="172"/>
                                        </p:tgtEl>
                                        <p:attrNameLst>
                                          <p:attrName>style.visibility</p:attrName>
                                        </p:attrNameLst>
                                      </p:cBhvr>
                                      <p:to>
                                        <p:strVal val="visible"/>
                                      </p:to>
                                    </p:set>
                                    <p:animEffect transition="in" filter="fade">
                                      <p:cBhvr>
                                        <p:cTn id="275" dur="1500"/>
                                        <p:tgtEl>
                                          <p:spTgt spid="172"/>
                                        </p:tgtEl>
                                      </p:cBhvr>
                                    </p:animEffect>
                                  </p:childTnLst>
                                </p:cTn>
                              </p:par>
                              <p:par>
                                <p:cTn id="276" presetID="10" presetClass="entr" presetSubtype="0" fill="hold" grpId="0" nodeType="withEffect">
                                  <p:stCondLst>
                                    <p:cond delay="4000"/>
                                  </p:stCondLst>
                                  <p:childTnLst>
                                    <p:set>
                                      <p:cBhvr>
                                        <p:cTn id="277" dur="1" fill="hold">
                                          <p:stCondLst>
                                            <p:cond delay="0"/>
                                          </p:stCondLst>
                                        </p:cTn>
                                        <p:tgtEl>
                                          <p:spTgt spid="179"/>
                                        </p:tgtEl>
                                        <p:attrNameLst>
                                          <p:attrName>style.visibility</p:attrName>
                                        </p:attrNameLst>
                                      </p:cBhvr>
                                      <p:to>
                                        <p:strVal val="visible"/>
                                      </p:to>
                                    </p:set>
                                    <p:animEffect transition="in" filter="fade">
                                      <p:cBhvr>
                                        <p:cTn id="278" dur="1500"/>
                                        <p:tgtEl>
                                          <p:spTgt spid="179"/>
                                        </p:tgtEl>
                                      </p:cBhvr>
                                    </p:animEffect>
                                  </p:childTnLst>
                                </p:cTn>
                              </p:par>
                              <p:par>
                                <p:cTn id="279" presetID="10" presetClass="entr" presetSubtype="0" fill="hold" grpId="0" nodeType="withEffect">
                                  <p:stCondLst>
                                    <p:cond delay="4000"/>
                                  </p:stCondLst>
                                  <p:childTnLst>
                                    <p:set>
                                      <p:cBhvr>
                                        <p:cTn id="280" dur="1" fill="hold">
                                          <p:stCondLst>
                                            <p:cond delay="0"/>
                                          </p:stCondLst>
                                        </p:cTn>
                                        <p:tgtEl>
                                          <p:spTgt spid="180"/>
                                        </p:tgtEl>
                                        <p:attrNameLst>
                                          <p:attrName>style.visibility</p:attrName>
                                        </p:attrNameLst>
                                      </p:cBhvr>
                                      <p:to>
                                        <p:strVal val="visible"/>
                                      </p:to>
                                    </p:set>
                                    <p:animEffect transition="in" filter="fade">
                                      <p:cBhvr>
                                        <p:cTn id="281" dur="1500"/>
                                        <p:tgtEl>
                                          <p:spTgt spid="180"/>
                                        </p:tgtEl>
                                      </p:cBhvr>
                                    </p:animEffect>
                                  </p:childTnLst>
                                </p:cTn>
                              </p:par>
                              <p:par>
                                <p:cTn id="282" presetID="10" presetClass="entr" presetSubtype="0" fill="hold" grpId="0" nodeType="withEffect">
                                  <p:stCondLst>
                                    <p:cond delay="4000"/>
                                  </p:stCondLst>
                                  <p:childTnLst>
                                    <p:set>
                                      <p:cBhvr>
                                        <p:cTn id="283" dur="1" fill="hold">
                                          <p:stCondLst>
                                            <p:cond delay="0"/>
                                          </p:stCondLst>
                                        </p:cTn>
                                        <p:tgtEl>
                                          <p:spTgt spid="181"/>
                                        </p:tgtEl>
                                        <p:attrNameLst>
                                          <p:attrName>style.visibility</p:attrName>
                                        </p:attrNameLst>
                                      </p:cBhvr>
                                      <p:to>
                                        <p:strVal val="visible"/>
                                      </p:to>
                                    </p:set>
                                    <p:animEffect transition="in" filter="fade">
                                      <p:cBhvr>
                                        <p:cTn id="284" dur="1500"/>
                                        <p:tgtEl>
                                          <p:spTgt spid="181"/>
                                        </p:tgtEl>
                                      </p:cBhvr>
                                    </p:animEffect>
                                  </p:childTnLst>
                                </p:cTn>
                              </p:par>
                              <p:par>
                                <p:cTn id="285" presetID="23" presetClass="entr" presetSubtype="16" fill="hold" grpId="0" nodeType="withEffect">
                                  <p:stCondLst>
                                    <p:cond delay="0"/>
                                  </p:stCondLst>
                                  <p:childTnLst>
                                    <p:set>
                                      <p:cBhvr>
                                        <p:cTn id="286" dur="1" fill="hold">
                                          <p:stCondLst>
                                            <p:cond delay="0"/>
                                          </p:stCondLst>
                                        </p:cTn>
                                        <p:tgtEl>
                                          <p:spTgt spid="188"/>
                                        </p:tgtEl>
                                        <p:attrNameLst>
                                          <p:attrName>style.visibility</p:attrName>
                                        </p:attrNameLst>
                                      </p:cBhvr>
                                      <p:to>
                                        <p:strVal val="visible"/>
                                      </p:to>
                                    </p:set>
                                    <p:anim calcmode="lin" valueType="num">
                                      <p:cBhvr>
                                        <p:cTn id="287" dur="5000" fill="hold"/>
                                        <p:tgtEl>
                                          <p:spTgt spid="188"/>
                                        </p:tgtEl>
                                        <p:attrNameLst>
                                          <p:attrName>ppt_w</p:attrName>
                                        </p:attrNameLst>
                                      </p:cBhvr>
                                      <p:tavLst>
                                        <p:tav tm="0">
                                          <p:val>
                                            <p:fltVal val="0"/>
                                          </p:val>
                                        </p:tav>
                                        <p:tav tm="100000">
                                          <p:val>
                                            <p:strVal val="#ppt_w"/>
                                          </p:val>
                                        </p:tav>
                                      </p:tavLst>
                                    </p:anim>
                                    <p:anim calcmode="lin" valueType="num">
                                      <p:cBhvr>
                                        <p:cTn id="288" dur="5000" fill="hold"/>
                                        <p:tgtEl>
                                          <p:spTgt spid="188"/>
                                        </p:tgtEl>
                                        <p:attrNameLst>
                                          <p:attrName>ppt_h</p:attrName>
                                        </p:attrNameLst>
                                      </p:cBhvr>
                                      <p:tavLst>
                                        <p:tav tm="0">
                                          <p:val>
                                            <p:fltVal val="0"/>
                                          </p:val>
                                        </p:tav>
                                        <p:tav tm="100000">
                                          <p:val>
                                            <p:strVal val="#ppt_h"/>
                                          </p:val>
                                        </p:tav>
                                      </p:tavLst>
                                    </p:anim>
                                  </p:childTnLst>
                                </p:cTn>
                              </p:par>
                              <p:par>
                                <p:cTn id="289" presetID="23" presetClass="entr" presetSubtype="16" fill="hold" grpId="0" nodeType="withEffect">
                                  <p:stCondLst>
                                    <p:cond delay="2000"/>
                                  </p:stCondLst>
                                  <p:childTnLst>
                                    <p:set>
                                      <p:cBhvr>
                                        <p:cTn id="290" dur="1" fill="hold">
                                          <p:stCondLst>
                                            <p:cond delay="0"/>
                                          </p:stCondLst>
                                        </p:cTn>
                                        <p:tgtEl>
                                          <p:spTgt spid="189"/>
                                        </p:tgtEl>
                                        <p:attrNameLst>
                                          <p:attrName>style.visibility</p:attrName>
                                        </p:attrNameLst>
                                      </p:cBhvr>
                                      <p:to>
                                        <p:strVal val="visible"/>
                                      </p:to>
                                    </p:set>
                                    <p:anim calcmode="lin" valueType="num">
                                      <p:cBhvr>
                                        <p:cTn id="291" dur="3000" fill="hold"/>
                                        <p:tgtEl>
                                          <p:spTgt spid="189"/>
                                        </p:tgtEl>
                                        <p:attrNameLst>
                                          <p:attrName>ppt_w</p:attrName>
                                        </p:attrNameLst>
                                      </p:cBhvr>
                                      <p:tavLst>
                                        <p:tav tm="0">
                                          <p:val>
                                            <p:fltVal val="0"/>
                                          </p:val>
                                        </p:tav>
                                        <p:tav tm="100000">
                                          <p:val>
                                            <p:strVal val="#ppt_w"/>
                                          </p:val>
                                        </p:tav>
                                      </p:tavLst>
                                    </p:anim>
                                    <p:anim calcmode="lin" valueType="num">
                                      <p:cBhvr>
                                        <p:cTn id="292" dur="3000" fill="hold"/>
                                        <p:tgtEl>
                                          <p:spTgt spid="1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189" grpId="0" animBg="1"/>
      <p:bldP spid="23" grpId="0" animBg="1"/>
      <p:bldP spid="24" grpId="0" animBg="1"/>
      <p:bldP spid="25" grpId="0" animBg="1"/>
      <p:bldP spid="26" grpId="0" animBg="1"/>
      <p:bldP spid="27" grpId="0" animBg="1"/>
      <p:bldP spid="28" grpId="0" animBg="1"/>
      <p:bldP spid="58" grpId="0"/>
      <p:bldP spid="66" grpId="0"/>
      <p:bldP spid="74" grpId="0"/>
      <p:bldP spid="30" grpId="0" animBg="1"/>
      <p:bldP spid="31" grpId="0" animBg="1"/>
      <p:bldP spid="32" grpId="0" animBg="1"/>
      <p:bldP spid="33" grpId="0" animBg="1"/>
      <p:bldP spid="34" grpId="0" animBg="1"/>
      <p:bldP spid="35" grpId="0" animBg="1"/>
      <p:bldP spid="75" grpId="0"/>
      <p:bldP spid="76" grpId="0"/>
      <p:bldP spid="77" grpId="0"/>
      <p:bldP spid="78" grpId="0"/>
      <p:bldP spid="79" grpId="0"/>
      <p:bldP spid="80" grpId="0"/>
      <p:bldP spid="81" grpId="0"/>
      <p:bldP spid="83" grpId="0"/>
      <p:bldP spid="84" grpId="0"/>
      <p:bldP spid="158" grpId="0" animBg="1"/>
      <p:bldP spid="159" grpId="0" animBg="1"/>
      <p:bldP spid="160" grpId="0" animBg="1"/>
      <p:bldP spid="161" grpId="0" animBg="1"/>
      <p:bldP spid="162" grpId="0" animBg="1"/>
      <p:bldP spid="163" grpId="0" animBg="1"/>
      <p:bldP spid="170" grpId="0"/>
      <p:bldP spid="171" grpId="0"/>
      <p:bldP spid="172" grpId="0"/>
      <p:bldP spid="173" grpId="0" animBg="1"/>
      <p:bldP spid="174" grpId="0" animBg="1"/>
      <p:bldP spid="175" grpId="0" animBg="1"/>
      <p:bldP spid="176" grpId="0" animBg="1"/>
      <p:bldP spid="177" grpId="0" animBg="1"/>
      <p:bldP spid="178" grpId="0" animBg="1"/>
      <p:bldP spid="179" grpId="0"/>
      <p:bldP spid="180" grpId="0"/>
      <p:bldP spid="181" grpId="0"/>
      <p:bldP spid="182" grpId="0"/>
      <p:bldP spid="183" grpId="0"/>
      <p:bldP spid="184" grpId="0"/>
      <p:bldP spid="185" grpId="0"/>
      <p:bldP spid="186" grpId="0"/>
      <p:bldP spid="187" grpId="0"/>
      <p:bldP spid="6" grpId="0" animBg="1"/>
      <p:bldP spid="6" grpId="1" animBg="1"/>
      <p:bldP spid="8" grpId="0"/>
      <p:bldP spid="150" grpId="0" animBg="1"/>
      <p:bldP spid="150" grpId="1" animBg="1"/>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163BEEF-8330-D1E6-92C3-A8C54A7101F3}"/>
              </a:ext>
            </a:extLst>
          </p:cNvPr>
          <p:cNvGrpSpPr/>
          <p:nvPr/>
        </p:nvGrpSpPr>
        <p:grpSpPr>
          <a:xfrm>
            <a:off x="8902041" y="2855618"/>
            <a:ext cx="721793" cy="673046"/>
            <a:chOff x="8902041" y="2855618"/>
            <a:chExt cx="721793" cy="673046"/>
          </a:xfrm>
        </p:grpSpPr>
        <p:cxnSp>
          <p:nvCxnSpPr>
            <p:cNvPr id="53" name="Straight Connector 52">
              <a:extLst>
                <a:ext uri="{FF2B5EF4-FFF2-40B4-BE49-F238E27FC236}">
                  <a16:creationId xmlns:a16="http://schemas.microsoft.com/office/drawing/2014/main" id="{D7081EE7-B881-7008-9892-F703A3E1C16F}"/>
                </a:ext>
              </a:extLst>
            </p:cNvPr>
            <p:cNvCxnSpPr>
              <a:cxnSpLocks/>
            </p:cNvCxnSpPr>
            <p:nvPr/>
          </p:nvCxnSpPr>
          <p:spPr>
            <a:xfrm flipV="1">
              <a:off x="8902041" y="2855618"/>
              <a:ext cx="0" cy="60023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609EA6E4-FBF6-2F3F-97DC-66582A999C50}"/>
                </a:ext>
              </a:extLst>
            </p:cNvPr>
            <p:cNvSpPr txBox="1"/>
            <p:nvPr/>
          </p:nvSpPr>
          <p:spPr>
            <a:xfrm>
              <a:off x="8986921" y="3103481"/>
              <a:ext cx="636913"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Wellness</a:t>
              </a:r>
            </a:p>
          </p:txBody>
        </p:sp>
        <p:sp>
          <p:nvSpPr>
            <p:cNvPr id="61" name="TextBox 60">
              <a:extLst>
                <a:ext uri="{FF2B5EF4-FFF2-40B4-BE49-F238E27FC236}">
                  <a16:creationId xmlns:a16="http://schemas.microsoft.com/office/drawing/2014/main" id="{BC60A50C-A0CB-2AF5-609E-9201CAB6781C}"/>
                </a:ext>
              </a:extLst>
            </p:cNvPr>
            <p:cNvSpPr txBox="1"/>
            <p:nvPr/>
          </p:nvSpPr>
          <p:spPr>
            <a:xfrm>
              <a:off x="8986921" y="3293605"/>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20%</a:t>
              </a:r>
            </a:p>
          </p:txBody>
        </p:sp>
      </p:grpSp>
      <p:grpSp>
        <p:nvGrpSpPr>
          <p:cNvPr id="9" name="Group 8">
            <a:extLst>
              <a:ext uri="{FF2B5EF4-FFF2-40B4-BE49-F238E27FC236}">
                <a16:creationId xmlns:a16="http://schemas.microsoft.com/office/drawing/2014/main" id="{0910CB2B-B270-DAE3-16B0-EE36908D5AE4}"/>
              </a:ext>
            </a:extLst>
          </p:cNvPr>
          <p:cNvGrpSpPr/>
          <p:nvPr/>
        </p:nvGrpSpPr>
        <p:grpSpPr>
          <a:xfrm>
            <a:off x="10310428" y="2855618"/>
            <a:ext cx="716693" cy="673046"/>
            <a:chOff x="10310428" y="2855618"/>
            <a:chExt cx="716693" cy="673046"/>
          </a:xfrm>
        </p:grpSpPr>
        <p:cxnSp>
          <p:nvCxnSpPr>
            <p:cNvPr id="55" name="Straight Connector 54">
              <a:extLst>
                <a:ext uri="{FF2B5EF4-FFF2-40B4-BE49-F238E27FC236}">
                  <a16:creationId xmlns:a16="http://schemas.microsoft.com/office/drawing/2014/main" id="{CE2DE40A-0717-E44D-AFF8-C273B376F1A6}"/>
                </a:ext>
              </a:extLst>
            </p:cNvPr>
            <p:cNvCxnSpPr>
              <a:cxnSpLocks/>
            </p:cNvCxnSpPr>
            <p:nvPr/>
          </p:nvCxnSpPr>
          <p:spPr>
            <a:xfrm flipV="1">
              <a:off x="10310428" y="2855618"/>
              <a:ext cx="0" cy="60023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966E947F-69F3-72EB-E3D0-F995C4CDAB12}"/>
                </a:ext>
              </a:extLst>
            </p:cNvPr>
            <p:cNvSpPr txBox="1"/>
            <p:nvPr/>
          </p:nvSpPr>
          <p:spPr>
            <a:xfrm>
              <a:off x="10390208" y="3103481"/>
              <a:ext cx="636913"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Sports</a:t>
              </a:r>
            </a:p>
          </p:txBody>
        </p:sp>
        <p:sp>
          <p:nvSpPr>
            <p:cNvPr id="134" name="TextBox 133">
              <a:extLst>
                <a:ext uri="{FF2B5EF4-FFF2-40B4-BE49-F238E27FC236}">
                  <a16:creationId xmlns:a16="http://schemas.microsoft.com/office/drawing/2014/main" id="{959FFF19-3B13-4FF6-533F-A0F554244BDA}"/>
                </a:ext>
              </a:extLst>
            </p:cNvPr>
            <p:cNvSpPr txBox="1"/>
            <p:nvPr/>
          </p:nvSpPr>
          <p:spPr>
            <a:xfrm>
              <a:off x="10390208" y="3293605"/>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8%</a:t>
              </a:r>
            </a:p>
          </p:txBody>
        </p:sp>
      </p:grpSp>
      <p:grpSp>
        <p:nvGrpSpPr>
          <p:cNvPr id="6" name="Group 5">
            <a:extLst>
              <a:ext uri="{FF2B5EF4-FFF2-40B4-BE49-F238E27FC236}">
                <a16:creationId xmlns:a16="http://schemas.microsoft.com/office/drawing/2014/main" id="{4E87EA75-6B29-5EA5-7157-BCFD2410BB4A}"/>
              </a:ext>
            </a:extLst>
          </p:cNvPr>
          <p:cNvGrpSpPr/>
          <p:nvPr/>
        </p:nvGrpSpPr>
        <p:grpSpPr>
          <a:xfrm>
            <a:off x="9868993" y="2219500"/>
            <a:ext cx="714509" cy="667354"/>
            <a:chOff x="9868993" y="2219500"/>
            <a:chExt cx="714509" cy="667354"/>
          </a:xfrm>
        </p:grpSpPr>
        <p:cxnSp>
          <p:nvCxnSpPr>
            <p:cNvPr id="54" name="Straight Connector 53">
              <a:extLst>
                <a:ext uri="{FF2B5EF4-FFF2-40B4-BE49-F238E27FC236}">
                  <a16:creationId xmlns:a16="http://schemas.microsoft.com/office/drawing/2014/main" id="{2749B32B-5B43-F867-DC85-4CCD46169235}"/>
                </a:ext>
              </a:extLst>
            </p:cNvPr>
            <p:cNvCxnSpPr>
              <a:cxnSpLocks/>
            </p:cNvCxnSpPr>
            <p:nvPr/>
          </p:nvCxnSpPr>
          <p:spPr>
            <a:xfrm flipV="1">
              <a:off x="9868993" y="2286624"/>
              <a:ext cx="0" cy="60023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45AC1898-0B71-44B1-FF07-00C61D689C52}"/>
                </a:ext>
              </a:extLst>
            </p:cNvPr>
            <p:cNvSpPr txBox="1"/>
            <p:nvPr/>
          </p:nvSpPr>
          <p:spPr>
            <a:xfrm>
              <a:off x="9946589" y="2219500"/>
              <a:ext cx="636913"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Medical</a:t>
              </a:r>
            </a:p>
          </p:txBody>
        </p:sp>
        <p:sp>
          <p:nvSpPr>
            <p:cNvPr id="128" name="TextBox 127">
              <a:extLst>
                <a:ext uri="{FF2B5EF4-FFF2-40B4-BE49-F238E27FC236}">
                  <a16:creationId xmlns:a16="http://schemas.microsoft.com/office/drawing/2014/main" id="{47A597CB-D406-5672-A4FF-3F1740A198B9}"/>
                </a:ext>
              </a:extLst>
            </p:cNvPr>
            <p:cNvSpPr txBox="1"/>
            <p:nvPr/>
          </p:nvSpPr>
          <p:spPr>
            <a:xfrm>
              <a:off x="9946589" y="2409624"/>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10%</a:t>
              </a:r>
            </a:p>
          </p:txBody>
        </p:sp>
      </p:grpSp>
      <p:grpSp>
        <p:nvGrpSpPr>
          <p:cNvPr id="4" name="Group 3">
            <a:extLst>
              <a:ext uri="{FF2B5EF4-FFF2-40B4-BE49-F238E27FC236}">
                <a16:creationId xmlns:a16="http://schemas.microsoft.com/office/drawing/2014/main" id="{8B752D1B-514D-3F95-9725-E521A0A7A03C}"/>
              </a:ext>
            </a:extLst>
          </p:cNvPr>
          <p:cNvGrpSpPr/>
          <p:nvPr/>
        </p:nvGrpSpPr>
        <p:grpSpPr>
          <a:xfrm>
            <a:off x="6852524" y="2219500"/>
            <a:ext cx="716174" cy="667354"/>
            <a:chOff x="6852524" y="2219500"/>
            <a:chExt cx="716174" cy="667354"/>
          </a:xfrm>
        </p:grpSpPr>
        <p:cxnSp>
          <p:nvCxnSpPr>
            <p:cNvPr id="52" name="Straight Connector 51">
              <a:extLst>
                <a:ext uri="{FF2B5EF4-FFF2-40B4-BE49-F238E27FC236}">
                  <a16:creationId xmlns:a16="http://schemas.microsoft.com/office/drawing/2014/main" id="{D32CA504-77EF-9652-D966-EFCC500EAD17}"/>
                </a:ext>
              </a:extLst>
            </p:cNvPr>
            <p:cNvCxnSpPr>
              <a:cxnSpLocks/>
            </p:cNvCxnSpPr>
            <p:nvPr/>
          </p:nvCxnSpPr>
          <p:spPr>
            <a:xfrm flipV="1">
              <a:off x="6852524" y="2286624"/>
              <a:ext cx="0" cy="60023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3A94677-7B25-9258-7F39-66C268C0B9FB}"/>
                </a:ext>
              </a:extLst>
            </p:cNvPr>
            <p:cNvSpPr txBox="1"/>
            <p:nvPr/>
          </p:nvSpPr>
          <p:spPr>
            <a:xfrm>
              <a:off x="6931785" y="2219500"/>
              <a:ext cx="636913"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Personal</a:t>
              </a:r>
            </a:p>
          </p:txBody>
        </p:sp>
        <p:sp>
          <p:nvSpPr>
            <p:cNvPr id="59" name="TextBox 58">
              <a:extLst>
                <a:ext uri="{FF2B5EF4-FFF2-40B4-BE49-F238E27FC236}">
                  <a16:creationId xmlns:a16="http://schemas.microsoft.com/office/drawing/2014/main" id="{B85DF1A1-0199-FBB4-0DD4-6997A79C85A4}"/>
                </a:ext>
              </a:extLst>
            </p:cNvPr>
            <p:cNvSpPr txBox="1"/>
            <p:nvPr/>
          </p:nvSpPr>
          <p:spPr>
            <a:xfrm>
              <a:off x="6931785" y="2409624"/>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45%</a:t>
              </a:r>
            </a:p>
          </p:txBody>
        </p:sp>
      </p:grpSp>
      <p:cxnSp>
        <p:nvCxnSpPr>
          <p:cNvPr id="307" name="Straight Connector 306">
            <a:extLst>
              <a:ext uri="{FF2B5EF4-FFF2-40B4-BE49-F238E27FC236}">
                <a16:creationId xmlns:a16="http://schemas.microsoft.com/office/drawing/2014/main" id="{F802C0B0-0DBA-F37C-48EF-3A89A11D9B28}"/>
              </a:ext>
            </a:extLst>
          </p:cNvPr>
          <p:cNvCxnSpPr>
            <a:cxnSpLocks/>
          </p:cNvCxnSpPr>
          <p:nvPr/>
        </p:nvCxnSpPr>
        <p:spPr>
          <a:xfrm>
            <a:off x="2696412" y="4953315"/>
            <a:ext cx="2208802"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F7F6D409-B46F-629B-F1A1-2E4B2682E5EA}"/>
              </a:ext>
            </a:extLst>
          </p:cNvPr>
          <p:cNvCxnSpPr>
            <a:cxnSpLocks/>
          </p:cNvCxnSpPr>
          <p:nvPr/>
        </p:nvCxnSpPr>
        <p:spPr>
          <a:xfrm>
            <a:off x="3607359" y="5490028"/>
            <a:ext cx="1297855"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3530DACA-679F-0B52-7CD3-DCD4F10D1130}"/>
              </a:ext>
            </a:extLst>
          </p:cNvPr>
          <p:cNvCxnSpPr>
            <a:cxnSpLocks/>
          </p:cNvCxnSpPr>
          <p:nvPr/>
        </p:nvCxnSpPr>
        <p:spPr>
          <a:xfrm>
            <a:off x="3802352" y="6000810"/>
            <a:ext cx="1102862"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9" name="Round Same-side Corner of Rectangle 128">
            <a:extLst>
              <a:ext uri="{FF2B5EF4-FFF2-40B4-BE49-F238E27FC236}">
                <a16:creationId xmlns:a16="http://schemas.microsoft.com/office/drawing/2014/main" id="{90149439-F2C0-0999-5A0F-9047EFD749DE}"/>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0" name="Rectangle 129">
            <a:extLst>
              <a:ext uri="{FF2B5EF4-FFF2-40B4-BE49-F238E27FC236}">
                <a16:creationId xmlns:a16="http://schemas.microsoft.com/office/drawing/2014/main" id="{47DBDDA7-1F8D-E36D-2166-7169DA10C2F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F00D8ECC-6758-7DA1-892B-C1F8EED44EEF}"/>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21</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32" name="TextBox 131">
            <a:extLst>
              <a:ext uri="{FF2B5EF4-FFF2-40B4-BE49-F238E27FC236}">
                <a16:creationId xmlns:a16="http://schemas.microsoft.com/office/drawing/2014/main" id="{4543C145-9421-D3F1-9772-F16965329992}"/>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sp>
        <p:nvSpPr>
          <p:cNvPr id="3" name="TextBox 2">
            <a:extLst>
              <a:ext uri="{FF2B5EF4-FFF2-40B4-BE49-F238E27FC236}">
                <a16:creationId xmlns:a16="http://schemas.microsoft.com/office/drawing/2014/main" id="{2D4F19E8-ED20-CE89-350B-8AE29C878F84}"/>
              </a:ext>
            </a:extLst>
          </p:cNvPr>
          <p:cNvSpPr txBox="1"/>
          <p:nvPr/>
        </p:nvSpPr>
        <p:spPr>
          <a:xfrm>
            <a:off x="1398867" y="1614738"/>
            <a:ext cx="4151328" cy="307777"/>
          </a:xfrm>
          <a:prstGeom prst="rect">
            <a:avLst/>
          </a:prstGeom>
          <a:noFill/>
        </p:spPr>
        <p:txBody>
          <a:bodyPr wrap="square" lIns="0" rIns="0" rtlCol="0">
            <a:spAutoFit/>
          </a:bodyPr>
          <a:lstStyle/>
          <a:p>
            <a:r>
              <a:rPr lang="en-US" sz="1400" b="1" dirty="0">
                <a:solidFill>
                  <a:schemeClr val="tx1">
                    <a:lumMod val="85000"/>
                    <a:lumOff val="15000"/>
                  </a:schemeClr>
                </a:solidFill>
                <a:latin typeface="Montserrat SemiBold" pitchFamily="2" charset="77"/>
              </a:rPr>
              <a:t>Growth Forecast</a:t>
            </a:r>
          </a:p>
        </p:txBody>
      </p:sp>
      <p:cxnSp>
        <p:nvCxnSpPr>
          <p:cNvPr id="8" name="Straight Connector 7">
            <a:extLst>
              <a:ext uri="{FF2B5EF4-FFF2-40B4-BE49-F238E27FC236}">
                <a16:creationId xmlns:a16="http://schemas.microsoft.com/office/drawing/2014/main" id="{A090E52F-FCC0-FEED-95C0-A1F1B275ED97}"/>
              </a:ext>
            </a:extLst>
          </p:cNvPr>
          <p:cNvCxnSpPr>
            <a:cxnSpLocks/>
          </p:cNvCxnSpPr>
          <p:nvPr/>
        </p:nvCxnSpPr>
        <p:spPr>
          <a:xfrm>
            <a:off x="1398867" y="1481497"/>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7FEE62B-C711-E494-C55D-4022573AE75A}"/>
              </a:ext>
            </a:extLst>
          </p:cNvPr>
          <p:cNvSpPr txBox="1"/>
          <p:nvPr/>
        </p:nvSpPr>
        <p:spPr>
          <a:xfrm>
            <a:off x="6842014" y="1614738"/>
            <a:ext cx="4151328" cy="307777"/>
          </a:xfrm>
          <a:prstGeom prst="rect">
            <a:avLst/>
          </a:prstGeom>
          <a:noFill/>
        </p:spPr>
        <p:txBody>
          <a:bodyPr wrap="square" lIns="0" rIns="0" rtlCol="0">
            <a:spAutoFit/>
          </a:bodyPr>
          <a:lstStyle/>
          <a:p>
            <a:r>
              <a:rPr lang="en-US" sz="1400" b="1" dirty="0">
                <a:solidFill>
                  <a:schemeClr val="tx1">
                    <a:lumMod val="85000"/>
                    <a:lumOff val="15000"/>
                  </a:schemeClr>
                </a:solidFill>
                <a:latin typeface="Montserrat SemiBold" pitchFamily="2" charset="77"/>
              </a:rPr>
              <a:t>By Applications</a:t>
            </a:r>
          </a:p>
        </p:txBody>
      </p:sp>
      <p:cxnSp>
        <p:nvCxnSpPr>
          <p:cNvPr id="17" name="Straight Connector 16">
            <a:extLst>
              <a:ext uri="{FF2B5EF4-FFF2-40B4-BE49-F238E27FC236}">
                <a16:creationId xmlns:a16="http://schemas.microsoft.com/office/drawing/2014/main" id="{7CE21C5B-C419-E596-B039-A707D5BE3339}"/>
              </a:ext>
            </a:extLst>
          </p:cNvPr>
          <p:cNvCxnSpPr>
            <a:cxnSpLocks/>
          </p:cNvCxnSpPr>
          <p:nvPr/>
        </p:nvCxnSpPr>
        <p:spPr>
          <a:xfrm>
            <a:off x="6842014" y="1481497"/>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8B6D81A-CA91-E985-BF29-F71873E1278B}"/>
              </a:ext>
            </a:extLst>
          </p:cNvPr>
          <p:cNvSpPr txBox="1"/>
          <p:nvPr/>
        </p:nvSpPr>
        <p:spPr>
          <a:xfrm>
            <a:off x="1398867" y="4132355"/>
            <a:ext cx="4151328" cy="307777"/>
          </a:xfrm>
          <a:prstGeom prst="rect">
            <a:avLst/>
          </a:prstGeom>
          <a:noFill/>
        </p:spPr>
        <p:txBody>
          <a:bodyPr wrap="square" lIns="0" rIns="0" rtlCol="0">
            <a:spAutoFit/>
          </a:bodyPr>
          <a:lstStyle/>
          <a:p>
            <a:r>
              <a:rPr lang="en-US" sz="1400" b="1" dirty="0">
                <a:solidFill>
                  <a:schemeClr val="tx1">
                    <a:lumMod val="85000"/>
                    <a:lumOff val="15000"/>
                  </a:schemeClr>
                </a:solidFill>
                <a:latin typeface="Montserrat SemiBold" pitchFamily="2" charset="77"/>
              </a:rPr>
              <a:t>By Operating Systems</a:t>
            </a:r>
          </a:p>
        </p:txBody>
      </p:sp>
      <p:cxnSp>
        <p:nvCxnSpPr>
          <p:cNvPr id="34" name="Straight Connector 33">
            <a:extLst>
              <a:ext uri="{FF2B5EF4-FFF2-40B4-BE49-F238E27FC236}">
                <a16:creationId xmlns:a16="http://schemas.microsoft.com/office/drawing/2014/main" id="{435CE628-FF92-D22E-DEA2-77C3BF058D17}"/>
              </a:ext>
            </a:extLst>
          </p:cNvPr>
          <p:cNvCxnSpPr>
            <a:cxnSpLocks/>
          </p:cNvCxnSpPr>
          <p:nvPr/>
        </p:nvCxnSpPr>
        <p:spPr>
          <a:xfrm>
            <a:off x="1398867" y="3999114"/>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E82AD8C-DF56-F3A3-1895-D54EF136AAE3}"/>
              </a:ext>
            </a:extLst>
          </p:cNvPr>
          <p:cNvSpPr txBox="1"/>
          <p:nvPr/>
        </p:nvSpPr>
        <p:spPr>
          <a:xfrm>
            <a:off x="6842014" y="4132355"/>
            <a:ext cx="4151328" cy="307777"/>
          </a:xfrm>
          <a:prstGeom prst="rect">
            <a:avLst/>
          </a:prstGeom>
          <a:noFill/>
        </p:spPr>
        <p:txBody>
          <a:bodyPr wrap="square" lIns="0" rIns="0" rtlCol="0">
            <a:spAutoFit/>
          </a:bodyPr>
          <a:lstStyle/>
          <a:p>
            <a:r>
              <a:rPr lang="en-US" sz="1400" b="1" dirty="0">
                <a:solidFill>
                  <a:schemeClr val="tx1">
                    <a:lumMod val="85000"/>
                    <a:lumOff val="15000"/>
                  </a:schemeClr>
                </a:solidFill>
                <a:latin typeface="Montserrat SemiBold" pitchFamily="2" charset="77"/>
              </a:rPr>
              <a:t>By Regions</a:t>
            </a:r>
          </a:p>
        </p:txBody>
      </p:sp>
      <p:cxnSp>
        <p:nvCxnSpPr>
          <p:cNvPr id="36" name="Straight Connector 35">
            <a:extLst>
              <a:ext uri="{FF2B5EF4-FFF2-40B4-BE49-F238E27FC236}">
                <a16:creationId xmlns:a16="http://schemas.microsoft.com/office/drawing/2014/main" id="{F44AB4B3-2842-5D2B-76F4-72ED31913C90}"/>
              </a:ext>
            </a:extLst>
          </p:cNvPr>
          <p:cNvCxnSpPr>
            <a:cxnSpLocks/>
          </p:cNvCxnSpPr>
          <p:nvPr/>
        </p:nvCxnSpPr>
        <p:spPr>
          <a:xfrm>
            <a:off x="6842014" y="3999114"/>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3" name="Chart 42">
            <a:extLst>
              <a:ext uri="{FF2B5EF4-FFF2-40B4-BE49-F238E27FC236}">
                <a16:creationId xmlns:a16="http://schemas.microsoft.com/office/drawing/2014/main" id="{74CA7EF6-8020-4526-EC4B-34ED388D4609}"/>
              </a:ext>
            </a:extLst>
          </p:cNvPr>
          <p:cNvGraphicFramePr/>
          <p:nvPr>
            <p:extLst>
              <p:ext uri="{D42A27DB-BD31-4B8C-83A1-F6EECF244321}">
                <p14:modId xmlns:p14="http://schemas.microsoft.com/office/powerpoint/2010/main" val="3482096281"/>
              </p:ext>
            </p:extLst>
          </p:nvPr>
        </p:nvGraphicFramePr>
        <p:xfrm>
          <a:off x="1320810" y="2158075"/>
          <a:ext cx="4578187" cy="1451592"/>
        </p:xfrm>
        <a:graphic>
          <a:graphicData uri="http://schemas.openxmlformats.org/drawingml/2006/chart">
            <c:chart xmlns:c="http://schemas.openxmlformats.org/drawingml/2006/chart" xmlns:r="http://schemas.openxmlformats.org/officeDocument/2006/relationships" r:id="rId3"/>
          </a:graphicData>
        </a:graphic>
      </p:graphicFrame>
      <p:sp>
        <p:nvSpPr>
          <p:cNvPr id="44" name="Rectangle 43">
            <a:extLst>
              <a:ext uri="{FF2B5EF4-FFF2-40B4-BE49-F238E27FC236}">
                <a16:creationId xmlns:a16="http://schemas.microsoft.com/office/drawing/2014/main" id="{02F0F397-DDC3-31DC-D20C-AD15F6074531}"/>
              </a:ext>
            </a:extLst>
          </p:cNvPr>
          <p:cNvSpPr/>
          <p:nvPr/>
        </p:nvSpPr>
        <p:spPr>
          <a:xfrm>
            <a:off x="1885015" y="2107984"/>
            <a:ext cx="1930059" cy="412738"/>
          </a:xfrm>
          <a:prstGeom prst="rect">
            <a:avLst/>
          </a:prstGeom>
          <a:solidFill>
            <a:schemeClr val="bg1"/>
          </a:solidFill>
          <a:ln>
            <a:noFill/>
          </a:ln>
          <a:effectLst>
            <a:outerShdw blurRad="1778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A" sz="1200" b="1" dirty="0">
                <a:solidFill>
                  <a:schemeClr val="accent1"/>
                </a:solidFill>
                <a:latin typeface="Montserrat" pitchFamily="2" charset="77"/>
                <a:ea typeface="Open Sans" panose="020B0606030504020204" pitchFamily="34" charset="0"/>
                <a:cs typeface="Open Sans" panose="020B0606030504020204" pitchFamily="34" charset="0"/>
              </a:rPr>
              <a:t>CAGR</a:t>
            </a:r>
            <a:r>
              <a:rPr lang="en-US" sz="1200" b="1" dirty="0">
                <a:solidFill>
                  <a:schemeClr val="accent1"/>
                </a:solidFill>
                <a:latin typeface="Montserrat" pitchFamily="2" charset="77"/>
                <a:ea typeface="Open Sans" panose="020B0606030504020204" pitchFamily="34" charset="0"/>
                <a:cs typeface="Open Sans" panose="020B0606030504020204" pitchFamily="34" charset="0"/>
              </a:rPr>
              <a:t> growth</a:t>
            </a:r>
            <a:r>
              <a:rPr lang="en-UA" sz="1200" b="1" dirty="0">
                <a:solidFill>
                  <a:schemeClr val="accent1"/>
                </a:solidFill>
                <a:latin typeface="Montserrat" pitchFamily="2" charset="77"/>
                <a:ea typeface="Open Sans" panose="020B0606030504020204" pitchFamily="34" charset="0"/>
                <a:cs typeface="Open Sans" panose="020B0606030504020204" pitchFamily="34" charset="0"/>
              </a:rPr>
              <a:t> of 64</a:t>
            </a:r>
            <a:r>
              <a:rPr lang="en-US" sz="1200" b="1" dirty="0">
                <a:solidFill>
                  <a:schemeClr val="accent1"/>
                </a:solidFill>
                <a:latin typeface="Montserrat" pitchFamily="2" charset="77"/>
                <a:ea typeface="Open Sans" panose="020B0606030504020204" pitchFamily="34" charset="0"/>
                <a:cs typeface="Open Sans" panose="020B0606030504020204" pitchFamily="34" charset="0"/>
              </a:rPr>
              <a:t>.</a:t>
            </a:r>
            <a:r>
              <a:rPr lang="en-UA" sz="1200" b="1" dirty="0">
                <a:solidFill>
                  <a:schemeClr val="accent1"/>
                </a:solidFill>
                <a:latin typeface="Montserrat" pitchFamily="2" charset="77"/>
                <a:ea typeface="Open Sans" panose="020B0606030504020204" pitchFamily="34" charset="0"/>
                <a:cs typeface="Open Sans" panose="020B0606030504020204" pitchFamily="34" charset="0"/>
              </a:rPr>
              <a:t>3</a:t>
            </a:r>
          </a:p>
        </p:txBody>
      </p:sp>
      <p:grpSp>
        <p:nvGrpSpPr>
          <p:cNvPr id="50" name="Group 49">
            <a:extLst>
              <a:ext uri="{FF2B5EF4-FFF2-40B4-BE49-F238E27FC236}">
                <a16:creationId xmlns:a16="http://schemas.microsoft.com/office/drawing/2014/main" id="{27828887-771F-69B6-C47D-312C560B74B0}"/>
              </a:ext>
            </a:extLst>
          </p:cNvPr>
          <p:cNvGrpSpPr/>
          <p:nvPr/>
        </p:nvGrpSpPr>
        <p:grpSpPr>
          <a:xfrm>
            <a:off x="6842014" y="2728793"/>
            <a:ext cx="4420346" cy="316121"/>
            <a:chOff x="6842014" y="3030153"/>
            <a:chExt cx="3719388" cy="316121"/>
          </a:xfrm>
        </p:grpSpPr>
        <p:sp>
          <p:nvSpPr>
            <p:cNvPr id="45" name="Rectangle 44">
              <a:extLst>
                <a:ext uri="{FF2B5EF4-FFF2-40B4-BE49-F238E27FC236}">
                  <a16:creationId xmlns:a16="http://schemas.microsoft.com/office/drawing/2014/main" id="{D5F49F8E-5D99-D379-BA08-2B857D1E0E9A}"/>
                </a:ext>
              </a:extLst>
            </p:cNvPr>
            <p:cNvSpPr/>
            <p:nvPr/>
          </p:nvSpPr>
          <p:spPr>
            <a:xfrm>
              <a:off x="6842014" y="3030153"/>
              <a:ext cx="1735911" cy="3161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6" name="Rectangle 45">
              <a:extLst>
                <a:ext uri="{FF2B5EF4-FFF2-40B4-BE49-F238E27FC236}">
                  <a16:creationId xmlns:a16="http://schemas.microsoft.com/office/drawing/2014/main" id="{F136784B-98FA-E5DB-D931-5E5ED9C46CAA}"/>
                </a:ext>
              </a:extLst>
            </p:cNvPr>
            <p:cNvSpPr/>
            <p:nvPr/>
          </p:nvSpPr>
          <p:spPr>
            <a:xfrm>
              <a:off x="8577926" y="3030153"/>
              <a:ext cx="799446" cy="3161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7" name="Rectangle 46">
              <a:extLst>
                <a:ext uri="{FF2B5EF4-FFF2-40B4-BE49-F238E27FC236}">
                  <a16:creationId xmlns:a16="http://schemas.microsoft.com/office/drawing/2014/main" id="{598E1C94-8162-1ED6-3346-2FC0B2F99801}"/>
                </a:ext>
              </a:extLst>
            </p:cNvPr>
            <p:cNvSpPr/>
            <p:nvPr/>
          </p:nvSpPr>
          <p:spPr>
            <a:xfrm>
              <a:off x="9379073" y="3030153"/>
              <a:ext cx="385160" cy="3161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8" name="Rectangle 47">
              <a:extLst>
                <a:ext uri="{FF2B5EF4-FFF2-40B4-BE49-F238E27FC236}">
                  <a16:creationId xmlns:a16="http://schemas.microsoft.com/office/drawing/2014/main" id="{726AC01B-2935-88BC-E7E5-F65A23A5B12B}"/>
                </a:ext>
              </a:extLst>
            </p:cNvPr>
            <p:cNvSpPr/>
            <p:nvPr/>
          </p:nvSpPr>
          <p:spPr>
            <a:xfrm>
              <a:off x="9764233" y="3030153"/>
              <a:ext cx="316523" cy="31612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9" name="Rectangle 48">
              <a:extLst>
                <a:ext uri="{FF2B5EF4-FFF2-40B4-BE49-F238E27FC236}">
                  <a16:creationId xmlns:a16="http://schemas.microsoft.com/office/drawing/2014/main" id="{628E2338-23AE-A6B7-131E-9A68C8B4CDA1}"/>
                </a:ext>
              </a:extLst>
            </p:cNvPr>
            <p:cNvSpPr/>
            <p:nvPr/>
          </p:nvSpPr>
          <p:spPr>
            <a:xfrm>
              <a:off x="10080756" y="3030153"/>
              <a:ext cx="480646" cy="3161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7" name="Group 6">
            <a:extLst>
              <a:ext uri="{FF2B5EF4-FFF2-40B4-BE49-F238E27FC236}">
                <a16:creationId xmlns:a16="http://schemas.microsoft.com/office/drawing/2014/main" id="{43AB96A1-03C5-93C1-976F-7A0D3591A28B}"/>
              </a:ext>
            </a:extLst>
          </p:cNvPr>
          <p:cNvGrpSpPr/>
          <p:nvPr/>
        </p:nvGrpSpPr>
        <p:grpSpPr>
          <a:xfrm>
            <a:off x="10699310" y="2219500"/>
            <a:ext cx="699004" cy="667354"/>
            <a:chOff x="10699310" y="2219500"/>
            <a:chExt cx="699004" cy="667354"/>
          </a:xfrm>
        </p:grpSpPr>
        <p:cxnSp>
          <p:nvCxnSpPr>
            <p:cNvPr id="56" name="Straight Connector 55">
              <a:extLst>
                <a:ext uri="{FF2B5EF4-FFF2-40B4-BE49-F238E27FC236}">
                  <a16:creationId xmlns:a16="http://schemas.microsoft.com/office/drawing/2014/main" id="{D5E91BDF-E4AA-F56B-3E14-A3354D43FB97}"/>
                </a:ext>
              </a:extLst>
            </p:cNvPr>
            <p:cNvCxnSpPr>
              <a:cxnSpLocks/>
            </p:cNvCxnSpPr>
            <p:nvPr/>
          </p:nvCxnSpPr>
          <p:spPr>
            <a:xfrm flipV="1">
              <a:off x="10699310" y="2286624"/>
              <a:ext cx="0" cy="60023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A45BB1DD-6A01-5C2B-5A79-46D97B3287B0}"/>
                </a:ext>
              </a:extLst>
            </p:cNvPr>
            <p:cNvSpPr txBox="1"/>
            <p:nvPr/>
          </p:nvSpPr>
          <p:spPr>
            <a:xfrm>
              <a:off x="10761401" y="2219500"/>
              <a:ext cx="636913"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Other</a:t>
              </a:r>
            </a:p>
          </p:txBody>
        </p:sp>
        <p:sp>
          <p:nvSpPr>
            <p:cNvPr id="136" name="TextBox 135">
              <a:extLst>
                <a:ext uri="{FF2B5EF4-FFF2-40B4-BE49-F238E27FC236}">
                  <a16:creationId xmlns:a16="http://schemas.microsoft.com/office/drawing/2014/main" id="{6EB9030A-B0E6-136C-3DC4-4E1CBDA7C11E}"/>
                </a:ext>
              </a:extLst>
            </p:cNvPr>
            <p:cNvSpPr txBox="1"/>
            <p:nvPr/>
          </p:nvSpPr>
          <p:spPr>
            <a:xfrm>
              <a:off x="10761401" y="2409624"/>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12%</a:t>
              </a:r>
            </a:p>
          </p:txBody>
        </p:sp>
      </p:grpSp>
      <p:grpSp>
        <p:nvGrpSpPr>
          <p:cNvPr id="287" name="Group 286">
            <a:extLst>
              <a:ext uri="{FF2B5EF4-FFF2-40B4-BE49-F238E27FC236}">
                <a16:creationId xmlns:a16="http://schemas.microsoft.com/office/drawing/2014/main" id="{57646BEC-0BA6-72F4-26A0-AE8A7762DACA}"/>
              </a:ext>
            </a:extLst>
          </p:cNvPr>
          <p:cNvGrpSpPr/>
          <p:nvPr/>
        </p:nvGrpSpPr>
        <p:grpSpPr>
          <a:xfrm>
            <a:off x="6823496" y="4477266"/>
            <a:ext cx="2458290" cy="1697644"/>
            <a:chOff x="3662055" y="3860834"/>
            <a:chExt cx="3071263" cy="1983465"/>
          </a:xfrm>
          <a:solidFill>
            <a:schemeClr val="bg2">
              <a:lumMod val="90000"/>
            </a:schemeClr>
          </a:solidFill>
        </p:grpSpPr>
        <p:sp>
          <p:nvSpPr>
            <p:cNvPr id="203" name="Freeform 202">
              <a:extLst>
                <a:ext uri="{FF2B5EF4-FFF2-40B4-BE49-F238E27FC236}">
                  <a16:creationId xmlns:a16="http://schemas.microsoft.com/office/drawing/2014/main" id="{A7FB72E6-314D-C06E-0F57-2D09922F7069}"/>
                </a:ext>
              </a:extLst>
            </p:cNvPr>
            <p:cNvSpPr/>
            <p:nvPr/>
          </p:nvSpPr>
          <p:spPr>
            <a:xfrm>
              <a:off x="5193487" y="5819302"/>
              <a:ext cx="45190" cy="24997"/>
            </a:xfrm>
            <a:custGeom>
              <a:avLst/>
              <a:gdLst>
                <a:gd name="connsiteX0" fmla="*/ 36776 w 37347"/>
                <a:gd name="connsiteY0" fmla="*/ 7973 h 20659"/>
                <a:gd name="connsiteX1" fmla="*/ 19117 w 37347"/>
                <a:gd name="connsiteY1" fmla="*/ 3429 h 20659"/>
                <a:gd name="connsiteX2" fmla="*/ 12087 w 37347"/>
                <a:gd name="connsiteY2" fmla="*/ 0 h 20659"/>
                <a:gd name="connsiteX3" fmla="*/ 11487 w 37347"/>
                <a:gd name="connsiteY3" fmla="*/ 343 h 20659"/>
                <a:gd name="connsiteX4" fmla="*/ 0 w 37347"/>
                <a:gd name="connsiteY4" fmla="*/ 9944 h 20659"/>
                <a:gd name="connsiteX5" fmla="*/ 31375 w 37347"/>
                <a:gd name="connsiteY5" fmla="*/ 20660 h 20659"/>
                <a:gd name="connsiteX6" fmla="*/ 36605 w 37347"/>
                <a:gd name="connsiteY6" fmla="*/ 18517 h 20659"/>
                <a:gd name="connsiteX7" fmla="*/ 36776 w 37347"/>
                <a:gd name="connsiteY7" fmla="*/ 7973 h 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47" h="20659">
                  <a:moveTo>
                    <a:pt x="36776" y="7973"/>
                  </a:moveTo>
                  <a:cubicBezTo>
                    <a:pt x="34033" y="4201"/>
                    <a:pt x="26746" y="8658"/>
                    <a:pt x="19117" y="3429"/>
                  </a:cubicBezTo>
                  <a:cubicBezTo>
                    <a:pt x="17145" y="2058"/>
                    <a:pt x="14659" y="943"/>
                    <a:pt x="12087" y="0"/>
                  </a:cubicBezTo>
                  <a:cubicBezTo>
                    <a:pt x="11916" y="86"/>
                    <a:pt x="11744" y="257"/>
                    <a:pt x="11487" y="343"/>
                  </a:cubicBezTo>
                  <a:cubicBezTo>
                    <a:pt x="9858" y="772"/>
                    <a:pt x="4886" y="5315"/>
                    <a:pt x="0" y="9944"/>
                  </a:cubicBezTo>
                  <a:cubicBezTo>
                    <a:pt x="5486" y="14230"/>
                    <a:pt x="25803" y="20660"/>
                    <a:pt x="31375" y="20660"/>
                  </a:cubicBezTo>
                  <a:cubicBezTo>
                    <a:pt x="34033" y="20660"/>
                    <a:pt x="35404" y="19460"/>
                    <a:pt x="36605" y="18517"/>
                  </a:cubicBezTo>
                  <a:cubicBezTo>
                    <a:pt x="37376" y="13459"/>
                    <a:pt x="37719" y="9173"/>
                    <a:pt x="36776" y="7973"/>
                  </a:cubicBezTo>
                  <a:close/>
                </a:path>
              </a:pathLst>
            </a:custGeom>
            <a:grpFill/>
            <a:ln w="4286" cap="flat">
              <a:solidFill>
                <a:schemeClr val="bg2"/>
              </a:solidFill>
              <a:prstDash val="solid"/>
              <a:miter/>
            </a:ln>
          </p:spPr>
          <p:txBody>
            <a:bodyPr rtlCol="0" anchor="ctr"/>
            <a:lstStyle/>
            <a:p>
              <a:endParaRPr lang="en-UA"/>
            </a:p>
          </p:txBody>
        </p:sp>
        <p:sp>
          <p:nvSpPr>
            <p:cNvPr id="205" name="Freeform 204">
              <a:extLst>
                <a:ext uri="{FF2B5EF4-FFF2-40B4-BE49-F238E27FC236}">
                  <a16:creationId xmlns:a16="http://schemas.microsoft.com/office/drawing/2014/main" id="{1C4A52CB-CD53-36FE-79D3-FFB8C956BEAF}"/>
                </a:ext>
              </a:extLst>
            </p:cNvPr>
            <p:cNvSpPr/>
            <p:nvPr/>
          </p:nvSpPr>
          <p:spPr>
            <a:xfrm>
              <a:off x="4663856" y="5437171"/>
              <a:ext cx="594650" cy="370202"/>
            </a:xfrm>
            <a:custGeom>
              <a:avLst/>
              <a:gdLst>
                <a:gd name="connsiteX0" fmla="*/ 410108 w 491446"/>
                <a:gd name="connsiteY0" fmla="*/ 288808 h 305952"/>
                <a:gd name="connsiteX1" fmla="*/ 431540 w 491446"/>
                <a:gd name="connsiteY1" fmla="*/ 286407 h 305952"/>
                <a:gd name="connsiteX2" fmla="*/ 419795 w 491446"/>
                <a:gd name="connsiteY2" fmla="*/ 270805 h 305952"/>
                <a:gd name="connsiteX3" fmla="*/ 424939 w 491446"/>
                <a:gd name="connsiteY3" fmla="*/ 258718 h 305952"/>
                <a:gd name="connsiteX4" fmla="*/ 454343 w 491446"/>
                <a:gd name="connsiteY4" fmla="*/ 258718 h 305952"/>
                <a:gd name="connsiteX5" fmla="*/ 464715 w 491446"/>
                <a:gd name="connsiteY5" fmla="*/ 248688 h 305952"/>
                <a:gd name="connsiteX6" fmla="*/ 472259 w 491446"/>
                <a:gd name="connsiteY6" fmla="*/ 253403 h 305952"/>
                <a:gd name="connsiteX7" fmla="*/ 479460 w 491446"/>
                <a:gd name="connsiteY7" fmla="*/ 231458 h 305952"/>
                <a:gd name="connsiteX8" fmla="*/ 482289 w 491446"/>
                <a:gd name="connsiteY8" fmla="*/ 213198 h 305952"/>
                <a:gd name="connsiteX9" fmla="*/ 491204 w 491446"/>
                <a:gd name="connsiteY9" fmla="*/ 199911 h 305952"/>
                <a:gd name="connsiteX10" fmla="*/ 477231 w 491446"/>
                <a:gd name="connsiteY10" fmla="*/ 196310 h 305952"/>
                <a:gd name="connsiteX11" fmla="*/ 451771 w 491446"/>
                <a:gd name="connsiteY11" fmla="*/ 197339 h 305952"/>
                <a:gd name="connsiteX12" fmla="*/ 430940 w 491446"/>
                <a:gd name="connsiteY12" fmla="*/ 215941 h 305952"/>
                <a:gd name="connsiteX13" fmla="*/ 426311 w 491446"/>
                <a:gd name="connsiteY13" fmla="*/ 230600 h 305952"/>
                <a:gd name="connsiteX14" fmla="*/ 415595 w 491446"/>
                <a:gd name="connsiteY14" fmla="*/ 245345 h 305952"/>
                <a:gd name="connsiteX15" fmla="*/ 403422 w 491446"/>
                <a:gd name="connsiteY15" fmla="*/ 243545 h 305952"/>
                <a:gd name="connsiteX16" fmla="*/ 365446 w 491446"/>
                <a:gd name="connsiteY16" fmla="*/ 251774 h 305952"/>
                <a:gd name="connsiteX17" fmla="*/ 347186 w 491446"/>
                <a:gd name="connsiteY17" fmla="*/ 243202 h 305952"/>
                <a:gd name="connsiteX18" fmla="*/ 337842 w 491446"/>
                <a:gd name="connsiteY18" fmla="*/ 226743 h 305952"/>
                <a:gd name="connsiteX19" fmla="*/ 320612 w 491446"/>
                <a:gd name="connsiteY19" fmla="*/ 205569 h 305952"/>
                <a:gd name="connsiteX20" fmla="*/ 314525 w 491446"/>
                <a:gd name="connsiteY20" fmla="*/ 174022 h 305952"/>
                <a:gd name="connsiteX21" fmla="*/ 319926 w 491446"/>
                <a:gd name="connsiteY21" fmla="*/ 128845 h 305952"/>
                <a:gd name="connsiteX22" fmla="*/ 321383 w 491446"/>
                <a:gd name="connsiteY22" fmla="*/ 122073 h 305952"/>
                <a:gd name="connsiteX23" fmla="*/ 314611 w 491446"/>
                <a:gd name="connsiteY23" fmla="*/ 119586 h 305952"/>
                <a:gd name="connsiteX24" fmla="*/ 291979 w 491446"/>
                <a:gd name="connsiteY24" fmla="*/ 111528 h 305952"/>
                <a:gd name="connsiteX25" fmla="*/ 287350 w 491446"/>
                <a:gd name="connsiteY25" fmla="*/ 101584 h 305952"/>
                <a:gd name="connsiteX26" fmla="*/ 283493 w 491446"/>
                <a:gd name="connsiteY26" fmla="*/ 89326 h 305952"/>
                <a:gd name="connsiteX27" fmla="*/ 268148 w 491446"/>
                <a:gd name="connsiteY27" fmla="*/ 67466 h 305952"/>
                <a:gd name="connsiteX28" fmla="*/ 239430 w 491446"/>
                <a:gd name="connsiteY28" fmla="*/ 51006 h 305952"/>
                <a:gd name="connsiteX29" fmla="*/ 226828 w 491446"/>
                <a:gd name="connsiteY29" fmla="*/ 65923 h 305952"/>
                <a:gd name="connsiteX30" fmla="*/ 208055 w 491446"/>
                <a:gd name="connsiteY30" fmla="*/ 56321 h 305952"/>
                <a:gd name="connsiteX31" fmla="*/ 202311 w 491446"/>
                <a:gd name="connsiteY31" fmla="*/ 45949 h 305952"/>
                <a:gd name="connsiteX32" fmla="*/ 191938 w 491446"/>
                <a:gd name="connsiteY32" fmla="*/ 33347 h 305952"/>
                <a:gd name="connsiteX33" fmla="*/ 173593 w 491446"/>
                <a:gd name="connsiteY33" fmla="*/ 16888 h 305952"/>
                <a:gd name="connsiteX34" fmla="*/ 148304 w 491446"/>
                <a:gd name="connsiteY34" fmla="*/ 16888 h 305952"/>
                <a:gd name="connsiteX35" fmla="*/ 142904 w 491446"/>
                <a:gd name="connsiteY35" fmla="*/ 23746 h 305952"/>
                <a:gd name="connsiteX36" fmla="*/ 96955 w 491446"/>
                <a:gd name="connsiteY36" fmla="*/ 24175 h 305952"/>
                <a:gd name="connsiteX37" fmla="*/ 55207 w 491446"/>
                <a:gd name="connsiteY37" fmla="*/ 9601 h 305952"/>
                <a:gd name="connsiteX38" fmla="*/ 37205 w 491446"/>
                <a:gd name="connsiteY38" fmla="*/ 0 h 305952"/>
                <a:gd name="connsiteX39" fmla="*/ 0 w 491446"/>
                <a:gd name="connsiteY39" fmla="*/ 4886 h 305952"/>
                <a:gd name="connsiteX40" fmla="*/ 8573 w 491446"/>
                <a:gd name="connsiteY40" fmla="*/ 18345 h 305952"/>
                <a:gd name="connsiteX41" fmla="*/ 22203 w 491446"/>
                <a:gd name="connsiteY41" fmla="*/ 49892 h 305952"/>
                <a:gd name="connsiteX42" fmla="*/ 42262 w 491446"/>
                <a:gd name="connsiteY42" fmla="*/ 66008 h 305952"/>
                <a:gd name="connsiteX43" fmla="*/ 50149 w 491446"/>
                <a:gd name="connsiteY43" fmla="*/ 87525 h 305952"/>
                <a:gd name="connsiteX44" fmla="*/ 37205 w 491446"/>
                <a:gd name="connsiteY44" fmla="*/ 88640 h 305952"/>
                <a:gd name="connsiteX45" fmla="*/ 57264 w 491446"/>
                <a:gd name="connsiteY45" fmla="*/ 103727 h 305952"/>
                <a:gd name="connsiteX46" fmla="*/ 74838 w 491446"/>
                <a:gd name="connsiteY46" fmla="*/ 114443 h 305952"/>
                <a:gd name="connsiteX47" fmla="*/ 79467 w 491446"/>
                <a:gd name="connsiteY47" fmla="*/ 134503 h 305952"/>
                <a:gd name="connsiteX48" fmla="*/ 98155 w 491446"/>
                <a:gd name="connsiteY48" fmla="*/ 150962 h 305952"/>
                <a:gd name="connsiteX49" fmla="*/ 115386 w 491446"/>
                <a:gd name="connsiteY49" fmla="*/ 171707 h 305952"/>
                <a:gd name="connsiteX50" fmla="*/ 123273 w 491446"/>
                <a:gd name="connsiteY50" fmla="*/ 166649 h 305952"/>
                <a:gd name="connsiteX51" fmla="*/ 119672 w 491446"/>
                <a:gd name="connsiteY51" fmla="*/ 153791 h 305952"/>
                <a:gd name="connsiteX52" fmla="*/ 106042 w 491446"/>
                <a:gd name="connsiteY52" fmla="*/ 148047 h 305952"/>
                <a:gd name="connsiteX53" fmla="*/ 102099 w 491446"/>
                <a:gd name="connsiteY53" fmla="*/ 133645 h 305952"/>
                <a:gd name="connsiteX54" fmla="*/ 91726 w 491446"/>
                <a:gd name="connsiteY54" fmla="*/ 110671 h 305952"/>
                <a:gd name="connsiteX55" fmla="*/ 73809 w 491446"/>
                <a:gd name="connsiteY55" fmla="*/ 86325 h 305952"/>
                <a:gd name="connsiteX56" fmla="*/ 60865 w 491446"/>
                <a:gd name="connsiteY56" fmla="*/ 68752 h 305952"/>
                <a:gd name="connsiteX57" fmla="*/ 62665 w 491446"/>
                <a:gd name="connsiteY57" fmla="*/ 60179 h 305952"/>
                <a:gd name="connsiteX58" fmla="*/ 50149 w 491446"/>
                <a:gd name="connsiteY58" fmla="*/ 54778 h 305952"/>
                <a:gd name="connsiteX59" fmla="*/ 41148 w 491446"/>
                <a:gd name="connsiteY59" fmla="*/ 42263 h 305952"/>
                <a:gd name="connsiteX60" fmla="*/ 35747 w 491446"/>
                <a:gd name="connsiteY60" fmla="*/ 18259 h 305952"/>
                <a:gd name="connsiteX61" fmla="*/ 41491 w 491446"/>
                <a:gd name="connsiteY61" fmla="*/ 16459 h 305952"/>
                <a:gd name="connsiteX62" fmla="*/ 47235 w 491446"/>
                <a:gd name="connsiteY62" fmla="*/ 19374 h 305952"/>
                <a:gd name="connsiteX63" fmla="*/ 55807 w 491446"/>
                <a:gd name="connsiteY63" fmla="*/ 22974 h 305952"/>
                <a:gd name="connsiteX64" fmla="*/ 66523 w 491446"/>
                <a:gd name="connsiteY64" fmla="*/ 25118 h 305952"/>
                <a:gd name="connsiteX65" fmla="*/ 69351 w 491446"/>
                <a:gd name="connsiteY65" fmla="*/ 45520 h 305952"/>
                <a:gd name="connsiteX66" fmla="*/ 72266 w 491446"/>
                <a:gd name="connsiteY66" fmla="*/ 63779 h 305952"/>
                <a:gd name="connsiteX67" fmla="*/ 79810 w 491446"/>
                <a:gd name="connsiteY67" fmla="*/ 68066 h 305952"/>
                <a:gd name="connsiteX68" fmla="*/ 91297 w 491446"/>
                <a:gd name="connsiteY68" fmla="*/ 77410 h 305952"/>
                <a:gd name="connsiteX69" fmla="*/ 104927 w 491446"/>
                <a:gd name="connsiteY69" fmla="*/ 86754 h 305952"/>
                <a:gd name="connsiteX70" fmla="*/ 112814 w 491446"/>
                <a:gd name="connsiteY70" fmla="*/ 97469 h 305952"/>
                <a:gd name="connsiteX71" fmla="*/ 123958 w 491446"/>
                <a:gd name="connsiteY71" fmla="*/ 106042 h 305952"/>
                <a:gd name="connsiteX72" fmla="*/ 126444 w 491446"/>
                <a:gd name="connsiteY72" fmla="*/ 115729 h 305952"/>
                <a:gd name="connsiteX73" fmla="*/ 136474 w 491446"/>
                <a:gd name="connsiteY73" fmla="*/ 128245 h 305952"/>
                <a:gd name="connsiteX74" fmla="*/ 149762 w 491446"/>
                <a:gd name="connsiteY74" fmla="*/ 140418 h 305952"/>
                <a:gd name="connsiteX75" fmla="*/ 184566 w 491446"/>
                <a:gd name="connsiteY75" fmla="*/ 179165 h 305952"/>
                <a:gd name="connsiteX76" fmla="*/ 192453 w 491446"/>
                <a:gd name="connsiteY76" fmla="*/ 196739 h 305952"/>
                <a:gd name="connsiteX77" fmla="*/ 191767 w 491446"/>
                <a:gd name="connsiteY77" fmla="*/ 208569 h 305952"/>
                <a:gd name="connsiteX78" fmla="*/ 186709 w 491446"/>
                <a:gd name="connsiteY78" fmla="*/ 214313 h 305952"/>
                <a:gd name="connsiteX79" fmla="*/ 199568 w 491446"/>
                <a:gd name="connsiteY79" fmla="*/ 234372 h 305952"/>
                <a:gd name="connsiteX80" fmla="*/ 222885 w 491446"/>
                <a:gd name="connsiteY80" fmla="*/ 250146 h 305952"/>
                <a:gd name="connsiteX81" fmla="*/ 248688 w 491446"/>
                <a:gd name="connsiteY81" fmla="*/ 258032 h 305952"/>
                <a:gd name="connsiteX82" fmla="*/ 280578 w 491446"/>
                <a:gd name="connsiteY82" fmla="*/ 274149 h 305952"/>
                <a:gd name="connsiteX83" fmla="*/ 317183 w 491446"/>
                <a:gd name="connsiteY83" fmla="*/ 289922 h 305952"/>
                <a:gd name="connsiteX84" fmla="*/ 349844 w 491446"/>
                <a:gd name="connsiteY84" fmla="*/ 288122 h 305952"/>
                <a:gd name="connsiteX85" fmla="*/ 379247 w 491446"/>
                <a:gd name="connsiteY85" fmla="*/ 292408 h 305952"/>
                <a:gd name="connsiteX86" fmla="*/ 396650 w 491446"/>
                <a:gd name="connsiteY86" fmla="*/ 305953 h 305952"/>
                <a:gd name="connsiteX87" fmla="*/ 410108 w 491446"/>
                <a:gd name="connsiteY87" fmla="*/ 288808 h 30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91446" h="305952">
                  <a:moveTo>
                    <a:pt x="410108" y="288808"/>
                  </a:moveTo>
                  <a:cubicBezTo>
                    <a:pt x="411823" y="288465"/>
                    <a:pt x="429825" y="290865"/>
                    <a:pt x="431540" y="286407"/>
                  </a:cubicBezTo>
                  <a:cubicBezTo>
                    <a:pt x="433254" y="281950"/>
                    <a:pt x="418081" y="271920"/>
                    <a:pt x="419795" y="270805"/>
                  </a:cubicBezTo>
                  <a:cubicBezTo>
                    <a:pt x="421510" y="269777"/>
                    <a:pt x="422196" y="258718"/>
                    <a:pt x="424939" y="258718"/>
                  </a:cubicBezTo>
                  <a:cubicBezTo>
                    <a:pt x="427682" y="258718"/>
                    <a:pt x="452971" y="259404"/>
                    <a:pt x="454343" y="258718"/>
                  </a:cubicBezTo>
                  <a:cubicBezTo>
                    <a:pt x="455714" y="258032"/>
                    <a:pt x="460601" y="249031"/>
                    <a:pt x="464715" y="248688"/>
                  </a:cubicBezTo>
                  <a:cubicBezTo>
                    <a:pt x="466601" y="248517"/>
                    <a:pt x="469602" y="250831"/>
                    <a:pt x="472259" y="253403"/>
                  </a:cubicBezTo>
                  <a:cubicBezTo>
                    <a:pt x="476888" y="249117"/>
                    <a:pt x="478603" y="239344"/>
                    <a:pt x="479460" y="231458"/>
                  </a:cubicBezTo>
                  <a:cubicBezTo>
                    <a:pt x="480574" y="221771"/>
                    <a:pt x="477317" y="218513"/>
                    <a:pt x="482289" y="213198"/>
                  </a:cubicBezTo>
                  <a:cubicBezTo>
                    <a:pt x="487261" y="207798"/>
                    <a:pt x="492662" y="207455"/>
                    <a:pt x="491204" y="199911"/>
                  </a:cubicBezTo>
                  <a:cubicBezTo>
                    <a:pt x="489747" y="192367"/>
                    <a:pt x="482975" y="199911"/>
                    <a:pt x="477231" y="196310"/>
                  </a:cubicBezTo>
                  <a:cubicBezTo>
                    <a:pt x="471488" y="192710"/>
                    <a:pt x="466515" y="195196"/>
                    <a:pt x="451771" y="197339"/>
                  </a:cubicBezTo>
                  <a:cubicBezTo>
                    <a:pt x="437112" y="199482"/>
                    <a:pt x="430254" y="205569"/>
                    <a:pt x="430940" y="215941"/>
                  </a:cubicBezTo>
                  <a:cubicBezTo>
                    <a:pt x="431625" y="226314"/>
                    <a:pt x="425882" y="221685"/>
                    <a:pt x="426311" y="230600"/>
                  </a:cubicBezTo>
                  <a:cubicBezTo>
                    <a:pt x="426653" y="239601"/>
                    <a:pt x="414823" y="239944"/>
                    <a:pt x="415595" y="245345"/>
                  </a:cubicBezTo>
                  <a:cubicBezTo>
                    <a:pt x="416281" y="250746"/>
                    <a:pt x="406251" y="245345"/>
                    <a:pt x="403422" y="243545"/>
                  </a:cubicBezTo>
                  <a:cubicBezTo>
                    <a:pt x="400593" y="241745"/>
                    <a:pt x="369732" y="251089"/>
                    <a:pt x="365446" y="251774"/>
                  </a:cubicBezTo>
                  <a:cubicBezTo>
                    <a:pt x="361159" y="252460"/>
                    <a:pt x="353273" y="242859"/>
                    <a:pt x="347186" y="243202"/>
                  </a:cubicBezTo>
                  <a:cubicBezTo>
                    <a:pt x="341100" y="243545"/>
                    <a:pt x="338614" y="234201"/>
                    <a:pt x="337842" y="226743"/>
                  </a:cubicBezTo>
                  <a:cubicBezTo>
                    <a:pt x="337156" y="219199"/>
                    <a:pt x="325669" y="212427"/>
                    <a:pt x="320612" y="205569"/>
                  </a:cubicBezTo>
                  <a:cubicBezTo>
                    <a:pt x="315554" y="198796"/>
                    <a:pt x="314868" y="183709"/>
                    <a:pt x="314525" y="174022"/>
                  </a:cubicBezTo>
                  <a:cubicBezTo>
                    <a:pt x="314182" y="164335"/>
                    <a:pt x="313068" y="147876"/>
                    <a:pt x="319926" y="128845"/>
                  </a:cubicBezTo>
                  <a:cubicBezTo>
                    <a:pt x="320869" y="126273"/>
                    <a:pt x="321297" y="124044"/>
                    <a:pt x="321383" y="122073"/>
                  </a:cubicBezTo>
                  <a:cubicBezTo>
                    <a:pt x="318897" y="120529"/>
                    <a:pt x="316497" y="119501"/>
                    <a:pt x="314611" y="119586"/>
                  </a:cubicBezTo>
                  <a:cubicBezTo>
                    <a:pt x="308524" y="119929"/>
                    <a:pt x="294723" y="111528"/>
                    <a:pt x="291979" y="111528"/>
                  </a:cubicBezTo>
                  <a:cubicBezTo>
                    <a:pt x="289322" y="111528"/>
                    <a:pt x="289665" y="105013"/>
                    <a:pt x="287350" y="101584"/>
                  </a:cubicBezTo>
                  <a:cubicBezTo>
                    <a:pt x="285036" y="98155"/>
                    <a:pt x="286579" y="91640"/>
                    <a:pt x="283493" y="89326"/>
                  </a:cubicBezTo>
                  <a:cubicBezTo>
                    <a:pt x="280407" y="87011"/>
                    <a:pt x="271234" y="78267"/>
                    <a:pt x="268148" y="67466"/>
                  </a:cubicBezTo>
                  <a:cubicBezTo>
                    <a:pt x="265062" y="56750"/>
                    <a:pt x="246288" y="51349"/>
                    <a:pt x="239430" y="51006"/>
                  </a:cubicBezTo>
                  <a:cubicBezTo>
                    <a:pt x="232572" y="50578"/>
                    <a:pt x="228714" y="65151"/>
                    <a:pt x="226828" y="65923"/>
                  </a:cubicBezTo>
                  <a:cubicBezTo>
                    <a:pt x="224942" y="66694"/>
                    <a:pt x="211912" y="58293"/>
                    <a:pt x="208055" y="56321"/>
                  </a:cubicBezTo>
                  <a:cubicBezTo>
                    <a:pt x="204197" y="54435"/>
                    <a:pt x="202311" y="50578"/>
                    <a:pt x="202311" y="45949"/>
                  </a:cubicBezTo>
                  <a:cubicBezTo>
                    <a:pt x="202311" y="41320"/>
                    <a:pt x="194253" y="34119"/>
                    <a:pt x="191938" y="33347"/>
                  </a:cubicBezTo>
                  <a:cubicBezTo>
                    <a:pt x="189624" y="32576"/>
                    <a:pt x="173593" y="16888"/>
                    <a:pt x="173593" y="16888"/>
                  </a:cubicBezTo>
                  <a:lnTo>
                    <a:pt x="148304" y="16888"/>
                  </a:lnTo>
                  <a:lnTo>
                    <a:pt x="142904" y="23746"/>
                  </a:lnTo>
                  <a:lnTo>
                    <a:pt x="96955" y="24175"/>
                  </a:lnTo>
                  <a:cubicBezTo>
                    <a:pt x="96955" y="24175"/>
                    <a:pt x="61722" y="11144"/>
                    <a:pt x="55207" y="9601"/>
                  </a:cubicBezTo>
                  <a:cubicBezTo>
                    <a:pt x="48692" y="8058"/>
                    <a:pt x="37205" y="0"/>
                    <a:pt x="37205" y="0"/>
                  </a:cubicBezTo>
                  <a:lnTo>
                    <a:pt x="0" y="4886"/>
                  </a:lnTo>
                  <a:cubicBezTo>
                    <a:pt x="1886" y="9001"/>
                    <a:pt x="4543" y="13373"/>
                    <a:pt x="8573" y="18345"/>
                  </a:cubicBezTo>
                  <a:cubicBezTo>
                    <a:pt x="16116" y="27603"/>
                    <a:pt x="21517" y="44148"/>
                    <a:pt x="22203" y="49892"/>
                  </a:cubicBezTo>
                  <a:cubicBezTo>
                    <a:pt x="22889" y="55636"/>
                    <a:pt x="33347" y="60350"/>
                    <a:pt x="42262" y="66008"/>
                  </a:cubicBezTo>
                  <a:cubicBezTo>
                    <a:pt x="51264" y="71752"/>
                    <a:pt x="51264" y="84268"/>
                    <a:pt x="50149" y="87525"/>
                  </a:cubicBezTo>
                  <a:cubicBezTo>
                    <a:pt x="49035" y="90783"/>
                    <a:pt x="37976" y="85382"/>
                    <a:pt x="37205" y="88640"/>
                  </a:cubicBezTo>
                  <a:cubicBezTo>
                    <a:pt x="36519" y="91897"/>
                    <a:pt x="51521" y="104413"/>
                    <a:pt x="57264" y="103727"/>
                  </a:cubicBezTo>
                  <a:cubicBezTo>
                    <a:pt x="63008" y="103042"/>
                    <a:pt x="65837" y="106556"/>
                    <a:pt x="74838" y="114443"/>
                  </a:cubicBezTo>
                  <a:cubicBezTo>
                    <a:pt x="83839" y="122330"/>
                    <a:pt x="83068" y="131674"/>
                    <a:pt x="79467" y="134503"/>
                  </a:cubicBezTo>
                  <a:cubicBezTo>
                    <a:pt x="75867" y="137417"/>
                    <a:pt x="86668" y="143504"/>
                    <a:pt x="98155" y="150962"/>
                  </a:cubicBezTo>
                  <a:cubicBezTo>
                    <a:pt x="109642" y="158506"/>
                    <a:pt x="114271" y="167850"/>
                    <a:pt x="115386" y="171707"/>
                  </a:cubicBezTo>
                  <a:cubicBezTo>
                    <a:pt x="116415" y="175651"/>
                    <a:pt x="121472" y="172050"/>
                    <a:pt x="123273" y="166649"/>
                  </a:cubicBezTo>
                  <a:cubicBezTo>
                    <a:pt x="125073" y="161249"/>
                    <a:pt x="119672" y="159877"/>
                    <a:pt x="119672" y="153791"/>
                  </a:cubicBezTo>
                  <a:cubicBezTo>
                    <a:pt x="119672" y="147704"/>
                    <a:pt x="110328" y="148733"/>
                    <a:pt x="106042" y="148047"/>
                  </a:cubicBezTo>
                  <a:cubicBezTo>
                    <a:pt x="101756" y="147361"/>
                    <a:pt x="106385" y="138017"/>
                    <a:pt x="102099" y="133645"/>
                  </a:cubicBezTo>
                  <a:cubicBezTo>
                    <a:pt x="97812" y="129359"/>
                    <a:pt x="93869" y="118558"/>
                    <a:pt x="91726" y="110671"/>
                  </a:cubicBezTo>
                  <a:cubicBezTo>
                    <a:pt x="89583" y="102784"/>
                    <a:pt x="78438" y="94898"/>
                    <a:pt x="73809" y="86325"/>
                  </a:cubicBezTo>
                  <a:cubicBezTo>
                    <a:pt x="69180" y="77753"/>
                    <a:pt x="64122" y="70895"/>
                    <a:pt x="60865" y="68752"/>
                  </a:cubicBezTo>
                  <a:cubicBezTo>
                    <a:pt x="57607" y="66608"/>
                    <a:pt x="65494" y="63351"/>
                    <a:pt x="62665" y="60179"/>
                  </a:cubicBezTo>
                  <a:cubicBezTo>
                    <a:pt x="59836" y="56922"/>
                    <a:pt x="55464" y="57265"/>
                    <a:pt x="50149" y="54778"/>
                  </a:cubicBezTo>
                  <a:cubicBezTo>
                    <a:pt x="44748" y="52292"/>
                    <a:pt x="41148" y="48006"/>
                    <a:pt x="41148" y="42263"/>
                  </a:cubicBezTo>
                  <a:cubicBezTo>
                    <a:pt x="41148" y="36519"/>
                    <a:pt x="37548" y="22889"/>
                    <a:pt x="35747" y="18259"/>
                  </a:cubicBezTo>
                  <a:cubicBezTo>
                    <a:pt x="33947" y="13630"/>
                    <a:pt x="39691" y="14316"/>
                    <a:pt x="41491" y="16459"/>
                  </a:cubicBezTo>
                  <a:cubicBezTo>
                    <a:pt x="43291" y="18602"/>
                    <a:pt x="44748" y="20746"/>
                    <a:pt x="47235" y="19374"/>
                  </a:cubicBezTo>
                  <a:cubicBezTo>
                    <a:pt x="49721" y="17916"/>
                    <a:pt x="54007" y="19031"/>
                    <a:pt x="55807" y="22974"/>
                  </a:cubicBezTo>
                  <a:cubicBezTo>
                    <a:pt x="57607" y="26918"/>
                    <a:pt x="63694" y="23317"/>
                    <a:pt x="66523" y="25118"/>
                  </a:cubicBezTo>
                  <a:cubicBezTo>
                    <a:pt x="69351" y="26918"/>
                    <a:pt x="60093" y="29061"/>
                    <a:pt x="69351" y="45520"/>
                  </a:cubicBezTo>
                  <a:cubicBezTo>
                    <a:pt x="78696" y="61979"/>
                    <a:pt x="72266" y="52721"/>
                    <a:pt x="72266" y="63779"/>
                  </a:cubicBezTo>
                  <a:cubicBezTo>
                    <a:pt x="72266" y="74838"/>
                    <a:pt x="78010" y="69866"/>
                    <a:pt x="79810" y="68066"/>
                  </a:cubicBezTo>
                  <a:cubicBezTo>
                    <a:pt x="81610" y="66266"/>
                    <a:pt x="86582" y="71666"/>
                    <a:pt x="91297" y="77410"/>
                  </a:cubicBezTo>
                  <a:cubicBezTo>
                    <a:pt x="95926" y="83153"/>
                    <a:pt x="104927" y="83496"/>
                    <a:pt x="104927" y="86754"/>
                  </a:cubicBezTo>
                  <a:cubicBezTo>
                    <a:pt x="104927" y="90011"/>
                    <a:pt x="106728" y="96441"/>
                    <a:pt x="112814" y="97469"/>
                  </a:cubicBezTo>
                  <a:cubicBezTo>
                    <a:pt x="118901" y="98498"/>
                    <a:pt x="120015" y="105356"/>
                    <a:pt x="123958" y="106042"/>
                  </a:cubicBezTo>
                  <a:cubicBezTo>
                    <a:pt x="127902" y="106728"/>
                    <a:pt x="128588" y="111014"/>
                    <a:pt x="126444" y="115729"/>
                  </a:cubicBezTo>
                  <a:cubicBezTo>
                    <a:pt x="124301" y="120358"/>
                    <a:pt x="126444" y="124387"/>
                    <a:pt x="136474" y="128245"/>
                  </a:cubicBezTo>
                  <a:cubicBezTo>
                    <a:pt x="146504" y="132188"/>
                    <a:pt x="141875" y="132874"/>
                    <a:pt x="149762" y="140418"/>
                  </a:cubicBezTo>
                  <a:cubicBezTo>
                    <a:pt x="157648" y="147961"/>
                    <a:pt x="179851" y="172307"/>
                    <a:pt x="184566" y="179165"/>
                  </a:cubicBezTo>
                  <a:cubicBezTo>
                    <a:pt x="189195" y="185938"/>
                    <a:pt x="190652" y="191681"/>
                    <a:pt x="192453" y="196739"/>
                  </a:cubicBezTo>
                  <a:cubicBezTo>
                    <a:pt x="194253" y="201711"/>
                    <a:pt x="188852" y="204283"/>
                    <a:pt x="191767" y="208569"/>
                  </a:cubicBezTo>
                  <a:cubicBezTo>
                    <a:pt x="194596" y="212855"/>
                    <a:pt x="186366" y="211055"/>
                    <a:pt x="186709" y="214313"/>
                  </a:cubicBezTo>
                  <a:cubicBezTo>
                    <a:pt x="187052" y="217570"/>
                    <a:pt x="191767" y="233686"/>
                    <a:pt x="199568" y="234372"/>
                  </a:cubicBezTo>
                  <a:cubicBezTo>
                    <a:pt x="207454" y="235058"/>
                    <a:pt x="216456" y="244745"/>
                    <a:pt x="222885" y="250146"/>
                  </a:cubicBezTo>
                  <a:cubicBezTo>
                    <a:pt x="229314" y="255546"/>
                    <a:pt x="239001" y="254432"/>
                    <a:pt x="248688" y="258032"/>
                  </a:cubicBezTo>
                  <a:cubicBezTo>
                    <a:pt x="258375" y="261633"/>
                    <a:pt x="266605" y="270205"/>
                    <a:pt x="280578" y="274149"/>
                  </a:cubicBezTo>
                  <a:cubicBezTo>
                    <a:pt x="294551" y="278092"/>
                    <a:pt x="308181" y="284178"/>
                    <a:pt x="317183" y="289922"/>
                  </a:cubicBezTo>
                  <a:cubicBezTo>
                    <a:pt x="326098" y="295666"/>
                    <a:pt x="337242" y="293180"/>
                    <a:pt x="349844" y="288122"/>
                  </a:cubicBezTo>
                  <a:cubicBezTo>
                    <a:pt x="362360" y="283150"/>
                    <a:pt x="372047" y="289579"/>
                    <a:pt x="379247" y="292408"/>
                  </a:cubicBezTo>
                  <a:cubicBezTo>
                    <a:pt x="382762" y="293865"/>
                    <a:pt x="389706" y="299780"/>
                    <a:pt x="396650" y="305953"/>
                  </a:cubicBezTo>
                  <a:cubicBezTo>
                    <a:pt x="403165" y="297123"/>
                    <a:pt x="409251" y="288979"/>
                    <a:pt x="410108" y="288808"/>
                  </a:cubicBezTo>
                  <a:close/>
                </a:path>
              </a:pathLst>
            </a:custGeom>
            <a:grpFill/>
            <a:ln w="4286" cap="flat">
              <a:solidFill>
                <a:schemeClr val="bg2"/>
              </a:solidFill>
              <a:prstDash val="solid"/>
              <a:miter/>
            </a:ln>
          </p:spPr>
          <p:txBody>
            <a:bodyPr rtlCol="0" anchor="ctr"/>
            <a:lstStyle/>
            <a:p>
              <a:endParaRPr lang="en-UA"/>
            </a:p>
          </p:txBody>
        </p:sp>
        <p:sp>
          <p:nvSpPr>
            <p:cNvPr id="206" name="Freeform 205">
              <a:extLst>
                <a:ext uri="{FF2B5EF4-FFF2-40B4-BE49-F238E27FC236}">
                  <a16:creationId xmlns:a16="http://schemas.microsoft.com/office/drawing/2014/main" id="{D4C9F89C-8DA2-DBAF-D30C-D5D589D577FF}"/>
                </a:ext>
              </a:extLst>
            </p:cNvPr>
            <p:cNvSpPr/>
            <p:nvPr/>
          </p:nvSpPr>
          <p:spPr>
            <a:xfrm>
              <a:off x="5144217" y="5750116"/>
              <a:ext cx="83396" cy="81218"/>
            </a:xfrm>
            <a:custGeom>
              <a:avLst/>
              <a:gdLst>
                <a:gd name="connsiteX0" fmla="*/ 60179 w 68922"/>
                <a:gd name="connsiteY0" fmla="*/ 44663 h 67122"/>
                <a:gd name="connsiteX1" fmla="*/ 68923 w 68922"/>
                <a:gd name="connsiteY1" fmla="*/ 35662 h 67122"/>
                <a:gd name="connsiteX2" fmla="*/ 62408 w 68922"/>
                <a:gd name="connsiteY2" fmla="*/ 31890 h 67122"/>
                <a:gd name="connsiteX3" fmla="*/ 54350 w 68922"/>
                <a:gd name="connsiteY3" fmla="*/ 32918 h 67122"/>
                <a:gd name="connsiteX4" fmla="*/ 55207 w 68922"/>
                <a:gd name="connsiteY4" fmla="*/ 257 h 67122"/>
                <a:gd name="connsiteX5" fmla="*/ 28032 w 68922"/>
                <a:gd name="connsiteY5" fmla="*/ 0 h 67122"/>
                <a:gd name="connsiteX6" fmla="*/ 22889 w 68922"/>
                <a:gd name="connsiteY6" fmla="*/ 12087 h 67122"/>
                <a:gd name="connsiteX7" fmla="*/ 34633 w 68922"/>
                <a:gd name="connsiteY7" fmla="*/ 27689 h 67122"/>
                <a:gd name="connsiteX8" fmla="*/ 13202 w 68922"/>
                <a:gd name="connsiteY8" fmla="*/ 30090 h 67122"/>
                <a:gd name="connsiteX9" fmla="*/ 0 w 68922"/>
                <a:gd name="connsiteY9" fmla="*/ 47577 h 67122"/>
                <a:gd name="connsiteX10" fmla="*/ 17745 w 68922"/>
                <a:gd name="connsiteY10" fmla="*/ 62751 h 67122"/>
                <a:gd name="connsiteX11" fmla="*/ 40291 w 68922"/>
                <a:gd name="connsiteY11" fmla="*/ 66694 h 67122"/>
                <a:gd name="connsiteX12" fmla="*/ 40805 w 68922"/>
                <a:gd name="connsiteY12" fmla="*/ 67123 h 67122"/>
                <a:gd name="connsiteX13" fmla="*/ 52292 w 68922"/>
                <a:gd name="connsiteY13" fmla="*/ 57521 h 67122"/>
                <a:gd name="connsiteX14" fmla="*/ 60179 w 68922"/>
                <a:gd name="connsiteY14" fmla="*/ 44663 h 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922" h="67122">
                  <a:moveTo>
                    <a:pt x="60179" y="44663"/>
                  </a:moveTo>
                  <a:cubicBezTo>
                    <a:pt x="63694" y="41834"/>
                    <a:pt x="66694" y="38405"/>
                    <a:pt x="68923" y="35662"/>
                  </a:cubicBezTo>
                  <a:cubicBezTo>
                    <a:pt x="63265" y="38748"/>
                    <a:pt x="61636" y="35833"/>
                    <a:pt x="62408" y="31890"/>
                  </a:cubicBezTo>
                  <a:lnTo>
                    <a:pt x="54350" y="32918"/>
                  </a:lnTo>
                  <a:lnTo>
                    <a:pt x="55207" y="257"/>
                  </a:lnTo>
                  <a:cubicBezTo>
                    <a:pt x="48692" y="514"/>
                    <a:pt x="30432" y="0"/>
                    <a:pt x="28032" y="0"/>
                  </a:cubicBezTo>
                  <a:cubicBezTo>
                    <a:pt x="25289" y="0"/>
                    <a:pt x="24603" y="11059"/>
                    <a:pt x="22889" y="12087"/>
                  </a:cubicBezTo>
                  <a:cubicBezTo>
                    <a:pt x="21174" y="13116"/>
                    <a:pt x="36347" y="23146"/>
                    <a:pt x="34633" y="27689"/>
                  </a:cubicBezTo>
                  <a:cubicBezTo>
                    <a:pt x="32919" y="32233"/>
                    <a:pt x="14916" y="29747"/>
                    <a:pt x="13202" y="30090"/>
                  </a:cubicBezTo>
                  <a:cubicBezTo>
                    <a:pt x="12430" y="30261"/>
                    <a:pt x="6344" y="38490"/>
                    <a:pt x="0" y="47577"/>
                  </a:cubicBezTo>
                  <a:cubicBezTo>
                    <a:pt x="7115" y="53921"/>
                    <a:pt x="14316" y="60522"/>
                    <a:pt x="17745" y="62751"/>
                  </a:cubicBezTo>
                  <a:cubicBezTo>
                    <a:pt x="24517" y="67037"/>
                    <a:pt x="35662" y="62408"/>
                    <a:pt x="40291" y="66694"/>
                  </a:cubicBezTo>
                  <a:cubicBezTo>
                    <a:pt x="40462" y="66780"/>
                    <a:pt x="40634" y="66951"/>
                    <a:pt x="40805" y="67123"/>
                  </a:cubicBezTo>
                  <a:cubicBezTo>
                    <a:pt x="45691" y="62494"/>
                    <a:pt x="50664" y="58036"/>
                    <a:pt x="52292" y="57521"/>
                  </a:cubicBezTo>
                  <a:cubicBezTo>
                    <a:pt x="55636" y="56493"/>
                    <a:pt x="52892" y="50578"/>
                    <a:pt x="60179" y="44663"/>
                  </a:cubicBezTo>
                  <a:close/>
                </a:path>
              </a:pathLst>
            </a:custGeom>
            <a:grpFill/>
            <a:ln w="4286" cap="flat">
              <a:solidFill>
                <a:schemeClr val="bg2"/>
              </a:solidFill>
              <a:prstDash val="solid"/>
              <a:miter/>
            </a:ln>
          </p:spPr>
          <p:txBody>
            <a:bodyPr rtlCol="0" anchor="ctr"/>
            <a:lstStyle/>
            <a:p>
              <a:endParaRPr lang="en-UA"/>
            </a:p>
          </p:txBody>
        </p:sp>
        <p:sp>
          <p:nvSpPr>
            <p:cNvPr id="207" name="Freeform 206">
              <a:extLst>
                <a:ext uri="{FF2B5EF4-FFF2-40B4-BE49-F238E27FC236}">
                  <a16:creationId xmlns:a16="http://schemas.microsoft.com/office/drawing/2014/main" id="{2439106E-919E-B19E-584D-9CD972160FD9}"/>
                </a:ext>
              </a:extLst>
            </p:cNvPr>
            <p:cNvSpPr/>
            <p:nvPr/>
          </p:nvSpPr>
          <p:spPr>
            <a:xfrm>
              <a:off x="5209876" y="5737977"/>
              <a:ext cx="25412" cy="51969"/>
            </a:xfrm>
            <a:custGeom>
              <a:avLst/>
              <a:gdLst>
                <a:gd name="connsiteX0" fmla="*/ 3172 w 21002"/>
                <a:gd name="connsiteY0" fmla="*/ 10032 h 42950"/>
                <a:gd name="connsiteX1" fmla="*/ 857 w 21002"/>
                <a:gd name="connsiteY1" fmla="*/ 10289 h 42950"/>
                <a:gd name="connsiteX2" fmla="*/ 0 w 21002"/>
                <a:gd name="connsiteY2" fmla="*/ 42951 h 42950"/>
                <a:gd name="connsiteX3" fmla="*/ 8058 w 21002"/>
                <a:gd name="connsiteY3" fmla="*/ 41922 h 42950"/>
                <a:gd name="connsiteX4" fmla="*/ 13116 w 21002"/>
                <a:gd name="connsiteY4" fmla="*/ 33693 h 42950"/>
                <a:gd name="connsiteX5" fmla="*/ 17402 w 21002"/>
                <a:gd name="connsiteY5" fmla="*/ 6775 h 42950"/>
                <a:gd name="connsiteX6" fmla="*/ 21003 w 21002"/>
                <a:gd name="connsiteY6" fmla="*/ 4717 h 42950"/>
                <a:gd name="connsiteX7" fmla="*/ 13459 w 21002"/>
                <a:gd name="connsiteY7" fmla="*/ 2 h 42950"/>
                <a:gd name="connsiteX8" fmla="*/ 3172 w 21002"/>
                <a:gd name="connsiteY8" fmla="*/ 10032 h 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2" h="42950">
                  <a:moveTo>
                    <a:pt x="3172" y="10032"/>
                  </a:moveTo>
                  <a:cubicBezTo>
                    <a:pt x="3000" y="10118"/>
                    <a:pt x="2143" y="10204"/>
                    <a:pt x="857" y="10289"/>
                  </a:cubicBezTo>
                  <a:lnTo>
                    <a:pt x="0" y="42951"/>
                  </a:lnTo>
                  <a:lnTo>
                    <a:pt x="8058" y="41922"/>
                  </a:lnTo>
                  <a:cubicBezTo>
                    <a:pt x="8658" y="39093"/>
                    <a:pt x="10458" y="35750"/>
                    <a:pt x="13116" y="33693"/>
                  </a:cubicBezTo>
                  <a:cubicBezTo>
                    <a:pt x="19545" y="28720"/>
                    <a:pt x="9858" y="8575"/>
                    <a:pt x="17402" y="6775"/>
                  </a:cubicBezTo>
                  <a:cubicBezTo>
                    <a:pt x="18774" y="6432"/>
                    <a:pt x="19974" y="5660"/>
                    <a:pt x="21003" y="4717"/>
                  </a:cubicBezTo>
                  <a:cubicBezTo>
                    <a:pt x="18345" y="2146"/>
                    <a:pt x="15345" y="-83"/>
                    <a:pt x="13459" y="2"/>
                  </a:cubicBezTo>
                  <a:cubicBezTo>
                    <a:pt x="9344" y="345"/>
                    <a:pt x="4543" y="9346"/>
                    <a:pt x="3172" y="10032"/>
                  </a:cubicBezTo>
                  <a:close/>
                </a:path>
              </a:pathLst>
            </a:custGeom>
            <a:grpFill/>
            <a:ln w="4286" cap="flat">
              <a:solidFill>
                <a:schemeClr val="bg2"/>
              </a:solidFill>
              <a:prstDash val="solid"/>
              <a:miter/>
            </a:ln>
          </p:spPr>
          <p:txBody>
            <a:bodyPr rtlCol="0" anchor="ctr"/>
            <a:lstStyle/>
            <a:p>
              <a:endParaRPr lang="en-UA"/>
            </a:p>
          </p:txBody>
        </p:sp>
        <p:sp>
          <p:nvSpPr>
            <p:cNvPr id="208" name="Freeform 207">
              <a:extLst>
                <a:ext uri="{FF2B5EF4-FFF2-40B4-BE49-F238E27FC236}">
                  <a16:creationId xmlns:a16="http://schemas.microsoft.com/office/drawing/2014/main" id="{442811F5-FA4E-B66E-CA76-62CAD6D71C9D}"/>
                </a:ext>
              </a:extLst>
            </p:cNvPr>
            <p:cNvSpPr/>
            <p:nvPr/>
          </p:nvSpPr>
          <p:spPr>
            <a:xfrm>
              <a:off x="5498916" y="5703565"/>
              <a:ext cx="56371" cy="44891"/>
            </a:xfrm>
            <a:custGeom>
              <a:avLst/>
              <a:gdLst>
                <a:gd name="connsiteX0" fmla="*/ 20957 w 46588"/>
                <a:gd name="connsiteY0" fmla="*/ 1181 h 37100"/>
                <a:gd name="connsiteX1" fmla="*/ 31672 w 46588"/>
                <a:gd name="connsiteY1" fmla="*/ 23384 h 37100"/>
                <a:gd name="connsiteX2" fmla="*/ 126 w 46588"/>
                <a:gd name="connsiteY2" fmla="*/ 29128 h 37100"/>
                <a:gd name="connsiteX3" fmla="*/ 20957 w 46588"/>
                <a:gd name="connsiteY3" fmla="*/ 34186 h 37100"/>
                <a:gd name="connsiteX4" fmla="*/ 43417 w 46588"/>
                <a:gd name="connsiteY4" fmla="*/ 37100 h 37100"/>
                <a:gd name="connsiteX5" fmla="*/ 46589 w 46588"/>
                <a:gd name="connsiteY5" fmla="*/ 5639 h 37100"/>
                <a:gd name="connsiteX6" fmla="*/ 20957 w 46588"/>
                <a:gd name="connsiteY6" fmla="*/ 1181 h 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88" h="37100">
                  <a:moveTo>
                    <a:pt x="20957" y="1181"/>
                  </a:moveTo>
                  <a:cubicBezTo>
                    <a:pt x="13756" y="6153"/>
                    <a:pt x="31672" y="16955"/>
                    <a:pt x="31672" y="23384"/>
                  </a:cubicBezTo>
                  <a:cubicBezTo>
                    <a:pt x="31672" y="29814"/>
                    <a:pt x="2869" y="22184"/>
                    <a:pt x="126" y="29128"/>
                  </a:cubicBezTo>
                  <a:cubicBezTo>
                    <a:pt x="-1332" y="32728"/>
                    <a:pt x="10155" y="37700"/>
                    <a:pt x="20957" y="34186"/>
                  </a:cubicBezTo>
                  <a:cubicBezTo>
                    <a:pt x="30987" y="30842"/>
                    <a:pt x="37845" y="34357"/>
                    <a:pt x="43417" y="37100"/>
                  </a:cubicBezTo>
                  <a:cubicBezTo>
                    <a:pt x="44188" y="26213"/>
                    <a:pt x="45474" y="13954"/>
                    <a:pt x="46589" y="5639"/>
                  </a:cubicBezTo>
                  <a:cubicBezTo>
                    <a:pt x="37502" y="3410"/>
                    <a:pt x="26186" y="-2505"/>
                    <a:pt x="20957" y="1181"/>
                  </a:cubicBezTo>
                  <a:close/>
                </a:path>
              </a:pathLst>
            </a:custGeom>
            <a:grpFill/>
            <a:ln w="6429" cap="flat">
              <a:solidFill>
                <a:schemeClr val="bg2"/>
              </a:solidFill>
              <a:prstDash val="solid"/>
              <a:miter/>
            </a:ln>
          </p:spPr>
          <p:txBody>
            <a:bodyPr rtlCol="0" anchor="ctr"/>
            <a:lstStyle/>
            <a:p>
              <a:endParaRPr lang="en-UA"/>
            </a:p>
          </p:txBody>
        </p:sp>
        <p:sp>
          <p:nvSpPr>
            <p:cNvPr id="209" name="Freeform 208">
              <a:extLst>
                <a:ext uri="{FF2B5EF4-FFF2-40B4-BE49-F238E27FC236}">
                  <a16:creationId xmlns:a16="http://schemas.microsoft.com/office/drawing/2014/main" id="{897BE857-BFD0-CEDD-DF6C-57385D5A6ED9}"/>
                </a:ext>
              </a:extLst>
            </p:cNvPr>
            <p:cNvSpPr/>
            <p:nvPr/>
          </p:nvSpPr>
          <p:spPr>
            <a:xfrm>
              <a:off x="5551347" y="5710492"/>
              <a:ext cx="66592" cy="39705"/>
            </a:xfrm>
            <a:custGeom>
              <a:avLst/>
              <a:gdLst>
                <a:gd name="connsiteX0" fmla="*/ 21346 w 55035"/>
                <a:gd name="connsiteY0" fmla="*/ 24860 h 32814"/>
                <a:gd name="connsiteX1" fmla="*/ 55036 w 55035"/>
                <a:gd name="connsiteY1" fmla="*/ 18431 h 32814"/>
                <a:gd name="connsiteX2" fmla="*/ 12002 w 55035"/>
                <a:gd name="connsiteY2" fmla="*/ 514 h 32814"/>
                <a:gd name="connsiteX3" fmla="*/ 3172 w 55035"/>
                <a:gd name="connsiteY3" fmla="*/ 0 h 32814"/>
                <a:gd name="connsiteX4" fmla="*/ 0 w 55035"/>
                <a:gd name="connsiteY4" fmla="*/ 31461 h 32814"/>
                <a:gd name="connsiteX5" fmla="*/ 1200 w 55035"/>
                <a:gd name="connsiteY5" fmla="*/ 32061 h 32814"/>
                <a:gd name="connsiteX6" fmla="*/ 21346 w 55035"/>
                <a:gd name="connsiteY6" fmla="*/ 24860 h 3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35" h="32814">
                  <a:moveTo>
                    <a:pt x="21346" y="24860"/>
                  </a:moveTo>
                  <a:cubicBezTo>
                    <a:pt x="34290" y="20574"/>
                    <a:pt x="55036" y="28461"/>
                    <a:pt x="55036" y="18431"/>
                  </a:cubicBezTo>
                  <a:cubicBezTo>
                    <a:pt x="55036" y="8401"/>
                    <a:pt x="20574" y="-2400"/>
                    <a:pt x="12002" y="514"/>
                  </a:cubicBezTo>
                  <a:cubicBezTo>
                    <a:pt x="9687" y="1286"/>
                    <a:pt x="6601" y="857"/>
                    <a:pt x="3172" y="0"/>
                  </a:cubicBezTo>
                  <a:cubicBezTo>
                    <a:pt x="2057" y="8315"/>
                    <a:pt x="772" y="20574"/>
                    <a:pt x="0" y="31461"/>
                  </a:cubicBezTo>
                  <a:cubicBezTo>
                    <a:pt x="429" y="31633"/>
                    <a:pt x="857" y="31890"/>
                    <a:pt x="1200" y="32061"/>
                  </a:cubicBezTo>
                  <a:cubicBezTo>
                    <a:pt x="7030" y="34890"/>
                    <a:pt x="8487" y="29146"/>
                    <a:pt x="21346" y="24860"/>
                  </a:cubicBezTo>
                  <a:close/>
                </a:path>
              </a:pathLst>
            </a:custGeom>
            <a:grpFill/>
            <a:ln w="4286" cap="flat">
              <a:solidFill>
                <a:schemeClr val="bg2"/>
              </a:solidFill>
              <a:prstDash val="solid"/>
              <a:miter/>
            </a:ln>
          </p:spPr>
          <p:txBody>
            <a:bodyPr rtlCol="0" anchor="ctr"/>
            <a:lstStyle/>
            <a:p>
              <a:endParaRPr lang="en-UA"/>
            </a:p>
          </p:txBody>
        </p:sp>
        <p:sp>
          <p:nvSpPr>
            <p:cNvPr id="225" name="Freeform 224">
              <a:extLst>
                <a:ext uri="{FF2B5EF4-FFF2-40B4-BE49-F238E27FC236}">
                  <a16:creationId xmlns:a16="http://schemas.microsoft.com/office/drawing/2014/main" id="{B14C493E-97BD-2ECB-1013-04043DFC46B2}"/>
                </a:ext>
              </a:extLst>
            </p:cNvPr>
            <p:cNvSpPr/>
            <p:nvPr/>
          </p:nvSpPr>
          <p:spPr>
            <a:xfrm>
              <a:off x="5301913" y="5640887"/>
              <a:ext cx="200980" cy="65393"/>
            </a:xfrm>
            <a:custGeom>
              <a:avLst/>
              <a:gdLst>
                <a:gd name="connsiteX0" fmla="*/ 135763 w 166099"/>
                <a:gd name="connsiteY0" fmla="*/ 32922 h 54044"/>
                <a:gd name="connsiteX1" fmla="*/ 57582 w 166099"/>
                <a:gd name="connsiteY1" fmla="*/ 1375 h 54044"/>
                <a:gd name="connsiteX2" fmla="*/ 232 w 166099"/>
                <a:gd name="connsiteY2" fmla="*/ 21435 h 54044"/>
                <a:gd name="connsiteX3" fmla="*/ 28178 w 166099"/>
                <a:gd name="connsiteY3" fmla="*/ 8576 h 54044"/>
                <a:gd name="connsiteX4" fmla="*/ 43951 w 166099"/>
                <a:gd name="connsiteY4" fmla="*/ 15005 h 54044"/>
                <a:gd name="connsiteX5" fmla="*/ 71212 w 166099"/>
                <a:gd name="connsiteY5" fmla="*/ 21435 h 54044"/>
                <a:gd name="connsiteX6" fmla="*/ 105588 w 166099"/>
                <a:gd name="connsiteY6" fmla="*/ 39351 h 54044"/>
                <a:gd name="connsiteX7" fmla="*/ 113474 w 166099"/>
                <a:gd name="connsiteY7" fmla="*/ 52296 h 54044"/>
                <a:gd name="connsiteX8" fmla="*/ 165852 w 166099"/>
                <a:gd name="connsiteY8" fmla="*/ 50838 h 54044"/>
                <a:gd name="connsiteX9" fmla="*/ 135763 w 166099"/>
                <a:gd name="connsiteY9" fmla="*/ 32922 h 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99" h="54044">
                  <a:moveTo>
                    <a:pt x="135763" y="32922"/>
                  </a:moveTo>
                  <a:cubicBezTo>
                    <a:pt x="125047" y="32922"/>
                    <a:pt x="89900" y="8576"/>
                    <a:pt x="57582" y="1375"/>
                  </a:cubicBezTo>
                  <a:cubicBezTo>
                    <a:pt x="25349" y="-5826"/>
                    <a:pt x="-2854" y="17406"/>
                    <a:pt x="232" y="21435"/>
                  </a:cubicBezTo>
                  <a:cubicBezTo>
                    <a:pt x="4518" y="27178"/>
                    <a:pt x="20291" y="14234"/>
                    <a:pt x="28178" y="8576"/>
                  </a:cubicBezTo>
                  <a:cubicBezTo>
                    <a:pt x="36065" y="2832"/>
                    <a:pt x="43266" y="11405"/>
                    <a:pt x="43951" y="15005"/>
                  </a:cubicBezTo>
                  <a:cubicBezTo>
                    <a:pt x="44637" y="18606"/>
                    <a:pt x="54667" y="20749"/>
                    <a:pt x="71212" y="21435"/>
                  </a:cubicBezTo>
                  <a:cubicBezTo>
                    <a:pt x="87671" y="22120"/>
                    <a:pt x="89814" y="35751"/>
                    <a:pt x="105588" y="39351"/>
                  </a:cubicBezTo>
                  <a:cubicBezTo>
                    <a:pt x="121361" y="42951"/>
                    <a:pt x="105588" y="49381"/>
                    <a:pt x="113474" y="52296"/>
                  </a:cubicBezTo>
                  <a:cubicBezTo>
                    <a:pt x="121361" y="55124"/>
                    <a:pt x="162938" y="54439"/>
                    <a:pt x="165852" y="50838"/>
                  </a:cubicBezTo>
                  <a:cubicBezTo>
                    <a:pt x="168681" y="47238"/>
                    <a:pt x="146479" y="32922"/>
                    <a:pt x="135763" y="32922"/>
                  </a:cubicBezTo>
                  <a:close/>
                </a:path>
              </a:pathLst>
            </a:custGeom>
            <a:grpFill/>
            <a:ln w="4286" cap="flat">
              <a:solidFill>
                <a:schemeClr val="bg2"/>
              </a:solidFill>
              <a:prstDash val="solid"/>
              <a:miter/>
            </a:ln>
          </p:spPr>
          <p:txBody>
            <a:bodyPr rtlCol="0" anchor="ctr"/>
            <a:lstStyle/>
            <a:p>
              <a:endParaRPr lang="en-UA"/>
            </a:p>
          </p:txBody>
        </p:sp>
        <p:sp>
          <p:nvSpPr>
            <p:cNvPr id="226" name="Freeform 225">
              <a:extLst>
                <a:ext uri="{FF2B5EF4-FFF2-40B4-BE49-F238E27FC236}">
                  <a16:creationId xmlns:a16="http://schemas.microsoft.com/office/drawing/2014/main" id="{A8ACEB94-F040-AA05-1B2B-851FD6FB36EC}"/>
                </a:ext>
              </a:extLst>
            </p:cNvPr>
            <p:cNvSpPr/>
            <p:nvPr/>
          </p:nvSpPr>
          <p:spPr>
            <a:xfrm>
              <a:off x="5421626" y="5737262"/>
              <a:ext cx="40380" cy="13355"/>
            </a:xfrm>
            <a:custGeom>
              <a:avLst/>
              <a:gdLst>
                <a:gd name="connsiteX0" fmla="*/ 222 w 33372"/>
                <a:gd name="connsiteY0" fmla="*/ 2736 h 11037"/>
                <a:gd name="connsiteX1" fmla="*/ 33227 w 33372"/>
                <a:gd name="connsiteY1" fmla="*/ 8480 h 11037"/>
                <a:gd name="connsiteX2" fmla="*/ 222 w 33372"/>
                <a:gd name="connsiteY2" fmla="*/ 2736 h 11037"/>
              </a:gdLst>
              <a:ahLst/>
              <a:cxnLst>
                <a:cxn ang="0">
                  <a:pos x="connsiteX0" y="connsiteY0"/>
                </a:cxn>
                <a:cxn ang="0">
                  <a:pos x="connsiteX1" y="connsiteY1"/>
                </a:cxn>
                <a:cxn ang="0">
                  <a:pos x="connsiteX2" y="connsiteY2"/>
                </a:cxn>
              </a:cxnLst>
              <a:rect l="l" t="t" r="r" b="b"/>
              <a:pathLst>
                <a:path w="33372" h="11037">
                  <a:moveTo>
                    <a:pt x="222" y="2736"/>
                  </a:moveTo>
                  <a:cubicBezTo>
                    <a:pt x="3051" y="7794"/>
                    <a:pt x="30312" y="14909"/>
                    <a:pt x="33227" y="8480"/>
                  </a:cubicBezTo>
                  <a:cubicBezTo>
                    <a:pt x="36056" y="2050"/>
                    <a:pt x="-3292" y="-3522"/>
                    <a:pt x="222" y="2736"/>
                  </a:cubicBezTo>
                  <a:close/>
                </a:path>
              </a:pathLst>
            </a:custGeom>
            <a:grpFill/>
            <a:ln w="6429" cap="flat">
              <a:solidFill>
                <a:schemeClr val="bg2"/>
              </a:solidFill>
              <a:prstDash val="solid"/>
              <a:miter/>
            </a:ln>
          </p:spPr>
          <p:txBody>
            <a:bodyPr rtlCol="0" anchor="ctr"/>
            <a:lstStyle/>
            <a:p>
              <a:endParaRPr lang="en-UA"/>
            </a:p>
          </p:txBody>
        </p:sp>
        <p:sp>
          <p:nvSpPr>
            <p:cNvPr id="227" name="Freeform 226">
              <a:extLst>
                <a:ext uri="{FF2B5EF4-FFF2-40B4-BE49-F238E27FC236}">
                  <a16:creationId xmlns:a16="http://schemas.microsoft.com/office/drawing/2014/main" id="{B6C97D63-2B30-B780-423A-2C6DA1011EC6}"/>
                </a:ext>
              </a:extLst>
            </p:cNvPr>
            <p:cNvSpPr/>
            <p:nvPr/>
          </p:nvSpPr>
          <p:spPr>
            <a:xfrm>
              <a:off x="5643950" y="5734465"/>
              <a:ext cx="33213" cy="14518"/>
            </a:xfrm>
            <a:custGeom>
              <a:avLst/>
              <a:gdLst>
                <a:gd name="connsiteX0" fmla="*/ 792 w 27449"/>
                <a:gd name="connsiteY0" fmla="*/ 6505 h 11998"/>
                <a:gd name="connsiteX1" fmla="*/ 27281 w 27449"/>
                <a:gd name="connsiteY1" fmla="*/ 6505 h 11998"/>
                <a:gd name="connsiteX2" fmla="*/ 792 w 27449"/>
                <a:gd name="connsiteY2" fmla="*/ 6505 h 11998"/>
              </a:gdLst>
              <a:ahLst/>
              <a:cxnLst>
                <a:cxn ang="0">
                  <a:pos x="connsiteX0" y="connsiteY0"/>
                </a:cxn>
                <a:cxn ang="0">
                  <a:pos x="connsiteX1" y="connsiteY1"/>
                </a:cxn>
                <a:cxn ang="0">
                  <a:pos x="connsiteX2" y="connsiteY2"/>
                </a:cxn>
              </a:cxnLst>
              <a:rect l="l" t="t" r="r" b="b"/>
              <a:pathLst>
                <a:path w="27449" h="11998">
                  <a:moveTo>
                    <a:pt x="792" y="6505"/>
                  </a:moveTo>
                  <a:cubicBezTo>
                    <a:pt x="7221" y="16534"/>
                    <a:pt x="25738" y="10534"/>
                    <a:pt x="27281" y="6505"/>
                  </a:cubicBezTo>
                  <a:cubicBezTo>
                    <a:pt x="30195" y="-696"/>
                    <a:pt x="-5723" y="-3525"/>
                    <a:pt x="792" y="6505"/>
                  </a:cubicBezTo>
                  <a:close/>
                </a:path>
              </a:pathLst>
            </a:custGeom>
            <a:grpFill/>
            <a:ln w="4286" cap="flat">
              <a:solidFill>
                <a:schemeClr val="bg2"/>
              </a:solidFill>
              <a:prstDash val="solid"/>
              <a:miter/>
            </a:ln>
          </p:spPr>
          <p:txBody>
            <a:bodyPr rtlCol="0" anchor="ctr"/>
            <a:lstStyle/>
            <a:p>
              <a:endParaRPr lang="en-UA"/>
            </a:p>
          </p:txBody>
        </p:sp>
        <p:sp>
          <p:nvSpPr>
            <p:cNvPr id="230" name="Freeform 229">
              <a:extLst>
                <a:ext uri="{FF2B5EF4-FFF2-40B4-BE49-F238E27FC236}">
                  <a16:creationId xmlns:a16="http://schemas.microsoft.com/office/drawing/2014/main" id="{DD371E6D-9F47-99F6-4CB5-231AF63528FA}"/>
                </a:ext>
              </a:extLst>
            </p:cNvPr>
            <p:cNvSpPr/>
            <p:nvPr/>
          </p:nvSpPr>
          <p:spPr>
            <a:xfrm>
              <a:off x="5535580" y="3860834"/>
              <a:ext cx="1197738" cy="892846"/>
            </a:xfrm>
            <a:custGeom>
              <a:avLst/>
              <a:gdLst>
                <a:gd name="connsiteX0" fmla="*/ 934488 w 989866"/>
                <a:gd name="connsiteY0" fmla="*/ 67375 h 737889"/>
                <a:gd name="connsiteX1" fmla="*/ 901484 w 989866"/>
                <a:gd name="connsiteY1" fmla="*/ 82634 h 737889"/>
                <a:gd name="connsiteX2" fmla="*/ 868480 w 989866"/>
                <a:gd name="connsiteY2" fmla="*/ 84520 h 737889"/>
                <a:gd name="connsiteX3" fmla="*/ 854164 w 989866"/>
                <a:gd name="connsiteY3" fmla="*/ 79290 h 737889"/>
                <a:gd name="connsiteX4" fmla="*/ 822617 w 989866"/>
                <a:gd name="connsiteY4" fmla="*/ 100293 h 737889"/>
                <a:gd name="connsiteX5" fmla="*/ 795357 w 989866"/>
                <a:gd name="connsiteY5" fmla="*/ 117952 h 737889"/>
                <a:gd name="connsiteX6" fmla="*/ 822103 w 989866"/>
                <a:gd name="connsiteY6" fmla="*/ 84520 h 737889"/>
                <a:gd name="connsiteX7" fmla="*/ 812073 w 989866"/>
                <a:gd name="connsiteY7" fmla="*/ 61117 h 737889"/>
                <a:gd name="connsiteX8" fmla="*/ 791499 w 989866"/>
                <a:gd name="connsiteY8" fmla="*/ 74061 h 737889"/>
                <a:gd name="connsiteX9" fmla="*/ 739892 w 989866"/>
                <a:gd name="connsiteY9" fmla="*/ 90349 h 737889"/>
                <a:gd name="connsiteX10" fmla="*/ 773325 w 989866"/>
                <a:gd name="connsiteY10" fmla="*/ 69261 h 737889"/>
                <a:gd name="connsiteX11" fmla="*/ 707831 w 989866"/>
                <a:gd name="connsiteY11" fmla="*/ 67375 h 737889"/>
                <a:gd name="connsiteX12" fmla="*/ 651939 w 989866"/>
                <a:gd name="connsiteY12" fmla="*/ 75947 h 737889"/>
                <a:gd name="connsiteX13" fmla="*/ 714089 w 989866"/>
                <a:gd name="connsiteY13" fmla="*/ 59659 h 737889"/>
                <a:gd name="connsiteX14" fmla="*/ 790127 w 989866"/>
                <a:gd name="connsiteY14" fmla="*/ 54430 h 737889"/>
                <a:gd name="connsiteX15" fmla="*/ 835047 w 989866"/>
                <a:gd name="connsiteY15" fmla="*/ 42000 h 737889"/>
                <a:gd name="connsiteX16" fmla="*/ 804958 w 989866"/>
                <a:gd name="connsiteY16" fmla="*/ 30084 h 737889"/>
                <a:gd name="connsiteX17" fmla="*/ 782926 w 989866"/>
                <a:gd name="connsiteY17" fmla="*/ 23398 h 737889"/>
                <a:gd name="connsiteX18" fmla="*/ 763296 w 989866"/>
                <a:gd name="connsiteY18" fmla="*/ 11910 h 737889"/>
                <a:gd name="connsiteX19" fmla="*/ 717861 w 989866"/>
                <a:gd name="connsiteY19" fmla="*/ 6167 h 737889"/>
                <a:gd name="connsiteX20" fmla="*/ 668655 w 989866"/>
                <a:gd name="connsiteY20" fmla="*/ 423 h 737889"/>
                <a:gd name="connsiteX21" fmla="*/ 601275 w 989866"/>
                <a:gd name="connsiteY21" fmla="*/ 2309 h 737889"/>
                <a:gd name="connsiteX22" fmla="*/ 578301 w 989866"/>
                <a:gd name="connsiteY22" fmla="*/ 6167 h 737889"/>
                <a:gd name="connsiteX23" fmla="*/ 562527 w 989866"/>
                <a:gd name="connsiteY23" fmla="*/ 13796 h 737889"/>
                <a:gd name="connsiteX24" fmla="*/ 551040 w 989866"/>
                <a:gd name="connsiteY24" fmla="*/ 20054 h 737889"/>
                <a:gd name="connsiteX25" fmla="*/ 526180 w 989866"/>
                <a:gd name="connsiteY25" fmla="*/ 14825 h 737889"/>
                <a:gd name="connsiteX26" fmla="*/ 482203 w 989866"/>
                <a:gd name="connsiteY26" fmla="*/ 14825 h 737889"/>
                <a:gd name="connsiteX27" fmla="*/ 428625 w 989866"/>
                <a:gd name="connsiteY27" fmla="*/ 20997 h 737889"/>
                <a:gd name="connsiteX28" fmla="*/ 444913 w 989866"/>
                <a:gd name="connsiteY28" fmla="*/ 35828 h 737889"/>
                <a:gd name="connsiteX29" fmla="*/ 416195 w 989866"/>
                <a:gd name="connsiteY29" fmla="*/ 44400 h 737889"/>
                <a:gd name="connsiteX30" fmla="*/ 457257 w 989866"/>
                <a:gd name="connsiteY30" fmla="*/ 70203 h 737889"/>
                <a:gd name="connsiteX31" fmla="*/ 436254 w 989866"/>
                <a:gd name="connsiteY31" fmla="*/ 66346 h 737889"/>
                <a:gd name="connsiteX32" fmla="*/ 400421 w 989866"/>
                <a:gd name="connsiteY32" fmla="*/ 52973 h 737889"/>
                <a:gd name="connsiteX33" fmla="*/ 356959 w 989866"/>
                <a:gd name="connsiteY33" fmla="*/ 43371 h 737889"/>
                <a:gd name="connsiteX34" fmla="*/ 376590 w 989866"/>
                <a:gd name="connsiteY34" fmla="*/ 65832 h 737889"/>
                <a:gd name="connsiteX35" fmla="*/ 354130 w 989866"/>
                <a:gd name="connsiteY35" fmla="*/ 66774 h 737889"/>
                <a:gd name="connsiteX36" fmla="*/ 324469 w 989866"/>
                <a:gd name="connsiteY36" fmla="*/ 50487 h 737889"/>
                <a:gd name="connsiteX37" fmla="*/ 323012 w 989866"/>
                <a:gd name="connsiteY37" fmla="*/ 71061 h 737889"/>
                <a:gd name="connsiteX38" fmla="*/ 309639 w 989866"/>
                <a:gd name="connsiteY38" fmla="*/ 82033 h 737889"/>
                <a:gd name="connsiteX39" fmla="*/ 301066 w 989866"/>
                <a:gd name="connsiteY39" fmla="*/ 49029 h 737889"/>
                <a:gd name="connsiteX40" fmla="*/ 251860 w 989866"/>
                <a:gd name="connsiteY40" fmla="*/ 56659 h 737889"/>
                <a:gd name="connsiteX41" fmla="*/ 232229 w 989866"/>
                <a:gd name="connsiteY41" fmla="*/ 67203 h 737889"/>
                <a:gd name="connsiteX42" fmla="*/ 221685 w 989866"/>
                <a:gd name="connsiteY42" fmla="*/ 70546 h 737889"/>
                <a:gd name="connsiteX43" fmla="*/ 185337 w 989866"/>
                <a:gd name="connsiteY43" fmla="*/ 75347 h 737889"/>
                <a:gd name="connsiteX44" fmla="*/ 190138 w 989866"/>
                <a:gd name="connsiteY44" fmla="*/ 99693 h 737889"/>
                <a:gd name="connsiteX45" fmla="*/ 159106 w 989866"/>
                <a:gd name="connsiteY45" fmla="*/ 94892 h 737889"/>
                <a:gd name="connsiteX46" fmla="*/ 85982 w 989866"/>
                <a:gd name="connsiteY46" fmla="*/ 134583 h 737889"/>
                <a:gd name="connsiteX47" fmla="*/ 125673 w 989866"/>
                <a:gd name="connsiteY47" fmla="*/ 140755 h 737889"/>
                <a:gd name="connsiteX48" fmla="*/ 112300 w 989866"/>
                <a:gd name="connsiteY48" fmla="*/ 170416 h 737889"/>
                <a:gd name="connsiteX49" fmla="*/ 61636 w 989866"/>
                <a:gd name="connsiteY49" fmla="*/ 179503 h 737889"/>
                <a:gd name="connsiteX50" fmla="*/ 0 w 989866"/>
                <a:gd name="connsiteY50" fmla="*/ 203420 h 737889"/>
                <a:gd name="connsiteX51" fmla="*/ 9515 w 989866"/>
                <a:gd name="connsiteY51" fmla="*/ 215336 h 737889"/>
                <a:gd name="connsiteX52" fmla="*/ 36262 w 989866"/>
                <a:gd name="connsiteY52" fmla="*/ 222965 h 737889"/>
                <a:gd name="connsiteX53" fmla="*/ 80239 w 989866"/>
                <a:gd name="connsiteY53" fmla="*/ 226309 h 737889"/>
                <a:gd name="connsiteX54" fmla="*/ 105527 w 989866"/>
                <a:gd name="connsiteY54" fmla="*/ 235910 h 737889"/>
                <a:gd name="connsiteX55" fmla="*/ 62065 w 989866"/>
                <a:gd name="connsiteY55" fmla="*/ 238739 h 737889"/>
                <a:gd name="connsiteX56" fmla="*/ 22374 w 989866"/>
                <a:gd name="connsiteY56" fmla="*/ 246368 h 737889"/>
                <a:gd name="connsiteX57" fmla="*/ 51521 w 989866"/>
                <a:gd name="connsiteY57" fmla="*/ 253998 h 737889"/>
                <a:gd name="connsiteX58" fmla="*/ 52035 w 989866"/>
                <a:gd name="connsiteY58" fmla="*/ 266942 h 737889"/>
                <a:gd name="connsiteX59" fmla="*/ 71152 w 989866"/>
                <a:gd name="connsiteY59" fmla="*/ 277486 h 737889"/>
                <a:gd name="connsiteX60" fmla="*/ 97469 w 989866"/>
                <a:gd name="connsiteY60" fmla="*/ 280315 h 737889"/>
                <a:gd name="connsiteX61" fmla="*/ 113757 w 989866"/>
                <a:gd name="connsiteY61" fmla="*/ 278429 h 737889"/>
                <a:gd name="connsiteX62" fmla="*/ 135274 w 989866"/>
                <a:gd name="connsiteY62" fmla="*/ 274572 h 737889"/>
                <a:gd name="connsiteX63" fmla="*/ 154905 w 989866"/>
                <a:gd name="connsiteY63" fmla="*/ 270714 h 737889"/>
                <a:gd name="connsiteX64" fmla="*/ 207026 w 989866"/>
                <a:gd name="connsiteY64" fmla="*/ 284602 h 737889"/>
                <a:gd name="connsiteX65" fmla="*/ 232829 w 989866"/>
                <a:gd name="connsiteY65" fmla="*/ 301318 h 737889"/>
                <a:gd name="connsiteX66" fmla="*/ 255289 w 989866"/>
                <a:gd name="connsiteY66" fmla="*/ 322835 h 737889"/>
                <a:gd name="connsiteX67" fmla="*/ 270120 w 989866"/>
                <a:gd name="connsiteY67" fmla="*/ 349153 h 737889"/>
                <a:gd name="connsiteX68" fmla="*/ 281607 w 989866"/>
                <a:gd name="connsiteY68" fmla="*/ 366812 h 737889"/>
                <a:gd name="connsiteX69" fmla="*/ 289750 w 989866"/>
                <a:gd name="connsiteY69" fmla="*/ 383528 h 737889"/>
                <a:gd name="connsiteX70" fmla="*/ 281607 w 989866"/>
                <a:gd name="connsiteY70" fmla="*/ 403588 h 737889"/>
                <a:gd name="connsiteX71" fmla="*/ 289236 w 989866"/>
                <a:gd name="connsiteY71" fmla="*/ 425619 h 737889"/>
                <a:gd name="connsiteX72" fmla="*/ 313582 w 989866"/>
                <a:gd name="connsiteY72" fmla="*/ 415075 h 737889"/>
                <a:gd name="connsiteX73" fmla="*/ 319326 w 989866"/>
                <a:gd name="connsiteY73" fmla="*/ 431363 h 737889"/>
                <a:gd name="connsiteX74" fmla="*/ 350358 w 989866"/>
                <a:gd name="connsiteY74" fmla="*/ 446193 h 737889"/>
                <a:gd name="connsiteX75" fmla="*/ 343672 w 989866"/>
                <a:gd name="connsiteY75" fmla="*/ 452880 h 737889"/>
                <a:gd name="connsiteX76" fmla="*/ 300638 w 989866"/>
                <a:gd name="connsiteY76" fmla="*/ 449537 h 737889"/>
                <a:gd name="connsiteX77" fmla="*/ 344100 w 989866"/>
                <a:gd name="connsiteY77" fmla="*/ 469596 h 737889"/>
                <a:gd name="connsiteX78" fmla="*/ 358416 w 989866"/>
                <a:gd name="connsiteY78" fmla="*/ 486313 h 737889"/>
                <a:gd name="connsiteX79" fmla="*/ 355073 w 989866"/>
                <a:gd name="connsiteY79" fmla="*/ 508773 h 737889"/>
                <a:gd name="connsiteX80" fmla="*/ 334499 w 989866"/>
                <a:gd name="connsiteY80" fmla="*/ 509716 h 737889"/>
                <a:gd name="connsiteX81" fmla="*/ 321555 w 989866"/>
                <a:gd name="connsiteY81" fmla="*/ 521203 h 737889"/>
                <a:gd name="connsiteX82" fmla="*/ 308181 w 989866"/>
                <a:gd name="connsiteY82" fmla="*/ 545120 h 737889"/>
                <a:gd name="connsiteX83" fmla="*/ 323955 w 989866"/>
                <a:gd name="connsiteY83" fmla="*/ 559008 h 737889"/>
                <a:gd name="connsiteX84" fmla="*/ 311525 w 989866"/>
                <a:gd name="connsiteY84" fmla="*/ 573323 h 737889"/>
                <a:gd name="connsiteX85" fmla="*/ 333985 w 989866"/>
                <a:gd name="connsiteY85" fmla="*/ 596726 h 737889"/>
                <a:gd name="connsiteX86" fmla="*/ 336814 w 989866"/>
                <a:gd name="connsiteY86" fmla="*/ 624501 h 737889"/>
                <a:gd name="connsiteX87" fmla="*/ 346329 w 989866"/>
                <a:gd name="connsiteY87" fmla="*/ 633074 h 737889"/>
                <a:gd name="connsiteX88" fmla="*/ 354473 w 989866"/>
                <a:gd name="connsiteY88" fmla="*/ 649361 h 737889"/>
                <a:gd name="connsiteX89" fmla="*/ 366903 w 989866"/>
                <a:gd name="connsiteY89" fmla="*/ 663249 h 737889"/>
                <a:gd name="connsiteX90" fmla="*/ 374533 w 989866"/>
                <a:gd name="connsiteY90" fmla="*/ 682880 h 737889"/>
                <a:gd name="connsiteX91" fmla="*/ 392706 w 989866"/>
                <a:gd name="connsiteY91" fmla="*/ 701997 h 737889"/>
                <a:gd name="connsiteX92" fmla="*/ 410880 w 989866"/>
                <a:gd name="connsiteY92" fmla="*/ 713912 h 737889"/>
                <a:gd name="connsiteX93" fmla="*/ 426653 w 989866"/>
                <a:gd name="connsiteY93" fmla="*/ 718713 h 737889"/>
                <a:gd name="connsiteX94" fmla="*/ 445770 w 989866"/>
                <a:gd name="connsiteY94" fmla="*/ 726857 h 737889"/>
                <a:gd name="connsiteX95" fmla="*/ 473974 w 989866"/>
                <a:gd name="connsiteY95" fmla="*/ 737830 h 737889"/>
                <a:gd name="connsiteX96" fmla="*/ 485975 w 989866"/>
                <a:gd name="connsiteY96" fmla="*/ 725400 h 737889"/>
                <a:gd name="connsiteX97" fmla="*/ 494119 w 989866"/>
                <a:gd name="connsiteY97" fmla="*/ 700025 h 737889"/>
                <a:gd name="connsiteX98" fmla="*/ 492662 w 989866"/>
                <a:gd name="connsiteY98" fmla="*/ 674650 h 737889"/>
                <a:gd name="connsiteX99" fmla="*/ 500805 w 989866"/>
                <a:gd name="connsiteY99" fmla="*/ 666506 h 737889"/>
                <a:gd name="connsiteX100" fmla="*/ 513236 w 989866"/>
                <a:gd name="connsiteY100" fmla="*/ 655534 h 737889"/>
                <a:gd name="connsiteX101" fmla="*/ 519922 w 989866"/>
                <a:gd name="connsiteY101" fmla="*/ 643104 h 737889"/>
                <a:gd name="connsiteX102" fmla="*/ 520436 w 989866"/>
                <a:gd name="connsiteY102" fmla="*/ 631617 h 737889"/>
                <a:gd name="connsiteX103" fmla="*/ 526694 w 989866"/>
                <a:gd name="connsiteY103" fmla="*/ 623987 h 737889"/>
                <a:gd name="connsiteX104" fmla="*/ 523351 w 989866"/>
                <a:gd name="connsiteY104" fmla="*/ 612071 h 737889"/>
                <a:gd name="connsiteX105" fmla="*/ 525751 w 989866"/>
                <a:gd name="connsiteY105" fmla="*/ 605899 h 737889"/>
                <a:gd name="connsiteX106" fmla="*/ 534838 w 989866"/>
                <a:gd name="connsiteY106" fmla="*/ 601613 h 737889"/>
                <a:gd name="connsiteX107" fmla="*/ 550097 w 989866"/>
                <a:gd name="connsiteY107" fmla="*/ 592011 h 737889"/>
                <a:gd name="connsiteX108" fmla="*/ 563470 w 989866"/>
                <a:gd name="connsiteY108" fmla="*/ 578124 h 737889"/>
                <a:gd name="connsiteX109" fmla="*/ 571614 w 989866"/>
                <a:gd name="connsiteY109" fmla="*/ 577696 h 737889"/>
                <a:gd name="connsiteX110" fmla="*/ 574958 w 989866"/>
                <a:gd name="connsiteY110" fmla="*/ 586268 h 737889"/>
                <a:gd name="connsiteX111" fmla="*/ 605047 w 989866"/>
                <a:gd name="connsiteY111" fmla="*/ 580010 h 737889"/>
                <a:gd name="connsiteX112" fmla="*/ 640880 w 989866"/>
                <a:gd name="connsiteY112" fmla="*/ 548978 h 737889"/>
                <a:gd name="connsiteX113" fmla="*/ 660940 w 989866"/>
                <a:gd name="connsiteY113" fmla="*/ 528918 h 737889"/>
                <a:gd name="connsiteX114" fmla="*/ 676199 w 989866"/>
                <a:gd name="connsiteY114" fmla="*/ 522746 h 737889"/>
                <a:gd name="connsiteX115" fmla="*/ 691972 w 989866"/>
                <a:gd name="connsiteY115" fmla="*/ 518888 h 737889"/>
                <a:gd name="connsiteX116" fmla="*/ 715890 w 989866"/>
                <a:gd name="connsiteY116" fmla="*/ 513659 h 737889"/>
                <a:gd name="connsiteX117" fmla="*/ 773754 w 989866"/>
                <a:gd name="connsiteY117" fmla="*/ 497886 h 737889"/>
                <a:gd name="connsiteX118" fmla="*/ 819617 w 989866"/>
                <a:gd name="connsiteY118" fmla="*/ 473968 h 737889"/>
                <a:gd name="connsiteX119" fmla="*/ 825875 w 989866"/>
                <a:gd name="connsiteY119" fmla="*/ 465824 h 737889"/>
                <a:gd name="connsiteX120" fmla="*/ 797157 w 989866"/>
                <a:gd name="connsiteY120" fmla="*/ 467282 h 737889"/>
                <a:gd name="connsiteX121" fmla="*/ 761324 w 989866"/>
                <a:gd name="connsiteY121" fmla="*/ 462995 h 737889"/>
                <a:gd name="connsiteX122" fmla="*/ 766124 w 989866"/>
                <a:gd name="connsiteY122" fmla="*/ 452451 h 737889"/>
                <a:gd name="connsiteX123" fmla="*/ 768953 w 989866"/>
                <a:gd name="connsiteY123" fmla="*/ 437192 h 737889"/>
                <a:gd name="connsiteX124" fmla="*/ 791928 w 989866"/>
                <a:gd name="connsiteY124" fmla="*/ 444822 h 737889"/>
                <a:gd name="connsiteX125" fmla="*/ 827332 w 989866"/>
                <a:gd name="connsiteY125" fmla="*/ 456737 h 737889"/>
                <a:gd name="connsiteX126" fmla="*/ 833076 w 989866"/>
                <a:gd name="connsiteY126" fmla="*/ 435221 h 737889"/>
                <a:gd name="connsiteX127" fmla="*/ 790985 w 989866"/>
                <a:gd name="connsiteY127" fmla="*/ 397930 h 737889"/>
                <a:gd name="connsiteX128" fmla="*/ 814902 w 989866"/>
                <a:gd name="connsiteY128" fmla="*/ 400845 h 737889"/>
                <a:gd name="connsiteX129" fmla="*/ 830161 w 989866"/>
                <a:gd name="connsiteY129" fmla="*/ 384128 h 737889"/>
                <a:gd name="connsiteX130" fmla="*/ 791413 w 989866"/>
                <a:gd name="connsiteY130" fmla="*/ 383614 h 737889"/>
                <a:gd name="connsiteX131" fmla="*/ 784212 w 989866"/>
                <a:gd name="connsiteY131" fmla="*/ 373070 h 737889"/>
                <a:gd name="connsiteX132" fmla="*/ 790470 w 989866"/>
                <a:gd name="connsiteY132" fmla="*/ 359697 h 737889"/>
                <a:gd name="connsiteX133" fmla="*/ 826303 w 989866"/>
                <a:gd name="connsiteY133" fmla="*/ 370241 h 737889"/>
                <a:gd name="connsiteX134" fmla="*/ 853564 w 989866"/>
                <a:gd name="connsiteY134" fmla="*/ 363554 h 737889"/>
                <a:gd name="connsiteX135" fmla="*/ 832047 w 989866"/>
                <a:gd name="connsiteY135" fmla="*/ 343495 h 737889"/>
                <a:gd name="connsiteX136" fmla="*/ 867880 w 989866"/>
                <a:gd name="connsiteY136" fmla="*/ 340152 h 737889"/>
                <a:gd name="connsiteX137" fmla="*/ 872166 w 989866"/>
                <a:gd name="connsiteY137" fmla="*/ 329179 h 737889"/>
                <a:gd name="connsiteX138" fmla="*/ 843020 w 989866"/>
                <a:gd name="connsiteY138" fmla="*/ 311005 h 737889"/>
                <a:gd name="connsiteX139" fmla="*/ 871223 w 989866"/>
                <a:gd name="connsiteY139" fmla="*/ 306204 h 737889"/>
                <a:gd name="connsiteX140" fmla="*/ 863594 w 989866"/>
                <a:gd name="connsiteY140" fmla="*/ 276544 h 737889"/>
                <a:gd name="connsiteX141" fmla="*/ 834876 w 989866"/>
                <a:gd name="connsiteY141" fmla="*/ 269343 h 737889"/>
                <a:gd name="connsiteX142" fmla="*/ 822960 w 989866"/>
                <a:gd name="connsiteY142" fmla="*/ 256912 h 737889"/>
                <a:gd name="connsiteX143" fmla="*/ 844906 w 989866"/>
                <a:gd name="connsiteY143" fmla="*/ 253998 h 737889"/>
                <a:gd name="connsiteX144" fmla="*/ 888883 w 989866"/>
                <a:gd name="connsiteY144" fmla="*/ 253998 h 737889"/>
                <a:gd name="connsiteX145" fmla="*/ 878853 w 989866"/>
                <a:gd name="connsiteY145" fmla="*/ 236767 h 737889"/>
                <a:gd name="connsiteX146" fmla="*/ 852106 w 989866"/>
                <a:gd name="connsiteY146" fmla="*/ 231024 h 737889"/>
                <a:gd name="connsiteX147" fmla="*/ 874138 w 989866"/>
                <a:gd name="connsiteY147" fmla="*/ 226223 h 737889"/>
                <a:gd name="connsiteX148" fmla="*/ 841648 w 989866"/>
                <a:gd name="connsiteY148" fmla="*/ 219022 h 737889"/>
                <a:gd name="connsiteX149" fmla="*/ 828703 w 989866"/>
                <a:gd name="connsiteY149" fmla="*/ 219965 h 737889"/>
                <a:gd name="connsiteX150" fmla="*/ 838733 w 989866"/>
                <a:gd name="connsiteY150" fmla="*/ 189876 h 737889"/>
                <a:gd name="connsiteX151" fmla="*/ 867451 w 989866"/>
                <a:gd name="connsiteY151" fmla="*/ 167930 h 737889"/>
                <a:gd name="connsiteX152" fmla="*/ 894197 w 989866"/>
                <a:gd name="connsiteY152" fmla="*/ 151642 h 737889"/>
                <a:gd name="connsiteX153" fmla="*/ 883225 w 989866"/>
                <a:gd name="connsiteY153" fmla="*/ 138698 h 737889"/>
                <a:gd name="connsiteX154" fmla="*/ 856479 w 989866"/>
                <a:gd name="connsiteY154" fmla="*/ 147270 h 737889"/>
                <a:gd name="connsiteX155" fmla="*/ 878510 w 989866"/>
                <a:gd name="connsiteY155" fmla="*/ 133897 h 737889"/>
                <a:gd name="connsiteX156" fmla="*/ 919143 w 989866"/>
                <a:gd name="connsiteY156" fmla="*/ 128154 h 737889"/>
                <a:gd name="connsiteX157" fmla="*/ 889483 w 989866"/>
                <a:gd name="connsiteY157" fmla="*/ 120953 h 737889"/>
                <a:gd name="connsiteX158" fmla="*/ 897112 w 989866"/>
                <a:gd name="connsiteY158" fmla="*/ 115723 h 737889"/>
                <a:gd name="connsiteX159" fmla="*/ 932517 w 989866"/>
                <a:gd name="connsiteY159" fmla="*/ 108522 h 737889"/>
                <a:gd name="connsiteX160" fmla="*/ 953519 w 989866"/>
                <a:gd name="connsiteY160" fmla="*/ 99436 h 737889"/>
                <a:gd name="connsiteX161" fmla="*/ 989867 w 989866"/>
                <a:gd name="connsiteY161" fmla="*/ 82719 h 737889"/>
                <a:gd name="connsiteX162" fmla="*/ 934488 w 989866"/>
                <a:gd name="connsiteY162" fmla="*/ 67375 h 737889"/>
                <a:gd name="connsiteX163" fmla="*/ 338871 w 989866"/>
                <a:gd name="connsiteY163" fmla="*/ 483741 h 737889"/>
                <a:gd name="connsiteX164" fmla="*/ 325926 w 989866"/>
                <a:gd name="connsiteY164" fmla="*/ 471825 h 737889"/>
                <a:gd name="connsiteX165" fmla="*/ 294380 w 989866"/>
                <a:gd name="connsiteY165" fmla="*/ 466081 h 737889"/>
                <a:gd name="connsiteX166" fmla="*/ 291979 w 989866"/>
                <a:gd name="connsiteY166" fmla="*/ 479969 h 737889"/>
                <a:gd name="connsiteX167" fmla="*/ 309639 w 989866"/>
                <a:gd name="connsiteY167" fmla="*/ 490513 h 737889"/>
                <a:gd name="connsiteX168" fmla="*/ 338871 w 989866"/>
                <a:gd name="connsiteY168" fmla="*/ 483741 h 73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89866" h="737889">
                  <a:moveTo>
                    <a:pt x="934488" y="67375"/>
                  </a:moveTo>
                  <a:cubicBezTo>
                    <a:pt x="916829" y="67375"/>
                    <a:pt x="902427" y="70203"/>
                    <a:pt x="901484" y="82634"/>
                  </a:cubicBezTo>
                  <a:cubicBezTo>
                    <a:pt x="900541" y="95064"/>
                    <a:pt x="878081" y="80233"/>
                    <a:pt x="868480" y="84520"/>
                  </a:cubicBezTo>
                  <a:cubicBezTo>
                    <a:pt x="858879" y="88806"/>
                    <a:pt x="863679" y="74490"/>
                    <a:pt x="854164" y="79290"/>
                  </a:cubicBezTo>
                  <a:cubicBezTo>
                    <a:pt x="844563" y="84091"/>
                    <a:pt x="834104" y="95578"/>
                    <a:pt x="822617" y="100293"/>
                  </a:cubicBezTo>
                  <a:cubicBezTo>
                    <a:pt x="811130" y="105094"/>
                    <a:pt x="802557" y="117009"/>
                    <a:pt x="795357" y="117952"/>
                  </a:cubicBezTo>
                  <a:cubicBezTo>
                    <a:pt x="788156" y="118895"/>
                    <a:pt x="810616" y="96007"/>
                    <a:pt x="822103" y="84520"/>
                  </a:cubicBezTo>
                  <a:cubicBezTo>
                    <a:pt x="833590" y="73032"/>
                    <a:pt x="827332" y="59659"/>
                    <a:pt x="812073" y="61117"/>
                  </a:cubicBezTo>
                  <a:cubicBezTo>
                    <a:pt x="796814" y="62574"/>
                    <a:pt x="800157" y="72089"/>
                    <a:pt x="791499" y="74061"/>
                  </a:cubicBezTo>
                  <a:cubicBezTo>
                    <a:pt x="782926" y="75947"/>
                    <a:pt x="741778" y="96521"/>
                    <a:pt x="739892" y="90349"/>
                  </a:cubicBezTo>
                  <a:cubicBezTo>
                    <a:pt x="738007" y="84091"/>
                    <a:pt x="773840" y="73632"/>
                    <a:pt x="773325" y="69261"/>
                  </a:cubicBezTo>
                  <a:cubicBezTo>
                    <a:pt x="772811" y="64974"/>
                    <a:pt x="727891" y="64460"/>
                    <a:pt x="707831" y="67375"/>
                  </a:cubicBezTo>
                  <a:cubicBezTo>
                    <a:pt x="687772" y="70203"/>
                    <a:pt x="652367" y="81690"/>
                    <a:pt x="651939" y="75947"/>
                  </a:cubicBezTo>
                  <a:cubicBezTo>
                    <a:pt x="651424" y="70203"/>
                    <a:pt x="693087" y="62060"/>
                    <a:pt x="714089" y="59659"/>
                  </a:cubicBezTo>
                  <a:cubicBezTo>
                    <a:pt x="735606" y="57173"/>
                    <a:pt x="773840" y="61117"/>
                    <a:pt x="790127" y="54430"/>
                  </a:cubicBezTo>
                  <a:cubicBezTo>
                    <a:pt x="806415" y="47743"/>
                    <a:pt x="830761" y="47229"/>
                    <a:pt x="835047" y="42000"/>
                  </a:cubicBezTo>
                  <a:cubicBezTo>
                    <a:pt x="839334" y="36771"/>
                    <a:pt x="816445" y="29570"/>
                    <a:pt x="804958" y="30084"/>
                  </a:cubicBezTo>
                  <a:cubicBezTo>
                    <a:pt x="793471" y="30598"/>
                    <a:pt x="781983" y="29141"/>
                    <a:pt x="782926" y="23398"/>
                  </a:cubicBezTo>
                  <a:cubicBezTo>
                    <a:pt x="783869" y="17654"/>
                    <a:pt x="765267" y="16197"/>
                    <a:pt x="763296" y="11910"/>
                  </a:cubicBezTo>
                  <a:cubicBezTo>
                    <a:pt x="761410" y="7624"/>
                    <a:pt x="725491" y="10967"/>
                    <a:pt x="717861" y="6167"/>
                  </a:cubicBezTo>
                  <a:cubicBezTo>
                    <a:pt x="710232" y="1366"/>
                    <a:pt x="687772" y="-1034"/>
                    <a:pt x="668655" y="423"/>
                  </a:cubicBezTo>
                  <a:cubicBezTo>
                    <a:pt x="649538" y="1881"/>
                    <a:pt x="610362" y="1366"/>
                    <a:pt x="601275" y="2309"/>
                  </a:cubicBezTo>
                  <a:cubicBezTo>
                    <a:pt x="592188" y="3252"/>
                    <a:pt x="586445" y="6596"/>
                    <a:pt x="578301" y="6167"/>
                  </a:cubicBezTo>
                  <a:cubicBezTo>
                    <a:pt x="570157" y="5738"/>
                    <a:pt x="557727" y="8567"/>
                    <a:pt x="562527" y="13796"/>
                  </a:cubicBezTo>
                  <a:cubicBezTo>
                    <a:pt x="571186" y="23312"/>
                    <a:pt x="549583" y="27170"/>
                    <a:pt x="551040" y="20054"/>
                  </a:cubicBezTo>
                  <a:cubicBezTo>
                    <a:pt x="552497" y="12853"/>
                    <a:pt x="532438" y="9510"/>
                    <a:pt x="526180" y="14825"/>
                  </a:cubicBezTo>
                  <a:cubicBezTo>
                    <a:pt x="519065" y="20826"/>
                    <a:pt x="487004" y="8653"/>
                    <a:pt x="482203" y="14825"/>
                  </a:cubicBezTo>
                  <a:cubicBezTo>
                    <a:pt x="477403" y="20997"/>
                    <a:pt x="439684" y="19111"/>
                    <a:pt x="428625" y="20997"/>
                  </a:cubicBezTo>
                  <a:cubicBezTo>
                    <a:pt x="417652" y="22883"/>
                    <a:pt x="445856" y="31027"/>
                    <a:pt x="444913" y="35828"/>
                  </a:cubicBezTo>
                  <a:cubicBezTo>
                    <a:pt x="443970" y="40628"/>
                    <a:pt x="409080" y="35828"/>
                    <a:pt x="416195" y="44400"/>
                  </a:cubicBezTo>
                  <a:cubicBezTo>
                    <a:pt x="423396" y="52973"/>
                    <a:pt x="446284" y="59231"/>
                    <a:pt x="457257" y="70203"/>
                  </a:cubicBezTo>
                  <a:cubicBezTo>
                    <a:pt x="468230" y="81176"/>
                    <a:pt x="448685" y="74490"/>
                    <a:pt x="436254" y="66346"/>
                  </a:cubicBezTo>
                  <a:cubicBezTo>
                    <a:pt x="423824" y="58202"/>
                    <a:pt x="408051" y="61117"/>
                    <a:pt x="400421" y="52973"/>
                  </a:cubicBezTo>
                  <a:cubicBezTo>
                    <a:pt x="392792" y="44829"/>
                    <a:pt x="364074" y="38657"/>
                    <a:pt x="356959" y="43371"/>
                  </a:cubicBezTo>
                  <a:cubicBezTo>
                    <a:pt x="348386" y="49115"/>
                    <a:pt x="376590" y="59659"/>
                    <a:pt x="376590" y="65832"/>
                  </a:cubicBezTo>
                  <a:cubicBezTo>
                    <a:pt x="376590" y="72004"/>
                    <a:pt x="357473" y="64374"/>
                    <a:pt x="354130" y="66774"/>
                  </a:cubicBezTo>
                  <a:cubicBezTo>
                    <a:pt x="350787" y="69175"/>
                    <a:pt x="334070" y="50487"/>
                    <a:pt x="324469" y="50487"/>
                  </a:cubicBezTo>
                  <a:cubicBezTo>
                    <a:pt x="314868" y="50487"/>
                    <a:pt x="323012" y="59059"/>
                    <a:pt x="323012" y="71061"/>
                  </a:cubicBezTo>
                  <a:cubicBezTo>
                    <a:pt x="323012" y="82977"/>
                    <a:pt x="304410" y="90177"/>
                    <a:pt x="309639" y="82033"/>
                  </a:cubicBezTo>
                  <a:cubicBezTo>
                    <a:pt x="314868" y="73889"/>
                    <a:pt x="311096" y="52887"/>
                    <a:pt x="301066" y="49029"/>
                  </a:cubicBezTo>
                  <a:cubicBezTo>
                    <a:pt x="291036" y="45172"/>
                    <a:pt x="265233" y="57173"/>
                    <a:pt x="251860" y="56659"/>
                  </a:cubicBezTo>
                  <a:cubicBezTo>
                    <a:pt x="238487" y="56145"/>
                    <a:pt x="220828" y="60516"/>
                    <a:pt x="232229" y="67203"/>
                  </a:cubicBezTo>
                  <a:cubicBezTo>
                    <a:pt x="243716" y="73889"/>
                    <a:pt x="231715" y="77747"/>
                    <a:pt x="221685" y="70546"/>
                  </a:cubicBezTo>
                  <a:cubicBezTo>
                    <a:pt x="211655" y="63345"/>
                    <a:pt x="178651" y="70546"/>
                    <a:pt x="185337" y="75347"/>
                  </a:cubicBezTo>
                  <a:cubicBezTo>
                    <a:pt x="192024" y="80148"/>
                    <a:pt x="194424" y="93949"/>
                    <a:pt x="190138" y="99693"/>
                  </a:cubicBezTo>
                  <a:cubicBezTo>
                    <a:pt x="185852" y="105436"/>
                    <a:pt x="171964" y="93949"/>
                    <a:pt x="159106" y="94892"/>
                  </a:cubicBezTo>
                  <a:cubicBezTo>
                    <a:pt x="146161" y="95835"/>
                    <a:pt x="82125" y="126439"/>
                    <a:pt x="85982" y="134583"/>
                  </a:cubicBezTo>
                  <a:cubicBezTo>
                    <a:pt x="89754" y="142727"/>
                    <a:pt x="117015" y="136040"/>
                    <a:pt x="125673" y="140755"/>
                  </a:cubicBezTo>
                  <a:cubicBezTo>
                    <a:pt x="134245" y="145556"/>
                    <a:pt x="122844" y="163215"/>
                    <a:pt x="112300" y="170416"/>
                  </a:cubicBezTo>
                  <a:cubicBezTo>
                    <a:pt x="101756" y="177617"/>
                    <a:pt x="62579" y="170930"/>
                    <a:pt x="61636" y="179503"/>
                  </a:cubicBezTo>
                  <a:cubicBezTo>
                    <a:pt x="60693" y="188075"/>
                    <a:pt x="0" y="189533"/>
                    <a:pt x="0" y="203420"/>
                  </a:cubicBezTo>
                  <a:cubicBezTo>
                    <a:pt x="0" y="208649"/>
                    <a:pt x="2829" y="213964"/>
                    <a:pt x="9515" y="215336"/>
                  </a:cubicBezTo>
                  <a:cubicBezTo>
                    <a:pt x="18088" y="217222"/>
                    <a:pt x="28632" y="214393"/>
                    <a:pt x="36262" y="222965"/>
                  </a:cubicBezTo>
                  <a:cubicBezTo>
                    <a:pt x="43891" y="231538"/>
                    <a:pt x="65408" y="232052"/>
                    <a:pt x="80239" y="226309"/>
                  </a:cubicBezTo>
                  <a:cubicBezTo>
                    <a:pt x="95069" y="220565"/>
                    <a:pt x="106042" y="227252"/>
                    <a:pt x="105527" y="235910"/>
                  </a:cubicBezTo>
                  <a:cubicBezTo>
                    <a:pt x="105013" y="244482"/>
                    <a:pt x="72095" y="232567"/>
                    <a:pt x="62065" y="238739"/>
                  </a:cubicBezTo>
                  <a:cubicBezTo>
                    <a:pt x="52035" y="244911"/>
                    <a:pt x="20917" y="239682"/>
                    <a:pt x="22374" y="246368"/>
                  </a:cubicBezTo>
                  <a:cubicBezTo>
                    <a:pt x="23832" y="253055"/>
                    <a:pt x="39091" y="251598"/>
                    <a:pt x="51521" y="253998"/>
                  </a:cubicBezTo>
                  <a:cubicBezTo>
                    <a:pt x="63951" y="256398"/>
                    <a:pt x="52464" y="261627"/>
                    <a:pt x="52035" y="266942"/>
                  </a:cubicBezTo>
                  <a:cubicBezTo>
                    <a:pt x="51521" y="272171"/>
                    <a:pt x="58722" y="271229"/>
                    <a:pt x="71152" y="277486"/>
                  </a:cubicBezTo>
                  <a:cubicBezTo>
                    <a:pt x="83582" y="283744"/>
                    <a:pt x="104156" y="287516"/>
                    <a:pt x="97469" y="280315"/>
                  </a:cubicBezTo>
                  <a:cubicBezTo>
                    <a:pt x="90783" y="273115"/>
                    <a:pt x="110414" y="274057"/>
                    <a:pt x="113757" y="278429"/>
                  </a:cubicBezTo>
                  <a:cubicBezTo>
                    <a:pt x="117100" y="282716"/>
                    <a:pt x="126187" y="272257"/>
                    <a:pt x="135274" y="274572"/>
                  </a:cubicBezTo>
                  <a:cubicBezTo>
                    <a:pt x="144361" y="276972"/>
                    <a:pt x="147704" y="265999"/>
                    <a:pt x="154905" y="270714"/>
                  </a:cubicBezTo>
                  <a:cubicBezTo>
                    <a:pt x="162106" y="275515"/>
                    <a:pt x="195539" y="278344"/>
                    <a:pt x="207026" y="284602"/>
                  </a:cubicBezTo>
                  <a:cubicBezTo>
                    <a:pt x="218513" y="290774"/>
                    <a:pt x="234286" y="292231"/>
                    <a:pt x="232829" y="301318"/>
                  </a:cubicBezTo>
                  <a:cubicBezTo>
                    <a:pt x="231372" y="310405"/>
                    <a:pt x="242344" y="317092"/>
                    <a:pt x="255289" y="322835"/>
                  </a:cubicBezTo>
                  <a:cubicBezTo>
                    <a:pt x="268234" y="328579"/>
                    <a:pt x="270634" y="341009"/>
                    <a:pt x="270120" y="349153"/>
                  </a:cubicBezTo>
                  <a:cubicBezTo>
                    <a:pt x="269605" y="357297"/>
                    <a:pt x="284007" y="363040"/>
                    <a:pt x="281607" y="366812"/>
                  </a:cubicBezTo>
                  <a:cubicBezTo>
                    <a:pt x="279206" y="370670"/>
                    <a:pt x="281092" y="375899"/>
                    <a:pt x="289750" y="383528"/>
                  </a:cubicBezTo>
                  <a:cubicBezTo>
                    <a:pt x="298323" y="391158"/>
                    <a:pt x="276377" y="396901"/>
                    <a:pt x="281607" y="403588"/>
                  </a:cubicBezTo>
                  <a:cubicBezTo>
                    <a:pt x="286836" y="410275"/>
                    <a:pt x="273977" y="423219"/>
                    <a:pt x="289236" y="425619"/>
                  </a:cubicBezTo>
                  <a:cubicBezTo>
                    <a:pt x="304495" y="428020"/>
                    <a:pt x="302181" y="415075"/>
                    <a:pt x="313582" y="415075"/>
                  </a:cubicBezTo>
                  <a:cubicBezTo>
                    <a:pt x="325069" y="415075"/>
                    <a:pt x="313068" y="425105"/>
                    <a:pt x="319326" y="431363"/>
                  </a:cubicBezTo>
                  <a:cubicBezTo>
                    <a:pt x="325498" y="437535"/>
                    <a:pt x="338442" y="436163"/>
                    <a:pt x="350358" y="446193"/>
                  </a:cubicBezTo>
                  <a:cubicBezTo>
                    <a:pt x="362274" y="456223"/>
                    <a:pt x="354644" y="461024"/>
                    <a:pt x="343672" y="452880"/>
                  </a:cubicBezTo>
                  <a:cubicBezTo>
                    <a:pt x="332699" y="444736"/>
                    <a:pt x="300638" y="446622"/>
                    <a:pt x="300638" y="449537"/>
                  </a:cubicBezTo>
                  <a:cubicBezTo>
                    <a:pt x="300638" y="452451"/>
                    <a:pt x="336042" y="472511"/>
                    <a:pt x="344100" y="469596"/>
                  </a:cubicBezTo>
                  <a:cubicBezTo>
                    <a:pt x="352244" y="466682"/>
                    <a:pt x="363217" y="481512"/>
                    <a:pt x="358416" y="486313"/>
                  </a:cubicBezTo>
                  <a:cubicBezTo>
                    <a:pt x="353616" y="491113"/>
                    <a:pt x="356016" y="503029"/>
                    <a:pt x="355073" y="508773"/>
                  </a:cubicBezTo>
                  <a:cubicBezTo>
                    <a:pt x="354130" y="514516"/>
                    <a:pt x="342214" y="508773"/>
                    <a:pt x="334499" y="509716"/>
                  </a:cubicBezTo>
                  <a:cubicBezTo>
                    <a:pt x="326869" y="510658"/>
                    <a:pt x="321555" y="513059"/>
                    <a:pt x="321555" y="521203"/>
                  </a:cubicBezTo>
                  <a:cubicBezTo>
                    <a:pt x="321555" y="529346"/>
                    <a:pt x="309639" y="535090"/>
                    <a:pt x="308181" y="545120"/>
                  </a:cubicBezTo>
                  <a:cubicBezTo>
                    <a:pt x="306724" y="555150"/>
                    <a:pt x="317783" y="554721"/>
                    <a:pt x="323955" y="559008"/>
                  </a:cubicBezTo>
                  <a:cubicBezTo>
                    <a:pt x="330127" y="563294"/>
                    <a:pt x="312467" y="566208"/>
                    <a:pt x="311525" y="573323"/>
                  </a:cubicBezTo>
                  <a:cubicBezTo>
                    <a:pt x="310582" y="580524"/>
                    <a:pt x="327727" y="593383"/>
                    <a:pt x="333985" y="596726"/>
                  </a:cubicBezTo>
                  <a:cubicBezTo>
                    <a:pt x="340157" y="600070"/>
                    <a:pt x="334499" y="616358"/>
                    <a:pt x="336814" y="624501"/>
                  </a:cubicBezTo>
                  <a:cubicBezTo>
                    <a:pt x="339214" y="632645"/>
                    <a:pt x="347358" y="622530"/>
                    <a:pt x="346329" y="633074"/>
                  </a:cubicBezTo>
                  <a:cubicBezTo>
                    <a:pt x="345386" y="643618"/>
                    <a:pt x="353959" y="643104"/>
                    <a:pt x="354473" y="649361"/>
                  </a:cubicBezTo>
                  <a:cubicBezTo>
                    <a:pt x="354987" y="655534"/>
                    <a:pt x="369732" y="654591"/>
                    <a:pt x="366903" y="663249"/>
                  </a:cubicBezTo>
                  <a:cubicBezTo>
                    <a:pt x="364074" y="671821"/>
                    <a:pt x="371189" y="678079"/>
                    <a:pt x="374533" y="682880"/>
                  </a:cubicBezTo>
                  <a:cubicBezTo>
                    <a:pt x="377876" y="687681"/>
                    <a:pt x="390306" y="695825"/>
                    <a:pt x="392706" y="701997"/>
                  </a:cubicBezTo>
                  <a:cubicBezTo>
                    <a:pt x="395107" y="708169"/>
                    <a:pt x="402222" y="716313"/>
                    <a:pt x="410880" y="713912"/>
                  </a:cubicBezTo>
                  <a:cubicBezTo>
                    <a:pt x="419452" y="711512"/>
                    <a:pt x="419967" y="719656"/>
                    <a:pt x="426653" y="718713"/>
                  </a:cubicBezTo>
                  <a:cubicBezTo>
                    <a:pt x="433340" y="717770"/>
                    <a:pt x="443884" y="721542"/>
                    <a:pt x="445770" y="726857"/>
                  </a:cubicBezTo>
                  <a:cubicBezTo>
                    <a:pt x="447656" y="732086"/>
                    <a:pt x="468230" y="736887"/>
                    <a:pt x="473974" y="737830"/>
                  </a:cubicBezTo>
                  <a:cubicBezTo>
                    <a:pt x="479717" y="738773"/>
                    <a:pt x="480660" y="728314"/>
                    <a:pt x="485975" y="725400"/>
                  </a:cubicBezTo>
                  <a:cubicBezTo>
                    <a:pt x="491204" y="722571"/>
                    <a:pt x="489318" y="701482"/>
                    <a:pt x="494119" y="700025"/>
                  </a:cubicBezTo>
                  <a:cubicBezTo>
                    <a:pt x="498919" y="698568"/>
                    <a:pt x="497462" y="676622"/>
                    <a:pt x="492662" y="674650"/>
                  </a:cubicBezTo>
                  <a:cubicBezTo>
                    <a:pt x="487861" y="672764"/>
                    <a:pt x="489833" y="665049"/>
                    <a:pt x="500805" y="666506"/>
                  </a:cubicBezTo>
                  <a:cubicBezTo>
                    <a:pt x="511778" y="667964"/>
                    <a:pt x="508006" y="656905"/>
                    <a:pt x="513236" y="655534"/>
                  </a:cubicBezTo>
                  <a:cubicBezTo>
                    <a:pt x="518465" y="654077"/>
                    <a:pt x="516064" y="644047"/>
                    <a:pt x="519922" y="643104"/>
                  </a:cubicBezTo>
                  <a:cubicBezTo>
                    <a:pt x="523780" y="642161"/>
                    <a:pt x="523265" y="635474"/>
                    <a:pt x="520436" y="631617"/>
                  </a:cubicBezTo>
                  <a:cubicBezTo>
                    <a:pt x="517608" y="627845"/>
                    <a:pt x="520951" y="624930"/>
                    <a:pt x="526694" y="623987"/>
                  </a:cubicBezTo>
                  <a:cubicBezTo>
                    <a:pt x="532438" y="623044"/>
                    <a:pt x="530981" y="614900"/>
                    <a:pt x="523351" y="612071"/>
                  </a:cubicBezTo>
                  <a:cubicBezTo>
                    <a:pt x="515722" y="609242"/>
                    <a:pt x="518122" y="600584"/>
                    <a:pt x="525751" y="605899"/>
                  </a:cubicBezTo>
                  <a:cubicBezTo>
                    <a:pt x="533381" y="611128"/>
                    <a:pt x="539124" y="607356"/>
                    <a:pt x="534838" y="601613"/>
                  </a:cubicBezTo>
                  <a:cubicBezTo>
                    <a:pt x="530552" y="595869"/>
                    <a:pt x="540068" y="593040"/>
                    <a:pt x="550097" y="592011"/>
                  </a:cubicBezTo>
                  <a:cubicBezTo>
                    <a:pt x="560127" y="591069"/>
                    <a:pt x="565442" y="585754"/>
                    <a:pt x="563470" y="578124"/>
                  </a:cubicBezTo>
                  <a:cubicBezTo>
                    <a:pt x="561585" y="570495"/>
                    <a:pt x="574958" y="570923"/>
                    <a:pt x="571614" y="577696"/>
                  </a:cubicBezTo>
                  <a:cubicBezTo>
                    <a:pt x="568271" y="584382"/>
                    <a:pt x="570157" y="591069"/>
                    <a:pt x="574958" y="586268"/>
                  </a:cubicBezTo>
                  <a:cubicBezTo>
                    <a:pt x="579758" y="581467"/>
                    <a:pt x="588845" y="584811"/>
                    <a:pt x="605047" y="580010"/>
                  </a:cubicBezTo>
                  <a:cubicBezTo>
                    <a:pt x="621335" y="575209"/>
                    <a:pt x="637108" y="561836"/>
                    <a:pt x="640880" y="548978"/>
                  </a:cubicBezTo>
                  <a:cubicBezTo>
                    <a:pt x="644738" y="536033"/>
                    <a:pt x="663340" y="537490"/>
                    <a:pt x="660940" y="528918"/>
                  </a:cubicBezTo>
                  <a:cubicBezTo>
                    <a:pt x="658540" y="520345"/>
                    <a:pt x="664283" y="517002"/>
                    <a:pt x="676199" y="522746"/>
                  </a:cubicBezTo>
                  <a:cubicBezTo>
                    <a:pt x="688115" y="528489"/>
                    <a:pt x="678599" y="518888"/>
                    <a:pt x="691972" y="518888"/>
                  </a:cubicBezTo>
                  <a:cubicBezTo>
                    <a:pt x="705345" y="518888"/>
                    <a:pt x="702945" y="514087"/>
                    <a:pt x="715890" y="513659"/>
                  </a:cubicBezTo>
                  <a:cubicBezTo>
                    <a:pt x="728834" y="513230"/>
                    <a:pt x="762267" y="507487"/>
                    <a:pt x="773754" y="497886"/>
                  </a:cubicBezTo>
                  <a:cubicBezTo>
                    <a:pt x="785241" y="488284"/>
                    <a:pt x="809587" y="480226"/>
                    <a:pt x="819617" y="473968"/>
                  </a:cubicBezTo>
                  <a:cubicBezTo>
                    <a:pt x="829647" y="467710"/>
                    <a:pt x="832047" y="462481"/>
                    <a:pt x="825875" y="465824"/>
                  </a:cubicBezTo>
                  <a:cubicBezTo>
                    <a:pt x="819617" y="469168"/>
                    <a:pt x="806758" y="469682"/>
                    <a:pt x="797157" y="467282"/>
                  </a:cubicBezTo>
                  <a:cubicBezTo>
                    <a:pt x="787641" y="464881"/>
                    <a:pt x="772297" y="456737"/>
                    <a:pt x="761324" y="462995"/>
                  </a:cubicBezTo>
                  <a:cubicBezTo>
                    <a:pt x="750351" y="469253"/>
                    <a:pt x="757037" y="453909"/>
                    <a:pt x="766124" y="452451"/>
                  </a:cubicBezTo>
                  <a:cubicBezTo>
                    <a:pt x="775211" y="450994"/>
                    <a:pt x="771353" y="446708"/>
                    <a:pt x="768953" y="437192"/>
                  </a:cubicBezTo>
                  <a:cubicBezTo>
                    <a:pt x="766553" y="427677"/>
                    <a:pt x="784212" y="433849"/>
                    <a:pt x="791928" y="444822"/>
                  </a:cubicBezTo>
                  <a:cubicBezTo>
                    <a:pt x="799557" y="455795"/>
                    <a:pt x="814388" y="460595"/>
                    <a:pt x="827332" y="456737"/>
                  </a:cubicBezTo>
                  <a:cubicBezTo>
                    <a:pt x="840276" y="452880"/>
                    <a:pt x="827846" y="442421"/>
                    <a:pt x="833076" y="435221"/>
                  </a:cubicBezTo>
                  <a:cubicBezTo>
                    <a:pt x="838305" y="428020"/>
                    <a:pt x="793385" y="405560"/>
                    <a:pt x="790985" y="397930"/>
                  </a:cubicBezTo>
                  <a:cubicBezTo>
                    <a:pt x="788584" y="390301"/>
                    <a:pt x="802472" y="395530"/>
                    <a:pt x="814902" y="400845"/>
                  </a:cubicBezTo>
                  <a:cubicBezTo>
                    <a:pt x="827332" y="406074"/>
                    <a:pt x="830161" y="390815"/>
                    <a:pt x="830161" y="384128"/>
                  </a:cubicBezTo>
                  <a:cubicBezTo>
                    <a:pt x="830161" y="377442"/>
                    <a:pt x="803415" y="376927"/>
                    <a:pt x="791413" y="383614"/>
                  </a:cubicBezTo>
                  <a:cubicBezTo>
                    <a:pt x="779497" y="390301"/>
                    <a:pt x="768010" y="375041"/>
                    <a:pt x="784212" y="373070"/>
                  </a:cubicBezTo>
                  <a:cubicBezTo>
                    <a:pt x="800500" y="371184"/>
                    <a:pt x="785670" y="364497"/>
                    <a:pt x="790470" y="359697"/>
                  </a:cubicBezTo>
                  <a:cubicBezTo>
                    <a:pt x="795271" y="354896"/>
                    <a:pt x="815759" y="373584"/>
                    <a:pt x="826303" y="370241"/>
                  </a:cubicBezTo>
                  <a:cubicBezTo>
                    <a:pt x="836847" y="366898"/>
                    <a:pt x="844477" y="370755"/>
                    <a:pt x="853564" y="363554"/>
                  </a:cubicBezTo>
                  <a:cubicBezTo>
                    <a:pt x="862651" y="356353"/>
                    <a:pt x="837276" y="349667"/>
                    <a:pt x="832047" y="343495"/>
                  </a:cubicBezTo>
                  <a:cubicBezTo>
                    <a:pt x="826817" y="337237"/>
                    <a:pt x="858364" y="339637"/>
                    <a:pt x="867880" y="340152"/>
                  </a:cubicBezTo>
                  <a:cubicBezTo>
                    <a:pt x="877481" y="340666"/>
                    <a:pt x="879796" y="326264"/>
                    <a:pt x="872166" y="329179"/>
                  </a:cubicBezTo>
                  <a:cubicBezTo>
                    <a:pt x="864537" y="332008"/>
                    <a:pt x="837276" y="319663"/>
                    <a:pt x="843020" y="311005"/>
                  </a:cubicBezTo>
                  <a:cubicBezTo>
                    <a:pt x="848763" y="302432"/>
                    <a:pt x="859307" y="312462"/>
                    <a:pt x="871223" y="306204"/>
                  </a:cubicBezTo>
                  <a:cubicBezTo>
                    <a:pt x="883139" y="299947"/>
                    <a:pt x="872166" y="276544"/>
                    <a:pt x="863594" y="276544"/>
                  </a:cubicBezTo>
                  <a:cubicBezTo>
                    <a:pt x="855021" y="276544"/>
                    <a:pt x="834876" y="273715"/>
                    <a:pt x="834876" y="269343"/>
                  </a:cubicBezTo>
                  <a:cubicBezTo>
                    <a:pt x="834876" y="265056"/>
                    <a:pt x="818159" y="261199"/>
                    <a:pt x="822960" y="256912"/>
                  </a:cubicBezTo>
                  <a:cubicBezTo>
                    <a:pt x="827761" y="252626"/>
                    <a:pt x="833933" y="262142"/>
                    <a:pt x="844906" y="253998"/>
                  </a:cubicBezTo>
                  <a:cubicBezTo>
                    <a:pt x="855878" y="245854"/>
                    <a:pt x="878853" y="255884"/>
                    <a:pt x="888883" y="253998"/>
                  </a:cubicBezTo>
                  <a:cubicBezTo>
                    <a:pt x="898912" y="252112"/>
                    <a:pt x="884596" y="233424"/>
                    <a:pt x="878853" y="236767"/>
                  </a:cubicBezTo>
                  <a:cubicBezTo>
                    <a:pt x="873109" y="240110"/>
                    <a:pt x="853564" y="241053"/>
                    <a:pt x="852106" y="231024"/>
                  </a:cubicBezTo>
                  <a:cubicBezTo>
                    <a:pt x="850649" y="220994"/>
                    <a:pt x="870709" y="231024"/>
                    <a:pt x="874138" y="226223"/>
                  </a:cubicBezTo>
                  <a:cubicBezTo>
                    <a:pt x="877481" y="221422"/>
                    <a:pt x="846449" y="208992"/>
                    <a:pt x="841648" y="219022"/>
                  </a:cubicBezTo>
                  <a:cubicBezTo>
                    <a:pt x="836847" y="229052"/>
                    <a:pt x="819702" y="225709"/>
                    <a:pt x="828703" y="219965"/>
                  </a:cubicBezTo>
                  <a:cubicBezTo>
                    <a:pt x="837790" y="214222"/>
                    <a:pt x="839676" y="198019"/>
                    <a:pt x="838733" y="189876"/>
                  </a:cubicBezTo>
                  <a:cubicBezTo>
                    <a:pt x="837790" y="181732"/>
                    <a:pt x="871223" y="181303"/>
                    <a:pt x="867451" y="167930"/>
                  </a:cubicBezTo>
                  <a:cubicBezTo>
                    <a:pt x="863594" y="154557"/>
                    <a:pt x="883225" y="151642"/>
                    <a:pt x="894197" y="151642"/>
                  </a:cubicBezTo>
                  <a:cubicBezTo>
                    <a:pt x="905170" y="151642"/>
                    <a:pt x="893683" y="137326"/>
                    <a:pt x="883225" y="138698"/>
                  </a:cubicBezTo>
                  <a:cubicBezTo>
                    <a:pt x="872680" y="140155"/>
                    <a:pt x="861708" y="152071"/>
                    <a:pt x="856479" y="147270"/>
                  </a:cubicBezTo>
                  <a:cubicBezTo>
                    <a:pt x="851249" y="142469"/>
                    <a:pt x="868909" y="133897"/>
                    <a:pt x="878510" y="133897"/>
                  </a:cubicBezTo>
                  <a:cubicBezTo>
                    <a:pt x="888111" y="133897"/>
                    <a:pt x="911000" y="132954"/>
                    <a:pt x="919143" y="128154"/>
                  </a:cubicBezTo>
                  <a:cubicBezTo>
                    <a:pt x="927287" y="123353"/>
                    <a:pt x="904827" y="119067"/>
                    <a:pt x="889483" y="120953"/>
                  </a:cubicBezTo>
                  <a:cubicBezTo>
                    <a:pt x="874223" y="122839"/>
                    <a:pt x="874223" y="116152"/>
                    <a:pt x="897112" y="115723"/>
                  </a:cubicBezTo>
                  <a:cubicBezTo>
                    <a:pt x="920086" y="115209"/>
                    <a:pt x="916229" y="110494"/>
                    <a:pt x="932517" y="108522"/>
                  </a:cubicBezTo>
                  <a:cubicBezTo>
                    <a:pt x="948804" y="106636"/>
                    <a:pt x="943489" y="99950"/>
                    <a:pt x="953519" y="99436"/>
                  </a:cubicBezTo>
                  <a:cubicBezTo>
                    <a:pt x="963549" y="98921"/>
                    <a:pt x="989867" y="87949"/>
                    <a:pt x="989867" y="82719"/>
                  </a:cubicBezTo>
                  <a:cubicBezTo>
                    <a:pt x="989952" y="77919"/>
                    <a:pt x="952148" y="67375"/>
                    <a:pt x="934488" y="67375"/>
                  </a:cubicBezTo>
                  <a:close/>
                  <a:moveTo>
                    <a:pt x="338871" y="483741"/>
                  </a:moveTo>
                  <a:cubicBezTo>
                    <a:pt x="339385" y="476111"/>
                    <a:pt x="330727" y="480912"/>
                    <a:pt x="325926" y="471825"/>
                  </a:cubicBezTo>
                  <a:cubicBezTo>
                    <a:pt x="321126" y="462738"/>
                    <a:pt x="296780" y="458966"/>
                    <a:pt x="294380" y="466081"/>
                  </a:cubicBezTo>
                  <a:cubicBezTo>
                    <a:pt x="293437" y="468910"/>
                    <a:pt x="285807" y="473283"/>
                    <a:pt x="291979" y="479969"/>
                  </a:cubicBezTo>
                  <a:cubicBezTo>
                    <a:pt x="298152" y="486656"/>
                    <a:pt x="302524" y="483741"/>
                    <a:pt x="309639" y="490513"/>
                  </a:cubicBezTo>
                  <a:cubicBezTo>
                    <a:pt x="316925" y="497114"/>
                    <a:pt x="338442" y="491370"/>
                    <a:pt x="338871" y="483741"/>
                  </a:cubicBezTo>
                  <a:close/>
                </a:path>
              </a:pathLst>
            </a:custGeom>
            <a:grpFill/>
            <a:ln w="4286" cap="flat">
              <a:solidFill>
                <a:schemeClr val="bg2"/>
              </a:solidFill>
              <a:prstDash val="solid"/>
              <a:miter/>
            </a:ln>
          </p:spPr>
          <p:txBody>
            <a:bodyPr rtlCol="0" anchor="ctr"/>
            <a:lstStyle/>
            <a:p>
              <a:endParaRPr lang="en-UA"/>
            </a:p>
          </p:txBody>
        </p:sp>
        <p:sp>
          <p:nvSpPr>
            <p:cNvPr id="232" name="Freeform 231">
              <a:extLst>
                <a:ext uri="{FF2B5EF4-FFF2-40B4-BE49-F238E27FC236}">
                  <a16:creationId xmlns:a16="http://schemas.microsoft.com/office/drawing/2014/main" id="{144B7840-F0D3-EE47-36BF-97F398F31BCA}"/>
                </a:ext>
              </a:extLst>
            </p:cNvPr>
            <p:cNvSpPr/>
            <p:nvPr/>
          </p:nvSpPr>
          <p:spPr>
            <a:xfrm>
              <a:off x="4189822" y="3881777"/>
              <a:ext cx="1739893" cy="1336945"/>
            </a:xfrm>
            <a:custGeom>
              <a:avLst/>
              <a:gdLst>
                <a:gd name="connsiteX0" fmla="*/ 284778 w 1437928"/>
                <a:gd name="connsiteY0" fmla="*/ 968010 h 1104913"/>
                <a:gd name="connsiteX1" fmla="*/ 266176 w 1437928"/>
                <a:gd name="connsiteY1" fmla="*/ 959352 h 1104913"/>
                <a:gd name="connsiteX2" fmla="*/ 247145 w 1437928"/>
                <a:gd name="connsiteY2" fmla="*/ 938178 h 1104913"/>
                <a:gd name="connsiteX3" fmla="*/ 225971 w 1437928"/>
                <a:gd name="connsiteY3" fmla="*/ 933549 h 1104913"/>
                <a:gd name="connsiteX4" fmla="*/ 209083 w 1437928"/>
                <a:gd name="connsiteY4" fmla="*/ 931063 h 1104913"/>
                <a:gd name="connsiteX5" fmla="*/ 214141 w 1437928"/>
                <a:gd name="connsiteY5" fmla="*/ 938607 h 1104913"/>
                <a:gd name="connsiteX6" fmla="*/ 221685 w 1437928"/>
                <a:gd name="connsiteY6" fmla="*/ 943579 h 1104913"/>
                <a:gd name="connsiteX7" fmla="*/ 232829 w 1437928"/>
                <a:gd name="connsiteY7" fmla="*/ 952151 h 1104913"/>
                <a:gd name="connsiteX8" fmla="*/ 243545 w 1437928"/>
                <a:gd name="connsiteY8" fmla="*/ 959352 h 1104913"/>
                <a:gd name="connsiteX9" fmla="*/ 252117 w 1437928"/>
                <a:gd name="connsiteY9" fmla="*/ 968353 h 1104913"/>
                <a:gd name="connsiteX10" fmla="*/ 260347 w 1437928"/>
                <a:gd name="connsiteY10" fmla="*/ 971954 h 1104913"/>
                <a:gd name="connsiteX11" fmla="*/ 267548 w 1437928"/>
                <a:gd name="connsiteY11" fmla="*/ 981041 h 1104913"/>
                <a:gd name="connsiteX12" fmla="*/ 293094 w 1437928"/>
                <a:gd name="connsiteY12" fmla="*/ 981126 h 1104913"/>
                <a:gd name="connsiteX13" fmla="*/ 294808 w 1437928"/>
                <a:gd name="connsiteY13" fmla="*/ 974440 h 1104913"/>
                <a:gd name="connsiteX14" fmla="*/ 284778 w 1437928"/>
                <a:gd name="connsiteY14" fmla="*/ 968010 h 1104913"/>
                <a:gd name="connsiteX15" fmla="*/ 272520 w 1437928"/>
                <a:gd name="connsiteY15" fmla="*/ 398282 h 1104913"/>
                <a:gd name="connsiteX16" fmla="*/ 295494 w 1437928"/>
                <a:gd name="connsiteY16" fmla="*/ 424085 h 1104913"/>
                <a:gd name="connsiteX17" fmla="*/ 306210 w 1437928"/>
                <a:gd name="connsiteY17" fmla="*/ 416884 h 1104913"/>
                <a:gd name="connsiteX18" fmla="*/ 321983 w 1437928"/>
                <a:gd name="connsiteY18" fmla="*/ 412598 h 1104913"/>
                <a:gd name="connsiteX19" fmla="*/ 337756 w 1437928"/>
                <a:gd name="connsiteY19" fmla="*/ 400425 h 1104913"/>
                <a:gd name="connsiteX20" fmla="*/ 352844 w 1437928"/>
                <a:gd name="connsiteY20" fmla="*/ 384652 h 1104913"/>
                <a:gd name="connsiteX21" fmla="*/ 365703 w 1437928"/>
                <a:gd name="connsiteY21" fmla="*/ 368878 h 1104913"/>
                <a:gd name="connsiteX22" fmla="*/ 417309 w 1437928"/>
                <a:gd name="connsiteY22" fmla="*/ 347361 h 1104913"/>
                <a:gd name="connsiteX23" fmla="*/ 397250 w 1437928"/>
                <a:gd name="connsiteY23" fmla="*/ 329445 h 1104913"/>
                <a:gd name="connsiteX24" fmla="*/ 364246 w 1437928"/>
                <a:gd name="connsiteY24" fmla="*/ 325844 h 1104913"/>
                <a:gd name="connsiteX25" fmla="*/ 354216 w 1437928"/>
                <a:gd name="connsiteY25" fmla="*/ 322244 h 1104913"/>
                <a:gd name="connsiteX26" fmla="*/ 321983 w 1437928"/>
                <a:gd name="connsiteY26" fmla="*/ 312900 h 1104913"/>
                <a:gd name="connsiteX27" fmla="*/ 271062 w 1437928"/>
                <a:gd name="connsiteY27" fmla="*/ 320787 h 1104913"/>
                <a:gd name="connsiteX28" fmla="*/ 278263 w 1437928"/>
                <a:gd name="connsiteY28" fmla="*/ 335874 h 1104913"/>
                <a:gd name="connsiteX29" fmla="*/ 266776 w 1437928"/>
                <a:gd name="connsiteY29" fmla="*/ 360220 h 1104913"/>
                <a:gd name="connsiteX30" fmla="*/ 252460 w 1437928"/>
                <a:gd name="connsiteY30" fmla="*/ 384566 h 1104913"/>
                <a:gd name="connsiteX31" fmla="*/ 272520 w 1437928"/>
                <a:gd name="connsiteY31" fmla="*/ 398282 h 1104913"/>
                <a:gd name="connsiteX32" fmla="*/ 631022 w 1437928"/>
                <a:gd name="connsiteY32" fmla="*/ 457089 h 1104913"/>
                <a:gd name="connsiteX33" fmla="*/ 653996 w 1437928"/>
                <a:gd name="connsiteY33" fmla="*/ 456404 h 1104913"/>
                <a:gd name="connsiteX34" fmla="*/ 625278 w 1437928"/>
                <a:gd name="connsiteY34" fmla="*/ 434886 h 1104913"/>
                <a:gd name="connsiteX35" fmla="*/ 599475 w 1437928"/>
                <a:gd name="connsiteY35" fmla="*/ 421942 h 1104913"/>
                <a:gd name="connsiteX36" fmla="*/ 593046 w 1437928"/>
                <a:gd name="connsiteY36" fmla="*/ 398968 h 1104913"/>
                <a:gd name="connsiteX37" fmla="*/ 586616 w 1437928"/>
                <a:gd name="connsiteY37" fmla="*/ 362363 h 1104913"/>
                <a:gd name="connsiteX38" fmla="*/ 588759 w 1437928"/>
                <a:gd name="connsiteY38" fmla="*/ 339389 h 1104913"/>
                <a:gd name="connsiteX39" fmla="*/ 557213 w 1437928"/>
                <a:gd name="connsiteY39" fmla="*/ 346590 h 1104913"/>
                <a:gd name="connsiteX40" fmla="*/ 577272 w 1437928"/>
                <a:gd name="connsiteY40" fmla="*/ 363821 h 1104913"/>
                <a:gd name="connsiteX41" fmla="*/ 555069 w 1437928"/>
                <a:gd name="connsiteY41" fmla="*/ 355248 h 1104913"/>
                <a:gd name="connsiteX42" fmla="*/ 537839 w 1437928"/>
                <a:gd name="connsiteY42" fmla="*/ 355248 h 1104913"/>
                <a:gd name="connsiteX43" fmla="*/ 548554 w 1437928"/>
                <a:gd name="connsiteY43" fmla="*/ 394681 h 1104913"/>
                <a:gd name="connsiteX44" fmla="*/ 538525 w 1437928"/>
                <a:gd name="connsiteY44" fmla="*/ 403254 h 1104913"/>
                <a:gd name="connsiteX45" fmla="*/ 526351 w 1437928"/>
                <a:gd name="connsiteY45" fmla="*/ 375308 h 1104913"/>
                <a:gd name="connsiteX46" fmla="*/ 496262 w 1437928"/>
                <a:gd name="connsiteY46" fmla="*/ 363821 h 1104913"/>
                <a:gd name="connsiteX47" fmla="*/ 508435 w 1437928"/>
                <a:gd name="connsiteY47" fmla="*/ 377451 h 1104913"/>
                <a:gd name="connsiteX48" fmla="*/ 489833 w 1437928"/>
                <a:gd name="connsiteY48" fmla="*/ 378908 h 1104913"/>
                <a:gd name="connsiteX49" fmla="*/ 484775 w 1437928"/>
                <a:gd name="connsiteY49" fmla="*/ 374622 h 1104913"/>
                <a:gd name="connsiteX50" fmla="*/ 458972 w 1437928"/>
                <a:gd name="connsiteY50" fmla="*/ 362449 h 1104913"/>
                <a:gd name="connsiteX51" fmla="*/ 448256 w 1437928"/>
                <a:gd name="connsiteY51" fmla="*/ 377536 h 1104913"/>
                <a:gd name="connsiteX52" fmla="*/ 436083 w 1437928"/>
                <a:gd name="connsiteY52" fmla="*/ 372479 h 1104913"/>
                <a:gd name="connsiteX53" fmla="*/ 438912 w 1437928"/>
                <a:gd name="connsiteY53" fmla="*/ 353877 h 1104913"/>
                <a:gd name="connsiteX54" fmla="*/ 398021 w 1437928"/>
                <a:gd name="connsiteY54" fmla="*/ 363220 h 1104913"/>
                <a:gd name="connsiteX55" fmla="*/ 368618 w 1437928"/>
                <a:gd name="connsiteY55" fmla="*/ 380451 h 1104913"/>
                <a:gd name="connsiteX56" fmla="*/ 363560 w 1437928"/>
                <a:gd name="connsiteY56" fmla="*/ 391938 h 1104913"/>
                <a:gd name="connsiteX57" fmla="*/ 371446 w 1437928"/>
                <a:gd name="connsiteY57" fmla="*/ 405569 h 1104913"/>
                <a:gd name="connsiteX58" fmla="*/ 377876 w 1437928"/>
                <a:gd name="connsiteY58" fmla="*/ 413455 h 1104913"/>
                <a:gd name="connsiteX59" fmla="*/ 415852 w 1437928"/>
                <a:gd name="connsiteY59" fmla="*/ 408397 h 1104913"/>
                <a:gd name="connsiteX60" fmla="*/ 373504 w 1437928"/>
                <a:gd name="connsiteY60" fmla="*/ 424857 h 1104913"/>
                <a:gd name="connsiteX61" fmla="*/ 420824 w 1437928"/>
                <a:gd name="connsiteY61" fmla="*/ 434886 h 1104913"/>
                <a:gd name="connsiteX62" fmla="*/ 476031 w 1437928"/>
                <a:gd name="connsiteY62" fmla="*/ 442773 h 1104913"/>
                <a:gd name="connsiteX63" fmla="*/ 434454 w 1437928"/>
                <a:gd name="connsiteY63" fmla="*/ 445602 h 1104913"/>
                <a:gd name="connsiteX64" fmla="*/ 387134 w 1437928"/>
                <a:gd name="connsiteY64" fmla="*/ 456318 h 1104913"/>
                <a:gd name="connsiteX65" fmla="*/ 409337 w 1437928"/>
                <a:gd name="connsiteY65" fmla="*/ 471405 h 1104913"/>
                <a:gd name="connsiteX66" fmla="*/ 446627 w 1437928"/>
                <a:gd name="connsiteY66" fmla="*/ 479292 h 1104913"/>
                <a:gd name="connsiteX67" fmla="*/ 481774 w 1437928"/>
                <a:gd name="connsiteY67" fmla="*/ 495066 h 1104913"/>
                <a:gd name="connsiteX68" fmla="*/ 530552 w 1437928"/>
                <a:gd name="connsiteY68" fmla="*/ 484350 h 1104913"/>
                <a:gd name="connsiteX69" fmla="*/ 554212 w 1437928"/>
                <a:gd name="connsiteY69" fmla="*/ 474320 h 1104913"/>
                <a:gd name="connsiteX70" fmla="*/ 566385 w 1437928"/>
                <a:gd name="connsiteY70" fmla="*/ 475006 h 1104913"/>
                <a:gd name="connsiteX71" fmla="*/ 587216 w 1437928"/>
                <a:gd name="connsiteY71" fmla="*/ 482207 h 1104913"/>
                <a:gd name="connsiteX72" fmla="*/ 638137 w 1437928"/>
                <a:gd name="connsiteY72" fmla="*/ 482893 h 1104913"/>
                <a:gd name="connsiteX73" fmla="*/ 627421 w 1437928"/>
                <a:gd name="connsiteY73" fmla="*/ 468577 h 1104913"/>
                <a:gd name="connsiteX74" fmla="*/ 615248 w 1437928"/>
                <a:gd name="connsiteY74" fmla="*/ 467891 h 1104913"/>
                <a:gd name="connsiteX75" fmla="*/ 631022 w 1437928"/>
                <a:gd name="connsiteY75" fmla="*/ 457089 h 1104913"/>
                <a:gd name="connsiteX76" fmla="*/ 358588 w 1437928"/>
                <a:gd name="connsiteY76" fmla="*/ 280667 h 1104913"/>
                <a:gd name="connsiteX77" fmla="*/ 383705 w 1437928"/>
                <a:gd name="connsiteY77" fmla="*/ 264208 h 1104913"/>
                <a:gd name="connsiteX78" fmla="*/ 358588 w 1437928"/>
                <a:gd name="connsiteY78" fmla="*/ 280667 h 1104913"/>
                <a:gd name="connsiteX79" fmla="*/ 299095 w 1437928"/>
                <a:gd name="connsiteY79" fmla="*/ 260608 h 1104913"/>
                <a:gd name="connsiteX80" fmla="*/ 304838 w 1437928"/>
                <a:gd name="connsiteY80" fmla="*/ 269952 h 1104913"/>
                <a:gd name="connsiteX81" fmla="*/ 316325 w 1437928"/>
                <a:gd name="connsiteY81" fmla="*/ 267809 h 1104913"/>
                <a:gd name="connsiteX82" fmla="*/ 329270 w 1437928"/>
                <a:gd name="connsiteY82" fmla="*/ 259922 h 1104913"/>
                <a:gd name="connsiteX83" fmla="*/ 340757 w 1437928"/>
                <a:gd name="connsiteY83" fmla="*/ 272866 h 1104913"/>
                <a:gd name="connsiteX84" fmla="*/ 354387 w 1437928"/>
                <a:gd name="connsiteY84" fmla="*/ 260693 h 1104913"/>
                <a:gd name="connsiteX85" fmla="*/ 365103 w 1437928"/>
                <a:gd name="connsiteY85" fmla="*/ 253492 h 1104913"/>
                <a:gd name="connsiteX86" fmla="*/ 374447 w 1437928"/>
                <a:gd name="connsiteY86" fmla="*/ 238405 h 1104913"/>
                <a:gd name="connsiteX87" fmla="*/ 379505 w 1437928"/>
                <a:gd name="connsiteY87" fmla="*/ 252721 h 1104913"/>
                <a:gd name="connsiteX88" fmla="*/ 394592 w 1437928"/>
                <a:gd name="connsiteY88" fmla="*/ 249121 h 1104913"/>
                <a:gd name="connsiteX89" fmla="*/ 407537 w 1437928"/>
                <a:gd name="connsiteY89" fmla="*/ 242691 h 1104913"/>
                <a:gd name="connsiteX90" fmla="*/ 407537 w 1437928"/>
                <a:gd name="connsiteY90" fmla="*/ 230518 h 1104913"/>
                <a:gd name="connsiteX91" fmla="*/ 417567 w 1437928"/>
                <a:gd name="connsiteY91" fmla="*/ 221946 h 1104913"/>
                <a:gd name="connsiteX92" fmla="*/ 404708 w 1437928"/>
                <a:gd name="connsiteY92" fmla="*/ 214745 h 1104913"/>
                <a:gd name="connsiteX93" fmla="*/ 394678 w 1437928"/>
                <a:gd name="connsiteY93" fmla="*/ 221174 h 1104913"/>
                <a:gd name="connsiteX94" fmla="*/ 373161 w 1437928"/>
                <a:gd name="connsiteY94" fmla="*/ 219031 h 1104913"/>
                <a:gd name="connsiteX95" fmla="*/ 343757 w 1437928"/>
                <a:gd name="connsiteY95" fmla="*/ 234119 h 1104913"/>
                <a:gd name="connsiteX96" fmla="*/ 320783 w 1437928"/>
                <a:gd name="connsiteY96" fmla="*/ 249206 h 1104913"/>
                <a:gd name="connsiteX97" fmla="*/ 299095 w 1437928"/>
                <a:gd name="connsiteY97" fmla="*/ 260608 h 1104913"/>
                <a:gd name="connsiteX98" fmla="*/ 410966 w 1437928"/>
                <a:gd name="connsiteY98" fmla="*/ 257093 h 1104913"/>
                <a:gd name="connsiteX99" fmla="*/ 413109 w 1437928"/>
                <a:gd name="connsiteY99" fmla="*/ 267809 h 1104913"/>
                <a:gd name="connsiteX100" fmla="*/ 411652 w 1437928"/>
                <a:gd name="connsiteY100" fmla="*/ 270637 h 1104913"/>
                <a:gd name="connsiteX101" fmla="*/ 399479 w 1437928"/>
                <a:gd name="connsiteY101" fmla="*/ 281353 h 1104913"/>
                <a:gd name="connsiteX102" fmla="*/ 415938 w 1437928"/>
                <a:gd name="connsiteY102" fmla="*/ 281353 h 1104913"/>
                <a:gd name="connsiteX103" fmla="*/ 387220 w 1437928"/>
                <a:gd name="connsiteY103" fmla="*/ 290697 h 1104913"/>
                <a:gd name="connsiteX104" fmla="*/ 408051 w 1437928"/>
                <a:gd name="connsiteY104" fmla="*/ 296441 h 1104913"/>
                <a:gd name="connsiteX105" fmla="*/ 430254 w 1437928"/>
                <a:gd name="connsiteY105" fmla="*/ 294298 h 1104913"/>
                <a:gd name="connsiteX106" fmla="*/ 443198 w 1437928"/>
                <a:gd name="connsiteY106" fmla="*/ 289240 h 1104913"/>
                <a:gd name="connsiteX107" fmla="*/ 474059 w 1437928"/>
                <a:gd name="connsiteY107" fmla="*/ 291383 h 1104913"/>
                <a:gd name="connsiteX108" fmla="*/ 450399 w 1437928"/>
                <a:gd name="connsiteY108" fmla="*/ 304327 h 1104913"/>
                <a:gd name="connsiteX109" fmla="*/ 449713 w 1437928"/>
                <a:gd name="connsiteY109" fmla="*/ 319415 h 1104913"/>
                <a:gd name="connsiteX110" fmla="*/ 507063 w 1437928"/>
                <a:gd name="connsiteY110" fmla="*/ 301498 h 1104913"/>
                <a:gd name="connsiteX111" fmla="*/ 530038 w 1437928"/>
                <a:gd name="connsiteY111" fmla="*/ 300041 h 1104913"/>
                <a:gd name="connsiteX112" fmla="*/ 566642 w 1437928"/>
                <a:gd name="connsiteY112" fmla="*/ 297898 h 1104913"/>
                <a:gd name="connsiteX113" fmla="*/ 572386 w 1437928"/>
                <a:gd name="connsiteY113" fmla="*/ 264894 h 1104913"/>
                <a:gd name="connsiteX114" fmla="*/ 554469 w 1437928"/>
                <a:gd name="connsiteY114" fmla="*/ 271323 h 1104913"/>
                <a:gd name="connsiteX115" fmla="*/ 535867 w 1437928"/>
                <a:gd name="connsiteY115" fmla="*/ 256236 h 1104913"/>
                <a:gd name="connsiteX116" fmla="*/ 524380 w 1437928"/>
                <a:gd name="connsiteY116" fmla="*/ 239005 h 1104913"/>
                <a:gd name="connsiteX117" fmla="*/ 507149 w 1437928"/>
                <a:gd name="connsiteY117" fmla="*/ 256922 h 1104913"/>
                <a:gd name="connsiteX118" fmla="*/ 508606 w 1437928"/>
                <a:gd name="connsiteY118" fmla="*/ 267637 h 1104913"/>
                <a:gd name="connsiteX119" fmla="*/ 520779 w 1437928"/>
                <a:gd name="connsiteY119" fmla="*/ 279810 h 1104913"/>
                <a:gd name="connsiteX120" fmla="*/ 483489 w 1437928"/>
                <a:gd name="connsiteY120" fmla="*/ 273381 h 1104913"/>
                <a:gd name="connsiteX121" fmla="*/ 445513 w 1437928"/>
                <a:gd name="connsiteY121" fmla="*/ 256150 h 1104913"/>
                <a:gd name="connsiteX122" fmla="*/ 428282 w 1437928"/>
                <a:gd name="connsiteY122" fmla="*/ 246806 h 1104913"/>
                <a:gd name="connsiteX123" fmla="*/ 410966 w 1437928"/>
                <a:gd name="connsiteY123" fmla="*/ 257093 h 1104913"/>
                <a:gd name="connsiteX124" fmla="*/ 448256 w 1437928"/>
                <a:gd name="connsiteY124" fmla="*/ 205401 h 1104913"/>
                <a:gd name="connsiteX125" fmla="*/ 426739 w 1437928"/>
                <a:gd name="connsiteY125" fmla="*/ 201114 h 1104913"/>
                <a:gd name="connsiteX126" fmla="*/ 448256 w 1437928"/>
                <a:gd name="connsiteY126" fmla="*/ 205401 h 1104913"/>
                <a:gd name="connsiteX127" fmla="*/ 507749 w 1437928"/>
                <a:gd name="connsiteY127" fmla="*/ 201800 h 1104913"/>
                <a:gd name="connsiteX128" fmla="*/ 497719 w 1437928"/>
                <a:gd name="connsiteY128" fmla="*/ 195371 h 1104913"/>
                <a:gd name="connsiteX129" fmla="*/ 456828 w 1437928"/>
                <a:gd name="connsiteY129" fmla="*/ 208315 h 1104913"/>
                <a:gd name="connsiteX130" fmla="*/ 478346 w 1437928"/>
                <a:gd name="connsiteY130" fmla="*/ 222632 h 1104913"/>
                <a:gd name="connsiteX131" fmla="*/ 501320 w 1437928"/>
                <a:gd name="connsiteY131" fmla="*/ 208315 h 1104913"/>
                <a:gd name="connsiteX132" fmla="*/ 507749 w 1437928"/>
                <a:gd name="connsiteY132" fmla="*/ 201800 h 1104913"/>
                <a:gd name="connsiteX133" fmla="*/ 472602 w 1437928"/>
                <a:gd name="connsiteY133" fmla="*/ 188256 h 1104913"/>
                <a:gd name="connsiteX134" fmla="*/ 491976 w 1437928"/>
                <a:gd name="connsiteY134" fmla="*/ 186113 h 1104913"/>
                <a:gd name="connsiteX135" fmla="*/ 519236 w 1437928"/>
                <a:gd name="connsiteY135" fmla="*/ 182512 h 1104913"/>
                <a:gd name="connsiteX136" fmla="*/ 484089 w 1437928"/>
                <a:gd name="connsiteY136" fmla="*/ 173940 h 1104913"/>
                <a:gd name="connsiteX137" fmla="*/ 453228 w 1437928"/>
                <a:gd name="connsiteY137" fmla="*/ 186884 h 1104913"/>
                <a:gd name="connsiteX138" fmla="*/ 472602 w 1437928"/>
                <a:gd name="connsiteY138" fmla="*/ 188256 h 1104913"/>
                <a:gd name="connsiteX139" fmla="*/ 592360 w 1437928"/>
                <a:gd name="connsiteY139" fmla="*/ 165967 h 1104913"/>
                <a:gd name="connsiteX140" fmla="*/ 613877 w 1437928"/>
                <a:gd name="connsiteY140" fmla="*/ 175997 h 1104913"/>
                <a:gd name="connsiteX141" fmla="*/ 588074 w 1437928"/>
                <a:gd name="connsiteY141" fmla="*/ 180283 h 1104913"/>
                <a:gd name="connsiteX142" fmla="*/ 608819 w 1437928"/>
                <a:gd name="connsiteY142" fmla="*/ 186027 h 1104913"/>
                <a:gd name="connsiteX143" fmla="*/ 651853 w 1437928"/>
                <a:gd name="connsiteY143" fmla="*/ 193914 h 1104913"/>
                <a:gd name="connsiteX144" fmla="*/ 681942 w 1437928"/>
                <a:gd name="connsiteY144" fmla="*/ 197514 h 1104913"/>
                <a:gd name="connsiteX145" fmla="*/ 675513 w 1437928"/>
                <a:gd name="connsiteY145" fmla="*/ 179597 h 1104913"/>
                <a:gd name="connsiteX146" fmla="*/ 656139 w 1437928"/>
                <a:gd name="connsiteY146" fmla="*/ 168110 h 1104913"/>
                <a:gd name="connsiteX147" fmla="*/ 638908 w 1437928"/>
                <a:gd name="connsiteY147" fmla="*/ 156623 h 1104913"/>
                <a:gd name="connsiteX148" fmla="*/ 628193 w 1437928"/>
                <a:gd name="connsiteY148" fmla="*/ 155166 h 1104913"/>
                <a:gd name="connsiteX149" fmla="*/ 581558 w 1437928"/>
                <a:gd name="connsiteY149" fmla="*/ 148736 h 1104913"/>
                <a:gd name="connsiteX150" fmla="*/ 592360 w 1437928"/>
                <a:gd name="connsiteY150" fmla="*/ 165967 h 1104913"/>
                <a:gd name="connsiteX151" fmla="*/ 597332 w 1437928"/>
                <a:gd name="connsiteY151" fmla="*/ 226232 h 1104913"/>
                <a:gd name="connsiteX152" fmla="*/ 572986 w 1437928"/>
                <a:gd name="connsiteY152" fmla="*/ 206858 h 1104913"/>
                <a:gd name="connsiteX153" fmla="*/ 597332 w 1437928"/>
                <a:gd name="connsiteY153" fmla="*/ 226232 h 1104913"/>
                <a:gd name="connsiteX154" fmla="*/ 690601 w 1437928"/>
                <a:gd name="connsiteY154" fmla="*/ 132277 h 1104913"/>
                <a:gd name="connsiteX155" fmla="*/ 669084 w 1437928"/>
                <a:gd name="connsiteY155" fmla="*/ 124390 h 1104913"/>
                <a:gd name="connsiteX156" fmla="*/ 690601 w 1437928"/>
                <a:gd name="connsiteY156" fmla="*/ 132277 h 1104913"/>
                <a:gd name="connsiteX157" fmla="*/ 609591 w 1437928"/>
                <a:gd name="connsiteY157" fmla="*/ 295069 h 1104913"/>
                <a:gd name="connsiteX158" fmla="*/ 594503 w 1437928"/>
                <a:gd name="connsiteY158" fmla="*/ 287182 h 1104913"/>
                <a:gd name="connsiteX159" fmla="*/ 609591 w 1437928"/>
                <a:gd name="connsiteY159" fmla="*/ 295069 h 1104913"/>
                <a:gd name="connsiteX160" fmla="*/ 690601 w 1437928"/>
                <a:gd name="connsiteY160" fmla="*/ 244834 h 1104913"/>
                <a:gd name="connsiteX161" fmla="*/ 660511 w 1437928"/>
                <a:gd name="connsiteY161" fmla="*/ 238405 h 1104913"/>
                <a:gd name="connsiteX162" fmla="*/ 665569 w 1437928"/>
                <a:gd name="connsiteY162" fmla="*/ 257007 h 1104913"/>
                <a:gd name="connsiteX163" fmla="*/ 646967 w 1437928"/>
                <a:gd name="connsiteY163" fmla="*/ 251949 h 1104913"/>
                <a:gd name="connsiteX164" fmla="*/ 641223 w 1437928"/>
                <a:gd name="connsiteY164" fmla="*/ 263436 h 1104913"/>
                <a:gd name="connsiteX165" fmla="*/ 631193 w 1437928"/>
                <a:gd name="connsiteY165" fmla="*/ 264122 h 1104913"/>
                <a:gd name="connsiteX166" fmla="*/ 604704 w 1437928"/>
                <a:gd name="connsiteY166" fmla="*/ 239777 h 1104913"/>
                <a:gd name="connsiteX167" fmla="*/ 602561 w 1437928"/>
                <a:gd name="connsiteY167" fmla="*/ 259836 h 1104913"/>
                <a:gd name="connsiteX168" fmla="*/ 628364 w 1437928"/>
                <a:gd name="connsiteY168" fmla="*/ 277753 h 1104913"/>
                <a:gd name="connsiteX169" fmla="*/ 667112 w 1437928"/>
                <a:gd name="connsiteY169" fmla="*/ 277067 h 1104913"/>
                <a:gd name="connsiteX170" fmla="*/ 663511 w 1437928"/>
                <a:gd name="connsiteY170" fmla="*/ 297127 h 1104913"/>
                <a:gd name="connsiteX171" fmla="*/ 697201 w 1437928"/>
                <a:gd name="connsiteY171" fmla="*/ 298584 h 1104913"/>
                <a:gd name="connsiteX172" fmla="*/ 710832 w 1437928"/>
                <a:gd name="connsiteY172" fmla="*/ 285725 h 1104913"/>
                <a:gd name="connsiteX173" fmla="*/ 709374 w 1437928"/>
                <a:gd name="connsiteY173" fmla="*/ 269266 h 1104913"/>
                <a:gd name="connsiteX174" fmla="*/ 690601 w 1437928"/>
                <a:gd name="connsiteY174" fmla="*/ 244834 h 1104913"/>
                <a:gd name="connsiteX175" fmla="*/ 720690 w 1437928"/>
                <a:gd name="connsiteY175" fmla="*/ 202572 h 1104913"/>
                <a:gd name="connsiteX176" fmla="*/ 749408 w 1437928"/>
                <a:gd name="connsiteY176" fmla="*/ 197514 h 1104913"/>
                <a:gd name="connsiteX177" fmla="*/ 750865 w 1437928"/>
                <a:gd name="connsiteY177" fmla="*/ 185341 h 1104913"/>
                <a:gd name="connsiteX178" fmla="*/ 733635 w 1437928"/>
                <a:gd name="connsiteY178" fmla="*/ 178912 h 1104913"/>
                <a:gd name="connsiteX179" fmla="*/ 699945 w 1437928"/>
                <a:gd name="connsiteY179" fmla="*/ 168196 h 1104913"/>
                <a:gd name="connsiteX180" fmla="*/ 720690 w 1437928"/>
                <a:gd name="connsiteY180" fmla="*/ 202572 h 1104913"/>
                <a:gd name="connsiteX181" fmla="*/ 778726 w 1437928"/>
                <a:gd name="connsiteY181" fmla="*/ 206172 h 1104913"/>
                <a:gd name="connsiteX182" fmla="*/ 731406 w 1437928"/>
                <a:gd name="connsiteY182" fmla="*/ 214745 h 1104913"/>
                <a:gd name="connsiteX183" fmla="*/ 778726 w 1437928"/>
                <a:gd name="connsiteY183" fmla="*/ 206172 h 1104913"/>
                <a:gd name="connsiteX184" fmla="*/ 770839 w 1437928"/>
                <a:gd name="connsiteY184" fmla="*/ 310842 h 1104913"/>
                <a:gd name="connsiteX185" fmla="*/ 762953 w 1437928"/>
                <a:gd name="connsiteY185" fmla="*/ 283582 h 1104913"/>
                <a:gd name="connsiteX186" fmla="*/ 722062 w 1437928"/>
                <a:gd name="connsiteY186" fmla="*/ 299355 h 1104913"/>
                <a:gd name="connsiteX187" fmla="*/ 770839 w 1437928"/>
                <a:gd name="connsiteY187" fmla="*/ 310842 h 1104913"/>
                <a:gd name="connsiteX188" fmla="*/ 679113 w 1437928"/>
                <a:gd name="connsiteY188" fmla="*/ 411227 h 1104913"/>
                <a:gd name="connsiteX189" fmla="*/ 707831 w 1437928"/>
                <a:gd name="connsiteY189" fmla="*/ 403340 h 1104913"/>
                <a:gd name="connsiteX190" fmla="*/ 729348 w 1437928"/>
                <a:gd name="connsiteY190" fmla="*/ 363906 h 1104913"/>
                <a:gd name="connsiteX191" fmla="*/ 719319 w 1437928"/>
                <a:gd name="connsiteY191" fmla="*/ 361763 h 1104913"/>
                <a:gd name="connsiteX192" fmla="*/ 717175 w 1437928"/>
                <a:gd name="connsiteY192" fmla="*/ 368192 h 1104913"/>
                <a:gd name="connsiteX193" fmla="*/ 697116 w 1437928"/>
                <a:gd name="connsiteY193" fmla="*/ 360306 h 1104913"/>
                <a:gd name="connsiteX194" fmla="*/ 717947 w 1437928"/>
                <a:gd name="connsiteY194" fmla="*/ 343075 h 1104913"/>
                <a:gd name="connsiteX195" fmla="*/ 706460 w 1437928"/>
                <a:gd name="connsiteY195" fmla="*/ 327987 h 1104913"/>
                <a:gd name="connsiteX196" fmla="*/ 685629 w 1437928"/>
                <a:gd name="connsiteY196" fmla="*/ 333045 h 1104913"/>
                <a:gd name="connsiteX197" fmla="*/ 676285 w 1437928"/>
                <a:gd name="connsiteY197" fmla="*/ 335874 h 1104913"/>
                <a:gd name="connsiteX198" fmla="*/ 648338 w 1437928"/>
                <a:gd name="connsiteY198" fmla="*/ 348819 h 1104913"/>
                <a:gd name="connsiteX199" fmla="*/ 666255 w 1437928"/>
                <a:gd name="connsiteY199" fmla="*/ 363135 h 1104913"/>
                <a:gd name="connsiteX200" fmla="*/ 634022 w 1437928"/>
                <a:gd name="connsiteY200" fmla="*/ 360306 h 1104913"/>
                <a:gd name="connsiteX201" fmla="*/ 646195 w 1437928"/>
                <a:gd name="connsiteY201" fmla="*/ 383966 h 1104913"/>
                <a:gd name="connsiteX202" fmla="*/ 679113 w 1437928"/>
                <a:gd name="connsiteY202" fmla="*/ 411227 h 1104913"/>
                <a:gd name="connsiteX203" fmla="*/ 795957 w 1437928"/>
                <a:gd name="connsiteY203" fmla="*/ 296526 h 1104913"/>
                <a:gd name="connsiteX204" fmla="*/ 814559 w 1437928"/>
                <a:gd name="connsiteY204" fmla="*/ 306556 h 1104913"/>
                <a:gd name="connsiteX205" fmla="*/ 841134 w 1437928"/>
                <a:gd name="connsiteY205" fmla="*/ 310157 h 1104913"/>
                <a:gd name="connsiteX206" fmla="*/ 852621 w 1437928"/>
                <a:gd name="connsiteY206" fmla="*/ 305185 h 1104913"/>
                <a:gd name="connsiteX207" fmla="*/ 906370 w 1437928"/>
                <a:gd name="connsiteY207" fmla="*/ 315214 h 1104913"/>
                <a:gd name="connsiteX208" fmla="*/ 942204 w 1437928"/>
                <a:gd name="connsiteY208" fmla="*/ 306642 h 1104913"/>
                <a:gd name="connsiteX209" fmla="*/ 985238 w 1437928"/>
                <a:gd name="connsiteY209" fmla="*/ 310243 h 1104913"/>
                <a:gd name="connsiteX210" fmla="*/ 999554 w 1437928"/>
                <a:gd name="connsiteY210" fmla="*/ 284439 h 1104913"/>
                <a:gd name="connsiteX211" fmla="*/ 908514 w 1437928"/>
                <a:gd name="connsiteY211" fmla="*/ 278010 h 1104913"/>
                <a:gd name="connsiteX212" fmla="*/ 862651 w 1437928"/>
                <a:gd name="connsiteY212" fmla="*/ 280153 h 1104913"/>
                <a:gd name="connsiteX213" fmla="*/ 836162 w 1437928"/>
                <a:gd name="connsiteY213" fmla="*/ 272266 h 1104913"/>
                <a:gd name="connsiteX214" fmla="*/ 841219 w 1437928"/>
                <a:gd name="connsiteY214" fmla="*/ 257179 h 1104913"/>
                <a:gd name="connsiteX215" fmla="*/ 798186 w 1437928"/>
                <a:gd name="connsiteY215" fmla="*/ 244234 h 1104913"/>
                <a:gd name="connsiteX216" fmla="*/ 763810 w 1437928"/>
                <a:gd name="connsiteY216" fmla="*/ 234204 h 1104913"/>
                <a:gd name="connsiteX217" fmla="*/ 722919 w 1437928"/>
                <a:gd name="connsiteY217" fmla="*/ 239948 h 1104913"/>
                <a:gd name="connsiteX218" fmla="*/ 773840 w 1437928"/>
                <a:gd name="connsiteY218" fmla="*/ 255036 h 1104913"/>
                <a:gd name="connsiteX219" fmla="*/ 795357 w 1437928"/>
                <a:gd name="connsiteY219" fmla="*/ 271495 h 1104913"/>
                <a:gd name="connsiteX220" fmla="*/ 795957 w 1437928"/>
                <a:gd name="connsiteY220" fmla="*/ 296526 h 1104913"/>
                <a:gd name="connsiteX221" fmla="*/ 832561 w 1437928"/>
                <a:gd name="connsiteY221" fmla="*/ 211916 h 1104913"/>
                <a:gd name="connsiteX222" fmla="*/ 816788 w 1437928"/>
                <a:gd name="connsiteY222" fmla="*/ 224089 h 1104913"/>
                <a:gd name="connsiteX223" fmla="*/ 832561 w 1437928"/>
                <a:gd name="connsiteY223" fmla="*/ 211916 h 1104913"/>
                <a:gd name="connsiteX224" fmla="*/ 729263 w 1437928"/>
                <a:gd name="connsiteY224" fmla="*/ 131591 h 1104913"/>
                <a:gd name="connsiteX225" fmla="*/ 745036 w 1437928"/>
                <a:gd name="connsiteY225" fmla="*/ 148822 h 1104913"/>
                <a:gd name="connsiteX226" fmla="*/ 792356 w 1437928"/>
                <a:gd name="connsiteY226" fmla="*/ 150280 h 1104913"/>
                <a:gd name="connsiteX227" fmla="*/ 763638 w 1437928"/>
                <a:gd name="connsiteY227" fmla="*/ 163910 h 1104913"/>
                <a:gd name="connsiteX228" fmla="*/ 786613 w 1437928"/>
                <a:gd name="connsiteY228" fmla="*/ 181141 h 1104913"/>
                <a:gd name="connsiteX229" fmla="*/ 824589 w 1437928"/>
                <a:gd name="connsiteY229" fmla="*/ 191856 h 1104913"/>
                <a:gd name="connsiteX230" fmla="*/ 847563 w 1437928"/>
                <a:gd name="connsiteY230" fmla="*/ 191170 h 1104913"/>
                <a:gd name="connsiteX231" fmla="*/ 864022 w 1437928"/>
                <a:gd name="connsiteY231" fmla="*/ 173254 h 1104913"/>
                <a:gd name="connsiteX232" fmla="*/ 880482 w 1437928"/>
                <a:gd name="connsiteY232" fmla="*/ 159624 h 1104913"/>
                <a:gd name="connsiteX233" fmla="*/ 907742 w 1437928"/>
                <a:gd name="connsiteY233" fmla="*/ 150280 h 1104913"/>
                <a:gd name="connsiteX234" fmla="*/ 891969 w 1437928"/>
                <a:gd name="connsiteY234" fmla="*/ 143079 h 1104913"/>
                <a:gd name="connsiteX235" fmla="*/ 876195 w 1437928"/>
                <a:gd name="connsiteY235" fmla="*/ 132363 h 1104913"/>
                <a:gd name="connsiteX236" fmla="*/ 868994 w 1437928"/>
                <a:gd name="connsiteY236" fmla="*/ 117275 h 1104913"/>
                <a:gd name="connsiteX237" fmla="*/ 857507 w 1437928"/>
                <a:gd name="connsiteY237" fmla="*/ 114446 h 1104913"/>
                <a:gd name="connsiteX238" fmla="*/ 842420 w 1437928"/>
                <a:gd name="connsiteY238" fmla="*/ 107245 h 1104913"/>
                <a:gd name="connsiteX239" fmla="*/ 791499 w 1437928"/>
                <a:gd name="connsiteY239" fmla="*/ 79299 h 1104913"/>
                <a:gd name="connsiteX240" fmla="*/ 763553 w 1437928"/>
                <a:gd name="connsiteY240" fmla="*/ 75699 h 1104913"/>
                <a:gd name="connsiteX241" fmla="*/ 765010 w 1437928"/>
                <a:gd name="connsiteY241" fmla="*/ 82900 h 1104913"/>
                <a:gd name="connsiteX242" fmla="*/ 754294 w 1437928"/>
                <a:gd name="connsiteY242" fmla="*/ 89329 h 1104913"/>
                <a:gd name="connsiteX243" fmla="*/ 740664 w 1437928"/>
                <a:gd name="connsiteY243" fmla="*/ 97216 h 1104913"/>
                <a:gd name="connsiteX244" fmla="*/ 743493 w 1437928"/>
                <a:gd name="connsiteY244" fmla="*/ 115132 h 1104913"/>
                <a:gd name="connsiteX245" fmla="*/ 734920 w 1437928"/>
                <a:gd name="connsiteY245" fmla="*/ 123019 h 1104913"/>
                <a:gd name="connsiteX246" fmla="*/ 729263 w 1437928"/>
                <a:gd name="connsiteY246" fmla="*/ 131591 h 1104913"/>
                <a:gd name="connsiteX247" fmla="*/ 816016 w 1437928"/>
                <a:gd name="connsiteY247" fmla="*/ 60611 h 1104913"/>
                <a:gd name="connsiteX248" fmla="*/ 825360 w 1437928"/>
                <a:gd name="connsiteY248" fmla="*/ 62754 h 1104913"/>
                <a:gd name="connsiteX249" fmla="*/ 831790 w 1437928"/>
                <a:gd name="connsiteY249" fmla="*/ 69184 h 1104913"/>
                <a:gd name="connsiteX250" fmla="*/ 826732 w 1437928"/>
                <a:gd name="connsiteY250" fmla="*/ 79899 h 1104913"/>
                <a:gd name="connsiteX251" fmla="*/ 841820 w 1437928"/>
                <a:gd name="connsiteY251" fmla="*/ 89929 h 1104913"/>
                <a:gd name="connsiteX252" fmla="*/ 882710 w 1437928"/>
                <a:gd name="connsiteY252" fmla="*/ 91387 h 1104913"/>
                <a:gd name="connsiteX253" fmla="*/ 887768 w 1437928"/>
                <a:gd name="connsiteY253" fmla="*/ 99273 h 1104913"/>
                <a:gd name="connsiteX254" fmla="*/ 933631 w 1437928"/>
                <a:gd name="connsiteY254" fmla="*/ 102874 h 1104913"/>
                <a:gd name="connsiteX255" fmla="*/ 950862 w 1437928"/>
                <a:gd name="connsiteY255" fmla="*/ 100731 h 1104913"/>
                <a:gd name="connsiteX256" fmla="*/ 1002468 w 1437928"/>
                <a:gd name="connsiteY256" fmla="*/ 84271 h 1104913"/>
                <a:gd name="connsiteX257" fmla="*/ 1002468 w 1437928"/>
                <a:gd name="connsiteY257" fmla="*/ 97902 h 1104913"/>
                <a:gd name="connsiteX258" fmla="*/ 949404 w 1437928"/>
                <a:gd name="connsiteY258" fmla="*/ 109389 h 1104913"/>
                <a:gd name="connsiteX259" fmla="*/ 969464 w 1437928"/>
                <a:gd name="connsiteY259" fmla="*/ 130906 h 1104913"/>
                <a:gd name="connsiteX260" fmla="*/ 942204 w 1437928"/>
                <a:gd name="connsiteY260" fmla="*/ 123019 h 1104913"/>
                <a:gd name="connsiteX261" fmla="*/ 891283 w 1437928"/>
                <a:gd name="connsiteY261" fmla="*/ 111532 h 1104913"/>
                <a:gd name="connsiteX262" fmla="*/ 891969 w 1437928"/>
                <a:gd name="connsiteY262" fmla="*/ 137335 h 1104913"/>
                <a:gd name="connsiteX263" fmla="*/ 922058 w 1437928"/>
                <a:gd name="connsiteY263" fmla="*/ 156709 h 1104913"/>
                <a:gd name="connsiteX264" fmla="*/ 953605 w 1437928"/>
                <a:gd name="connsiteY264" fmla="*/ 176083 h 1104913"/>
                <a:gd name="connsiteX265" fmla="*/ 909885 w 1437928"/>
                <a:gd name="connsiteY265" fmla="*/ 167510 h 1104913"/>
                <a:gd name="connsiteX266" fmla="*/ 868308 w 1437928"/>
                <a:gd name="connsiteY266" fmla="*/ 186113 h 1104913"/>
                <a:gd name="connsiteX267" fmla="*/ 907056 w 1437928"/>
                <a:gd name="connsiteY267" fmla="*/ 186798 h 1104913"/>
                <a:gd name="connsiteX268" fmla="*/ 903456 w 1437928"/>
                <a:gd name="connsiteY268" fmla="*/ 196828 h 1104913"/>
                <a:gd name="connsiteX269" fmla="*/ 922058 w 1437928"/>
                <a:gd name="connsiteY269" fmla="*/ 218345 h 1104913"/>
                <a:gd name="connsiteX270" fmla="*/ 900541 w 1437928"/>
                <a:gd name="connsiteY270" fmla="*/ 216202 h 1104913"/>
                <a:gd name="connsiteX271" fmla="*/ 872595 w 1437928"/>
                <a:gd name="connsiteY271" fmla="*/ 201886 h 1104913"/>
                <a:gd name="connsiteX272" fmla="*/ 870452 w 1437928"/>
                <a:gd name="connsiteY272" fmla="*/ 217659 h 1104913"/>
                <a:gd name="connsiteX273" fmla="*/ 869766 w 1437928"/>
                <a:gd name="connsiteY273" fmla="*/ 227689 h 1104913"/>
                <a:gd name="connsiteX274" fmla="*/ 836762 w 1437928"/>
                <a:gd name="connsiteY274" fmla="*/ 244148 h 1104913"/>
                <a:gd name="connsiteX275" fmla="*/ 889826 w 1437928"/>
                <a:gd name="connsiteY275" fmla="*/ 249892 h 1104913"/>
                <a:gd name="connsiteX276" fmla="*/ 918543 w 1437928"/>
                <a:gd name="connsiteY276" fmla="*/ 251349 h 1104913"/>
                <a:gd name="connsiteX277" fmla="*/ 951548 w 1437928"/>
                <a:gd name="connsiteY277" fmla="*/ 247749 h 1104913"/>
                <a:gd name="connsiteX278" fmla="*/ 975893 w 1437928"/>
                <a:gd name="connsiteY278" fmla="*/ 255635 h 1104913"/>
                <a:gd name="connsiteX279" fmla="*/ 1001697 w 1437928"/>
                <a:gd name="connsiteY279" fmla="*/ 253492 h 1104913"/>
                <a:gd name="connsiteX280" fmla="*/ 1019613 w 1437928"/>
                <a:gd name="connsiteY280" fmla="*/ 247749 h 1104913"/>
                <a:gd name="connsiteX281" fmla="*/ 1026814 w 1437928"/>
                <a:gd name="connsiteY281" fmla="*/ 233433 h 1104913"/>
                <a:gd name="connsiteX282" fmla="*/ 1007440 w 1437928"/>
                <a:gd name="connsiteY282" fmla="*/ 233433 h 1104913"/>
                <a:gd name="connsiteX283" fmla="*/ 973750 w 1437928"/>
                <a:gd name="connsiteY283" fmla="*/ 227003 h 1104913"/>
                <a:gd name="connsiteX284" fmla="*/ 974436 w 1437928"/>
                <a:gd name="connsiteY284" fmla="*/ 217659 h 1104913"/>
                <a:gd name="connsiteX285" fmla="*/ 1016784 w 1437928"/>
                <a:gd name="connsiteY285" fmla="*/ 216202 h 1104913"/>
                <a:gd name="connsiteX286" fmla="*/ 1019613 w 1437928"/>
                <a:gd name="connsiteY286" fmla="*/ 200429 h 1104913"/>
                <a:gd name="connsiteX287" fmla="*/ 1049703 w 1437928"/>
                <a:gd name="connsiteY287" fmla="*/ 198286 h 1104913"/>
                <a:gd name="connsiteX288" fmla="*/ 1081935 w 1437928"/>
                <a:gd name="connsiteY288" fmla="*/ 165281 h 1104913"/>
                <a:gd name="connsiteX289" fmla="*/ 1038901 w 1437928"/>
                <a:gd name="connsiteY289" fmla="*/ 155938 h 1104913"/>
                <a:gd name="connsiteX290" fmla="*/ 1075506 w 1437928"/>
                <a:gd name="connsiteY290" fmla="*/ 146593 h 1104913"/>
                <a:gd name="connsiteX291" fmla="*/ 1095566 w 1437928"/>
                <a:gd name="connsiteY291" fmla="*/ 131506 h 1104913"/>
                <a:gd name="connsiteX292" fmla="*/ 1127112 w 1437928"/>
                <a:gd name="connsiteY292" fmla="*/ 133649 h 1104913"/>
                <a:gd name="connsiteX293" fmla="*/ 1140743 w 1437928"/>
                <a:gd name="connsiteY293" fmla="*/ 119333 h 1104913"/>
                <a:gd name="connsiteX294" fmla="*/ 1191663 w 1437928"/>
                <a:gd name="connsiteY294" fmla="*/ 92844 h 1104913"/>
                <a:gd name="connsiteX295" fmla="*/ 1245413 w 1437928"/>
                <a:gd name="connsiteY295" fmla="*/ 69870 h 1104913"/>
                <a:gd name="connsiteX296" fmla="*/ 1197407 w 1437928"/>
                <a:gd name="connsiteY296" fmla="*/ 66955 h 1104913"/>
                <a:gd name="connsiteX297" fmla="*/ 1235383 w 1437928"/>
                <a:gd name="connsiteY297" fmla="*/ 58382 h 1104913"/>
                <a:gd name="connsiteX298" fmla="*/ 1284846 w 1437928"/>
                <a:gd name="connsiteY298" fmla="*/ 44066 h 1104913"/>
                <a:gd name="connsiteX299" fmla="*/ 1289133 w 1437928"/>
                <a:gd name="connsiteY299" fmla="*/ 28293 h 1104913"/>
                <a:gd name="connsiteX300" fmla="*/ 1264015 w 1437928"/>
                <a:gd name="connsiteY300" fmla="*/ 18263 h 1104913"/>
                <a:gd name="connsiteX301" fmla="*/ 1245327 w 1437928"/>
                <a:gd name="connsiteY301" fmla="*/ 13291 h 1104913"/>
                <a:gd name="connsiteX302" fmla="*/ 1208723 w 1437928"/>
                <a:gd name="connsiteY302" fmla="*/ 18263 h 1104913"/>
                <a:gd name="connsiteX303" fmla="*/ 1215152 w 1437928"/>
                <a:gd name="connsiteY303" fmla="*/ 8233 h 1104913"/>
                <a:gd name="connsiteX304" fmla="*/ 1158488 w 1437928"/>
                <a:gd name="connsiteY304" fmla="*/ 1804 h 1104913"/>
                <a:gd name="connsiteX305" fmla="*/ 1129770 w 1437928"/>
                <a:gd name="connsiteY305" fmla="*/ 3947 h 1104913"/>
                <a:gd name="connsiteX306" fmla="*/ 1101823 w 1437928"/>
                <a:gd name="connsiteY306" fmla="*/ 9005 h 1104913"/>
                <a:gd name="connsiteX307" fmla="*/ 1089651 w 1437928"/>
                <a:gd name="connsiteY307" fmla="*/ 8319 h 1104913"/>
                <a:gd name="connsiteX308" fmla="*/ 1049531 w 1437928"/>
                <a:gd name="connsiteY308" fmla="*/ 6862 h 1104913"/>
                <a:gd name="connsiteX309" fmla="*/ 1024414 w 1437928"/>
                <a:gd name="connsiteY309" fmla="*/ 11919 h 1104913"/>
                <a:gd name="connsiteX310" fmla="*/ 995010 w 1437928"/>
                <a:gd name="connsiteY310" fmla="*/ 10462 h 1104913"/>
                <a:gd name="connsiteX311" fmla="*/ 986438 w 1437928"/>
                <a:gd name="connsiteY311" fmla="*/ 14748 h 1104913"/>
                <a:gd name="connsiteX312" fmla="*/ 976408 w 1437928"/>
                <a:gd name="connsiteY312" fmla="*/ 22635 h 1104913"/>
                <a:gd name="connsiteX313" fmla="*/ 949919 w 1437928"/>
                <a:gd name="connsiteY313" fmla="*/ 28379 h 1104913"/>
                <a:gd name="connsiteX314" fmla="*/ 930545 w 1437928"/>
                <a:gd name="connsiteY314" fmla="*/ 33436 h 1104913"/>
                <a:gd name="connsiteX315" fmla="*/ 902598 w 1437928"/>
                <a:gd name="connsiteY315" fmla="*/ 30607 h 1104913"/>
                <a:gd name="connsiteX316" fmla="*/ 886825 w 1437928"/>
                <a:gd name="connsiteY316" fmla="*/ 39952 h 1104913"/>
                <a:gd name="connsiteX317" fmla="*/ 876110 w 1437928"/>
                <a:gd name="connsiteY317" fmla="*/ 47838 h 1104913"/>
                <a:gd name="connsiteX318" fmla="*/ 850992 w 1437928"/>
                <a:gd name="connsiteY318" fmla="*/ 44238 h 1104913"/>
                <a:gd name="connsiteX319" fmla="*/ 838133 w 1437928"/>
                <a:gd name="connsiteY319" fmla="*/ 54268 h 1104913"/>
                <a:gd name="connsiteX320" fmla="*/ 803758 w 1437928"/>
                <a:gd name="connsiteY320" fmla="*/ 57097 h 1104913"/>
                <a:gd name="connsiteX321" fmla="*/ 816016 w 1437928"/>
                <a:gd name="connsiteY321" fmla="*/ 60611 h 1104913"/>
                <a:gd name="connsiteX322" fmla="*/ 996725 w 1437928"/>
                <a:gd name="connsiteY322" fmla="*/ 679374 h 1104913"/>
                <a:gd name="connsiteX323" fmla="*/ 998868 w 1437928"/>
                <a:gd name="connsiteY323" fmla="*/ 661458 h 1104913"/>
                <a:gd name="connsiteX324" fmla="*/ 996725 w 1437928"/>
                <a:gd name="connsiteY324" fmla="*/ 679374 h 1104913"/>
                <a:gd name="connsiteX325" fmla="*/ 933631 w 1437928"/>
                <a:gd name="connsiteY325" fmla="*/ 663601 h 1104913"/>
                <a:gd name="connsiteX326" fmla="*/ 960892 w 1437928"/>
                <a:gd name="connsiteY326" fmla="*/ 645684 h 1104913"/>
                <a:gd name="connsiteX327" fmla="*/ 933631 w 1437928"/>
                <a:gd name="connsiteY327" fmla="*/ 663601 h 1104913"/>
                <a:gd name="connsiteX328" fmla="*/ 985238 w 1437928"/>
                <a:gd name="connsiteY328" fmla="*/ 624167 h 1104913"/>
                <a:gd name="connsiteX329" fmla="*/ 963035 w 1437928"/>
                <a:gd name="connsiteY329" fmla="*/ 606251 h 1104913"/>
                <a:gd name="connsiteX330" fmla="*/ 931488 w 1437928"/>
                <a:gd name="connsiteY330" fmla="*/ 587648 h 1104913"/>
                <a:gd name="connsiteX331" fmla="*/ 911428 w 1437928"/>
                <a:gd name="connsiteY331" fmla="*/ 572647 h 1104913"/>
                <a:gd name="connsiteX332" fmla="*/ 893512 w 1437928"/>
                <a:gd name="connsiteY332" fmla="*/ 583362 h 1104913"/>
                <a:gd name="connsiteX333" fmla="*/ 889225 w 1437928"/>
                <a:gd name="connsiteY333" fmla="*/ 605565 h 1104913"/>
                <a:gd name="connsiteX334" fmla="*/ 875595 w 1437928"/>
                <a:gd name="connsiteY334" fmla="*/ 627082 h 1104913"/>
                <a:gd name="connsiteX335" fmla="*/ 895655 w 1437928"/>
                <a:gd name="connsiteY335" fmla="*/ 626396 h 1104913"/>
                <a:gd name="connsiteX336" fmla="*/ 904227 w 1437928"/>
                <a:gd name="connsiteY336" fmla="*/ 639255 h 1104913"/>
                <a:gd name="connsiteX337" fmla="*/ 931488 w 1437928"/>
                <a:gd name="connsiteY337" fmla="*/ 624253 h 1104913"/>
                <a:gd name="connsiteX338" fmla="*/ 952319 w 1437928"/>
                <a:gd name="connsiteY338" fmla="*/ 623567 h 1104913"/>
                <a:gd name="connsiteX339" fmla="*/ 985238 w 1437928"/>
                <a:gd name="connsiteY339" fmla="*/ 624167 h 1104913"/>
                <a:gd name="connsiteX340" fmla="*/ 1219695 w 1437928"/>
                <a:gd name="connsiteY340" fmla="*/ 561074 h 1104913"/>
                <a:gd name="connsiteX341" fmla="*/ 1243355 w 1437928"/>
                <a:gd name="connsiteY341" fmla="*/ 584048 h 1104913"/>
                <a:gd name="connsiteX342" fmla="*/ 1260586 w 1437928"/>
                <a:gd name="connsiteY342" fmla="*/ 579762 h 1104913"/>
                <a:gd name="connsiteX343" fmla="*/ 1277045 w 1437928"/>
                <a:gd name="connsiteY343" fmla="*/ 570418 h 1104913"/>
                <a:gd name="connsiteX344" fmla="*/ 1297877 w 1437928"/>
                <a:gd name="connsiteY344" fmla="*/ 549672 h 1104913"/>
                <a:gd name="connsiteX345" fmla="*/ 1279274 w 1437928"/>
                <a:gd name="connsiteY345" fmla="*/ 538185 h 1104913"/>
                <a:gd name="connsiteX346" fmla="*/ 1265644 w 1437928"/>
                <a:gd name="connsiteY346" fmla="*/ 526012 h 1104913"/>
                <a:gd name="connsiteX347" fmla="*/ 1236926 w 1437928"/>
                <a:gd name="connsiteY347" fmla="*/ 510925 h 1104913"/>
                <a:gd name="connsiteX348" fmla="*/ 1208208 w 1437928"/>
                <a:gd name="connsiteY348" fmla="*/ 500895 h 1104913"/>
                <a:gd name="connsiteX349" fmla="*/ 1186691 w 1437928"/>
                <a:gd name="connsiteY349" fmla="*/ 482978 h 1104913"/>
                <a:gd name="connsiteX350" fmla="*/ 1208894 w 1437928"/>
                <a:gd name="connsiteY350" fmla="*/ 478006 h 1104913"/>
                <a:gd name="connsiteX351" fmla="*/ 1190292 w 1437928"/>
                <a:gd name="connsiteY351" fmla="*/ 468662 h 1104913"/>
                <a:gd name="connsiteX352" fmla="*/ 1199636 w 1437928"/>
                <a:gd name="connsiteY352" fmla="*/ 461461 h 1104913"/>
                <a:gd name="connsiteX353" fmla="*/ 1191063 w 1437928"/>
                <a:gd name="connsiteY353" fmla="*/ 447831 h 1104913"/>
                <a:gd name="connsiteX354" fmla="*/ 1179576 w 1437928"/>
                <a:gd name="connsiteY354" fmla="*/ 453575 h 1104913"/>
                <a:gd name="connsiteX355" fmla="*/ 1182405 w 1437928"/>
                <a:gd name="connsiteY355" fmla="*/ 440716 h 1104913"/>
                <a:gd name="connsiteX356" fmla="*/ 1157288 w 1437928"/>
                <a:gd name="connsiteY356" fmla="*/ 432829 h 1104913"/>
                <a:gd name="connsiteX357" fmla="*/ 1145800 w 1437928"/>
                <a:gd name="connsiteY357" fmla="*/ 424942 h 1104913"/>
                <a:gd name="connsiteX358" fmla="*/ 1124969 w 1437928"/>
                <a:gd name="connsiteY358" fmla="*/ 429229 h 1104913"/>
                <a:gd name="connsiteX359" fmla="*/ 1119226 w 1437928"/>
                <a:gd name="connsiteY359" fmla="*/ 424171 h 1104913"/>
                <a:gd name="connsiteX360" fmla="*/ 1132856 w 1437928"/>
                <a:gd name="connsiteY360" fmla="*/ 411312 h 1104913"/>
                <a:gd name="connsiteX361" fmla="*/ 1108510 w 1437928"/>
                <a:gd name="connsiteY361" fmla="*/ 411998 h 1104913"/>
                <a:gd name="connsiteX362" fmla="*/ 1089908 w 1437928"/>
                <a:gd name="connsiteY362" fmla="*/ 396910 h 1104913"/>
                <a:gd name="connsiteX363" fmla="*/ 1069848 w 1437928"/>
                <a:gd name="connsiteY363" fmla="*/ 385423 h 1104913"/>
                <a:gd name="connsiteX364" fmla="*/ 1035472 w 1437928"/>
                <a:gd name="connsiteY364" fmla="*/ 371793 h 1104913"/>
                <a:gd name="connsiteX365" fmla="*/ 1017556 w 1437928"/>
                <a:gd name="connsiteY365" fmla="*/ 385423 h 1104913"/>
                <a:gd name="connsiteX366" fmla="*/ 1007526 w 1437928"/>
                <a:gd name="connsiteY366" fmla="*/ 381823 h 1104913"/>
                <a:gd name="connsiteX367" fmla="*/ 981037 w 1437928"/>
                <a:gd name="connsiteY367" fmla="*/ 390395 h 1104913"/>
                <a:gd name="connsiteX368" fmla="*/ 981723 w 1437928"/>
                <a:gd name="connsiteY368" fmla="*/ 363135 h 1104913"/>
                <a:gd name="connsiteX369" fmla="*/ 970236 w 1437928"/>
                <a:gd name="connsiteY369" fmla="*/ 343761 h 1104913"/>
                <a:gd name="connsiteX370" fmla="*/ 938689 w 1437928"/>
                <a:gd name="connsiteY370" fmla="*/ 343761 h 1104913"/>
                <a:gd name="connsiteX371" fmla="*/ 904313 w 1437928"/>
                <a:gd name="connsiteY371" fmla="*/ 357391 h 1104913"/>
                <a:gd name="connsiteX372" fmla="*/ 909371 w 1437928"/>
                <a:gd name="connsiteY372" fmla="*/ 381051 h 1104913"/>
                <a:gd name="connsiteX373" fmla="*/ 900798 w 1437928"/>
                <a:gd name="connsiteY373" fmla="*/ 396139 h 1104913"/>
                <a:gd name="connsiteX374" fmla="*/ 918029 w 1437928"/>
                <a:gd name="connsiteY374" fmla="*/ 408312 h 1104913"/>
                <a:gd name="connsiteX375" fmla="*/ 890769 w 1437928"/>
                <a:gd name="connsiteY375" fmla="*/ 397596 h 1104913"/>
                <a:gd name="connsiteX376" fmla="*/ 887168 w 1437928"/>
                <a:gd name="connsiteY376" fmla="*/ 376851 h 1104913"/>
                <a:gd name="connsiteX377" fmla="*/ 895741 w 1437928"/>
                <a:gd name="connsiteY377" fmla="*/ 353877 h 1104913"/>
                <a:gd name="connsiteX378" fmla="*/ 912200 w 1437928"/>
                <a:gd name="connsiteY378" fmla="*/ 339560 h 1104913"/>
                <a:gd name="connsiteX379" fmla="*/ 848420 w 1437928"/>
                <a:gd name="connsiteY379" fmla="*/ 355334 h 1104913"/>
                <a:gd name="connsiteX380" fmla="*/ 833333 w 1437928"/>
                <a:gd name="connsiteY380" fmla="*/ 411312 h 1104913"/>
                <a:gd name="connsiteX381" fmla="*/ 867708 w 1437928"/>
                <a:gd name="connsiteY381" fmla="*/ 417741 h 1104913"/>
                <a:gd name="connsiteX382" fmla="*/ 864108 w 1437928"/>
                <a:gd name="connsiteY382" fmla="*/ 424942 h 1104913"/>
                <a:gd name="connsiteX383" fmla="*/ 839762 w 1437928"/>
                <a:gd name="connsiteY383" fmla="*/ 427085 h 1104913"/>
                <a:gd name="connsiteX384" fmla="*/ 871309 w 1437928"/>
                <a:gd name="connsiteY384" fmla="*/ 442859 h 1104913"/>
                <a:gd name="connsiteX385" fmla="*/ 887768 w 1437928"/>
                <a:gd name="connsiteY385" fmla="*/ 446459 h 1104913"/>
                <a:gd name="connsiteX386" fmla="*/ 920001 w 1437928"/>
                <a:gd name="connsiteY386" fmla="*/ 451517 h 1104913"/>
                <a:gd name="connsiteX387" fmla="*/ 955834 w 1437928"/>
                <a:gd name="connsiteY387" fmla="*/ 457947 h 1104913"/>
                <a:gd name="connsiteX388" fmla="*/ 972293 w 1437928"/>
                <a:gd name="connsiteY388" fmla="*/ 450746 h 1104913"/>
                <a:gd name="connsiteX389" fmla="*/ 1008898 w 1437928"/>
                <a:gd name="connsiteY389" fmla="*/ 455718 h 1104913"/>
                <a:gd name="connsiteX390" fmla="*/ 1006754 w 1437928"/>
                <a:gd name="connsiteY390" fmla="*/ 445688 h 1104913"/>
                <a:gd name="connsiteX391" fmla="*/ 1010355 w 1437928"/>
                <a:gd name="connsiteY391" fmla="*/ 437801 h 1104913"/>
                <a:gd name="connsiteX392" fmla="*/ 1029729 w 1437928"/>
                <a:gd name="connsiteY392" fmla="*/ 449974 h 1104913"/>
                <a:gd name="connsiteX393" fmla="*/ 1038301 w 1437928"/>
                <a:gd name="connsiteY393" fmla="*/ 457861 h 1104913"/>
                <a:gd name="connsiteX394" fmla="*/ 1062647 w 1437928"/>
                <a:gd name="connsiteY394" fmla="*/ 474320 h 1104913"/>
                <a:gd name="connsiteX395" fmla="*/ 1046874 w 1437928"/>
                <a:gd name="connsiteY395" fmla="*/ 487950 h 1104913"/>
                <a:gd name="connsiteX396" fmla="*/ 1071991 w 1437928"/>
                <a:gd name="connsiteY396" fmla="*/ 480749 h 1104913"/>
                <a:gd name="connsiteX397" fmla="*/ 1087079 w 1437928"/>
                <a:gd name="connsiteY397" fmla="*/ 496523 h 1104913"/>
                <a:gd name="connsiteX398" fmla="*/ 1111425 w 1437928"/>
                <a:gd name="connsiteY398" fmla="*/ 512296 h 1104913"/>
                <a:gd name="connsiteX399" fmla="*/ 1111425 w 1437928"/>
                <a:gd name="connsiteY399" fmla="*/ 540243 h 1104913"/>
                <a:gd name="connsiteX400" fmla="*/ 1137914 w 1437928"/>
                <a:gd name="connsiteY400" fmla="*/ 538099 h 1104913"/>
                <a:gd name="connsiteX401" fmla="*/ 1163031 w 1437928"/>
                <a:gd name="connsiteY401" fmla="*/ 550273 h 1104913"/>
                <a:gd name="connsiteX402" fmla="*/ 1139371 w 1437928"/>
                <a:gd name="connsiteY402" fmla="*/ 561760 h 1104913"/>
                <a:gd name="connsiteX403" fmla="*/ 1098480 w 1437928"/>
                <a:gd name="connsiteY403" fmla="*/ 546672 h 1104913"/>
                <a:gd name="connsiteX404" fmla="*/ 1094194 w 1437928"/>
                <a:gd name="connsiteY404" fmla="*/ 573932 h 1104913"/>
                <a:gd name="connsiteX405" fmla="*/ 1056218 w 1437928"/>
                <a:gd name="connsiteY405" fmla="*/ 581819 h 1104913"/>
                <a:gd name="connsiteX406" fmla="*/ 1034701 w 1437928"/>
                <a:gd name="connsiteY406" fmla="*/ 586106 h 1104913"/>
                <a:gd name="connsiteX407" fmla="*/ 1025357 w 1437928"/>
                <a:gd name="connsiteY407" fmla="*/ 606165 h 1104913"/>
                <a:gd name="connsiteX408" fmla="*/ 1061190 w 1437928"/>
                <a:gd name="connsiteY408" fmla="*/ 607623 h 1104913"/>
                <a:gd name="connsiteX409" fmla="*/ 1076963 w 1437928"/>
                <a:gd name="connsiteY409" fmla="*/ 604708 h 1104913"/>
                <a:gd name="connsiteX410" fmla="*/ 1101309 w 1437928"/>
                <a:gd name="connsiteY410" fmla="*/ 603251 h 1104913"/>
                <a:gd name="connsiteX411" fmla="*/ 1119911 w 1437928"/>
                <a:gd name="connsiteY411" fmla="*/ 619710 h 1104913"/>
                <a:gd name="connsiteX412" fmla="*/ 1129255 w 1437928"/>
                <a:gd name="connsiteY412" fmla="*/ 640541 h 1104913"/>
                <a:gd name="connsiteX413" fmla="*/ 1168003 w 1437928"/>
                <a:gd name="connsiteY413" fmla="*/ 652714 h 1104913"/>
                <a:gd name="connsiteX414" fmla="*/ 1218238 w 1437928"/>
                <a:gd name="connsiteY414" fmla="*/ 672088 h 1104913"/>
                <a:gd name="connsiteX415" fmla="*/ 1175976 w 1437928"/>
                <a:gd name="connsiteY415" fmla="*/ 629054 h 1104913"/>
                <a:gd name="connsiteX416" fmla="*/ 1200322 w 1437928"/>
                <a:gd name="connsiteY416" fmla="*/ 633340 h 1104913"/>
                <a:gd name="connsiteX417" fmla="*/ 1244041 w 1437928"/>
                <a:gd name="connsiteY417" fmla="*/ 636169 h 1104913"/>
                <a:gd name="connsiteX418" fmla="*/ 1235469 w 1437928"/>
                <a:gd name="connsiteY418" fmla="*/ 617566 h 1104913"/>
                <a:gd name="connsiteX419" fmla="*/ 1219010 w 1437928"/>
                <a:gd name="connsiteY419" fmla="*/ 595364 h 1104913"/>
                <a:gd name="connsiteX420" fmla="*/ 1192521 w 1437928"/>
                <a:gd name="connsiteY420" fmla="*/ 571018 h 1104913"/>
                <a:gd name="connsiteX421" fmla="*/ 1196807 w 1437928"/>
                <a:gd name="connsiteY421" fmla="*/ 553101 h 1104913"/>
                <a:gd name="connsiteX422" fmla="*/ 1219695 w 1437928"/>
                <a:gd name="connsiteY422" fmla="*/ 561074 h 1104913"/>
                <a:gd name="connsiteX423" fmla="*/ 1068476 w 1437928"/>
                <a:gd name="connsiteY423" fmla="*/ 526612 h 1104913"/>
                <a:gd name="connsiteX424" fmla="*/ 1070620 w 1437928"/>
                <a:gd name="connsiteY424" fmla="*/ 505095 h 1104913"/>
                <a:gd name="connsiteX425" fmla="*/ 1049874 w 1437928"/>
                <a:gd name="connsiteY425" fmla="*/ 500038 h 1104913"/>
                <a:gd name="connsiteX426" fmla="*/ 1035558 w 1437928"/>
                <a:gd name="connsiteY426" fmla="*/ 525155 h 1104913"/>
                <a:gd name="connsiteX427" fmla="*/ 1068476 w 1437928"/>
                <a:gd name="connsiteY427" fmla="*/ 526612 h 1104913"/>
                <a:gd name="connsiteX428" fmla="*/ 978808 w 1437928"/>
                <a:gd name="connsiteY428" fmla="*/ 340246 h 1104913"/>
                <a:gd name="connsiteX429" fmla="*/ 988838 w 1437928"/>
                <a:gd name="connsiteY429" fmla="*/ 360306 h 1104913"/>
                <a:gd name="connsiteX430" fmla="*/ 1013184 w 1437928"/>
                <a:gd name="connsiteY430" fmla="*/ 368192 h 1104913"/>
                <a:gd name="connsiteX431" fmla="*/ 1051932 w 1437928"/>
                <a:gd name="connsiteY431" fmla="*/ 361763 h 1104913"/>
                <a:gd name="connsiteX432" fmla="*/ 1011041 w 1437928"/>
                <a:gd name="connsiteY432" fmla="*/ 341703 h 1104913"/>
                <a:gd name="connsiteX433" fmla="*/ 978808 w 1437928"/>
                <a:gd name="connsiteY433" fmla="*/ 340246 h 1104913"/>
                <a:gd name="connsiteX434" fmla="*/ 1247727 w 1437928"/>
                <a:gd name="connsiteY434" fmla="*/ 950437 h 1104913"/>
                <a:gd name="connsiteX435" fmla="*/ 1292219 w 1437928"/>
                <a:gd name="connsiteY435" fmla="*/ 965524 h 1104913"/>
                <a:gd name="connsiteX436" fmla="*/ 1247727 w 1437928"/>
                <a:gd name="connsiteY436" fmla="*/ 950437 h 1104913"/>
                <a:gd name="connsiteX437" fmla="*/ 1429550 w 1437928"/>
                <a:gd name="connsiteY437" fmla="*/ 993213 h 1104913"/>
                <a:gd name="connsiteX438" fmla="*/ 1428607 w 1437928"/>
                <a:gd name="connsiteY438" fmla="*/ 984641 h 1104913"/>
                <a:gd name="connsiteX439" fmla="*/ 1421921 w 1437928"/>
                <a:gd name="connsiteY439" fmla="*/ 980783 h 1104913"/>
                <a:gd name="connsiteX440" fmla="*/ 1422864 w 1437928"/>
                <a:gd name="connsiteY440" fmla="*/ 965010 h 1104913"/>
                <a:gd name="connsiteX441" fmla="*/ 1410005 w 1437928"/>
                <a:gd name="connsiteY441" fmla="*/ 961667 h 1104913"/>
                <a:gd name="connsiteX442" fmla="*/ 1395689 w 1437928"/>
                <a:gd name="connsiteY442" fmla="*/ 958752 h 1104913"/>
                <a:gd name="connsiteX443" fmla="*/ 1388488 w 1437928"/>
                <a:gd name="connsiteY443" fmla="*/ 949236 h 1104913"/>
                <a:gd name="connsiteX444" fmla="*/ 1376058 w 1437928"/>
                <a:gd name="connsiteY444" fmla="*/ 949751 h 1104913"/>
                <a:gd name="connsiteX445" fmla="*/ 1377515 w 1437928"/>
                <a:gd name="connsiteY445" fmla="*/ 938264 h 1104913"/>
                <a:gd name="connsiteX446" fmla="*/ 1389002 w 1437928"/>
                <a:gd name="connsiteY446" fmla="*/ 920090 h 1104913"/>
                <a:gd name="connsiteX447" fmla="*/ 1381373 w 1437928"/>
                <a:gd name="connsiteY447" fmla="*/ 914861 h 1104913"/>
                <a:gd name="connsiteX448" fmla="*/ 1355055 w 1437928"/>
                <a:gd name="connsiteY448" fmla="*/ 951208 h 1104913"/>
                <a:gd name="connsiteX449" fmla="*/ 1347854 w 1437928"/>
                <a:gd name="connsiteY449" fmla="*/ 966467 h 1104913"/>
                <a:gd name="connsiteX450" fmla="*/ 1338767 w 1437928"/>
                <a:gd name="connsiteY450" fmla="*/ 976068 h 1104913"/>
                <a:gd name="connsiteX451" fmla="*/ 1333967 w 1437928"/>
                <a:gd name="connsiteY451" fmla="*/ 995700 h 1104913"/>
                <a:gd name="connsiteX452" fmla="*/ 1358827 w 1437928"/>
                <a:gd name="connsiteY452" fmla="*/ 995185 h 1104913"/>
                <a:gd name="connsiteX453" fmla="*/ 1381801 w 1437928"/>
                <a:gd name="connsiteY453" fmla="*/ 991327 h 1104913"/>
                <a:gd name="connsiteX454" fmla="*/ 1396632 w 1437928"/>
                <a:gd name="connsiteY454" fmla="*/ 995185 h 1104913"/>
                <a:gd name="connsiteX455" fmla="*/ 1392774 w 1437928"/>
                <a:gd name="connsiteY455" fmla="*/ 1006672 h 1104913"/>
                <a:gd name="connsiteX456" fmla="*/ 1406662 w 1437928"/>
                <a:gd name="connsiteY456" fmla="*/ 1000929 h 1104913"/>
                <a:gd name="connsiteX457" fmla="*/ 1416691 w 1437928"/>
                <a:gd name="connsiteY457" fmla="*/ 1005729 h 1104913"/>
                <a:gd name="connsiteX458" fmla="*/ 1436751 w 1437928"/>
                <a:gd name="connsiteY458" fmla="*/ 1007615 h 1104913"/>
                <a:gd name="connsiteX459" fmla="*/ 1429550 w 1437928"/>
                <a:gd name="connsiteY459" fmla="*/ 993213 h 1104913"/>
                <a:gd name="connsiteX460" fmla="*/ 133560 w 1437928"/>
                <a:gd name="connsiteY460" fmla="*/ 861454 h 1104913"/>
                <a:gd name="connsiteX461" fmla="*/ 158163 w 1437928"/>
                <a:gd name="connsiteY461" fmla="*/ 896944 h 1104913"/>
                <a:gd name="connsiteX462" fmla="*/ 150533 w 1437928"/>
                <a:gd name="connsiteY462" fmla="*/ 871998 h 1104913"/>
                <a:gd name="connsiteX463" fmla="*/ 133560 w 1437928"/>
                <a:gd name="connsiteY463" fmla="*/ 861454 h 1104913"/>
                <a:gd name="connsiteX464" fmla="*/ 1315107 w 1437928"/>
                <a:gd name="connsiteY464" fmla="*/ 1024932 h 1104913"/>
                <a:gd name="connsiteX465" fmla="*/ 1314764 w 1437928"/>
                <a:gd name="connsiteY465" fmla="*/ 1013787 h 1104913"/>
                <a:gd name="connsiteX466" fmla="*/ 1303620 w 1437928"/>
                <a:gd name="connsiteY466" fmla="*/ 1020217 h 1104913"/>
                <a:gd name="connsiteX467" fmla="*/ 1295391 w 1437928"/>
                <a:gd name="connsiteY467" fmla="*/ 1029561 h 1104913"/>
                <a:gd name="connsiteX468" fmla="*/ 1288618 w 1437928"/>
                <a:gd name="connsiteY468" fmla="*/ 1036419 h 1104913"/>
                <a:gd name="connsiteX469" fmla="*/ 1259900 w 1437928"/>
                <a:gd name="connsiteY469" fmla="*/ 1031361 h 1104913"/>
                <a:gd name="connsiteX470" fmla="*/ 1242327 w 1437928"/>
                <a:gd name="connsiteY470" fmla="*/ 1017045 h 1104913"/>
                <a:gd name="connsiteX471" fmla="*/ 1240184 w 1437928"/>
                <a:gd name="connsiteY471" fmla="*/ 1000586 h 1104913"/>
                <a:gd name="connsiteX472" fmla="*/ 1232983 w 1437928"/>
                <a:gd name="connsiteY472" fmla="*/ 995185 h 1104913"/>
                <a:gd name="connsiteX473" fmla="*/ 1231525 w 1437928"/>
                <a:gd name="connsiteY473" fmla="*/ 988756 h 1104913"/>
                <a:gd name="connsiteX474" fmla="*/ 1247299 w 1437928"/>
                <a:gd name="connsiteY474" fmla="*/ 967925 h 1104913"/>
                <a:gd name="connsiteX475" fmla="*/ 1177347 w 1437928"/>
                <a:gd name="connsiteY475" fmla="*/ 979412 h 1104913"/>
                <a:gd name="connsiteX476" fmla="*/ 1142200 w 1437928"/>
                <a:gd name="connsiteY476" fmla="*/ 1009501 h 1104913"/>
                <a:gd name="connsiteX477" fmla="*/ 1156859 w 1437928"/>
                <a:gd name="connsiteY477" fmla="*/ 992613 h 1104913"/>
                <a:gd name="connsiteX478" fmla="*/ 1160117 w 1437928"/>
                <a:gd name="connsiteY478" fmla="*/ 985070 h 1104913"/>
                <a:gd name="connsiteX479" fmla="*/ 1182662 w 1437928"/>
                <a:gd name="connsiteY479" fmla="*/ 963896 h 1104913"/>
                <a:gd name="connsiteX480" fmla="*/ 1199550 w 1437928"/>
                <a:gd name="connsiteY480" fmla="*/ 958923 h 1104913"/>
                <a:gd name="connsiteX481" fmla="*/ 1211380 w 1437928"/>
                <a:gd name="connsiteY481" fmla="*/ 944608 h 1104913"/>
                <a:gd name="connsiteX482" fmla="*/ 1312450 w 1437928"/>
                <a:gd name="connsiteY482" fmla="*/ 939550 h 1104913"/>
                <a:gd name="connsiteX483" fmla="*/ 1341511 w 1437928"/>
                <a:gd name="connsiteY483" fmla="*/ 921633 h 1104913"/>
                <a:gd name="connsiteX484" fmla="*/ 1363713 w 1437928"/>
                <a:gd name="connsiteY484" fmla="*/ 915204 h 1104913"/>
                <a:gd name="connsiteX485" fmla="*/ 1386259 w 1437928"/>
                <a:gd name="connsiteY485" fmla="*/ 901573 h 1104913"/>
                <a:gd name="connsiteX486" fmla="*/ 1384802 w 1437928"/>
                <a:gd name="connsiteY486" fmla="*/ 894801 h 1104913"/>
                <a:gd name="connsiteX487" fmla="*/ 1380173 w 1437928"/>
                <a:gd name="connsiteY487" fmla="*/ 890172 h 1104913"/>
                <a:gd name="connsiteX488" fmla="*/ 1389859 w 1437928"/>
                <a:gd name="connsiteY488" fmla="*/ 880485 h 1104913"/>
                <a:gd name="connsiteX489" fmla="*/ 1381287 w 1437928"/>
                <a:gd name="connsiteY489" fmla="*/ 867884 h 1104913"/>
                <a:gd name="connsiteX490" fmla="*/ 1364056 w 1437928"/>
                <a:gd name="connsiteY490" fmla="*/ 870027 h 1104913"/>
                <a:gd name="connsiteX491" fmla="*/ 1362942 w 1437928"/>
                <a:gd name="connsiteY491" fmla="*/ 857082 h 1104913"/>
                <a:gd name="connsiteX492" fmla="*/ 1337825 w 1437928"/>
                <a:gd name="connsiteY492" fmla="*/ 863169 h 1104913"/>
                <a:gd name="connsiteX493" fmla="*/ 1322394 w 1437928"/>
                <a:gd name="connsiteY493" fmla="*/ 869941 h 1104913"/>
                <a:gd name="connsiteX494" fmla="*/ 1318451 w 1437928"/>
                <a:gd name="connsiteY494" fmla="*/ 863511 h 1104913"/>
                <a:gd name="connsiteX495" fmla="*/ 1327795 w 1437928"/>
                <a:gd name="connsiteY495" fmla="*/ 859568 h 1104913"/>
                <a:gd name="connsiteX496" fmla="*/ 1342453 w 1437928"/>
                <a:gd name="connsiteY496" fmla="*/ 854167 h 1104913"/>
                <a:gd name="connsiteX497" fmla="*/ 1360370 w 1437928"/>
                <a:gd name="connsiteY497" fmla="*/ 847310 h 1104913"/>
                <a:gd name="connsiteX498" fmla="*/ 1348540 w 1437928"/>
                <a:gd name="connsiteY498" fmla="*/ 839766 h 1104913"/>
                <a:gd name="connsiteX499" fmla="*/ 1330281 w 1437928"/>
                <a:gd name="connsiteY499" fmla="*/ 832565 h 1104913"/>
                <a:gd name="connsiteX500" fmla="*/ 1320594 w 1437928"/>
                <a:gd name="connsiteY500" fmla="*/ 830765 h 1104913"/>
                <a:gd name="connsiteX501" fmla="*/ 1309107 w 1437928"/>
                <a:gd name="connsiteY501" fmla="*/ 822878 h 1104913"/>
                <a:gd name="connsiteX502" fmla="*/ 1281846 w 1437928"/>
                <a:gd name="connsiteY502" fmla="*/ 802047 h 1104913"/>
                <a:gd name="connsiteX503" fmla="*/ 1283646 w 1437928"/>
                <a:gd name="connsiteY503" fmla="*/ 797761 h 1104913"/>
                <a:gd name="connsiteX504" fmla="*/ 1296591 w 1437928"/>
                <a:gd name="connsiteY504" fmla="*/ 790560 h 1104913"/>
                <a:gd name="connsiteX505" fmla="*/ 1290161 w 1437928"/>
                <a:gd name="connsiteY505" fmla="*/ 783444 h 1104913"/>
                <a:gd name="connsiteX506" fmla="*/ 1288018 w 1437928"/>
                <a:gd name="connsiteY506" fmla="*/ 774786 h 1104913"/>
                <a:gd name="connsiteX507" fmla="*/ 1277645 w 1437928"/>
                <a:gd name="connsiteY507" fmla="*/ 762956 h 1104913"/>
                <a:gd name="connsiteX508" fmla="*/ 1271559 w 1437928"/>
                <a:gd name="connsiteY508" fmla="*/ 753612 h 1104913"/>
                <a:gd name="connsiteX509" fmla="*/ 1265473 w 1437928"/>
                <a:gd name="connsiteY509" fmla="*/ 741439 h 1104913"/>
                <a:gd name="connsiteX510" fmla="*/ 1254328 w 1437928"/>
                <a:gd name="connsiteY510" fmla="*/ 723523 h 1104913"/>
                <a:gd name="connsiteX511" fmla="*/ 1246099 w 1437928"/>
                <a:gd name="connsiteY511" fmla="*/ 708864 h 1104913"/>
                <a:gd name="connsiteX512" fmla="*/ 1238898 w 1437928"/>
                <a:gd name="connsiteY512" fmla="*/ 714264 h 1104913"/>
                <a:gd name="connsiteX513" fmla="*/ 1231354 w 1437928"/>
                <a:gd name="connsiteY513" fmla="*/ 725409 h 1104913"/>
                <a:gd name="connsiteX514" fmla="*/ 1229211 w 1437928"/>
                <a:gd name="connsiteY514" fmla="*/ 735096 h 1104913"/>
                <a:gd name="connsiteX515" fmla="*/ 1225953 w 1437928"/>
                <a:gd name="connsiteY515" fmla="*/ 744097 h 1104913"/>
                <a:gd name="connsiteX516" fmla="*/ 1220210 w 1437928"/>
                <a:gd name="connsiteY516" fmla="*/ 750183 h 1104913"/>
                <a:gd name="connsiteX517" fmla="*/ 1210523 w 1437928"/>
                <a:gd name="connsiteY517" fmla="*/ 751640 h 1104913"/>
                <a:gd name="connsiteX518" fmla="*/ 1194407 w 1437928"/>
                <a:gd name="connsiteY518" fmla="*/ 760984 h 1104913"/>
                <a:gd name="connsiteX519" fmla="*/ 1185834 w 1437928"/>
                <a:gd name="connsiteY519" fmla="*/ 753784 h 1104913"/>
                <a:gd name="connsiteX520" fmla="*/ 1176490 w 1437928"/>
                <a:gd name="connsiteY520" fmla="*/ 745897 h 1104913"/>
                <a:gd name="connsiteX521" fmla="*/ 1167918 w 1437928"/>
                <a:gd name="connsiteY521" fmla="*/ 740153 h 1104913"/>
                <a:gd name="connsiteX522" fmla="*/ 1161488 w 1437928"/>
                <a:gd name="connsiteY522" fmla="*/ 729009 h 1104913"/>
                <a:gd name="connsiteX523" fmla="*/ 1159688 w 1437928"/>
                <a:gd name="connsiteY523" fmla="*/ 710750 h 1104913"/>
                <a:gd name="connsiteX524" fmla="*/ 1165089 w 1437928"/>
                <a:gd name="connsiteY524" fmla="*/ 697119 h 1104913"/>
                <a:gd name="connsiteX525" fmla="*/ 1156516 w 1437928"/>
                <a:gd name="connsiteY525" fmla="*/ 696434 h 1104913"/>
                <a:gd name="connsiteX526" fmla="*/ 1147515 w 1437928"/>
                <a:gd name="connsiteY526" fmla="*/ 692833 h 1104913"/>
                <a:gd name="connsiteX527" fmla="*/ 1128141 w 1437928"/>
                <a:gd name="connsiteY527" fmla="*/ 686061 h 1104913"/>
                <a:gd name="connsiteX528" fmla="*/ 1120597 w 1437928"/>
                <a:gd name="connsiteY528" fmla="*/ 676717 h 1104913"/>
                <a:gd name="connsiteX529" fmla="*/ 1112711 w 1437928"/>
                <a:gd name="connsiteY529" fmla="*/ 670973 h 1104913"/>
                <a:gd name="connsiteX530" fmla="*/ 1105938 w 1437928"/>
                <a:gd name="connsiteY530" fmla="*/ 664544 h 1104913"/>
                <a:gd name="connsiteX531" fmla="*/ 1094451 w 1437928"/>
                <a:gd name="connsiteY531" fmla="*/ 658800 h 1104913"/>
                <a:gd name="connsiteX532" fmla="*/ 1078335 w 1437928"/>
                <a:gd name="connsiteY532" fmla="*/ 664201 h 1104913"/>
                <a:gd name="connsiteX533" fmla="*/ 1063676 w 1437928"/>
                <a:gd name="connsiteY533" fmla="*/ 661715 h 1104913"/>
                <a:gd name="connsiteX534" fmla="*/ 1050731 w 1437928"/>
                <a:gd name="connsiteY534" fmla="*/ 657429 h 1104913"/>
                <a:gd name="connsiteX535" fmla="*/ 1029214 w 1437928"/>
                <a:gd name="connsiteY535" fmla="*/ 657429 h 1104913"/>
                <a:gd name="connsiteX536" fmla="*/ 1022442 w 1437928"/>
                <a:gd name="connsiteY536" fmla="*/ 669259 h 1104913"/>
                <a:gd name="connsiteX537" fmla="*/ 1032815 w 1437928"/>
                <a:gd name="connsiteY537" fmla="*/ 680403 h 1104913"/>
                <a:gd name="connsiteX538" fmla="*/ 1028872 w 1437928"/>
                <a:gd name="connsiteY538" fmla="*/ 688290 h 1104913"/>
                <a:gd name="connsiteX539" fmla="*/ 1023814 w 1437928"/>
                <a:gd name="connsiteY539" fmla="*/ 695833 h 1104913"/>
                <a:gd name="connsiteX540" fmla="*/ 1028872 w 1437928"/>
                <a:gd name="connsiteY540" fmla="*/ 704835 h 1104913"/>
                <a:gd name="connsiteX541" fmla="*/ 1035301 w 1437928"/>
                <a:gd name="connsiteY541" fmla="*/ 719494 h 1104913"/>
                <a:gd name="connsiteX542" fmla="*/ 1028872 w 1437928"/>
                <a:gd name="connsiteY542" fmla="*/ 727380 h 1104913"/>
                <a:gd name="connsiteX543" fmla="*/ 1024242 w 1437928"/>
                <a:gd name="connsiteY543" fmla="*/ 738525 h 1104913"/>
                <a:gd name="connsiteX544" fmla="*/ 1018842 w 1437928"/>
                <a:gd name="connsiteY544" fmla="*/ 753955 h 1104913"/>
                <a:gd name="connsiteX545" fmla="*/ 1043188 w 1437928"/>
                <a:gd name="connsiteY545" fmla="*/ 773329 h 1104913"/>
                <a:gd name="connsiteX546" fmla="*/ 1046788 w 1437928"/>
                <a:gd name="connsiteY546" fmla="*/ 808819 h 1104913"/>
                <a:gd name="connsiteX547" fmla="*/ 1023814 w 1437928"/>
                <a:gd name="connsiteY547" fmla="*/ 831365 h 1104913"/>
                <a:gd name="connsiteX548" fmla="*/ 1001268 w 1437928"/>
                <a:gd name="connsiteY548" fmla="*/ 839594 h 1104913"/>
                <a:gd name="connsiteX549" fmla="*/ 1005554 w 1437928"/>
                <a:gd name="connsiteY549" fmla="*/ 855368 h 1104913"/>
                <a:gd name="connsiteX550" fmla="*/ 1009841 w 1437928"/>
                <a:gd name="connsiteY550" fmla="*/ 871484 h 1104913"/>
                <a:gd name="connsiteX551" fmla="*/ 1014470 w 1437928"/>
                <a:gd name="connsiteY551" fmla="*/ 890858 h 1104913"/>
                <a:gd name="connsiteX552" fmla="*/ 1010869 w 1437928"/>
                <a:gd name="connsiteY552" fmla="*/ 904488 h 1104913"/>
                <a:gd name="connsiteX553" fmla="*/ 1013355 w 1437928"/>
                <a:gd name="connsiteY553" fmla="*/ 912718 h 1104913"/>
                <a:gd name="connsiteX554" fmla="*/ 1006154 w 1437928"/>
                <a:gd name="connsiteY554" fmla="*/ 912032 h 1104913"/>
                <a:gd name="connsiteX555" fmla="*/ 997153 w 1437928"/>
                <a:gd name="connsiteY555" fmla="*/ 922062 h 1104913"/>
                <a:gd name="connsiteX556" fmla="*/ 983523 w 1437928"/>
                <a:gd name="connsiteY556" fmla="*/ 917090 h 1104913"/>
                <a:gd name="connsiteX557" fmla="*/ 977779 w 1437928"/>
                <a:gd name="connsiteY557" fmla="*/ 905945 h 1104913"/>
                <a:gd name="connsiteX558" fmla="*/ 966292 w 1437928"/>
                <a:gd name="connsiteY558" fmla="*/ 894887 h 1104913"/>
                <a:gd name="connsiteX559" fmla="*/ 955148 w 1437928"/>
                <a:gd name="connsiteY559" fmla="*/ 880571 h 1104913"/>
                <a:gd name="connsiteX560" fmla="*/ 954033 w 1437928"/>
                <a:gd name="connsiteY560" fmla="*/ 855796 h 1104913"/>
                <a:gd name="connsiteX561" fmla="*/ 955834 w 1437928"/>
                <a:gd name="connsiteY561" fmla="*/ 842938 h 1104913"/>
                <a:gd name="connsiteX562" fmla="*/ 946833 w 1437928"/>
                <a:gd name="connsiteY562" fmla="*/ 832908 h 1104913"/>
                <a:gd name="connsiteX563" fmla="*/ 922487 w 1437928"/>
                <a:gd name="connsiteY563" fmla="*/ 831450 h 1104913"/>
                <a:gd name="connsiteX564" fmla="*/ 905599 w 1437928"/>
                <a:gd name="connsiteY564" fmla="*/ 828193 h 1104913"/>
                <a:gd name="connsiteX565" fmla="*/ 883396 w 1437928"/>
                <a:gd name="connsiteY565" fmla="*/ 817477 h 1104913"/>
                <a:gd name="connsiteX566" fmla="*/ 866165 w 1437928"/>
                <a:gd name="connsiteY566" fmla="*/ 805647 h 1104913"/>
                <a:gd name="connsiteX567" fmla="*/ 851506 w 1437928"/>
                <a:gd name="connsiteY567" fmla="*/ 796646 h 1104913"/>
                <a:gd name="connsiteX568" fmla="*/ 833933 w 1437928"/>
                <a:gd name="connsiteY568" fmla="*/ 792360 h 1104913"/>
                <a:gd name="connsiteX569" fmla="*/ 812416 w 1437928"/>
                <a:gd name="connsiteY569" fmla="*/ 783787 h 1104913"/>
                <a:gd name="connsiteX570" fmla="*/ 788413 w 1437928"/>
                <a:gd name="connsiteY570" fmla="*/ 790902 h 1104913"/>
                <a:gd name="connsiteX571" fmla="*/ 790556 w 1437928"/>
                <a:gd name="connsiteY571" fmla="*/ 783016 h 1104913"/>
                <a:gd name="connsiteX572" fmla="*/ 783355 w 1437928"/>
                <a:gd name="connsiteY572" fmla="*/ 762613 h 1104913"/>
                <a:gd name="connsiteX573" fmla="*/ 771525 w 1437928"/>
                <a:gd name="connsiteY573" fmla="*/ 748640 h 1104913"/>
                <a:gd name="connsiteX574" fmla="*/ 753609 w 1437928"/>
                <a:gd name="connsiteY574" fmla="*/ 744354 h 1104913"/>
                <a:gd name="connsiteX575" fmla="*/ 752923 w 1437928"/>
                <a:gd name="connsiteY575" fmla="*/ 713922 h 1104913"/>
                <a:gd name="connsiteX576" fmla="*/ 764067 w 1437928"/>
                <a:gd name="connsiteY576" fmla="*/ 687004 h 1104913"/>
                <a:gd name="connsiteX577" fmla="*/ 775554 w 1437928"/>
                <a:gd name="connsiteY577" fmla="*/ 677660 h 1104913"/>
                <a:gd name="connsiteX578" fmla="*/ 781983 w 1437928"/>
                <a:gd name="connsiteY578" fmla="*/ 665144 h 1104913"/>
                <a:gd name="connsiteX579" fmla="*/ 788756 w 1437928"/>
                <a:gd name="connsiteY579" fmla="*/ 657943 h 1104913"/>
                <a:gd name="connsiteX580" fmla="*/ 792699 w 1437928"/>
                <a:gd name="connsiteY580" fmla="*/ 652885 h 1104913"/>
                <a:gd name="connsiteX581" fmla="*/ 800243 w 1437928"/>
                <a:gd name="connsiteY581" fmla="*/ 648256 h 1104913"/>
                <a:gd name="connsiteX582" fmla="*/ 818931 w 1437928"/>
                <a:gd name="connsiteY582" fmla="*/ 637112 h 1104913"/>
                <a:gd name="connsiteX583" fmla="*/ 795614 w 1437928"/>
                <a:gd name="connsiteY583" fmla="*/ 628111 h 1104913"/>
                <a:gd name="connsiteX584" fmla="*/ 770153 w 1437928"/>
                <a:gd name="connsiteY584" fmla="*/ 616967 h 1104913"/>
                <a:gd name="connsiteX585" fmla="*/ 806758 w 1437928"/>
                <a:gd name="connsiteY585" fmla="*/ 623396 h 1104913"/>
                <a:gd name="connsiteX586" fmla="*/ 826132 w 1437928"/>
                <a:gd name="connsiteY586" fmla="*/ 626225 h 1104913"/>
                <a:gd name="connsiteX587" fmla="*/ 830075 w 1437928"/>
                <a:gd name="connsiteY587" fmla="*/ 612252 h 1104913"/>
                <a:gd name="connsiteX588" fmla="*/ 854078 w 1437928"/>
                <a:gd name="connsiteY588" fmla="*/ 616195 h 1104913"/>
                <a:gd name="connsiteX589" fmla="*/ 877052 w 1437928"/>
                <a:gd name="connsiteY589" fmla="*/ 592535 h 1104913"/>
                <a:gd name="connsiteX590" fmla="*/ 864537 w 1437928"/>
                <a:gd name="connsiteY590" fmla="*/ 584648 h 1104913"/>
                <a:gd name="connsiteX591" fmla="*/ 836590 w 1437928"/>
                <a:gd name="connsiteY591" fmla="*/ 575304 h 1104913"/>
                <a:gd name="connsiteX592" fmla="*/ 837619 w 1437928"/>
                <a:gd name="connsiteY592" fmla="*/ 566303 h 1104913"/>
                <a:gd name="connsiteX593" fmla="*/ 869852 w 1437928"/>
                <a:gd name="connsiteY593" fmla="*/ 582076 h 1104913"/>
                <a:gd name="connsiteX594" fmla="*/ 894197 w 1437928"/>
                <a:gd name="connsiteY594" fmla="*/ 564503 h 1104913"/>
                <a:gd name="connsiteX595" fmla="*/ 884853 w 1437928"/>
                <a:gd name="connsiteY595" fmla="*/ 555159 h 1104913"/>
                <a:gd name="connsiteX596" fmla="*/ 897369 w 1437928"/>
                <a:gd name="connsiteY596" fmla="*/ 549758 h 1104913"/>
                <a:gd name="connsiteX597" fmla="*/ 907742 w 1437928"/>
                <a:gd name="connsiteY597" fmla="*/ 557302 h 1104913"/>
                <a:gd name="connsiteX598" fmla="*/ 924973 w 1437928"/>
                <a:gd name="connsiteY598" fmla="*/ 555502 h 1104913"/>
                <a:gd name="connsiteX599" fmla="*/ 915972 w 1437928"/>
                <a:gd name="connsiteY599" fmla="*/ 544015 h 1104913"/>
                <a:gd name="connsiteX600" fmla="*/ 918801 w 1437928"/>
                <a:gd name="connsiteY600" fmla="*/ 539728 h 1104913"/>
                <a:gd name="connsiteX601" fmla="*/ 929945 w 1437928"/>
                <a:gd name="connsiteY601" fmla="*/ 549415 h 1104913"/>
                <a:gd name="connsiteX602" fmla="*/ 943918 w 1437928"/>
                <a:gd name="connsiteY602" fmla="*/ 549758 h 1104913"/>
                <a:gd name="connsiteX603" fmla="*/ 958577 w 1437928"/>
                <a:gd name="connsiteY603" fmla="*/ 538614 h 1104913"/>
                <a:gd name="connsiteX604" fmla="*/ 967921 w 1437928"/>
                <a:gd name="connsiteY604" fmla="*/ 532527 h 1104913"/>
                <a:gd name="connsiteX605" fmla="*/ 960034 w 1437928"/>
                <a:gd name="connsiteY605" fmla="*/ 514954 h 1104913"/>
                <a:gd name="connsiteX606" fmla="*/ 954634 w 1437928"/>
                <a:gd name="connsiteY606" fmla="*/ 503466 h 1104913"/>
                <a:gd name="connsiteX607" fmla="*/ 954976 w 1437928"/>
                <a:gd name="connsiteY607" fmla="*/ 496609 h 1104913"/>
                <a:gd name="connsiteX608" fmla="*/ 971093 w 1437928"/>
                <a:gd name="connsiteY608" fmla="*/ 490865 h 1104913"/>
                <a:gd name="connsiteX609" fmla="*/ 966807 w 1437928"/>
                <a:gd name="connsiteY609" fmla="*/ 481178 h 1104913"/>
                <a:gd name="connsiteX610" fmla="*/ 961406 w 1437928"/>
                <a:gd name="connsiteY610" fmla="*/ 473977 h 1104913"/>
                <a:gd name="connsiteX611" fmla="*/ 949233 w 1437928"/>
                <a:gd name="connsiteY611" fmla="*/ 465405 h 1104913"/>
                <a:gd name="connsiteX612" fmla="*/ 930974 w 1437928"/>
                <a:gd name="connsiteY612" fmla="*/ 460347 h 1104913"/>
                <a:gd name="connsiteX613" fmla="*/ 905513 w 1437928"/>
                <a:gd name="connsiteY613" fmla="*/ 458204 h 1104913"/>
                <a:gd name="connsiteX614" fmla="*/ 906971 w 1437928"/>
                <a:gd name="connsiteY614" fmla="*/ 473634 h 1104913"/>
                <a:gd name="connsiteX615" fmla="*/ 912028 w 1437928"/>
                <a:gd name="connsiteY615" fmla="*/ 481521 h 1104913"/>
                <a:gd name="connsiteX616" fmla="*/ 909199 w 1437928"/>
                <a:gd name="connsiteY616" fmla="*/ 488636 h 1104913"/>
                <a:gd name="connsiteX617" fmla="*/ 898827 w 1437928"/>
                <a:gd name="connsiteY617" fmla="*/ 495837 h 1104913"/>
                <a:gd name="connsiteX618" fmla="*/ 890940 w 1437928"/>
                <a:gd name="connsiteY618" fmla="*/ 511953 h 1104913"/>
                <a:gd name="connsiteX619" fmla="*/ 883739 w 1437928"/>
                <a:gd name="connsiteY619" fmla="*/ 501923 h 1104913"/>
                <a:gd name="connsiteX620" fmla="*/ 881596 w 1437928"/>
                <a:gd name="connsiteY620" fmla="*/ 514439 h 1104913"/>
                <a:gd name="connsiteX621" fmla="*/ 887682 w 1437928"/>
                <a:gd name="connsiteY621" fmla="*/ 524469 h 1104913"/>
                <a:gd name="connsiteX622" fmla="*/ 876195 w 1437928"/>
                <a:gd name="connsiteY622" fmla="*/ 532356 h 1104913"/>
                <a:gd name="connsiteX623" fmla="*/ 867194 w 1437928"/>
                <a:gd name="connsiteY623" fmla="*/ 525155 h 1104913"/>
                <a:gd name="connsiteX624" fmla="*/ 856479 w 1437928"/>
                <a:gd name="connsiteY624" fmla="*/ 508267 h 1104913"/>
                <a:gd name="connsiteX625" fmla="*/ 863251 w 1437928"/>
                <a:gd name="connsiteY625" fmla="*/ 501066 h 1104913"/>
                <a:gd name="connsiteX626" fmla="*/ 862908 w 1437928"/>
                <a:gd name="connsiteY626" fmla="*/ 490351 h 1104913"/>
                <a:gd name="connsiteX627" fmla="*/ 852192 w 1437928"/>
                <a:gd name="connsiteY627" fmla="*/ 479206 h 1104913"/>
                <a:gd name="connsiteX628" fmla="*/ 837105 w 1437928"/>
                <a:gd name="connsiteY628" fmla="*/ 475606 h 1104913"/>
                <a:gd name="connsiteX629" fmla="*/ 831018 w 1437928"/>
                <a:gd name="connsiteY629" fmla="*/ 487093 h 1104913"/>
                <a:gd name="connsiteX630" fmla="*/ 823817 w 1437928"/>
                <a:gd name="connsiteY630" fmla="*/ 500038 h 1104913"/>
                <a:gd name="connsiteX631" fmla="*/ 818417 w 1437928"/>
                <a:gd name="connsiteY631" fmla="*/ 480664 h 1104913"/>
                <a:gd name="connsiteX632" fmla="*/ 820560 w 1437928"/>
                <a:gd name="connsiteY632" fmla="*/ 473892 h 1104913"/>
                <a:gd name="connsiteX633" fmla="*/ 824503 w 1437928"/>
                <a:gd name="connsiteY633" fmla="*/ 467462 h 1104913"/>
                <a:gd name="connsiteX634" fmla="*/ 808387 w 1437928"/>
                <a:gd name="connsiteY634" fmla="*/ 461033 h 1104913"/>
                <a:gd name="connsiteX635" fmla="*/ 796214 w 1437928"/>
                <a:gd name="connsiteY635" fmla="*/ 464290 h 1104913"/>
                <a:gd name="connsiteX636" fmla="*/ 796900 w 1437928"/>
                <a:gd name="connsiteY636" fmla="*/ 450317 h 1104913"/>
                <a:gd name="connsiteX637" fmla="*/ 806244 w 1437928"/>
                <a:gd name="connsiteY637" fmla="*/ 447060 h 1104913"/>
                <a:gd name="connsiteX638" fmla="*/ 796214 w 1437928"/>
                <a:gd name="connsiteY638" fmla="*/ 436687 h 1104913"/>
                <a:gd name="connsiteX639" fmla="*/ 781898 w 1437928"/>
                <a:gd name="connsiteY639" fmla="*/ 428114 h 1104913"/>
                <a:gd name="connsiteX640" fmla="*/ 782583 w 1437928"/>
                <a:gd name="connsiteY640" fmla="*/ 413798 h 1104913"/>
                <a:gd name="connsiteX641" fmla="*/ 761752 w 1437928"/>
                <a:gd name="connsiteY641" fmla="*/ 399482 h 1104913"/>
                <a:gd name="connsiteX642" fmla="*/ 757809 w 1437928"/>
                <a:gd name="connsiteY642" fmla="*/ 392281 h 1104913"/>
                <a:gd name="connsiteX643" fmla="*/ 769639 w 1437928"/>
                <a:gd name="connsiteY643" fmla="*/ 383709 h 1104913"/>
                <a:gd name="connsiteX644" fmla="*/ 772125 w 1437928"/>
                <a:gd name="connsiteY644" fmla="*/ 373336 h 1104913"/>
                <a:gd name="connsiteX645" fmla="*/ 773240 w 1437928"/>
                <a:gd name="connsiteY645" fmla="*/ 367935 h 1104913"/>
                <a:gd name="connsiteX646" fmla="*/ 798357 w 1437928"/>
                <a:gd name="connsiteY646" fmla="*/ 370078 h 1104913"/>
                <a:gd name="connsiteX647" fmla="*/ 821674 w 1437928"/>
                <a:gd name="connsiteY647" fmla="*/ 338189 h 1104913"/>
                <a:gd name="connsiteX648" fmla="*/ 804786 w 1437928"/>
                <a:gd name="connsiteY648" fmla="*/ 330988 h 1104913"/>
                <a:gd name="connsiteX649" fmla="*/ 778297 w 1437928"/>
                <a:gd name="connsiteY649" fmla="*/ 325244 h 1104913"/>
                <a:gd name="connsiteX650" fmla="*/ 744607 w 1437928"/>
                <a:gd name="connsiteY650" fmla="*/ 330645 h 1104913"/>
                <a:gd name="connsiteX651" fmla="*/ 748894 w 1437928"/>
                <a:gd name="connsiteY651" fmla="*/ 340332 h 1104913"/>
                <a:gd name="connsiteX652" fmla="*/ 738521 w 1437928"/>
                <a:gd name="connsiteY652" fmla="*/ 339303 h 1104913"/>
                <a:gd name="connsiteX653" fmla="*/ 738521 w 1437928"/>
                <a:gd name="connsiteY653" fmla="*/ 357906 h 1104913"/>
                <a:gd name="connsiteX654" fmla="*/ 744607 w 1437928"/>
                <a:gd name="connsiteY654" fmla="*/ 375822 h 1104913"/>
                <a:gd name="connsiteX655" fmla="*/ 747436 w 1437928"/>
                <a:gd name="connsiteY655" fmla="*/ 394424 h 1104913"/>
                <a:gd name="connsiteX656" fmla="*/ 737407 w 1437928"/>
                <a:gd name="connsiteY656" fmla="*/ 403768 h 1104913"/>
                <a:gd name="connsiteX657" fmla="*/ 742464 w 1437928"/>
                <a:gd name="connsiteY657" fmla="*/ 413455 h 1104913"/>
                <a:gd name="connsiteX658" fmla="*/ 729177 w 1437928"/>
                <a:gd name="connsiteY658" fmla="*/ 411998 h 1104913"/>
                <a:gd name="connsiteX659" fmla="*/ 725919 w 1437928"/>
                <a:gd name="connsiteY659" fmla="*/ 429572 h 1104913"/>
                <a:gd name="connsiteX660" fmla="*/ 728748 w 1437928"/>
                <a:gd name="connsiteY660" fmla="*/ 437458 h 1104913"/>
                <a:gd name="connsiteX661" fmla="*/ 729777 w 1437928"/>
                <a:gd name="connsiteY661" fmla="*/ 455718 h 1104913"/>
                <a:gd name="connsiteX662" fmla="*/ 762438 w 1437928"/>
                <a:gd name="connsiteY662" fmla="*/ 467205 h 1104913"/>
                <a:gd name="connsiteX663" fmla="*/ 762095 w 1437928"/>
                <a:gd name="connsiteY663" fmla="*/ 475434 h 1104913"/>
                <a:gd name="connsiteX664" fmla="*/ 757037 w 1437928"/>
                <a:gd name="connsiteY664" fmla="*/ 488379 h 1104913"/>
                <a:gd name="connsiteX665" fmla="*/ 764924 w 1437928"/>
                <a:gd name="connsiteY665" fmla="*/ 482635 h 1104913"/>
                <a:gd name="connsiteX666" fmla="*/ 772125 w 1437928"/>
                <a:gd name="connsiteY666" fmla="*/ 491636 h 1104913"/>
                <a:gd name="connsiteX667" fmla="*/ 760981 w 1437928"/>
                <a:gd name="connsiteY667" fmla="*/ 501323 h 1104913"/>
                <a:gd name="connsiteX668" fmla="*/ 745208 w 1437928"/>
                <a:gd name="connsiteY668" fmla="*/ 507753 h 1104913"/>
                <a:gd name="connsiteX669" fmla="*/ 745208 w 1437928"/>
                <a:gd name="connsiteY669" fmla="*/ 523526 h 1104913"/>
                <a:gd name="connsiteX670" fmla="*/ 736635 w 1437928"/>
                <a:gd name="connsiteY670" fmla="*/ 529613 h 1104913"/>
                <a:gd name="connsiteX671" fmla="*/ 728063 w 1437928"/>
                <a:gd name="connsiteY671" fmla="*/ 516325 h 1104913"/>
                <a:gd name="connsiteX672" fmla="*/ 730206 w 1437928"/>
                <a:gd name="connsiteY672" fmla="*/ 503809 h 1104913"/>
                <a:gd name="connsiteX673" fmla="*/ 711603 w 1437928"/>
                <a:gd name="connsiteY673" fmla="*/ 498409 h 1104913"/>
                <a:gd name="connsiteX674" fmla="*/ 723433 w 1437928"/>
                <a:gd name="connsiteY674" fmla="*/ 496609 h 1104913"/>
                <a:gd name="connsiteX675" fmla="*/ 732006 w 1437928"/>
                <a:gd name="connsiteY675" fmla="*/ 490179 h 1104913"/>
                <a:gd name="connsiteX676" fmla="*/ 750608 w 1437928"/>
                <a:gd name="connsiteY676" fmla="*/ 488722 h 1104913"/>
                <a:gd name="connsiteX677" fmla="*/ 741607 w 1437928"/>
                <a:gd name="connsiteY677" fmla="*/ 474749 h 1104913"/>
                <a:gd name="connsiteX678" fmla="*/ 728663 w 1437928"/>
                <a:gd name="connsiteY678" fmla="*/ 473720 h 1104913"/>
                <a:gd name="connsiteX679" fmla="*/ 741950 w 1437928"/>
                <a:gd name="connsiteY679" fmla="*/ 471234 h 1104913"/>
                <a:gd name="connsiteX680" fmla="*/ 732263 w 1437928"/>
                <a:gd name="connsiteY680" fmla="*/ 465490 h 1104913"/>
                <a:gd name="connsiteX681" fmla="*/ 714346 w 1437928"/>
                <a:gd name="connsiteY681" fmla="*/ 461547 h 1104913"/>
                <a:gd name="connsiteX682" fmla="*/ 695744 w 1437928"/>
                <a:gd name="connsiteY682" fmla="*/ 465833 h 1104913"/>
                <a:gd name="connsiteX683" fmla="*/ 679285 w 1437928"/>
                <a:gd name="connsiteY683" fmla="*/ 476977 h 1104913"/>
                <a:gd name="connsiteX684" fmla="*/ 693601 w 1437928"/>
                <a:gd name="connsiteY684" fmla="*/ 485207 h 1104913"/>
                <a:gd name="connsiteX685" fmla="*/ 705774 w 1437928"/>
                <a:gd name="connsiteY685" fmla="*/ 494551 h 1104913"/>
                <a:gd name="connsiteX686" fmla="*/ 698230 w 1437928"/>
                <a:gd name="connsiteY686" fmla="*/ 498838 h 1104913"/>
                <a:gd name="connsiteX687" fmla="*/ 691801 w 1437928"/>
                <a:gd name="connsiteY687" fmla="*/ 503124 h 1104913"/>
                <a:gd name="connsiteX688" fmla="*/ 690686 w 1437928"/>
                <a:gd name="connsiteY688" fmla="*/ 513496 h 1104913"/>
                <a:gd name="connsiteX689" fmla="*/ 675599 w 1437928"/>
                <a:gd name="connsiteY689" fmla="*/ 513153 h 1104913"/>
                <a:gd name="connsiteX690" fmla="*/ 644052 w 1437928"/>
                <a:gd name="connsiteY690" fmla="*/ 517097 h 1104913"/>
                <a:gd name="connsiteX691" fmla="*/ 618592 w 1437928"/>
                <a:gd name="connsiteY691" fmla="*/ 511010 h 1104913"/>
                <a:gd name="connsiteX692" fmla="*/ 601361 w 1437928"/>
                <a:gd name="connsiteY692" fmla="*/ 507067 h 1104913"/>
                <a:gd name="connsiteX693" fmla="*/ 587045 w 1437928"/>
                <a:gd name="connsiteY693" fmla="*/ 499866 h 1104913"/>
                <a:gd name="connsiteX694" fmla="*/ 578815 w 1437928"/>
                <a:gd name="connsiteY694" fmla="*/ 486922 h 1104913"/>
                <a:gd name="connsiteX695" fmla="*/ 552326 w 1437928"/>
                <a:gd name="connsiteY695" fmla="*/ 488036 h 1104913"/>
                <a:gd name="connsiteX696" fmla="*/ 528666 w 1437928"/>
                <a:gd name="connsiteY696" fmla="*/ 498409 h 1104913"/>
                <a:gd name="connsiteX697" fmla="*/ 535867 w 1437928"/>
                <a:gd name="connsiteY697" fmla="*/ 505181 h 1104913"/>
                <a:gd name="connsiteX698" fmla="*/ 550955 w 1437928"/>
                <a:gd name="connsiteY698" fmla="*/ 500123 h 1104913"/>
                <a:gd name="connsiteX699" fmla="*/ 572472 w 1437928"/>
                <a:gd name="connsiteY699" fmla="*/ 494037 h 1104913"/>
                <a:gd name="connsiteX700" fmla="*/ 545983 w 1437928"/>
                <a:gd name="connsiteY700" fmla="*/ 508010 h 1104913"/>
                <a:gd name="connsiteX701" fmla="*/ 547783 w 1437928"/>
                <a:gd name="connsiteY701" fmla="*/ 530213 h 1104913"/>
                <a:gd name="connsiteX702" fmla="*/ 543839 w 1437928"/>
                <a:gd name="connsiteY702" fmla="*/ 542386 h 1104913"/>
                <a:gd name="connsiteX703" fmla="*/ 533810 w 1437928"/>
                <a:gd name="connsiteY703" fmla="*/ 538099 h 1104913"/>
                <a:gd name="connsiteX704" fmla="*/ 532009 w 1437928"/>
                <a:gd name="connsiteY704" fmla="*/ 524812 h 1104913"/>
                <a:gd name="connsiteX705" fmla="*/ 523780 w 1437928"/>
                <a:gd name="connsiteY705" fmla="*/ 520183 h 1104913"/>
                <a:gd name="connsiteX706" fmla="*/ 512978 w 1437928"/>
                <a:gd name="connsiteY706" fmla="*/ 516582 h 1104913"/>
                <a:gd name="connsiteX707" fmla="*/ 498662 w 1437928"/>
                <a:gd name="connsiteY707" fmla="*/ 512982 h 1104913"/>
                <a:gd name="connsiteX708" fmla="*/ 468916 w 1437928"/>
                <a:gd name="connsiteY708" fmla="*/ 517954 h 1104913"/>
                <a:gd name="connsiteX709" fmla="*/ 421253 w 1437928"/>
                <a:gd name="connsiteY709" fmla="*/ 514696 h 1104913"/>
                <a:gd name="connsiteX710" fmla="*/ 439512 w 1437928"/>
                <a:gd name="connsiteY710" fmla="*/ 502181 h 1104913"/>
                <a:gd name="connsiteX711" fmla="*/ 433426 w 1437928"/>
                <a:gd name="connsiteY711" fmla="*/ 490008 h 1104913"/>
                <a:gd name="connsiteX712" fmla="*/ 407279 w 1437928"/>
                <a:gd name="connsiteY712" fmla="*/ 483578 h 1104913"/>
                <a:gd name="connsiteX713" fmla="*/ 383619 w 1437928"/>
                <a:gd name="connsiteY713" fmla="*/ 481435 h 1104913"/>
                <a:gd name="connsiteX714" fmla="*/ 359959 w 1437928"/>
                <a:gd name="connsiteY714" fmla="*/ 473892 h 1104913"/>
                <a:gd name="connsiteX715" fmla="*/ 328412 w 1437928"/>
                <a:gd name="connsiteY715" fmla="*/ 463176 h 1104913"/>
                <a:gd name="connsiteX716" fmla="*/ 291808 w 1437928"/>
                <a:gd name="connsiteY716" fmla="*/ 464633 h 1104913"/>
                <a:gd name="connsiteX717" fmla="*/ 273206 w 1437928"/>
                <a:gd name="connsiteY717" fmla="*/ 471491 h 1104913"/>
                <a:gd name="connsiteX718" fmla="*/ 273891 w 1437928"/>
                <a:gd name="connsiteY718" fmla="*/ 461118 h 1104913"/>
                <a:gd name="connsiteX719" fmla="*/ 268491 w 1437928"/>
                <a:gd name="connsiteY719" fmla="*/ 448603 h 1104913"/>
                <a:gd name="connsiteX720" fmla="*/ 246631 w 1437928"/>
                <a:gd name="connsiteY720" fmla="*/ 471577 h 1104913"/>
                <a:gd name="connsiteX721" fmla="*/ 222285 w 1437928"/>
                <a:gd name="connsiteY721" fmla="*/ 439344 h 1104913"/>
                <a:gd name="connsiteX722" fmla="*/ 212598 w 1437928"/>
                <a:gd name="connsiteY722" fmla="*/ 442259 h 1104913"/>
                <a:gd name="connsiteX723" fmla="*/ 206854 w 1437928"/>
                <a:gd name="connsiteY723" fmla="*/ 451603 h 1104913"/>
                <a:gd name="connsiteX724" fmla="*/ 195024 w 1437928"/>
                <a:gd name="connsiteY724" fmla="*/ 461976 h 1104913"/>
                <a:gd name="connsiteX725" fmla="*/ 179251 w 1437928"/>
                <a:gd name="connsiteY725" fmla="*/ 464462 h 1104913"/>
                <a:gd name="connsiteX726" fmla="*/ 163820 w 1437928"/>
                <a:gd name="connsiteY726" fmla="*/ 469519 h 1104913"/>
                <a:gd name="connsiteX727" fmla="*/ 138703 w 1437928"/>
                <a:gd name="connsiteY727" fmla="*/ 483150 h 1104913"/>
                <a:gd name="connsiteX728" fmla="*/ 127987 w 1437928"/>
                <a:gd name="connsiteY728" fmla="*/ 490351 h 1104913"/>
                <a:gd name="connsiteX729" fmla="*/ 131931 w 1437928"/>
                <a:gd name="connsiteY729" fmla="*/ 481350 h 1104913"/>
                <a:gd name="connsiteX730" fmla="*/ 163135 w 1437928"/>
                <a:gd name="connsiteY730" fmla="*/ 463433 h 1104913"/>
                <a:gd name="connsiteX731" fmla="*/ 188595 w 1437928"/>
                <a:gd name="connsiteY731" fmla="*/ 451260 h 1104913"/>
                <a:gd name="connsiteX732" fmla="*/ 174622 w 1437928"/>
                <a:gd name="connsiteY732" fmla="*/ 449460 h 1104913"/>
                <a:gd name="connsiteX733" fmla="*/ 149161 w 1437928"/>
                <a:gd name="connsiteY733" fmla="*/ 459147 h 1104913"/>
                <a:gd name="connsiteX734" fmla="*/ 131245 w 1437928"/>
                <a:gd name="connsiteY734" fmla="*/ 467719 h 1104913"/>
                <a:gd name="connsiteX735" fmla="*/ 119758 w 1437928"/>
                <a:gd name="connsiteY735" fmla="*/ 470977 h 1104913"/>
                <a:gd name="connsiteX736" fmla="*/ 116157 w 1437928"/>
                <a:gd name="connsiteY736" fmla="*/ 468491 h 1104913"/>
                <a:gd name="connsiteX737" fmla="*/ 107585 w 1437928"/>
                <a:gd name="connsiteY737" fmla="*/ 464890 h 1104913"/>
                <a:gd name="connsiteX738" fmla="*/ 96869 w 1437928"/>
                <a:gd name="connsiteY738" fmla="*/ 470634 h 1104913"/>
                <a:gd name="connsiteX739" fmla="*/ 85382 w 1437928"/>
                <a:gd name="connsiteY739" fmla="*/ 481007 h 1104913"/>
                <a:gd name="connsiteX740" fmla="*/ 91811 w 1437928"/>
                <a:gd name="connsiteY740" fmla="*/ 490351 h 1104913"/>
                <a:gd name="connsiteX741" fmla="*/ 67466 w 1437928"/>
                <a:gd name="connsiteY741" fmla="*/ 483921 h 1104913"/>
                <a:gd name="connsiteX742" fmla="*/ 29832 w 1437928"/>
                <a:gd name="connsiteY742" fmla="*/ 466348 h 1104913"/>
                <a:gd name="connsiteX743" fmla="*/ 0 w 1437928"/>
                <a:gd name="connsiteY743" fmla="*/ 463947 h 1104913"/>
                <a:gd name="connsiteX744" fmla="*/ 0 w 1437928"/>
                <a:gd name="connsiteY744" fmla="*/ 711693 h 1104913"/>
                <a:gd name="connsiteX745" fmla="*/ 8573 w 1437928"/>
                <a:gd name="connsiteY745" fmla="*/ 713493 h 1104913"/>
                <a:gd name="connsiteX746" fmla="*/ 23403 w 1437928"/>
                <a:gd name="connsiteY746" fmla="*/ 710664 h 1104913"/>
                <a:gd name="connsiteX747" fmla="*/ 34376 w 1437928"/>
                <a:gd name="connsiteY747" fmla="*/ 718808 h 1104913"/>
                <a:gd name="connsiteX748" fmla="*/ 50664 w 1437928"/>
                <a:gd name="connsiteY748" fmla="*/ 735096 h 1104913"/>
                <a:gd name="connsiteX749" fmla="*/ 63094 w 1437928"/>
                <a:gd name="connsiteY749" fmla="*/ 743239 h 1104913"/>
                <a:gd name="connsiteX750" fmla="*/ 77924 w 1437928"/>
                <a:gd name="connsiteY750" fmla="*/ 731752 h 1104913"/>
                <a:gd name="connsiteX751" fmla="*/ 99870 w 1437928"/>
                <a:gd name="connsiteY751" fmla="*/ 732695 h 1104913"/>
                <a:gd name="connsiteX752" fmla="*/ 134760 w 1437928"/>
                <a:gd name="connsiteY752" fmla="*/ 772300 h 1104913"/>
                <a:gd name="connsiteX753" fmla="*/ 163478 w 1437928"/>
                <a:gd name="connsiteY753" fmla="*/ 806247 h 1104913"/>
                <a:gd name="connsiteX754" fmla="*/ 178737 w 1437928"/>
                <a:gd name="connsiteY754" fmla="*/ 823478 h 1104913"/>
                <a:gd name="connsiteX755" fmla="*/ 182080 w 1437928"/>
                <a:gd name="connsiteY755" fmla="*/ 838308 h 1104913"/>
                <a:gd name="connsiteX756" fmla="*/ 171021 w 1437928"/>
                <a:gd name="connsiteY756" fmla="*/ 846109 h 1104913"/>
                <a:gd name="connsiteX757" fmla="*/ 177879 w 1437928"/>
                <a:gd name="connsiteY757" fmla="*/ 854339 h 1104913"/>
                <a:gd name="connsiteX758" fmla="*/ 173593 w 1437928"/>
                <a:gd name="connsiteY758" fmla="*/ 861197 h 1104913"/>
                <a:gd name="connsiteX759" fmla="*/ 176508 w 1437928"/>
                <a:gd name="connsiteY759" fmla="*/ 873370 h 1104913"/>
                <a:gd name="connsiteX760" fmla="*/ 190481 w 1437928"/>
                <a:gd name="connsiteY760" fmla="*/ 872684 h 1104913"/>
                <a:gd name="connsiteX761" fmla="*/ 194081 w 1437928"/>
                <a:gd name="connsiteY761" fmla="*/ 882028 h 1104913"/>
                <a:gd name="connsiteX762" fmla="*/ 200854 w 1437928"/>
                <a:gd name="connsiteY762" fmla="*/ 887429 h 1104913"/>
                <a:gd name="connsiteX763" fmla="*/ 214141 w 1437928"/>
                <a:gd name="connsiteY763" fmla="*/ 895658 h 1104913"/>
                <a:gd name="connsiteX764" fmla="*/ 215255 w 1437928"/>
                <a:gd name="connsiteY764" fmla="*/ 902859 h 1104913"/>
                <a:gd name="connsiteX765" fmla="*/ 214570 w 1437928"/>
                <a:gd name="connsiteY765" fmla="*/ 912546 h 1104913"/>
                <a:gd name="connsiteX766" fmla="*/ 218170 w 1437928"/>
                <a:gd name="connsiteY766" fmla="*/ 921119 h 1104913"/>
                <a:gd name="connsiteX767" fmla="*/ 235401 w 1437928"/>
                <a:gd name="connsiteY767" fmla="*/ 927548 h 1104913"/>
                <a:gd name="connsiteX768" fmla="*/ 246545 w 1437928"/>
                <a:gd name="connsiteY768" fmla="*/ 934320 h 1104913"/>
                <a:gd name="connsiteX769" fmla="*/ 260518 w 1437928"/>
                <a:gd name="connsiteY769" fmla="*/ 938607 h 1104913"/>
                <a:gd name="connsiteX770" fmla="*/ 266605 w 1437928"/>
                <a:gd name="connsiteY770" fmla="*/ 948294 h 1104913"/>
                <a:gd name="connsiteX771" fmla="*/ 278778 w 1437928"/>
                <a:gd name="connsiteY771" fmla="*/ 950094 h 1104913"/>
                <a:gd name="connsiteX772" fmla="*/ 288465 w 1437928"/>
                <a:gd name="connsiteY772" fmla="*/ 954723 h 1104913"/>
                <a:gd name="connsiteX773" fmla="*/ 300895 w 1437928"/>
                <a:gd name="connsiteY773" fmla="*/ 969811 h 1104913"/>
                <a:gd name="connsiteX774" fmla="*/ 746493 w 1437928"/>
                <a:gd name="connsiteY774" fmla="*/ 967410 h 1104913"/>
                <a:gd name="connsiteX775" fmla="*/ 752065 w 1437928"/>
                <a:gd name="connsiteY775" fmla="*/ 960209 h 1104913"/>
                <a:gd name="connsiteX776" fmla="*/ 758752 w 1437928"/>
                <a:gd name="connsiteY776" fmla="*/ 972640 h 1104913"/>
                <a:gd name="connsiteX777" fmla="*/ 772639 w 1437928"/>
                <a:gd name="connsiteY777" fmla="*/ 977440 h 1104913"/>
                <a:gd name="connsiteX778" fmla="*/ 787470 w 1437928"/>
                <a:gd name="connsiteY778" fmla="*/ 977954 h 1104913"/>
                <a:gd name="connsiteX779" fmla="*/ 800843 w 1437928"/>
                <a:gd name="connsiteY779" fmla="*/ 983184 h 1104913"/>
                <a:gd name="connsiteX780" fmla="*/ 814730 w 1437928"/>
                <a:gd name="connsiteY780" fmla="*/ 985584 h 1104913"/>
                <a:gd name="connsiteX781" fmla="*/ 837876 w 1437928"/>
                <a:gd name="connsiteY781" fmla="*/ 988841 h 1104913"/>
                <a:gd name="connsiteX782" fmla="*/ 858965 w 1437928"/>
                <a:gd name="connsiteY782" fmla="*/ 969125 h 1104913"/>
                <a:gd name="connsiteX783" fmla="*/ 893426 w 1437928"/>
                <a:gd name="connsiteY783" fmla="*/ 983441 h 1104913"/>
                <a:gd name="connsiteX784" fmla="*/ 910657 w 1437928"/>
                <a:gd name="connsiteY784" fmla="*/ 995614 h 1104913"/>
                <a:gd name="connsiteX785" fmla="*/ 919743 w 1437928"/>
                <a:gd name="connsiteY785" fmla="*/ 1018159 h 1104913"/>
                <a:gd name="connsiteX786" fmla="*/ 928916 w 1437928"/>
                <a:gd name="connsiteY786" fmla="*/ 1024589 h 1104913"/>
                <a:gd name="connsiteX787" fmla="*/ 953605 w 1437928"/>
                <a:gd name="connsiteY787" fmla="*/ 1027846 h 1104913"/>
                <a:gd name="connsiteX788" fmla="*/ 983694 w 1437928"/>
                <a:gd name="connsiteY788" fmla="*/ 1035733 h 1104913"/>
                <a:gd name="connsiteX789" fmla="*/ 989438 w 1437928"/>
                <a:gd name="connsiteY789" fmla="*/ 1057936 h 1104913"/>
                <a:gd name="connsiteX790" fmla="*/ 968693 w 1437928"/>
                <a:gd name="connsiteY790" fmla="*/ 1052964 h 1104913"/>
                <a:gd name="connsiteX791" fmla="*/ 963635 w 1437928"/>
                <a:gd name="connsiteY791" fmla="*/ 1067280 h 1104913"/>
                <a:gd name="connsiteX792" fmla="*/ 952148 w 1437928"/>
                <a:gd name="connsiteY792" fmla="*/ 1092397 h 1104913"/>
                <a:gd name="connsiteX793" fmla="*/ 951719 w 1437928"/>
                <a:gd name="connsiteY793" fmla="*/ 1092226 h 1104913"/>
                <a:gd name="connsiteX794" fmla="*/ 954376 w 1437928"/>
                <a:gd name="connsiteY794" fmla="*/ 1104913 h 1104913"/>
                <a:gd name="connsiteX795" fmla="*/ 974436 w 1437928"/>
                <a:gd name="connsiteY795" fmla="*/ 1094540 h 1104913"/>
                <a:gd name="connsiteX796" fmla="*/ 995267 w 1437928"/>
                <a:gd name="connsiteY796" fmla="*/ 1096684 h 1104913"/>
                <a:gd name="connsiteX797" fmla="*/ 1005297 w 1437928"/>
                <a:gd name="connsiteY797" fmla="*/ 1093083 h 1104913"/>
                <a:gd name="connsiteX798" fmla="*/ 1005040 w 1437928"/>
                <a:gd name="connsiteY798" fmla="*/ 1094712 h 1104913"/>
                <a:gd name="connsiteX799" fmla="*/ 1009841 w 1437928"/>
                <a:gd name="connsiteY799" fmla="*/ 1090683 h 1104913"/>
                <a:gd name="connsiteX800" fmla="*/ 1008898 w 1437928"/>
                <a:gd name="connsiteY800" fmla="*/ 1084253 h 1104913"/>
                <a:gd name="connsiteX801" fmla="*/ 997410 w 1437928"/>
                <a:gd name="connsiteY801" fmla="*/ 1080824 h 1104913"/>
                <a:gd name="connsiteX802" fmla="*/ 1030415 w 1437928"/>
                <a:gd name="connsiteY802" fmla="*/ 1067966 h 1104913"/>
                <a:gd name="connsiteX803" fmla="*/ 1052789 w 1437928"/>
                <a:gd name="connsiteY803" fmla="*/ 1066337 h 1104913"/>
                <a:gd name="connsiteX804" fmla="*/ 1074392 w 1437928"/>
                <a:gd name="connsiteY804" fmla="*/ 1049963 h 1104913"/>
                <a:gd name="connsiteX805" fmla="*/ 1129856 w 1437928"/>
                <a:gd name="connsiteY805" fmla="*/ 1049449 h 1104913"/>
                <a:gd name="connsiteX806" fmla="*/ 1149915 w 1437928"/>
                <a:gd name="connsiteY806" fmla="*/ 1028447 h 1104913"/>
                <a:gd name="connsiteX807" fmla="*/ 1170489 w 1437928"/>
                <a:gd name="connsiteY807" fmla="*/ 999729 h 1104913"/>
                <a:gd name="connsiteX808" fmla="*/ 1192006 w 1437928"/>
                <a:gd name="connsiteY808" fmla="*/ 1005986 h 1104913"/>
                <a:gd name="connsiteX809" fmla="*/ 1205636 w 1437928"/>
                <a:gd name="connsiteY809" fmla="*/ 1050992 h 1104913"/>
                <a:gd name="connsiteX810" fmla="*/ 1222610 w 1437928"/>
                <a:gd name="connsiteY810" fmla="*/ 1043877 h 1104913"/>
                <a:gd name="connsiteX811" fmla="*/ 1241641 w 1437928"/>
                <a:gd name="connsiteY811" fmla="*/ 1030247 h 1104913"/>
                <a:gd name="connsiteX812" fmla="*/ 1242670 w 1437928"/>
                <a:gd name="connsiteY812" fmla="*/ 1037105 h 1104913"/>
                <a:gd name="connsiteX813" fmla="*/ 1257414 w 1437928"/>
                <a:gd name="connsiteY813" fmla="*/ 1042848 h 1104913"/>
                <a:gd name="connsiteX814" fmla="*/ 1245241 w 1437928"/>
                <a:gd name="connsiteY814" fmla="*/ 1046106 h 1104913"/>
                <a:gd name="connsiteX815" fmla="*/ 1224410 w 1437928"/>
                <a:gd name="connsiteY815" fmla="*/ 1056822 h 1104913"/>
                <a:gd name="connsiteX816" fmla="*/ 1222610 w 1437928"/>
                <a:gd name="connsiteY816" fmla="*/ 1074738 h 1104913"/>
                <a:gd name="connsiteX817" fmla="*/ 1243784 w 1437928"/>
                <a:gd name="connsiteY817" fmla="*/ 1070795 h 1104913"/>
                <a:gd name="connsiteX818" fmla="*/ 1259215 w 1437928"/>
                <a:gd name="connsiteY818" fmla="*/ 1057507 h 1104913"/>
                <a:gd name="connsiteX819" fmla="*/ 1296505 w 1437928"/>
                <a:gd name="connsiteY819" fmla="*/ 1047478 h 1104913"/>
                <a:gd name="connsiteX820" fmla="*/ 1299763 w 1437928"/>
                <a:gd name="connsiteY820" fmla="*/ 1039248 h 1104913"/>
                <a:gd name="connsiteX821" fmla="*/ 1321279 w 1437928"/>
                <a:gd name="connsiteY821" fmla="*/ 1031361 h 1104913"/>
                <a:gd name="connsiteX822" fmla="*/ 1315107 w 1437928"/>
                <a:gd name="connsiteY822" fmla="*/ 1024932 h 1104913"/>
                <a:gd name="connsiteX823" fmla="*/ 381991 w 1437928"/>
                <a:gd name="connsiteY823" fmla="*/ 560302 h 1104913"/>
                <a:gd name="connsiteX824" fmla="*/ 359788 w 1437928"/>
                <a:gd name="connsiteY824" fmla="*/ 571961 h 1104913"/>
                <a:gd name="connsiteX825" fmla="*/ 348987 w 1437928"/>
                <a:gd name="connsiteY825" fmla="*/ 578562 h 1104913"/>
                <a:gd name="connsiteX826" fmla="*/ 344186 w 1437928"/>
                <a:gd name="connsiteY826" fmla="*/ 587134 h 1104913"/>
                <a:gd name="connsiteX827" fmla="*/ 323698 w 1437928"/>
                <a:gd name="connsiteY827" fmla="*/ 596221 h 1104913"/>
                <a:gd name="connsiteX828" fmla="*/ 335356 w 1437928"/>
                <a:gd name="connsiteY828" fmla="*/ 576247 h 1104913"/>
                <a:gd name="connsiteX829" fmla="*/ 316240 w 1437928"/>
                <a:gd name="connsiteY829" fmla="*/ 587906 h 1104913"/>
                <a:gd name="connsiteX830" fmla="*/ 301666 w 1437928"/>
                <a:gd name="connsiteY830" fmla="*/ 592706 h 1104913"/>
                <a:gd name="connsiteX831" fmla="*/ 294551 w 1437928"/>
                <a:gd name="connsiteY831" fmla="*/ 586706 h 1104913"/>
                <a:gd name="connsiteX832" fmla="*/ 303724 w 1437928"/>
                <a:gd name="connsiteY832" fmla="*/ 577276 h 1104913"/>
                <a:gd name="connsiteX833" fmla="*/ 304581 w 1437928"/>
                <a:gd name="connsiteY833" fmla="*/ 566989 h 1104913"/>
                <a:gd name="connsiteX834" fmla="*/ 322240 w 1437928"/>
                <a:gd name="connsiteY834" fmla="*/ 564417 h 1104913"/>
                <a:gd name="connsiteX835" fmla="*/ 302009 w 1437928"/>
                <a:gd name="connsiteY835" fmla="*/ 557302 h 1104913"/>
                <a:gd name="connsiteX836" fmla="*/ 270634 w 1437928"/>
                <a:gd name="connsiteY836" fmla="*/ 562445 h 1104913"/>
                <a:gd name="connsiteX837" fmla="*/ 313411 w 1437928"/>
                <a:gd name="connsiteY837" fmla="*/ 549930 h 1104913"/>
                <a:gd name="connsiteX838" fmla="*/ 353273 w 1437928"/>
                <a:gd name="connsiteY838" fmla="*/ 542214 h 1104913"/>
                <a:gd name="connsiteX839" fmla="*/ 345900 w 1437928"/>
                <a:gd name="connsiteY839" fmla="*/ 556787 h 1104913"/>
                <a:gd name="connsiteX840" fmla="*/ 373247 w 1437928"/>
                <a:gd name="connsiteY840" fmla="*/ 553101 h 1104913"/>
                <a:gd name="connsiteX841" fmla="*/ 381991 w 1437928"/>
                <a:gd name="connsiteY841" fmla="*/ 560302 h 1104913"/>
                <a:gd name="connsiteX842" fmla="*/ 472602 w 1437928"/>
                <a:gd name="connsiteY842" fmla="*/ 675431 h 1104913"/>
                <a:gd name="connsiteX843" fmla="*/ 452628 w 1437928"/>
                <a:gd name="connsiteY843" fmla="*/ 684260 h 1104913"/>
                <a:gd name="connsiteX844" fmla="*/ 438912 w 1437928"/>
                <a:gd name="connsiteY844" fmla="*/ 696519 h 1104913"/>
                <a:gd name="connsiteX845" fmla="*/ 395021 w 1437928"/>
                <a:gd name="connsiteY845" fmla="*/ 691976 h 1104913"/>
                <a:gd name="connsiteX846" fmla="*/ 411566 w 1437928"/>
                <a:gd name="connsiteY846" fmla="*/ 686575 h 1104913"/>
                <a:gd name="connsiteX847" fmla="*/ 424424 w 1437928"/>
                <a:gd name="connsiteY847" fmla="*/ 674059 h 1104913"/>
                <a:gd name="connsiteX848" fmla="*/ 419281 w 1437928"/>
                <a:gd name="connsiteY848" fmla="*/ 658972 h 1104913"/>
                <a:gd name="connsiteX849" fmla="*/ 442684 w 1437928"/>
                <a:gd name="connsiteY849" fmla="*/ 658715 h 1104913"/>
                <a:gd name="connsiteX850" fmla="*/ 467458 w 1437928"/>
                <a:gd name="connsiteY850" fmla="*/ 667801 h 1104913"/>
                <a:gd name="connsiteX851" fmla="*/ 511350 w 1437928"/>
                <a:gd name="connsiteY851" fmla="*/ 651514 h 1104913"/>
                <a:gd name="connsiteX852" fmla="*/ 472602 w 1437928"/>
                <a:gd name="connsiteY852" fmla="*/ 675431 h 1104913"/>
                <a:gd name="connsiteX853" fmla="*/ 722147 w 1437928"/>
                <a:gd name="connsiteY853" fmla="*/ 936035 h 1104913"/>
                <a:gd name="connsiteX854" fmla="*/ 708517 w 1437928"/>
                <a:gd name="connsiteY854" fmla="*/ 907317 h 1104913"/>
                <a:gd name="connsiteX855" fmla="*/ 684171 w 1437928"/>
                <a:gd name="connsiteY855" fmla="*/ 871484 h 1104913"/>
                <a:gd name="connsiteX856" fmla="*/ 704231 w 1437928"/>
                <a:gd name="connsiteY856" fmla="*/ 865055 h 1104913"/>
                <a:gd name="connsiteX857" fmla="*/ 723605 w 1437928"/>
                <a:gd name="connsiteY857" fmla="*/ 910917 h 1104913"/>
                <a:gd name="connsiteX858" fmla="*/ 722147 w 1437928"/>
                <a:gd name="connsiteY858" fmla="*/ 936035 h 11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1437928" h="1104913">
                  <a:moveTo>
                    <a:pt x="284778" y="968010"/>
                  </a:moveTo>
                  <a:cubicBezTo>
                    <a:pt x="280149" y="962953"/>
                    <a:pt x="267891" y="964067"/>
                    <a:pt x="266176" y="959352"/>
                  </a:cubicBezTo>
                  <a:cubicBezTo>
                    <a:pt x="264376" y="954723"/>
                    <a:pt x="253232" y="937835"/>
                    <a:pt x="247145" y="938178"/>
                  </a:cubicBezTo>
                  <a:cubicBezTo>
                    <a:pt x="241059" y="938521"/>
                    <a:pt x="233172" y="938864"/>
                    <a:pt x="225971" y="933549"/>
                  </a:cubicBezTo>
                  <a:cubicBezTo>
                    <a:pt x="218770" y="928148"/>
                    <a:pt x="214141" y="927805"/>
                    <a:pt x="209083" y="931063"/>
                  </a:cubicBezTo>
                  <a:cubicBezTo>
                    <a:pt x="204026" y="934320"/>
                    <a:pt x="214484" y="935006"/>
                    <a:pt x="214141" y="938607"/>
                  </a:cubicBezTo>
                  <a:cubicBezTo>
                    <a:pt x="213798" y="942207"/>
                    <a:pt x="217399" y="944350"/>
                    <a:pt x="221685" y="943579"/>
                  </a:cubicBezTo>
                  <a:cubicBezTo>
                    <a:pt x="225971" y="942893"/>
                    <a:pt x="228457" y="951808"/>
                    <a:pt x="232829" y="952151"/>
                  </a:cubicBezTo>
                  <a:cubicBezTo>
                    <a:pt x="237115" y="952494"/>
                    <a:pt x="238573" y="959352"/>
                    <a:pt x="243545" y="959352"/>
                  </a:cubicBezTo>
                  <a:cubicBezTo>
                    <a:pt x="248517" y="959352"/>
                    <a:pt x="249631" y="965096"/>
                    <a:pt x="252117" y="968353"/>
                  </a:cubicBezTo>
                  <a:cubicBezTo>
                    <a:pt x="254603" y="971611"/>
                    <a:pt x="260347" y="968696"/>
                    <a:pt x="260347" y="971954"/>
                  </a:cubicBezTo>
                  <a:cubicBezTo>
                    <a:pt x="260347" y="974868"/>
                    <a:pt x="266090" y="977440"/>
                    <a:pt x="267548" y="981041"/>
                  </a:cubicBezTo>
                  <a:cubicBezTo>
                    <a:pt x="277320" y="982241"/>
                    <a:pt x="285807" y="983098"/>
                    <a:pt x="293094" y="981126"/>
                  </a:cubicBezTo>
                  <a:cubicBezTo>
                    <a:pt x="293179" y="978898"/>
                    <a:pt x="293780" y="976411"/>
                    <a:pt x="294808" y="974440"/>
                  </a:cubicBezTo>
                  <a:cubicBezTo>
                    <a:pt x="297294" y="969725"/>
                    <a:pt x="289408" y="972982"/>
                    <a:pt x="284778" y="968010"/>
                  </a:cubicBezTo>
                  <a:close/>
                  <a:moveTo>
                    <a:pt x="272520" y="398282"/>
                  </a:moveTo>
                  <a:cubicBezTo>
                    <a:pt x="285464" y="401111"/>
                    <a:pt x="286836" y="424085"/>
                    <a:pt x="295494" y="424085"/>
                  </a:cubicBezTo>
                  <a:cubicBezTo>
                    <a:pt x="301238" y="424085"/>
                    <a:pt x="296951" y="416884"/>
                    <a:pt x="306210" y="416884"/>
                  </a:cubicBezTo>
                  <a:cubicBezTo>
                    <a:pt x="315468" y="416884"/>
                    <a:pt x="313411" y="411826"/>
                    <a:pt x="321983" y="412598"/>
                  </a:cubicBezTo>
                  <a:cubicBezTo>
                    <a:pt x="330556" y="413284"/>
                    <a:pt x="337756" y="410455"/>
                    <a:pt x="337756" y="400425"/>
                  </a:cubicBezTo>
                  <a:cubicBezTo>
                    <a:pt x="337756" y="390395"/>
                    <a:pt x="344186" y="386795"/>
                    <a:pt x="352844" y="384652"/>
                  </a:cubicBezTo>
                  <a:cubicBezTo>
                    <a:pt x="361417" y="382509"/>
                    <a:pt x="353530" y="371793"/>
                    <a:pt x="365703" y="368878"/>
                  </a:cubicBezTo>
                  <a:cubicBezTo>
                    <a:pt x="377876" y="366049"/>
                    <a:pt x="411566" y="351648"/>
                    <a:pt x="417309" y="347361"/>
                  </a:cubicBezTo>
                  <a:cubicBezTo>
                    <a:pt x="423053" y="343075"/>
                    <a:pt x="410108" y="337331"/>
                    <a:pt x="397250" y="329445"/>
                  </a:cubicBezTo>
                  <a:cubicBezTo>
                    <a:pt x="384305" y="321558"/>
                    <a:pt x="374275" y="319415"/>
                    <a:pt x="364246" y="325844"/>
                  </a:cubicBezTo>
                  <a:cubicBezTo>
                    <a:pt x="354216" y="332274"/>
                    <a:pt x="362102" y="318643"/>
                    <a:pt x="354216" y="322244"/>
                  </a:cubicBezTo>
                  <a:cubicBezTo>
                    <a:pt x="346329" y="325844"/>
                    <a:pt x="324812" y="316500"/>
                    <a:pt x="321983" y="312900"/>
                  </a:cubicBezTo>
                  <a:cubicBezTo>
                    <a:pt x="319068" y="309299"/>
                    <a:pt x="280407" y="320787"/>
                    <a:pt x="271062" y="320787"/>
                  </a:cubicBezTo>
                  <a:cubicBezTo>
                    <a:pt x="261718" y="320787"/>
                    <a:pt x="271748" y="330816"/>
                    <a:pt x="278263" y="335874"/>
                  </a:cubicBezTo>
                  <a:cubicBezTo>
                    <a:pt x="284693" y="340932"/>
                    <a:pt x="262490" y="356705"/>
                    <a:pt x="266776" y="360220"/>
                  </a:cubicBezTo>
                  <a:cubicBezTo>
                    <a:pt x="271062" y="363821"/>
                    <a:pt x="262490" y="373165"/>
                    <a:pt x="252460" y="384566"/>
                  </a:cubicBezTo>
                  <a:cubicBezTo>
                    <a:pt x="242430" y="396139"/>
                    <a:pt x="259661" y="395453"/>
                    <a:pt x="272520" y="398282"/>
                  </a:cubicBezTo>
                  <a:close/>
                  <a:moveTo>
                    <a:pt x="631022" y="457089"/>
                  </a:moveTo>
                  <a:cubicBezTo>
                    <a:pt x="635308" y="452031"/>
                    <a:pt x="653225" y="467119"/>
                    <a:pt x="653996" y="456404"/>
                  </a:cubicBezTo>
                  <a:cubicBezTo>
                    <a:pt x="654682" y="445688"/>
                    <a:pt x="633936" y="440630"/>
                    <a:pt x="625278" y="434886"/>
                  </a:cubicBezTo>
                  <a:cubicBezTo>
                    <a:pt x="616706" y="429143"/>
                    <a:pt x="613105" y="432058"/>
                    <a:pt x="599475" y="421942"/>
                  </a:cubicBezTo>
                  <a:cubicBezTo>
                    <a:pt x="585845" y="411912"/>
                    <a:pt x="603075" y="406854"/>
                    <a:pt x="593046" y="398968"/>
                  </a:cubicBezTo>
                  <a:cubicBezTo>
                    <a:pt x="583016" y="391081"/>
                    <a:pt x="579415" y="369564"/>
                    <a:pt x="586616" y="362363"/>
                  </a:cubicBezTo>
                  <a:cubicBezTo>
                    <a:pt x="593817" y="355162"/>
                    <a:pt x="601704" y="344447"/>
                    <a:pt x="588759" y="339389"/>
                  </a:cubicBezTo>
                  <a:cubicBezTo>
                    <a:pt x="575815" y="334331"/>
                    <a:pt x="555069" y="343675"/>
                    <a:pt x="557213" y="346590"/>
                  </a:cubicBezTo>
                  <a:cubicBezTo>
                    <a:pt x="559356" y="349419"/>
                    <a:pt x="577272" y="359534"/>
                    <a:pt x="577272" y="363821"/>
                  </a:cubicBezTo>
                  <a:cubicBezTo>
                    <a:pt x="577272" y="368107"/>
                    <a:pt x="560813" y="351648"/>
                    <a:pt x="555069" y="355248"/>
                  </a:cubicBezTo>
                  <a:cubicBezTo>
                    <a:pt x="549326" y="358848"/>
                    <a:pt x="542896" y="348047"/>
                    <a:pt x="537839" y="355248"/>
                  </a:cubicBezTo>
                  <a:cubicBezTo>
                    <a:pt x="532781" y="362449"/>
                    <a:pt x="544268" y="387566"/>
                    <a:pt x="548554" y="394681"/>
                  </a:cubicBezTo>
                  <a:cubicBezTo>
                    <a:pt x="552841" y="401883"/>
                    <a:pt x="544268" y="401883"/>
                    <a:pt x="538525" y="403254"/>
                  </a:cubicBezTo>
                  <a:cubicBezTo>
                    <a:pt x="532781" y="404711"/>
                    <a:pt x="532095" y="383194"/>
                    <a:pt x="526351" y="375308"/>
                  </a:cubicBezTo>
                  <a:cubicBezTo>
                    <a:pt x="520608" y="367421"/>
                    <a:pt x="497719" y="358077"/>
                    <a:pt x="496262" y="363821"/>
                  </a:cubicBezTo>
                  <a:cubicBezTo>
                    <a:pt x="494805" y="369564"/>
                    <a:pt x="510578" y="369564"/>
                    <a:pt x="508435" y="377451"/>
                  </a:cubicBezTo>
                  <a:cubicBezTo>
                    <a:pt x="506292" y="385337"/>
                    <a:pt x="497719" y="372393"/>
                    <a:pt x="489833" y="378908"/>
                  </a:cubicBezTo>
                  <a:cubicBezTo>
                    <a:pt x="481946" y="385337"/>
                    <a:pt x="483403" y="381051"/>
                    <a:pt x="484775" y="374622"/>
                  </a:cubicBezTo>
                  <a:cubicBezTo>
                    <a:pt x="486232" y="368192"/>
                    <a:pt x="473288" y="360992"/>
                    <a:pt x="458972" y="362449"/>
                  </a:cubicBezTo>
                  <a:cubicBezTo>
                    <a:pt x="444656" y="363906"/>
                    <a:pt x="452542" y="373936"/>
                    <a:pt x="448256" y="377536"/>
                  </a:cubicBezTo>
                  <a:cubicBezTo>
                    <a:pt x="443970" y="381137"/>
                    <a:pt x="422453" y="375393"/>
                    <a:pt x="436083" y="372479"/>
                  </a:cubicBezTo>
                  <a:cubicBezTo>
                    <a:pt x="449713" y="369650"/>
                    <a:pt x="443970" y="361763"/>
                    <a:pt x="438912" y="353877"/>
                  </a:cubicBezTo>
                  <a:cubicBezTo>
                    <a:pt x="433854" y="345990"/>
                    <a:pt x="420310" y="355334"/>
                    <a:pt x="398021" y="363220"/>
                  </a:cubicBezTo>
                  <a:cubicBezTo>
                    <a:pt x="375818" y="371107"/>
                    <a:pt x="365789" y="379680"/>
                    <a:pt x="368618" y="380451"/>
                  </a:cubicBezTo>
                  <a:cubicBezTo>
                    <a:pt x="371446" y="381137"/>
                    <a:pt x="372218" y="384738"/>
                    <a:pt x="363560" y="391938"/>
                  </a:cubicBezTo>
                  <a:cubicBezTo>
                    <a:pt x="354987" y="399139"/>
                    <a:pt x="363560" y="405569"/>
                    <a:pt x="371446" y="405569"/>
                  </a:cubicBezTo>
                  <a:cubicBezTo>
                    <a:pt x="379333" y="405569"/>
                    <a:pt x="372389" y="411912"/>
                    <a:pt x="377876" y="413455"/>
                  </a:cubicBezTo>
                  <a:cubicBezTo>
                    <a:pt x="382934" y="414913"/>
                    <a:pt x="408737" y="403426"/>
                    <a:pt x="415852" y="408397"/>
                  </a:cubicBezTo>
                  <a:cubicBezTo>
                    <a:pt x="423053" y="413455"/>
                    <a:pt x="373504" y="416284"/>
                    <a:pt x="373504" y="424857"/>
                  </a:cubicBezTo>
                  <a:cubicBezTo>
                    <a:pt x="373504" y="433429"/>
                    <a:pt x="400764" y="438487"/>
                    <a:pt x="420824" y="434886"/>
                  </a:cubicBezTo>
                  <a:cubicBezTo>
                    <a:pt x="440884" y="431286"/>
                    <a:pt x="476031" y="437716"/>
                    <a:pt x="476031" y="442773"/>
                  </a:cubicBezTo>
                  <a:cubicBezTo>
                    <a:pt x="476031" y="447745"/>
                    <a:pt x="452371" y="446374"/>
                    <a:pt x="434454" y="445602"/>
                  </a:cubicBezTo>
                  <a:cubicBezTo>
                    <a:pt x="416538" y="444916"/>
                    <a:pt x="385677" y="450660"/>
                    <a:pt x="387134" y="456318"/>
                  </a:cubicBezTo>
                  <a:cubicBezTo>
                    <a:pt x="388763" y="462747"/>
                    <a:pt x="390735" y="462747"/>
                    <a:pt x="409337" y="471405"/>
                  </a:cubicBezTo>
                  <a:cubicBezTo>
                    <a:pt x="427939" y="479978"/>
                    <a:pt x="447313" y="467119"/>
                    <a:pt x="446627" y="479292"/>
                  </a:cubicBezTo>
                  <a:cubicBezTo>
                    <a:pt x="445942" y="491465"/>
                    <a:pt x="456657" y="494380"/>
                    <a:pt x="481774" y="495066"/>
                  </a:cubicBezTo>
                  <a:cubicBezTo>
                    <a:pt x="506892" y="495751"/>
                    <a:pt x="518379" y="483578"/>
                    <a:pt x="530552" y="484350"/>
                  </a:cubicBezTo>
                  <a:cubicBezTo>
                    <a:pt x="542725" y="485036"/>
                    <a:pt x="548469" y="482893"/>
                    <a:pt x="554212" y="474320"/>
                  </a:cubicBezTo>
                  <a:cubicBezTo>
                    <a:pt x="559956" y="465748"/>
                    <a:pt x="564928" y="470720"/>
                    <a:pt x="566385" y="475006"/>
                  </a:cubicBezTo>
                  <a:cubicBezTo>
                    <a:pt x="567842" y="479292"/>
                    <a:pt x="583616" y="478606"/>
                    <a:pt x="587216" y="482207"/>
                  </a:cubicBezTo>
                  <a:cubicBezTo>
                    <a:pt x="596389" y="491379"/>
                    <a:pt x="626650" y="488636"/>
                    <a:pt x="638137" y="482893"/>
                  </a:cubicBezTo>
                  <a:cubicBezTo>
                    <a:pt x="649624" y="477149"/>
                    <a:pt x="633079" y="461375"/>
                    <a:pt x="627421" y="468577"/>
                  </a:cubicBezTo>
                  <a:cubicBezTo>
                    <a:pt x="621678" y="475777"/>
                    <a:pt x="616706" y="471491"/>
                    <a:pt x="615248" y="467891"/>
                  </a:cubicBezTo>
                  <a:cubicBezTo>
                    <a:pt x="613877" y="464290"/>
                    <a:pt x="626736" y="462147"/>
                    <a:pt x="631022" y="457089"/>
                  </a:cubicBezTo>
                  <a:close/>
                  <a:moveTo>
                    <a:pt x="358588" y="280667"/>
                  </a:moveTo>
                  <a:cubicBezTo>
                    <a:pt x="371532" y="282125"/>
                    <a:pt x="384391" y="270637"/>
                    <a:pt x="383705" y="264208"/>
                  </a:cubicBezTo>
                  <a:cubicBezTo>
                    <a:pt x="382934" y="257779"/>
                    <a:pt x="352158" y="279982"/>
                    <a:pt x="358588" y="280667"/>
                  </a:cubicBezTo>
                  <a:close/>
                  <a:moveTo>
                    <a:pt x="299095" y="260608"/>
                  </a:moveTo>
                  <a:cubicBezTo>
                    <a:pt x="304152" y="262751"/>
                    <a:pt x="299095" y="272780"/>
                    <a:pt x="304838" y="269952"/>
                  </a:cubicBezTo>
                  <a:cubicBezTo>
                    <a:pt x="310582" y="267123"/>
                    <a:pt x="312039" y="266351"/>
                    <a:pt x="316325" y="267809"/>
                  </a:cubicBezTo>
                  <a:cubicBezTo>
                    <a:pt x="324041" y="270380"/>
                    <a:pt x="325669" y="263522"/>
                    <a:pt x="329270" y="259922"/>
                  </a:cubicBezTo>
                  <a:cubicBezTo>
                    <a:pt x="332870" y="256321"/>
                    <a:pt x="331413" y="272866"/>
                    <a:pt x="340757" y="272866"/>
                  </a:cubicBezTo>
                  <a:cubicBezTo>
                    <a:pt x="348644" y="272866"/>
                    <a:pt x="347186" y="255635"/>
                    <a:pt x="354387" y="260693"/>
                  </a:cubicBezTo>
                  <a:cubicBezTo>
                    <a:pt x="361588" y="265665"/>
                    <a:pt x="363731" y="258550"/>
                    <a:pt x="365103" y="253492"/>
                  </a:cubicBezTo>
                  <a:cubicBezTo>
                    <a:pt x="366560" y="248520"/>
                    <a:pt x="366560" y="239862"/>
                    <a:pt x="374447" y="238405"/>
                  </a:cubicBezTo>
                  <a:cubicBezTo>
                    <a:pt x="382334" y="236947"/>
                    <a:pt x="375904" y="246291"/>
                    <a:pt x="379505" y="252721"/>
                  </a:cubicBezTo>
                  <a:cubicBezTo>
                    <a:pt x="384734" y="262151"/>
                    <a:pt x="393821" y="253407"/>
                    <a:pt x="394592" y="249121"/>
                  </a:cubicBezTo>
                  <a:cubicBezTo>
                    <a:pt x="395278" y="244834"/>
                    <a:pt x="408222" y="247663"/>
                    <a:pt x="407537" y="242691"/>
                  </a:cubicBezTo>
                  <a:cubicBezTo>
                    <a:pt x="406851" y="237633"/>
                    <a:pt x="411137" y="236262"/>
                    <a:pt x="407537" y="230518"/>
                  </a:cubicBezTo>
                  <a:cubicBezTo>
                    <a:pt x="403936" y="224775"/>
                    <a:pt x="413280" y="226232"/>
                    <a:pt x="417567" y="221946"/>
                  </a:cubicBezTo>
                  <a:cubicBezTo>
                    <a:pt x="421853" y="217659"/>
                    <a:pt x="411823" y="221260"/>
                    <a:pt x="404708" y="214745"/>
                  </a:cubicBezTo>
                  <a:cubicBezTo>
                    <a:pt x="397507" y="208315"/>
                    <a:pt x="394678" y="216888"/>
                    <a:pt x="394678" y="221174"/>
                  </a:cubicBezTo>
                  <a:cubicBezTo>
                    <a:pt x="394678" y="225460"/>
                    <a:pt x="381048" y="221860"/>
                    <a:pt x="373161" y="219031"/>
                  </a:cubicBezTo>
                  <a:cubicBezTo>
                    <a:pt x="365274" y="216202"/>
                    <a:pt x="355244" y="228375"/>
                    <a:pt x="343757" y="234119"/>
                  </a:cubicBezTo>
                  <a:cubicBezTo>
                    <a:pt x="332270" y="239862"/>
                    <a:pt x="331584" y="249892"/>
                    <a:pt x="320783" y="249206"/>
                  </a:cubicBezTo>
                  <a:cubicBezTo>
                    <a:pt x="309810" y="248435"/>
                    <a:pt x="294037" y="258465"/>
                    <a:pt x="299095" y="260608"/>
                  </a:cubicBezTo>
                  <a:close/>
                  <a:moveTo>
                    <a:pt x="410966" y="257093"/>
                  </a:moveTo>
                  <a:cubicBezTo>
                    <a:pt x="400936" y="257779"/>
                    <a:pt x="401622" y="267809"/>
                    <a:pt x="413109" y="267809"/>
                  </a:cubicBezTo>
                  <a:cubicBezTo>
                    <a:pt x="424596" y="267809"/>
                    <a:pt x="428196" y="271409"/>
                    <a:pt x="411652" y="270637"/>
                  </a:cubicBezTo>
                  <a:cubicBezTo>
                    <a:pt x="395192" y="269952"/>
                    <a:pt x="387991" y="284268"/>
                    <a:pt x="399479" y="281353"/>
                  </a:cubicBezTo>
                  <a:cubicBezTo>
                    <a:pt x="410966" y="278524"/>
                    <a:pt x="424596" y="278524"/>
                    <a:pt x="415938" y="281353"/>
                  </a:cubicBezTo>
                  <a:cubicBezTo>
                    <a:pt x="407365" y="284268"/>
                    <a:pt x="383877" y="286154"/>
                    <a:pt x="387220" y="290697"/>
                  </a:cubicBezTo>
                  <a:cubicBezTo>
                    <a:pt x="389363" y="293526"/>
                    <a:pt x="398707" y="292840"/>
                    <a:pt x="408051" y="296441"/>
                  </a:cubicBezTo>
                  <a:cubicBezTo>
                    <a:pt x="417395" y="300041"/>
                    <a:pt x="423139" y="302184"/>
                    <a:pt x="430254" y="294298"/>
                  </a:cubicBezTo>
                  <a:cubicBezTo>
                    <a:pt x="437455" y="286411"/>
                    <a:pt x="446713" y="278524"/>
                    <a:pt x="443198" y="289240"/>
                  </a:cubicBezTo>
                  <a:cubicBezTo>
                    <a:pt x="439598" y="299955"/>
                    <a:pt x="454685" y="292069"/>
                    <a:pt x="474059" y="291383"/>
                  </a:cubicBezTo>
                  <a:cubicBezTo>
                    <a:pt x="493433" y="290697"/>
                    <a:pt x="470459" y="302870"/>
                    <a:pt x="450399" y="304327"/>
                  </a:cubicBezTo>
                  <a:cubicBezTo>
                    <a:pt x="430339" y="305785"/>
                    <a:pt x="433940" y="315815"/>
                    <a:pt x="449713" y="319415"/>
                  </a:cubicBezTo>
                  <a:cubicBezTo>
                    <a:pt x="465487" y="323015"/>
                    <a:pt x="499177" y="309385"/>
                    <a:pt x="507063" y="301498"/>
                  </a:cubicBezTo>
                  <a:cubicBezTo>
                    <a:pt x="514950" y="293612"/>
                    <a:pt x="522151" y="305785"/>
                    <a:pt x="530038" y="300041"/>
                  </a:cubicBezTo>
                  <a:cubicBezTo>
                    <a:pt x="537924" y="294298"/>
                    <a:pt x="553012" y="300727"/>
                    <a:pt x="566642" y="297898"/>
                  </a:cubicBezTo>
                  <a:cubicBezTo>
                    <a:pt x="580273" y="294983"/>
                    <a:pt x="582416" y="269266"/>
                    <a:pt x="572386" y="264894"/>
                  </a:cubicBezTo>
                  <a:cubicBezTo>
                    <a:pt x="562356" y="260608"/>
                    <a:pt x="562356" y="269866"/>
                    <a:pt x="554469" y="271323"/>
                  </a:cubicBezTo>
                  <a:cubicBezTo>
                    <a:pt x="546583" y="272780"/>
                    <a:pt x="542296" y="262751"/>
                    <a:pt x="535867" y="256236"/>
                  </a:cubicBezTo>
                  <a:cubicBezTo>
                    <a:pt x="529438" y="249806"/>
                    <a:pt x="533724" y="237633"/>
                    <a:pt x="524380" y="239005"/>
                  </a:cubicBezTo>
                  <a:cubicBezTo>
                    <a:pt x="515122" y="240462"/>
                    <a:pt x="494976" y="255464"/>
                    <a:pt x="507149" y="256922"/>
                  </a:cubicBezTo>
                  <a:cubicBezTo>
                    <a:pt x="519322" y="258379"/>
                    <a:pt x="515036" y="264808"/>
                    <a:pt x="508606" y="267637"/>
                  </a:cubicBezTo>
                  <a:cubicBezTo>
                    <a:pt x="502177" y="270466"/>
                    <a:pt x="523694" y="275524"/>
                    <a:pt x="520779" y="279810"/>
                  </a:cubicBezTo>
                  <a:cubicBezTo>
                    <a:pt x="517950" y="284096"/>
                    <a:pt x="484946" y="280496"/>
                    <a:pt x="483489" y="273381"/>
                  </a:cubicBezTo>
                  <a:cubicBezTo>
                    <a:pt x="482032" y="266180"/>
                    <a:pt x="456228" y="253321"/>
                    <a:pt x="445513" y="256150"/>
                  </a:cubicBezTo>
                  <a:cubicBezTo>
                    <a:pt x="434797" y="258979"/>
                    <a:pt x="439083" y="247578"/>
                    <a:pt x="428282" y="246806"/>
                  </a:cubicBezTo>
                  <a:cubicBezTo>
                    <a:pt x="417395" y="246291"/>
                    <a:pt x="420995" y="256321"/>
                    <a:pt x="410966" y="257093"/>
                  </a:cubicBezTo>
                  <a:close/>
                  <a:moveTo>
                    <a:pt x="448256" y="205401"/>
                  </a:moveTo>
                  <a:cubicBezTo>
                    <a:pt x="451857" y="196828"/>
                    <a:pt x="424510" y="198200"/>
                    <a:pt x="426739" y="201114"/>
                  </a:cubicBezTo>
                  <a:cubicBezTo>
                    <a:pt x="431711" y="207544"/>
                    <a:pt x="444656" y="214059"/>
                    <a:pt x="448256" y="205401"/>
                  </a:cubicBezTo>
                  <a:close/>
                  <a:moveTo>
                    <a:pt x="507749" y="201800"/>
                  </a:moveTo>
                  <a:cubicBezTo>
                    <a:pt x="517093" y="200343"/>
                    <a:pt x="512807" y="193228"/>
                    <a:pt x="497719" y="195371"/>
                  </a:cubicBezTo>
                  <a:cubicBezTo>
                    <a:pt x="482632" y="197514"/>
                    <a:pt x="456828" y="197514"/>
                    <a:pt x="456828" y="208315"/>
                  </a:cubicBezTo>
                  <a:cubicBezTo>
                    <a:pt x="456828" y="216888"/>
                    <a:pt x="461801" y="221260"/>
                    <a:pt x="478346" y="222632"/>
                  </a:cubicBezTo>
                  <a:cubicBezTo>
                    <a:pt x="494805" y="224089"/>
                    <a:pt x="509206" y="208315"/>
                    <a:pt x="501320" y="208315"/>
                  </a:cubicBezTo>
                  <a:cubicBezTo>
                    <a:pt x="493433" y="208315"/>
                    <a:pt x="498405" y="203258"/>
                    <a:pt x="507749" y="201800"/>
                  </a:cubicBezTo>
                  <a:close/>
                  <a:moveTo>
                    <a:pt x="472602" y="188256"/>
                  </a:moveTo>
                  <a:cubicBezTo>
                    <a:pt x="479803" y="191170"/>
                    <a:pt x="486918" y="181826"/>
                    <a:pt x="491976" y="186113"/>
                  </a:cubicBezTo>
                  <a:cubicBezTo>
                    <a:pt x="497034" y="190399"/>
                    <a:pt x="519236" y="193999"/>
                    <a:pt x="519236" y="182512"/>
                  </a:cubicBezTo>
                  <a:cubicBezTo>
                    <a:pt x="519236" y="171025"/>
                    <a:pt x="491290" y="169568"/>
                    <a:pt x="484089" y="173940"/>
                  </a:cubicBezTo>
                  <a:cubicBezTo>
                    <a:pt x="476888" y="178226"/>
                    <a:pt x="443970" y="179683"/>
                    <a:pt x="453228" y="186884"/>
                  </a:cubicBezTo>
                  <a:cubicBezTo>
                    <a:pt x="458972" y="191170"/>
                    <a:pt x="465401" y="185341"/>
                    <a:pt x="472602" y="188256"/>
                  </a:cubicBezTo>
                  <a:close/>
                  <a:moveTo>
                    <a:pt x="592360" y="165967"/>
                  </a:moveTo>
                  <a:cubicBezTo>
                    <a:pt x="600932" y="160224"/>
                    <a:pt x="616706" y="169568"/>
                    <a:pt x="613877" y="175997"/>
                  </a:cubicBezTo>
                  <a:cubicBezTo>
                    <a:pt x="611048" y="182426"/>
                    <a:pt x="586188" y="174711"/>
                    <a:pt x="588074" y="180283"/>
                  </a:cubicBezTo>
                  <a:cubicBezTo>
                    <a:pt x="588759" y="182426"/>
                    <a:pt x="591674" y="190999"/>
                    <a:pt x="608819" y="186027"/>
                  </a:cubicBezTo>
                  <a:cubicBezTo>
                    <a:pt x="626050" y="181055"/>
                    <a:pt x="640366" y="184570"/>
                    <a:pt x="651853" y="193914"/>
                  </a:cubicBezTo>
                  <a:cubicBezTo>
                    <a:pt x="663340" y="203258"/>
                    <a:pt x="674056" y="206858"/>
                    <a:pt x="681942" y="197514"/>
                  </a:cubicBezTo>
                  <a:cubicBezTo>
                    <a:pt x="689829" y="188170"/>
                    <a:pt x="671913" y="186798"/>
                    <a:pt x="675513" y="179597"/>
                  </a:cubicBezTo>
                  <a:cubicBezTo>
                    <a:pt x="679113" y="172397"/>
                    <a:pt x="664026" y="168110"/>
                    <a:pt x="656139" y="168110"/>
                  </a:cubicBezTo>
                  <a:cubicBezTo>
                    <a:pt x="648252" y="168110"/>
                    <a:pt x="645423" y="153794"/>
                    <a:pt x="638908" y="156623"/>
                  </a:cubicBezTo>
                  <a:cubicBezTo>
                    <a:pt x="632479" y="159452"/>
                    <a:pt x="628193" y="164510"/>
                    <a:pt x="628193" y="155166"/>
                  </a:cubicBezTo>
                  <a:cubicBezTo>
                    <a:pt x="628193" y="145822"/>
                    <a:pt x="590903" y="145136"/>
                    <a:pt x="581558" y="148736"/>
                  </a:cubicBezTo>
                  <a:cubicBezTo>
                    <a:pt x="572300" y="152337"/>
                    <a:pt x="583702" y="171711"/>
                    <a:pt x="592360" y="165967"/>
                  </a:cubicBezTo>
                  <a:close/>
                  <a:moveTo>
                    <a:pt x="597332" y="226232"/>
                  </a:moveTo>
                  <a:cubicBezTo>
                    <a:pt x="603075" y="219117"/>
                    <a:pt x="574358" y="196143"/>
                    <a:pt x="572986" y="206858"/>
                  </a:cubicBezTo>
                  <a:cubicBezTo>
                    <a:pt x="571529" y="217659"/>
                    <a:pt x="591245" y="233861"/>
                    <a:pt x="597332" y="226232"/>
                  </a:cubicBezTo>
                  <a:close/>
                  <a:moveTo>
                    <a:pt x="690601" y="132277"/>
                  </a:moveTo>
                  <a:cubicBezTo>
                    <a:pt x="695658" y="123705"/>
                    <a:pt x="660340" y="116932"/>
                    <a:pt x="669084" y="124390"/>
                  </a:cubicBezTo>
                  <a:cubicBezTo>
                    <a:pt x="674056" y="128677"/>
                    <a:pt x="685543" y="140936"/>
                    <a:pt x="690601" y="132277"/>
                  </a:cubicBezTo>
                  <a:close/>
                  <a:moveTo>
                    <a:pt x="609591" y="295069"/>
                  </a:moveTo>
                  <a:cubicBezTo>
                    <a:pt x="614648" y="289326"/>
                    <a:pt x="598875" y="277153"/>
                    <a:pt x="594503" y="287182"/>
                  </a:cubicBezTo>
                  <a:cubicBezTo>
                    <a:pt x="590217" y="297212"/>
                    <a:pt x="604447" y="300898"/>
                    <a:pt x="609591" y="295069"/>
                  </a:cubicBezTo>
                  <a:close/>
                  <a:moveTo>
                    <a:pt x="690601" y="244834"/>
                  </a:moveTo>
                  <a:cubicBezTo>
                    <a:pt x="689915" y="252035"/>
                    <a:pt x="673370" y="243377"/>
                    <a:pt x="660511" y="238405"/>
                  </a:cubicBezTo>
                  <a:cubicBezTo>
                    <a:pt x="647567" y="233347"/>
                    <a:pt x="655453" y="248435"/>
                    <a:pt x="665569" y="257007"/>
                  </a:cubicBezTo>
                  <a:cubicBezTo>
                    <a:pt x="675599" y="265580"/>
                    <a:pt x="660511" y="261293"/>
                    <a:pt x="646967" y="251949"/>
                  </a:cubicBezTo>
                  <a:cubicBezTo>
                    <a:pt x="633336" y="242605"/>
                    <a:pt x="634794" y="258379"/>
                    <a:pt x="641223" y="263436"/>
                  </a:cubicBezTo>
                  <a:cubicBezTo>
                    <a:pt x="647652" y="268494"/>
                    <a:pt x="639766" y="275610"/>
                    <a:pt x="631193" y="264122"/>
                  </a:cubicBezTo>
                  <a:cubicBezTo>
                    <a:pt x="622621" y="252635"/>
                    <a:pt x="618334" y="240462"/>
                    <a:pt x="604704" y="239777"/>
                  </a:cubicBezTo>
                  <a:cubicBezTo>
                    <a:pt x="591074" y="239091"/>
                    <a:pt x="597332" y="252978"/>
                    <a:pt x="602561" y="259836"/>
                  </a:cubicBezTo>
                  <a:cubicBezTo>
                    <a:pt x="609762" y="269180"/>
                    <a:pt x="616877" y="271323"/>
                    <a:pt x="628364" y="277753"/>
                  </a:cubicBezTo>
                  <a:cubicBezTo>
                    <a:pt x="639851" y="284182"/>
                    <a:pt x="658454" y="274924"/>
                    <a:pt x="667112" y="277067"/>
                  </a:cubicBezTo>
                  <a:cubicBezTo>
                    <a:pt x="675685" y="279210"/>
                    <a:pt x="657768" y="290011"/>
                    <a:pt x="663511" y="297127"/>
                  </a:cubicBezTo>
                  <a:cubicBezTo>
                    <a:pt x="669255" y="304327"/>
                    <a:pt x="685029" y="299270"/>
                    <a:pt x="697201" y="298584"/>
                  </a:cubicBezTo>
                  <a:cubicBezTo>
                    <a:pt x="709374" y="297898"/>
                    <a:pt x="703631" y="290697"/>
                    <a:pt x="710832" y="285725"/>
                  </a:cubicBezTo>
                  <a:cubicBezTo>
                    <a:pt x="718033" y="280667"/>
                    <a:pt x="703631" y="281439"/>
                    <a:pt x="709374" y="269266"/>
                  </a:cubicBezTo>
                  <a:cubicBezTo>
                    <a:pt x="714946" y="257093"/>
                    <a:pt x="691286" y="237719"/>
                    <a:pt x="690601" y="244834"/>
                  </a:cubicBezTo>
                  <a:close/>
                  <a:moveTo>
                    <a:pt x="720690" y="202572"/>
                  </a:moveTo>
                  <a:cubicBezTo>
                    <a:pt x="731406" y="202572"/>
                    <a:pt x="740064" y="201114"/>
                    <a:pt x="749408" y="197514"/>
                  </a:cubicBezTo>
                  <a:cubicBezTo>
                    <a:pt x="758752" y="193914"/>
                    <a:pt x="744350" y="193914"/>
                    <a:pt x="750865" y="185341"/>
                  </a:cubicBezTo>
                  <a:cubicBezTo>
                    <a:pt x="757295" y="176769"/>
                    <a:pt x="735092" y="175997"/>
                    <a:pt x="733635" y="178912"/>
                  </a:cubicBezTo>
                  <a:cubicBezTo>
                    <a:pt x="732177" y="181741"/>
                    <a:pt x="704231" y="161681"/>
                    <a:pt x="699945" y="168196"/>
                  </a:cubicBezTo>
                  <a:cubicBezTo>
                    <a:pt x="695573" y="174625"/>
                    <a:pt x="709975" y="202572"/>
                    <a:pt x="720690" y="202572"/>
                  </a:cubicBezTo>
                  <a:close/>
                  <a:moveTo>
                    <a:pt x="778726" y="206172"/>
                  </a:moveTo>
                  <a:cubicBezTo>
                    <a:pt x="777269" y="201886"/>
                    <a:pt x="722919" y="208401"/>
                    <a:pt x="731406" y="214745"/>
                  </a:cubicBezTo>
                  <a:cubicBezTo>
                    <a:pt x="745808" y="225546"/>
                    <a:pt x="780183" y="210458"/>
                    <a:pt x="778726" y="206172"/>
                  </a:cubicBezTo>
                  <a:close/>
                  <a:moveTo>
                    <a:pt x="770839" y="310842"/>
                  </a:moveTo>
                  <a:cubicBezTo>
                    <a:pt x="783784" y="310157"/>
                    <a:pt x="777269" y="294383"/>
                    <a:pt x="762953" y="283582"/>
                  </a:cubicBezTo>
                  <a:cubicBezTo>
                    <a:pt x="748636" y="272780"/>
                    <a:pt x="716404" y="294898"/>
                    <a:pt x="722062" y="299355"/>
                  </a:cubicBezTo>
                  <a:cubicBezTo>
                    <a:pt x="728577" y="304413"/>
                    <a:pt x="757980" y="311528"/>
                    <a:pt x="770839" y="310842"/>
                  </a:cubicBezTo>
                  <a:close/>
                  <a:moveTo>
                    <a:pt x="679113" y="411227"/>
                  </a:moveTo>
                  <a:cubicBezTo>
                    <a:pt x="694887" y="421942"/>
                    <a:pt x="689829" y="402654"/>
                    <a:pt x="707831" y="403340"/>
                  </a:cubicBezTo>
                  <a:cubicBezTo>
                    <a:pt x="725748" y="404026"/>
                    <a:pt x="726519" y="374622"/>
                    <a:pt x="729348" y="363906"/>
                  </a:cubicBezTo>
                  <a:cubicBezTo>
                    <a:pt x="732177" y="353191"/>
                    <a:pt x="715032" y="353877"/>
                    <a:pt x="719319" y="361763"/>
                  </a:cubicBezTo>
                  <a:cubicBezTo>
                    <a:pt x="723605" y="369650"/>
                    <a:pt x="718633" y="377536"/>
                    <a:pt x="717175" y="368192"/>
                  </a:cubicBezTo>
                  <a:cubicBezTo>
                    <a:pt x="715718" y="358848"/>
                    <a:pt x="702088" y="367507"/>
                    <a:pt x="697116" y="360306"/>
                  </a:cubicBezTo>
                  <a:cubicBezTo>
                    <a:pt x="692144" y="353105"/>
                    <a:pt x="712889" y="352419"/>
                    <a:pt x="717947" y="343075"/>
                  </a:cubicBezTo>
                  <a:cubicBezTo>
                    <a:pt x="723005" y="333731"/>
                    <a:pt x="701488" y="335188"/>
                    <a:pt x="706460" y="327987"/>
                  </a:cubicBezTo>
                  <a:cubicBezTo>
                    <a:pt x="711518" y="320787"/>
                    <a:pt x="674913" y="328673"/>
                    <a:pt x="685629" y="333045"/>
                  </a:cubicBezTo>
                  <a:cubicBezTo>
                    <a:pt x="696344" y="337331"/>
                    <a:pt x="686314" y="343075"/>
                    <a:pt x="676285" y="335874"/>
                  </a:cubicBezTo>
                  <a:cubicBezTo>
                    <a:pt x="666255" y="328673"/>
                    <a:pt x="638394" y="340675"/>
                    <a:pt x="648338" y="348819"/>
                  </a:cubicBezTo>
                  <a:cubicBezTo>
                    <a:pt x="656225" y="355248"/>
                    <a:pt x="679885" y="344533"/>
                    <a:pt x="666255" y="363135"/>
                  </a:cubicBezTo>
                  <a:cubicBezTo>
                    <a:pt x="652624" y="381737"/>
                    <a:pt x="646881" y="358077"/>
                    <a:pt x="634022" y="360306"/>
                  </a:cubicBezTo>
                  <a:cubicBezTo>
                    <a:pt x="621078" y="362449"/>
                    <a:pt x="626821" y="378222"/>
                    <a:pt x="646195" y="383966"/>
                  </a:cubicBezTo>
                  <a:cubicBezTo>
                    <a:pt x="665483" y="389709"/>
                    <a:pt x="663340" y="400425"/>
                    <a:pt x="679113" y="411227"/>
                  </a:cubicBezTo>
                  <a:close/>
                  <a:moveTo>
                    <a:pt x="795957" y="296526"/>
                  </a:moveTo>
                  <a:cubicBezTo>
                    <a:pt x="801014" y="310842"/>
                    <a:pt x="806672" y="300813"/>
                    <a:pt x="814559" y="306556"/>
                  </a:cubicBezTo>
                  <a:cubicBezTo>
                    <a:pt x="822446" y="312300"/>
                    <a:pt x="834619" y="315900"/>
                    <a:pt x="841134" y="310157"/>
                  </a:cubicBezTo>
                  <a:cubicBezTo>
                    <a:pt x="847563" y="304413"/>
                    <a:pt x="850478" y="300127"/>
                    <a:pt x="852621" y="305185"/>
                  </a:cubicBezTo>
                  <a:cubicBezTo>
                    <a:pt x="856136" y="313328"/>
                    <a:pt x="871995" y="314529"/>
                    <a:pt x="906370" y="315214"/>
                  </a:cubicBezTo>
                  <a:cubicBezTo>
                    <a:pt x="940746" y="315900"/>
                    <a:pt x="932174" y="300898"/>
                    <a:pt x="942204" y="306642"/>
                  </a:cubicBezTo>
                  <a:cubicBezTo>
                    <a:pt x="952233" y="312386"/>
                    <a:pt x="975208" y="312386"/>
                    <a:pt x="985238" y="310243"/>
                  </a:cubicBezTo>
                  <a:cubicBezTo>
                    <a:pt x="995267" y="308099"/>
                    <a:pt x="1000325" y="292326"/>
                    <a:pt x="999554" y="284439"/>
                  </a:cubicBezTo>
                  <a:cubicBezTo>
                    <a:pt x="998868" y="276552"/>
                    <a:pt x="922144" y="270123"/>
                    <a:pt x="908514" y="278010"/>
                  </a:cubicBezTo>
                  <a:cubicBezTo>
                    <a:pt x="894883" y="285896"/>
                    <a:pt x="873366" y="274409"/>
                    <a:pt x="862651" y="280153"/>
                  </a:cubicBezTo>
                  <a:cubicBezTo>
                    <a:pt x="851935" y="285896"/>
                    <a:pt x="855450" y="272952"/>
                    <a:pt x="836162" y="272266"/>
                  </a:cubicBezTo>
                  <a:cubicBezTo>
                    <a:pt x="816788" y="271580"/>
                    <a:pt x="837619" y="261551"/>
                    <a:pt x="841219" y="257179"/>
                  </a:cubicBezTo>
                  <a:cubicBezTo>
                    <a:pt x="844820" y="252892"/>
                    <a:pt x="811816" y="241405"/>
                    <a:pt x="798186" y="244234"/>
                  </a:cubicBezTo>
                  <a:cubicBezTo>
                    <a:pt x="784555" y="247063"/>
                    <a:pt x="776669" y="239948"/>
                    <a:pt x="763810" y="234204"/>
                  </a:cubicBezTo>
                  <a:cubicBezTo>
                    <a:pt x="750865" y="228461"/>
                    <a:pt x="715889" y="229832"/>
                    <a:pt x="722919" y="239948"/>
                  </a:cubicBezTo>
                  <a:cubicBezTo>
                    <a:pt x="727977" y="247063"/>
                    <a:pt x="769553" y="262151"/>
                    <a:pt x="773840" y="255036"/>
                  </a:cubicBezTo>
                  <a:cubicBezTo>
                    <a:pt x="778126" y="247835"/>
                    <a:pt x="788927" y="263608"/>
                    <a:pt x="795357" y="271495"/>
                  </a:cubicBezTo>
                  <a:cubicBezTo>
                    <a:pt x="801700" y="279296"/>
                    <a:pt x="790985" y="282125"/>
                    <a:pt x="795957" y="296526"/>
                  </a:cubicBezTo>
                  <a:close/>
                  <a:moveTo>
                    <a:pt x="832561" y="211916"/>
                  </a:moveTo>
                  <a:cubicBezTo>
                    <a:pt x="819702" y="205487"/>
                    <a:pt x="803500" y="219117"/>
                    <a:pt x="816788" y="224089"/>
                  </a:cubicBezTo>
                  <a:cubicBezTo>
                    <a:pt x="828275" y="228375"/>
                    <a:pt x="845420" y="218345"/>
                    <a:pt x="832561" y="211916"/>
                  </a:cubicBezTo>
                  <a:close/>
                  <a:moveTo>
                    <a:pt x="729263" y="131591"/>
                  </a:moveTo>
                  <a:cubicBezTo>
                    <a:pt x="739807" y="136907"/>
                    <a:pt x="733549" y="143764"/>
                    <a:pt x="745036" y="148822"/>
                  </a:cubicBezTo>
                  <a:cubicBezTo>
                    <a:pt x="756523" y="153880"/>
                    <a:pt x="789527" y="142393"/>
                    <a:pt x="792356" y="150280"/>
                  </a:cubicBezTo>
                  <a:cubicBezTo>
                    <a:pt x="795185" y="158166"/>
                    <a:pt x="758666" y="158852"/>
                    <a:pt x="763638" y="163910"/>
                  </a:cubicBezTo>
                  <a:cubicBezTo>
                    <a:pt x="768610" y="168882"/>
                    <a:pt x="789442" y="176854"/>
                    <a:pt x="786613" y="181141"/>
                  </a:cubicBezTo>
                  <a:cubicBezTo>
                    <a:pt x="783784" y="185427"/>
                    <a:pt x="820988" y="197600"/>
                    <a:pt x="824589" y="191856"/>
                  </a:cubicBezTo>
                  <a:cubicBezTo>
                    <a:pt x="828189" y="186113"/>
                    <a:pt x="838219" y="187570"/>
                    <a:pt x="847563" y="191170"/>
                  </a:cubicBezTo>
                  <a:cubicBezTo>
                    <a:pt x="856907" y="194771"/>
                    <a:pt x="857593" y="168968"/>
                    <a:pt x="864022" y="173254"/>
                  </a:cubicBezTo>
                  <a:cubicBezTo>
                    <a:pt x="870452" y="177540"/>
                    <a:pt x="869766" y="163910"/>
                    <a:pt x="880482" y="159624"/>
                  </a:cubicBezTo>
                  <a:cubicBezTo>
                    <a:pt x="891197" y="155337"/>
                    <a:pt x="906713" y="155252"/>
                    <a:pt x="907742" y="150280"/>
                  </a:cubicBezTo>
                  <a:cubicBezTo>
                    <a:pt x="908428" y="146679"/>
                    <a:pt x="904913" y="141707"/>
                    <a:pt x="891969" y="143079"/>
                  </a:cubicBezTo>
                  <a:cubicBezTo>
                    <a:pt x="879024" y="144536"/>
                    <a:pt x="870452" y="139478"/>
                    <a:pt x="876195" y="132363"/>
                  </a:cubicBezTo>
                  <a:cubicBezTo>
                    <a:pt x="881939" y="125162"/>
                    <a:pt x="861879" y="123019"/>
                    <a:pt x="868994" y="117275"/>
                  </a:cubicBezTo>
                  <a:cubicBezTo>
                    <a:pt x="876195" y="111532"/>
                    <a:pt x="855364" y="105788"/>
                    <a:pt x="857507" y="114446"/>
                  </a:cubicBezTo>
                  <a:cubicBezTo>
                    <a:pt x="859650" y="123019"/>
                    <a:pt x="844563" y="115132"/>
                    <a:pt x="842420" y="107245"/>
                  </a:cubicBezTo>
                  <a:cubicBezTo>
                    <a:pt x="840277" y="99359"/>
                    <a:pt x="810873" y="96530"/>
                    <a:pt x="791499" y="79299"/>
                  </a:cubicBezTo>
                  <a:cubicBezTo>
                    <a:pt x="772125" y="62069"/>
                    <a:pt x="752065" y="73556"/>
                    <a:pt x="763553" y="75699"/>
                  </a:cubicBezTo>
                  <a:cubicBezTo>
                    <a:pt x="775040" y="77842"/>
                    <a:pt x="774268" y="83586"/>
                    <a:pt x="765010" y="82900"/>
                  </a:cubicBezTo>
                  <a:cubicBezTo>
                    <a:pt x="755666" y="82214"/>
                    <a:pt x="739207" y="83586"/>
                    <a:pt x="754294" y="89329"/>
                  </a:cubicBezTo>
                  <a:cubicBezTo>
                    <a:pt x="769382" y="95073"/>
                    <a:pt x="752837" y="97216"/>
                    <a:pt x="740664" y="97216"/>
                  </a:cubicBezTo>
                  <a:cubicBezTo>
                    <a:pt x="728491" y="97216"/>
                    <a:pt x="727720" y="112989"/>
                    <a:pt x="743493" y="115132"/>
                  </a:cubicBezTo>
                  <a:cubicBezTo>
                    <a:pt x="759266" y="117275"/>
                    <a:pt x="747779" y="126619"/>
                    <a:pt x="734920" y="123019"/>
                  </a:cubicBezTo>
                  <a:cubicBezTo>
                    <a:pt x="722147" y="119419"/>
                    <a:pt x="717861" y="125848"/>
                    <a:pt x="729263" y="131591"/>
                  </a:cubicBezTo>
                  <a:close/>
                  <a:moveTo>
                    <a:pt x="816016" y="60611"/>
                  </a:moveTo>
                  <a:cubicBezTo>
                    <a:pt x="826046" y="54182"/>
                    <a:pt x="833933" y="58468"/>
                    <a:pt x="825360" y="62754"/>
                  </a:cubicBezTo>
                  <a:cubicBezTo>
                    <a:pt x="816788" y="67040"/>
                    <a:pt x="819617" y="69955"/>
                    <a:pt x="831790" y="69184"/>
                  </a:cubicBezTo>
                  <a:cubicBezTo>
                    <a:pt x="843963" y="68498"/>
                    <a:pt x="826732" y="72784"/>
                    <a:pt x="826732" y="79899"/>
                  </a:cubicBezTo>
                  <a:cubicBezTo>
                    <a:pt x="826732" y="87100"/>
                    <a:pt x="841048" y="82728"/>
                    <a:pt x="841820" y="89929"/>
                  </a:cubicBezTo>
                  <a:cubicBezTo>
                    <a:pt x="842505" y="97130"/>
                    <a:pt x="873366" y="99959"/>
                    <a:pt x="882710" y="91387"/>
                  </a:cubicBezTo>
                  <a:cubicBezTo>
                    <a:pt x="892054" y="82814"/>
                    <a:pt x="888454" y="93530"/>
                    <a:pt x="887768" y="99273"/>
                  </a:cubicBezTo>
                  <a:cubicBezTo>
                    <a:pt x="887082" y="105017"/>
                    <a:pt x="931488" y="109989"/>
                    <a:pt x="933631" y="102874"/>
                  </a:cubicBezTo>
                  <a:cubicBezTo>
                    <a:pt x="935774" y="95673"/>
                    <a:pt x="942204" y="98587"/>
                    <a:pt x="950862" y="100731"/>
                  </a:cubicBezTo>
                  <a:cubicBezTo>
                    <a:pt x="959434" y="102874"/>
                    <a:pt x="1001782" y="92844"/>
                    <a:pt x="1002468" y="84271"/>
                  </a:cubicBezTo>
                  <a:cubicBezTo>
                    <a:pt x="1003154" y="75699"/>
                    <a:pt x="1016098" y="88558"/>
                    <a:pt x="1002468" y="97902"/>
                  </a:cubicBezTo>
                  <a:cubicBezTo>
                    <a:pt x="988838" y="107245"/>
                    <a:pt x="961577" y="105788"/>
                    <a:pt x="949404" y="109389"/>
                  </a:cubicBezTo>
                  <a:cubicBezTo>
                    <a:pt x="937231" y="112989"/>
                    <a:pt x="957291" y="121562"/>
                    <a:pt x="969464" y="130906"/>
                  </a:cubicBezTo>
                  <a:cubicBezTo>
                    <a:pt x="981637" y="140250"/>
                    <a:pt x="953691" y="135192"/>
                    <a:pt x="942204" y="123019"/>
                  </a:cubicBezTo>
                  <a:cubicBezTo>
                    <a:pt x="930716" y="110846"/>
                    <a:pt x="904913" y="110846"/>
                    <a:pt x="891283" y="111532"/>
                  </a:cubicBezTo>
                  <a:cubicBezTo>
                    <a:pt x="877653" y="112218"/>
                    <a:pt x="881939" y="137335"/>
                    <a:pt x="891969" y="137335"/>
                  </a:cubicBezTo>
                  <a:cubicBezTo>
                    <a:pt x="901998" y="137335"/>
                    <a:pt x="912028" y="140936"/>
                    <a:pt x="922058" y="156709"/>
                  </a:cubicBezTo>
                  <a:cubicBezTo>
                    <a:pt x="932088" y="172482"/>
                    <a:pt x="953605" y="168882"/>
                    <a:pt x="953605" y="176083"/>
                  </a:cubicBezTo>
                  <a:cubicBezTo>
                    <a:pt x="953605" y="183284"/>
                    <a:pt x="925659" y="170339"/>
                    <a:pt x="909885" y="167510"/>
                  </a:cubicBezTo>
                  <a:cubicBezTo>
                    <a:pt x="894112" y="164681"/>
                    <a:pt x="868994" y="174711"/>
                    <a:pt x="868308" y="186113"/>
                  </a:cubicBezTo>
                  <a:cubicBezTo>
                    <a:pt x="867623" y="197600"/>
                    <a:pt x="891283" y="196143"/>
                    <a:pt x="907056" y="186798"/>
                  </a:cubicBezTo>
                  <a:cubicBezTo>
                    <a:pt x="922830" y="177454"/>
                    <a:pt x="911342" y="189627"/>
                    <a:pt x="903456" y="196828"/>
                  </a:cubicBezTo>
                  <a:cubicBezTo>
                    <a:pt x="895569" y="204029"/>
                    <a:pt x="922058" y="209687"/>
                    <a:pt x="922058" y="218345"/>
                  </a:cubicBezTo>
                  <a:cubicBezTo>
                    <a:pt x="922058" y="226918"/>
                    <a:pt x="902684" y="224089"/>
                    <a:pt x="900541" y="216202"/>
                  </a:cubicBezTo>
                  <a:cubicBezTo>
                    <a:pt x="898398" y="208315"/>
                    <a:pt x="891197" y="200429"/>
                    <a:pt x="872595" y="201886"/>
                  </a:cubicBezTo>
                  <a:cubicBezTo>
                    <a:pt x="853992" y="203343"/>
                    <a:pt x="858965" y="216202"/>
                    <a:pt x="870452" y="217659"/>
                  </a:cubicBezTo>
                  <a:cubicBezTo>
                    <a:pt x="881939" y="219117"/>
                    <a:pt x="882625" y="227689"/>
                    <a:pt x="869766" y="227689"/>
                  </a:cubicBezTo>
                  <a:cubicBezTo>
                    <a:pt x="856821" y="227689"/>
                    <a:pt x="827761" y="235747"/>
                    <a:pt x="836762" y="244148"/>
                  </a:cubicBezTo>
                  <a:cubicBezTo>
                    <a:pt x="846792" y="253492"/>
                    <a:pt x="883396" y="244148"/>
                    <a:pt x="889826" y="249892"/>
                  </a:cubicBezTo>
                  <a:cubicBezTo>
                    <a:pt x="896255" y="255635"/>
                    <a:pt x="914171" y="257779"/>
                    <a:pt x="918543" y="251349"/>
                  </a:cubicBezTo>
                  <a:cubicBezTo>
                    <a:pt x="922830" y="244920"/>
                    <a:pt x="937231" y="247749"/>
                    <a:pt x="951548" y="247749"/>
                  </a:cubicBezTo>
                  <a:cubicBezTo>
                    <a:pt x="965864" y="247749"/>
                    <a:pt x="969464" y="249892"/>
                    <a:pt x="975893" y="255635"/>
                  </a:cubicBezTo>
                  <a:cubicBezTo>
                    <a:pt x="982323" y="261379"/>
                    <a:pt x="993810" y="259236"/>
                    <a:pt x="1001697" y="253492"/>
                  </a:cubicBezTo>
                  <a:cubicBezTo>
                    <a:pt x="1009583" y="247749"/>
                    <a:pt x="1009583" y="247749"/>
                    <a:pt x="1019613" y="247749"/>
                  </a:cubicBezTo>
                  <a:cubicBezTo>
                    <a:pt x="1029643" y="247749"/>
                    <a:pt x="1031786" y="241320"/>
                    <a:pt x="1026814" y="233433"/>
                  </a:cubicBezTo>
                  <a:cubicBezTo>
                    <a:pt x="1021842" y="225546"/>
                    <a:pt x="1008898" y="239176"/>
                    <a:pt x="1007440" y="233433"/>
                  </a:cubicBezTo>
                  <a:cubicBezTo>
                    <a:pt x="1005640" y="226318"/>
                    <a:pt x="993810" y="224089"/>
                    <a:pt x="973750" y="227003"/>
                  </a:cubicBezTo>
                  <a:cubicBezTo>
                    <a:pt x="953691" y="229918"/>
                    <a:pt x="962263" y="214059"/>
                    <a:pt x="974436" y="217659"/>
                  </a:cubicBezTo>
                  <a:cubicBezTo>
                    <a:pt x="986609" y="221260"/>
                    <a:pt x="1003154" y="219802"/>
                    <a:pt x="1016784" y="216202"/>
                  </a:cubicBezTo>
                  <a:cubicBezTo>
                    <a:pt x="1030415" y="212602"/>
                    <a:pt x="1019613" y="206172"/>
                    <a:pt x="1019613" y="200429"/>
                  </a:cubicBezTo>
                  <a:cubicBezTo>
                    <a:pt x="1019613" y="194685"/>
                    <a:pt x="1036844" y="198286"/>
                    <a:pt x="1049703" y="198286"/>
                  </a:cubicBezTo>
                  <a:cubicBezTo>
                    <a:pt x="1062561" y="198286"/>
                    <a:pt x="1081250" y="177454"/>
                    <a:pt x="1081935" y="165281"/>
                  </a:cubicBezTo>
                  <a:cubicBezTo>
                    <a:pt x="1082621" y="153108"/>
                    <a:pt x="1053217" y="155938"/>
                    <a:pt x="1038901" y="155938"/>
                  </a:cubicBezTo>
                  <a:cubicBezTo>
                    <a:pt x="1024585" y="155938"/>
                    <a:pt x="1048245" y="145136"/>
                    <a:pt x="1075506" y="146593"/>
                  </a:cubicBezTo>
                  <a:cubicBezTo>
                    <a:pt x="1102766" y="148051"/>
                    <a:pt x="1090594" y="135878"/>
                    <a:pt x="1095566" y="131506"/>
                  </a:cubicBezTo>
                  <a:cubicBezTo>
                    <a:pt x="1100623" y="127220"/>
                    <a:pt x="1113482" y="136564"/>
                    <a:pt x="1127112" y="133649"/>
                  </a:cubicBezTo>
                  <a:cubicBezTo>
                    <a:pt x="1140743" y="130820"/>
                    <a:pt x="1131399" y="119333"/>
                    <a:pt x="1140743" y="119333"/>
                  </a:cubicBezTo>
                  <a:cubicBezTo>
                    <a:pt x="1147343" y="119333"/>
                    <a:pt x="1162260" y="109303"/>
                    <a:pt x="1191663" y="92844"/>
                  </a:cubicBezTo>
                  <a:cubicBezTo>
                    <a:pt x="1221067" y="76385"/>
                    <a:pt x="1244041" y="79214"/>
                    <a:pt x="1245413" y="69870"/>
                  </a:cubicBezTo>
                  <a:cubicBezTo>
                    <a:pt x="1246870" y="60526"/>
                    <a:pt x="1204522" y="69870"/>
                    <a:pt x="1197407" y="66955"/>
                  </a:cubicBezTo>
                  <a:cubicBezTo>
                    <a:pt x="1190206" y="64126"/>
                    <a:pt x="1226811" y="56239"/>
                    <a:pt x="1235383" y="58382"/>
                  </a:cubicBezTo>
                  <a:cubicBezTo>
                    <a:pt x="1243956" y="60526"/>
                    <a:pt x="1255443" y="58382"/>
                    <a:pt x="1284846" y="44066"/>
                  </a:cubicBezTo>
                  <a:cubicBezTo>
                    <a:pt x="1314250" y="29750"/>
                    <a:pt x="1301306" y="26150"/>
                    <a:pt x="1289133" y="28293"/>
                  </a:cubicBezTo>
                  <a:cubicBezTo>
                    <a:pt x="1276960" y="30436"/>
                    <a:pt x="1263329" y="26150"/>
                    <a:pt x="1264015" y="18263"/>
                  </a:cubicBezTo>
                  <a:cubicBezTo>
                    <a:pt x="1264701" y="10376"/>
                    <a:pt x="1246099" y="17577"/>
                    <a:pt x="1245327" y="13291"/>
                  </a:cubicBezTo>
                  <a:cubicBezTo>
                    <a:pt x="1244641" y="9005"/>
                    <a:pt x="1227411" y="11148"/>
                    <a:pt x="1208723" y="18263"/>
                  </a:cubicBezTo>
                  <a:cubicBezTo>
                    <a:pt x="1190120" y="25464"/>
                    <a:pt x="1207265" y="11062"/>
                    <a:pt x="1215152" y="8233"/>
                  </a:cubicBezTo>
                  <a:cubicBezTo>
                    <a:pt x="1223039" y="5404"/>
                    <a:pt x="1167832" y="8233"/>
                    <a:pt x="1158488" y="1804"/>
                  </a:cubicBezTo>
                  <a:cubicBezTo>
                    <a:pt x="1149144" y="-4626"/>
                    <a:pt x="1138428" y="12519"/>
                    <a:pt x="1129770" y="3947"/>
                  </a:cubicBezTo>
                  <a:cubicBezTo>
                    <a:pt x="1121197" y="-4626"/>
                    <a:pt x="1098909" y="2490"/>
                    <a:pt x="1101823" y="9005"/>
                  </a:cubicBezTo>
                  <a:cubicBezTo>
                    <a:pt x="1104738" y="15434"/>
                    <a:pt x="1098223" y="15434"/>
                    <a:pt x="1089651" y="8319"/>
                  </a:cubicBezTo>
                  <a:cubicBezTo>
                    <a:pt x="1081078" y="1118"/>
                    <a:pt x="1064533" y="9005"/>
                    <a:pt x="1049531" y="6862"/>
                  </a:cubicBezTo>
                  <a:cubicBezTo>
                    <a:pt x="1034444" y="4718"/>
                    <a:pt x="1040959" y="19035"/>
                    <a:pt x="1024414" y="11919"/>
                  </a:cubicBezTo>
                  <a:cubicBezTo>
                    <a:pt x="1007955" y="4718"/>
                    <a:pt x="990038" y="8319"/>
                    <a:pt x="995010" y="10462"/>
                  </a:cubicBezTo>
                  <a:cubicBezTo>
                    <a:pt x="999982" y="12605"/>
                    <a:pt x="993553" y="16892"/>
                    <a:pt x="986438" y="14748"/>
                  </a:cubicBezTo>
                  <a:cubicBezTo>
                    <a:pt x="979237" y="12605"/>
                    <a:pt x="972807" y="15434"/>
                    <a:pt x="976408" y="22635"/>
                  </a:cubicBezTo>
                  <a:cubicBezTo>
                    <a:pt x="980008" y="29836"/>
                    <a:pt x="949919" y="20492"/>
                    <a:pt x="949919" y="28379"/>
                  </a:cubicBezTo>
                  <a:cubicBezTo>
                    <a:pt x="949919" y="36265"/>
                    <a:pt x="939203" y="40551"/>
                    <a:pt x="930545" y="33436"/>
                  </a:cubicBezTo>
                  <a:cubicBezTo>
                    <a:pt x="921972" y="26236"/>
                    <a:pt x="894712" y="24092"/>
                    <a:pt x="902598" y="30607"/>
                  </a:cubicBezTo>
                  <a:cubicBezTo>
                    <a:pt x="910485" y="37037"/>
                    <a:pt x="878253" y="33436"/>
                    <a:pt x="886825" y="39952"/>
                  </a:cubicBezTo>
                  <a:cubicBezTo>
                    <a:pt x="895398" y="46381"/>
                    <a:pt x="876110" y="51439"/>
                    <a:pt x="876110" y="47838"/>
                  </a:cubicBezTo>
                  <a:cubicBezTo>
                    <a:pt x="876110" y="44238"/>
                    <a:pt x="858193" y="37808"/>
                    <a:pt x="850992" y="44238"/>
                  </a:cubicBezTo>
                  <a:cubicBezTo>
                    <a:pt x="843791" y="50667"/>
                    <a:pt x="841648" y="58554"/>
                    <a:pt x="838133" y="54268"/>
                  </a:cubicBezTo>
                  <a:cubicBezTo>
                    <a:pt x="834533" y="49981"/>
                    <a:pt x="818759" y="51439"/>
                    <a:pt x="803758" y="57097"/>
                  </a:cubicBezTo>
                  <a:cubicBezTo>
                    <a:pt x="788842" y="62754"/>
                    <a:pt x="805987" y="67040"/>
                    <a:pt x="816016" y="60611"/>
                  </a:cubicBezTo>
                  <a:close/>
                  <a:moveTo>
                    <a:pt x="996725" y="679374"/>
                  </a:moveTo>
                  <a:cubicBezTo>
                    <a:pt x="1001782" y="678688"/>
                    <a:pt x="1011812" y="660772"/>
                    <a:pt x="998868" y="661458"/>
                  </a:cubicBezTo>
                  <a:cubicBezTo>
                    <a:pt x="986009" y="662144"/>
                    <a:pt x="988924" y="680489"/>
                    <a:pt x="996725" y="679374"/>
                  </a:cubicBezTo>
                  <a:close/>
                  <a:moveTo>
                    <a:pt x="933631" y="663601"/>
                  </a:moveTo>
                  <a:cubicBezTo>
                    <a:pt x="945118" y="670802"/>
                    <a:pt x="962349" y="651428"/>
                    <a:pt x="960892" y="645684"/>
                  </a:cubicBezTo>
                  <a:cubicBezTo>
                    <a:pt x="959434" y="639941"/>
                    <a:pt x="919743" y="654943"/>
                    <a:pt x="933631" y="663601"/>
                  </a:cubicBezTo>
                  <a:close/>
                  <a:moveTo>
                    <a:pt x="985238" y="624167"/>
                  </a:moveTo>
                  <a:cubicBezTo>
                    <a:pt x="986695" y="616967"/>
                    <a:pt x="961577" y="614137"/>
                    <a:pt x="963035" y="606251"/>
                  </a:cubicBezTo>
                  <a:cubicBezTo>
                    <a:pt x="964492" y="598364"/>
                    <a:pt x="939375" y="591935"/>
                    <a:pt x="931488" y="587648"/>
                  </a:cubicBezTo>
                  <a:cubicBezTo>
                    <a:pt x="923601" y="583362"/>
                    <a:pt x="911428" y="581219"/>
                    <a:pt x="911428" y="572647"/>
                  </a:cubicBezTo>
                  <a:cubicBezTo>
                    <a:pt x="911428" y="564074"/>
                    <a:pt x="894197" y="570503"/>
                    <a:pt x="893512" y="583362"/>
                  </a:cubicBezTo>
                  <a:cubicBezTo>
                    <a:pt x="892826" y="596307"/>
                    <a:pt x="885625" y="593392"/>
                    <a:pt x="889225" y="605565"/>
                  </a:cubicBezTo>
                  <a:cubicBezTo>
                    <a:pt x="892826" y="617738"/>
                    <a:pt x="873452" y="620653"/>
                    <a:pt x="875595" y="627082"/>
                  </a:cubicBezTo>
                  <a:cubicBezTo>
                    <a:pt x="877738" y="633511"/>
                    <a:pt x="887082" y="626396"/>
                    <a:pt x="895655" y="626396"/>
                  </a:cubicBezTo>
                  <a:cubicBezTo>
                    <a:pt x="904227" y="626396"/>
                    <a:pt x="893340" y="638398"/>
                    <a:pt x="904227" y="639255"/>
                  </a:cubicBezTo>
                  <a:cubicBezTo>
                    <a:pt x="912800" y="639941"/>
                    <a:pt x="927887" y="629911"/>
                    <a:pt x="931488" y="624253"/>
                  </a:cubicBezTo>
                  <a:cubicBezTo>
                    <a:pt x="935088" y="618510"/>
                    <a:pt x="942204" y="616366"/>
                    <a:pt x="952319" y="623567"/>
                  </a:cubicBezTo>
                  <a:cubicBezTo>
                    <a:pt x="962349" y="630597"/>
                    <a:pt x="983866" y="631282"/>
                    <a:pt x="985238" y="624167"/>
                  </a:cubicBezTo>
                  <a:close/>
                  <a:moveTo>
                    <a:pt x="1219695" y="561074"/>
                  </a:moveTo>
                  <a:cubicBezTo>
                    <a:pt x="1228268" y="561760"/>
                    <a:pt x="1229725" y="572561"/>
                    <a:pt x="1243355" y="584048"/>
                  </a:cubicBezTo>
                  <a:cubicBezTo>
                    <a:pt x="1256986" y="595535"/>
                    <a:pt x="1258443" y="587648"/>
                    <a:pt x="1260586" y="579762"/>
                  </a:cubicBezTo>
                  <a:cubicBezTo>
                    <a:pt x="1262729" y="571875"/>
                    <a:pt x="1277817" y="578305"/>
                    <a:pt x="1277045" y="570418"/>
                  </a:cubicBezTo>
                  <a:cubicBezTo>
                    <a:pt x="1276360" y="562531"/>
                    <a:pt x="1289218" y="553187"/>
                    <a:pt x="1297877" y="549672"/>
                  </a:cubicBezTo>
                  <a:cubicBezTo>
                    <a:pt x="1306449" y="546072"/>
                    <a:pt x="1290676" y="537499"/>
                    <a:pt x="1279274" y="538185"/>
                  </a:cubicBezTo>
                  <a:cubicBezTo>
                    <a:pt x="1267787" y="538871"/>
                    <a:pt x="1265644" y="530984"/>
                    <a:pt x="1265644" y="526012"/>
                  </a:cubicBezTo>
                  <a:cubicBezTo>
                    <a:pt x="1265644" y="520954"/>
                    <a:pt x="1244127" y="508781"/>
                    <a:pt x="1236926" y="510925"/>
                  </a:cubicBezTo>
                  <a:cubicBezTo>
                    <a:pt x="1229725" y="513068"/>
                    <a:pt x="1217552" y="501581"/>
                    <a:pt x="1208208" y="500895"/>
                  </a:cubicBezTo>
                  <a:cubicBezTo>
                    <a:pt x="1198864" y="500209"/>
                    <a:pt x="1185234" y="493008"/>
                    <a:pt x="1186691" y="482978"/>
                  </a:cubicBezTo>
                  <a:cubicBezTo>
                    <a:pt x="1188149" y="472948"/>
                    <a:pt x="1205294" y="485807"/>
                    <a:pt x="1208894" y="478006"/>
                  </a:cubicBezTo>
                  <a:cubicBezTo>
                    <a:pt x="1212494" y="470120"/>
                    <a:pt x="1190978" y="474406"/>
                    <a:pt x="1190292" y="468662"/>
                  </a:cubicBezTo>
                  <a:cubicBezTo>
                    <a:pt x="1189606" y="462919"/>
                    <a:pt x="1195349" y="465062"/>
                    <a:pt x="1199636" y="461461"/>
                  </a:cubicBezTo>
                  <a:cubicBezTo>
                    <a:pt x="1203922" y="457861"/>
                    <a:pt x="1196035" y="450746"/>
                    <a:pt x="1191063" y="447831"/>
                  </a:cubicBezTo>
                  <a:cubicBezTo>
                    <a:pt x="1186005" y="445002"/>
                    <a:pt x="1184634" y="453575"/>
                    <a:pt x="1179576" y="453575"/>
                  </a:cubicBezTo>
                  <a:cubicBezTo>
                    <a:pt x="1174518" y="453575"/>
                    <a:pt x="1178890" y="445688"/>
                    <a:pt x="1182405" y="440716"/>
                  </a:cubicBezTo>
                  <a:cubicBezTo>
                    <a:pt x="1186005" y="435658"/>
                    <a:pt x="1165946" y="430000"/>
                    <a:pt x="1157288" y="432829"/>
                  </a:cubicBezTo>
                  <a:cubicBezTo>
                    <a:pt x="1148715" y="435658"/>
                    <a:pt x="1145800" y="430686"/>
                    <a:pt x="1145800" y="424942"/>
                  </a:cubicBezTo>
                  <a:cubicBezTo>
                    <a:pt x="1145800" y="419199"/>
                    <a:pt x="1130713" y="424942"/>
                    <a:pt x="1124969" y="429229"/>
                  </a:cubicBezTo>
                  <a:cubicBezTo>
                    <a:pt x="1119226" y="433515"/>
                    <a:pt x="1112025" y="424942"/>
                    <a:pt x="1119226" y="424171"/>
                  </a:cubicBezTo>
                  <a:cubicBezTo>
                    <a:pt x="1126427" y="423485"/>
                    <a:pt x="1134999" y="417741"/>
                    <a:pt x="1132856" y="411312"/>
                  </a:cubicBezTo>
                  <a:cubicBezTo>
                    <a:pt x="1130713" y="404883"/>
                    <a:pt x="1112025" y="404111"/>
                    <a:pt x="1108510" y="411998"/>
                  </a:cubicBezTo>
                  <a:cubicBezTo>
                    <a:pt x="1104910" y="419885"/>
                    <a:pt x="1089908" y="403426"/>
                    <a:pt x="1089908" y="396910"/>
                  </a:cubicBezTo>
                  <a:cubicBezTo>
                    <a:pt x="1089908" y="390481"/>
                    <a:pt x="1066933" y="396225"/>
                    <a:pt x="1069848" y="385423"/>
                  </a:cubicBezTo>
                  <a:cubicBezTo>
                    <a:pt x="1072677" y="374708"/>
                    <a:pt x="1043359" y="371793"/>
                    <a:pt x="1035472" y="371793"/>
                  </a:cubicBezTo>
                  <a:cubicBezTo>
                    <a:pt x="1027586" y="371793"/>
                    <a:pt x="1016098" y="378222"/>
                    <a:pt x="1017556" y="385423"/>
                  </a:cubicBezTo>
                  <a:cubicBezTo>
                    <a:pt x="1019013" y="392624"/>
                    <a:pt x="1008983" y="389709"/>
                    <a:pt x="1007526" y="381823"/>
                  </a:cubicBezTo>
                  <a:cubicBezTo>
                    <a:pt x="1006069" y="373936"/>
                    <a:pt x="986695" y="390395"/>
                    <a:pt x="981037" y="390395"/>
                  </a:cubicBezTo>
                  <a:cubicBezTo>
                    <a:pt x="975293" y="390395"/>
                    <a:pt x="984637" y="369564"/>
                    <a:pt x="981723" y="363135"/>
                  </a:cubicBezTo>
                  <a:cubicBezTo>
                    <a:pt x="978894" y="356705"/>
                    <a:pt x="974522" y="354562"/>
                    <a:pt x="970236" y="343761"/>
                  </a:cubicBezTo>
                  <a:cubicBezTo>
                    <a:pt x="965949" y="333045"/>
                    <a:pt x="944432" y="337331"/>
                    <a:pt x="938689" y="343761"/>
                  </a:cubicBezTo>
                  <a:cubicBezTo>
                    <a:pt x="932945" y="350190"/>
                    <a:pt x="914343" y="347361"/>
                    <a:pt x="904313" y="357391"/>
                  </a:cubicBezTo>
                  <a:cubicBezTo>
                    <a:pt x="894283" y="367421"/>
                    <a:pt x="904999" y="377451"/>
                    <a:pt x="909371" y="381051"/>
                  </a:cubicBezTo>
                  <a:cubicBezTo>
                    <a:pt x="913657" y="384652"/>
                    <a:pt x="894283" y="390395"/>
                    <a:pt x="900798" y="396139"/>
                  </a:cubicBezTo>
                  <a:cubicBezTo>
                    <a:pt x="907228" y="401883"/>
                    <a:pt x="917258" y="398968"/>
                    <a:pt x="918029" y="408312"/>
                  </a:cubicBezTo>
                  <a:cubicBezTo>
                    <a:pt x="918715" y="417656"/>
                    <a:pt x="894369" y="405483"/>
                    <a:pt x="890769" y="397596"/>
                  </a:cubicBezTo>
                  <a:cubicBezTo>
                    <a:pt x="887168" y="389709"/>
                    <a:pt x="892226" y="382509"/>
                    <a:pt x="887168" y="376851"/>
                  </a:cubicBezTo>
                  <a:cubicBezTo>
                    <a:pt x="882110" y="371107"/>
                    <a:pt x="886482" y="363906"/>
                    <a:pt x="895741" y="353877"/>
                  </a:cubicBezTo>
                  <a:cubicBezTo>
                    <a:pt x="905085" y="343847"/>
                    <a:pt x="912200" y="345304"/>
                    <a:pt x="912200" y="339560"/>
                  </a:cubicBezTo>
                  <a:cubicBezTo>
                    <a:pt x="912200" y="333817"/>
                    <a:pt x="872080" y="333817"/>
                    <a:pt x="848420" y="355334"/>
                  </a:cubicBezTo>
                  <a:cubicBezTo>
                    <a:pt x="824760" y="376851"/>
                    <a:pt x="831961" y="405569"/>
                    <a:pt x="833333" y="411312"/>
                  </a:cubicBezTo>
                  <a:cubicBezTo>
                    <a:pt x="834790" y="417056"/>
                    <a:pt x="855536" y="414141"/>
                    <a:pt x="867708" y="417741"/>
                  </a:cubicBezTo>
                  <a:cubicBezTo>
                    <a:pt x="879881" y="421342"/>
                    <a:pt x="873452" y="426314"/>
                    <a:pt x="864108" y="424942"/>
                  </a:cubicBezTo>
                  <a:cubicBezTo>
                    <a:pt x="854764" y="423485"/>
                    <a:pt x="838991" y="420656"/>
                    <a:pt x="839762" y="427085"/>
                  </a:cubicBezTo>
                  <a:cubicBezTo>
                    <a:pt x="840448" y="433515"/>
                    <a:pt x="859822" y="445688"/>
                    <a:pt x="871309" y="442859"/>
                  </a:cubicBezTo>
                  <a:cubicBezTo>
                    <a:pt x="882796" y="439944"/>
                    <a:pt x="882796" y="439944"/>
                    <a:pt x="887768" y="446459"/>
                  </a:cubicBezTo>
                  <a:cubicBezTo>
                    <a:pt x="892740" y="452889"/>
                    <a:pt x="906370" y="450746"/>
                    <a:pt x="920001" y="451517"/>
                  </a:cubicBezTo>
                  <a:cubicBezTo>
                    <a:pt x="933631" y="452203"/>
                    <a:pt x="949404" y="457261"/>
                    <a:pt x="955834" y="457947"/>
                  </a:cubicBezTo>
                  <a:cubicBezTo>
                    <a:pt x="962263" y="458632"/>
                    <a:pt x="970150" y="454346"/>
                    <a:pt x="972293" y="450746"/>
                  </a:cubicBezTo>
                  <a:cubicBezTo>
                    <a:pt x="974436" y="447145"/>
                    <a:pt x="1001011" y="456489"/>
                    <a:pt x="1008898" y="455718"/>
                  </a:cubicBezTo>
                  <a:cubicBezTo>
                    <a:pt x="1016784" y="455032"/>
                    <a:pt x="1011727" y="447831"/>
                    <a:pt x="1006754" y="445688"/>
                  </a:cubicBezTo>
                  <a:cubicBezTo>
                    <a:pt x="1001697" y="443545"/>
                    <a:pt x="1003926" y="434201"/>
                    <a:pt x="1010355" y="437801"/>
                  </a:cubicBezTo>
                  <a:cubicBezTo>
                    <a:pt x="1016784" y="441402"/>
                    <a:pt x="1027586" y="443545"/>
                    <a:pt x="1029729" y="449974"/>
                  </a:cubicBezTo>
                  <a:cubicBezTo>
                    <a:pt x="1031529" y="455461"/>
                    <a:pt x="1037615" y="452803"/>
                    <a:pt x="1038301" y="457861"/>
                  </a:cubicBezTo>
                  <a:cubicBezTo>
                    <a:pt x="1038987" y="462919"/>
                    <a:pt x="1061961" y="468577"/>
                    <a:pt x="1062647" y="474320"/>
                  </a:cubicBezTo>
                  <a:cubicBezTo>
                    <a:pt x="1063333" y="480064"/>
                    <a:pt x="1040444" y="482893"/>
                    <a:pt x="1046874" y="487950"/>
                  </a:cubicBezTo>
                  <a:cubicBezTo>
                    <a:pt x="1053303" y="493008"/>
                    <a:pt x="1063333" y="481521"/>
                    <a:pt x="1071991" y="480749"/>
                  </a:cubicBezTo>
                  <a:cubicBezTo>
                    <a:pt x="1080564" y="480064"/>
                    <a:pt x="1080564" y="499352"/>
                    <a:pt x="1087079" y="496523"/>
                  </a:cubicBezTo>
                  <a:cubicBezTo>
                    <a:pt x="1095908" y="492579"/>
                    <a:pt x="1102852" y="500123"/>
                    <a:pt x="1111425" y="512296"/>
                  </a:cubicBezTo>
                  <a:cubicBezTo>
                    <a:pt x="1119997" y="524469"/>
                    <a:pt x="1110739" y="535956"/>
                    <a:pt x="1111425" y="540243"/>
                  </a:cubicBezTo>
                  <a:cubicBezTo>
                    <a:pt x="1112110" y="544529"/>
                    <a:pt x="1128655" y="543071"/>
                    <a:pt x="1137914" y="538099"/>
                  </a:cubicBezTo>
                  <a:cubicBezTo>
                    <a:pt x="1147258" y="533042"/>
                    <a:pt x="1155830" y="543843"/>
                    <a:pt x="1163031" y="550273"/>
                  </a:cubicBezTo>
                  <a:cubicBezTo>
                    <a:pt x="1170232" y="556702"/>
                    <a:pt x="1136542" y="567503"/>
                    <a:pt x="1139371" y="561760"/>
                  </a:cubicBezTo>
                  <a:cubicBezTo>
                    <a:pt x="1142200" y="556016"/>
                    <a:pt x="1119311" y="538785"/>
                    <a:pt x="1098480" y="546672"/>
                  </a:cubicBezTo>
                  <a:cubicBezTo>
                    <a:pt x="1077735" y="554559"/>
                    <a:pt x="1092051" y="566732"/>
                    <a:pt x="1094194" y="573932"/>
                  </a:cubicBezTo>
                  <a:cubicBezTo>
                    <a:pt x="1096337" y="581133"/>
                    <a:pt x="1075506" y="588249"/>
                    <a:pt x="1056218" y="581819"/>
                  </a:cubicBezTo>
                  <a:cubicBezTo>
                    <a:pt x="1036844" y="575390"/>
                    <a:pt x="1042587" y="586106"/>
                    <a:pt x="1034701" y="586106"/>
                  </a:cubicBezTo>
                  <a:cubicBezTo>
                    <a:pt x="1026814" y="586106"/>
                    <a:pt x="1018242" y="598278"/>
                    <a:pt x="1025357" y="606165"/>
                  </a:cubicBezTo>
                  <a:cubicBezTo>
                    <a:pt x="1032558" y="614052"/>
                    <a:pt x="1048331" y="606851"/>
                    <a:pt x="1061190" y="607623"/>
                  </a:cubicBezTo>
                  <a:cubicBezTo>
                    <a:pt x="1074134" y="608308"/>
                    <a:pt x="1075506" y="611909"/>
                    <a:pt x="1076963" y="604708"/>
                  </a:cubicBezTo>
                  <a:cubicBezTo>
                    <a:pt x="1078421" y="597593"/>
                    <a:pt x="1092051" y="601107"/>
                    <a:pt x="1101309" y="603251"/>
                  </a:cubicBezTo>
                  <a:cubicBezTo>
                    <a:pt x="1110653" y="605394"/>
                    <a:pt x="1108510" y="618252"/>
                    <a:pt x="1119911" y="619710"/>
                  </a:cubicBezTo>
                  <a:cubicBezTo>
                    <a:pt x="1131399" y="621167"/>
                    <a:pt x="1122055" y="632654"/>
                    <a:pt x="1129255" y="640541"/>
                  </a:cubicBezTo>
                  <a:cubicBezTo>
                    <a:pt x="1136456" y="648427"/>
                    <a:pt x="1159345" y="644141"/>
                    <a:pt x="1168003" y="652714"/>
                  </a:cubicBezTo>
                  <a:cubicBezTo>
                    <a:pt x="1176576" y="661286"/>
                    <a:pt x="1213094" y="678431"/>
                    <a:pt x="1218238" y="672088"/>
                  </a:cubicBezTo>
                  <a:cubicBezTo>
                    <a:pt x="1223982" y="664887"/>
                    <a:pt x="1186691" y="631968"/>
                    <a:pt x="1175976" y="629054"/>
                  </a:cubicBezTo>
                  <a:cubicBezTo>
                    <a:pt x="1165260" y="626225"/>
                    <a:pt x="1186691" y="622624"/>
                    <a:pt x="1200322" y="633340"/>
                  </a:cubicBezTo>
                  <a:cubicBezTo>
                    <a:pt x="1213952" y="644056"/>
                    <a:pt x="1234011" y="649113"/>
                    <a:pt x="1244041" y="636169"/>
                  </a:cubicBezTo>
                  <a:cubicBezTo>
                    <a:pt x="1254071" y="623224"/>
                    <a:pt x="1235469" y="626825"/>
                    <a:pt x="1235469" y="617566"/>
                  </a:cubicBezTo>
                  <a:cubicBezTo>
                    <a:pt x="1235469" y="608222"/>
                    <a:pt x="1229039" y="595364"/>
                    <a:pt x="1219010" y="595364"/>
                  </a:cubicBezTo>
                  <a:cubicBezTo>
                    <a:pt x="1208980" y="595364"/>
                    <a:pt x="1183177" y="575304"/>
                    <a:pt x="1192521" y="571018"/>
                  </a:cubicBezTo>
                  <a:cubicBezTo>
                    <a:pt x="1201865" y="566732"/>
                    <a:pt x="1189692" y="560988"/>
                    <a:pt x="1196807" y="553101"/>
                  </a:cubicBezTo>
                  <a:cubicBezTo>
                    <a:pt x="1203922" y="545300"/>
                    <a:pt x="1211123" y="560302"/>
                    <a:pt x="1219695" y="561074"/>
                  </a:cubicBezTo>
                  <a:close/>
                  <a:moveTo>
                    <a:pt x="1068476" y="526612"/>
                  </a:moveTo>
                  <a:cubicBezTo>
                    <a:pt x="1077049" y="525155"/>
                    <a:pt x="1075506" y="511868"/>
                    <a:pt x="1070620" y="505095"/>
                  </a:cubicBezTo>
                  <a:cubicBezTo>
                    <a:pt x="1067019" y="500038"/>
                    <a:pt x="1057675" y="499352"/>
                    <a:pt x="1049874" y="500038"/>
                  </a:cubicBezTo>
                  <a:cubicBezTo>
                    <a:pt x="1041987" y="500723"/>
                    <a:pt x="1028357" y="512982"/>
                    <a:pt x="1035558" y="525155"/>
                  </a:cubicBezTo>
                  <a:cubicBezTo>
                    <a:pt x="1042587" y="537414"/>
                    <a:pt x="1059818" y="528070"/>
                    <a:pt x="1068476" y="526612"/>
                  </a:cubicBezTo>
                  <a:close/>
                  <a:moveTo>
                    <a:pt x="978808" y="340246"/>
                  </a:moveTo>
                  <a:cubicBezTo>
                    <a:pt x="974522" y="349590"/>
                    <a:pt x="988152" y="349590"/>
                    <a:pt x="988838" y="360306"/>
                  </a:cubicBezTo>
                  <a:cubicBezTo>
                    <a:pt x="989524" y="371022"/>
                    <a:pt x="1003154" y="374622"/>
                    <a:pt x="1013184" y="368192"/>
                  </a:cubicBezTo>
                  <a:cubicBezTo>
                    <a:pt x="1023214" y="361763"/>
                    <a:pt x="1051932" y="370078"/>
                    <a:pt x="1051932" y="361763"/>
                  </a:cubicBezTo>
                  <a:cubicBezTo>
                    <a:pt x="1051932" y="353877"/>
                    <a:pt x="1021842" y="339560"/>
                    <a:pt x="1011041" y="341703"/>
                  </a:cubicBezTo>
                  <a:cubicBezTo>
                    <a:pt x="1000325" y="343847"/>
                    <a:pt x="983094" y="330902"/>
                    <a:pt x="978808" y="340246"/>
                  </a:cubicBezTo>
                  <a:close/>
                  <a:moveTo>
                    <a:pt x="1247727" y="950437"/>
                  </a:moveTo>
                  <a:cubicBezTo>
                    <a:pt x="1249185" y="956180"/>
                    <a:pt x="1290761" y="973411"/>
                    <a:pt x="1292219" y="965524"/>
                  </a:cubicBezTo>
                  <a:cubicBezTo>
                    <a:pt x="1293590" y="957552"/>
                    <a:pt x="1246442" y="945465"/>
                    <a:pt x="1247727" y="950437"/>
                  </a:cubicBezTo>
                  <a:close/>
                  <a:moveTo>
                    <a:pt x="1429550" y="993213"/>
                  </a:moveTo>
                  <a:cubicBezTo>
                    <a:pt x="1426721" y="998443"/>
                    <a:pt x="1422349" y="989356"/>
                    <a:pt x="1428607" y="984641"/>
                  </a:cubicBezTo>
                  <a:cubicBezTo>
                    <a:pt x="1434779" y="979840"/>
                    <a:pt x="1427664" y="977954"/>
                    <a:pt x="1421921" y="980783"/>
                  </a:cubicBezTo>
                  <a:cubicBezTo>
                    <a:pt x="1416177" y="983612"/>
                    <a:pt x="1417634" y="967839"/>
                    <a:pt x="1422864" y="965010"/>
                  </a:cubicBezTo>
                  <a:cubicBezTo>
                    <a:pt x="1428093" y="962181"/>
                    <a:pt x="1410005" y="956437"/>
                    <a:pt x="1410005" y="961667"/>
                  </a:cubicBezTo>
                  <a:cubicBezTo>
                    <a:pt x="1410005" y="966896"/>
                    <a:pt x="1397060" y="963553"/>
                    <a:pt x="1395689" y="958752"/>
                  </a:cubicBezTo>
                  <a:cubicBezTo>
                    <a:pt x="1394231" y="953952"/>
                    <a:pt x="1385145" y="952580"/>
                    <a:pt x="1388488" y="949236"/>
                  </a:cubicBezTo>
                  <a:cubicBezTo>
                    <a:pt x="1391831" y="945893"/>
                    <a:pt x="1377515" y="944007"/>
                    <a:pt x="1376058" y="949751"/>
                  </a:cubicBezTo>
                  <a:cubicBezTo>
                    <a:pt x="1374600" y="955495"/>
                    <a:pt x="1370314" y="945893"/>
                    <a:pt x="1377515" y="938264"/>
                  </a:cubicBezTo>
                  <a:cubicBezTo>
                    <a:pt x="1384716" y="930634"/>
                    <a:pt x="1382316" y="923948"/>
                    <a:pt x="1389002" y="920090"/>
                  </a:cubicBezTo>
                  <a:cubicBezTo>
                    <a:pt x="1395689" y="916233"/>
                    <a:pt x="1388488" y="911946"/>
                    <a:pt x="1381373" y="914861"/>
                  </a:cubicBezTo>
                  <a:cubicBezTo>
                    <a:pt x="1374172" y="917776"/>
                    <a:pt x="1355055" y="944007"/>
                    <a:pt x="1355055" y="951208"/>
                  </a:cubicBezTo>
                  <a:cubicBezTo>
                    <a:pt x="1355055" y="958409"/>
                    <a:pt x="1354541" y="966982"/>
                    <a:pt x="1347854" y="966467"/>
                  </a:cubicBezTo>
                  <a:cubicBezTo>
                    <a:pt x="1341168" y="965953"/>
                    <a:pt x="1333538" y="972211"/>
                    <a:pt x="1338767" y="976068"/>
                  </a:cubicBezTo>
                  <a:cubicBezTo>
                    <a:pt x="1343997" y="979926"/>
                    <a:pt x="1324880" y="990727"/>
                    <a:pt x="1333967" y="995700"/>
                  </a:cubicBezTo>
                  <a:cubicBezTo>
                    <a:pt x="1340225" y="999043"/>
                    <a:pt x="1350254" y="994242"/>
                    <a:pt x="1358827" y="995185"/>
                  </a:cubicBezTo>
                  <a:cubicBezTo>
                    <a:pt x="1367399" y="996128"/>
                    <a:pt x="1374600" y="996642"/>
                    <a:pt x="1381801" y="991327"/>
                  </a:cubicBezTo>
                  <a:cubicBezTo>
                    <a:pt x="1389002" y="986098"/>
                    <a:pt x="1389002" y="996128"/>
                    <a:pt x="1396632" y="995185"/>
                  </a:cubicBezTo>
                  <a:cubicBezTo>
                    <a:pt x="1404261" y="994242"/>
                    <a:pt x="1392345" y="1001357"/>
                    <a:pt x="1392774" y="1006672"/>
                  </a:cubicBezTo>
                  <a:cubicBezTo>
                    <a:pt x="1393289" y="1011901"/>
                    <a:pt x="1400918" y="1003843"/>
                    <a:pt x="1406662" y="1000929"/>
                  </a:cubicBezTo>
                  <a:cubicBezTo>
                    <a:pt x="1412405" y="998014"/>
                    <a:pt x="1419520" y="1000929"/>
                    <a:pt x="1416691" y="1005729"/>
                  </a:cubicBezTo>
                  <a:cubicBezTo>
                    <a:pt x="1413863" y="1010530"/>
                    <a:pt x="1432465" y="1015245"/>
                    <a:pt x="1436751" y="1007615"/>
                  </a:cubicBezTo>
                  <a:cubicBezTo>
                    <a:pt x="1441037" y="999900"/>
                    <a:pt x="1432465" y="987899"/>
                    <a:pt x="1429550" y="993213"/>
                  </a:cubicBezTo>
                  <a:close/>
                  <a:moveTo>
                    <a:pt x="133560" y="861454"/>
                  </a:moveTo>
                  <a:cubicBezTo>
                    <a:pt x="120615" y="868312"/>
                    <a:pt x="151648" y="901059"/>
                    <a:pt x="158163" y="896944"/>
                  </a:cubicBezTo>
                  <a:cubicBezTo>
                    <a:pt x="162620" y="894115"/>
                    <a:pt x="150533" y="880399"/>
                    <a:pt x="150533" y="871998"/>
                  </a:cubicBezTo>
                  <a:cubicBezTo>
                    <a:pt x="150533" y="863426"/>
                    <a:pt x="146504" y="854596"/>
                    <a:pt x="133560" y="861454"/>
                  </a:cubicBezTo>
                  <a:close/>
                  <a:moveTo>
                    <a:pt x="1315107" y="1024932"/>
                  </a:moveTo>
                  <a:cubicBezTo>
                    <a:pt x="1310049" y="1025617"/>
                    <a:pt x="1313993" y="1017731"/>
                    <a:pt x="1314764" y="1013787"/>
                  </a:cubicBezTo>
                  <a:cubicBezTo>
                    <a:pt x="1315450" y="1009844"/>
                    <a:pt x="1304049" y="1015588"/>
                    <a:pt x="1303620" y="1020217"/>
                  </a:cubicBezTo>
                  <a:cubicBezTo>
                    <a:pt x="1303277" y="1024846"/>
                    <a:pt x="1295391" y="1026646"/>
                    <a:pt x="1295391" y="1029561"/>
                  </a:cubicBezTo>
                  <a:cubicBezTo>
                    <a:pt x="1295391" y="1037962"/>
                    <a:pt x="1294276" y="1033504"/>
                    <a:pt x="1288618" y="1036419"/>
                  </a:cubicBezTo>
                  <a:cubicBezTo>
                    <a:pt x="1282875" y="1039248"/>
                    <a:pt x="1260672" y="1036419"/>
                    <a:pt x="1259900" y="1031361"/>
                  </a:cubicBezTo>
                  <a:cubicBezTo>
                    <a:pt x="1259215" y="1026303"/>
                    <a:pt x="1243013" y="1023817"/>
                    <a:pt x="1242327" y="1017045"/>
                  </a:cubicBezTo>
                  <a:cubicBezTo>
                    <a:pt x="1241641" y="1010273"/>
                    <a:pt x="1233754" y="1008044"/>
                    <a:pt x="1240184" y="1000586"/>
                  </a:cubicBezTo>
                  <a:cubicBezTo>
                    <a:pt x="1246613" y="993042"/>
                    <a:pt x="1239069" y="989442"/>
                    <a:pt x="1232983" y="995185"/>
                  </a:cubicBezTo>
                  <a:cubicBezTo>
                    <a:pt x="1226896" y="1000929"/>
                    <a:pt x="1223296" y="991928"/>
                    <a:pt x="1231525" y="988756"/>
                  </a:cubicBezTo>
                  <a:cubicBezTo>
                    <a:pt x="1239755" y="985498"/>
                    <a:pt x="1255185" y="982326"/>
                    <a:pt x="1247299" y="967925"/>
                  </a:cubicBezTo>
                  <a:cubicBezTo>
                    <a:pt x="1239412" y="953609"/>
                    <a:pt x="1189949" y="972211"/>
                    <a:pt x="1177347" y="979412"/>
                  </a:cubicBezTo>
                  <a:cubicBezTo>
                    <a:pt x="1164831" y="986613"/>
                    <a:pt x="1149058" y="1009501"/>
                    <a:pt x="1142200" y="1009501"/>
                  </a:cubicBezTo>
                  <a:cubicBezTo>
                    <a:pt x="1135428" y="1009501"/>
                    <a:pt x="1154030" y="997328"/>
                    <a:pt x="1156859" y="992613"/>
                  </a:cubicBezTo>
                  <a:cubicBezTo>
                    <a:pt x="1159688" y="987984"/>
                    <a:pt x="1156173" y="983269"/>
                    <a:pt x="1160117" y="985070"/>
                  </a:cubicBezTo>
                  <a:cubicBezTo>
                    <a:pt x="1164060" y="986870"/>
                    <a:pt x="1175204" y="969639"/>
                    <a:pt x="1182662" y="963896"/>
                  </a:cubicBezTo>
                  <a:cubicBezTo>
                    <a:pt x="1190206" y="958152"/>
                    <a:pt x="1198436" y="963553"/>
                    <a:pt x="1199550" y="958923"/>
                  </a:cubicBezTo>
                  <a:cubicBezTo>
                    <a:pt x="1200664" y="954294"/>
                    <a:pt x="1204179" y="951037"/>
                    <a:pt x="1211380" y="944608"/>
                  </a:cubicBezTo>
                  <a:cubicBezTo>
                    <a:pt x="1218581" y="938178"/>
                    <a:pt x="1304220" y="939207"/>
                    <a:pt x="1312450" y="939550"/>
                  </a:cubicBezTo>
                  <a:cubicBezTo>
                    <a:pt x="1320680" y="939892"/>
                    <a:pt x="1336796" y="928834"/>
                    <a:pt x="1341511" y="921633"/>
                  </a:cubicBezTo>
                  <a:cubicBezTo>
                    <a:pt x="1346140" y="914432"/>
                    <a:pt x="1352226" y="914432"/>
                    <a:pt x="1363713" y="915204"/>
                  </a:cubicBezTo>
                  <a:cubicBezTo>
                    <a:pt x="1375200" y="915890"/>
                    <a:pt x="1380515" y="905517"/>
                    <a:pt x="1386259" y="901573"/>
                  </a:cubicBezTo>
                  <a:cubicBezTo>
                    <a:pt x="1392003" y="897630"/>
                    <a:pt x="1389859" y="895830"/>
                    <a:pt x="1384802" y="894801"/>
                  </a:cubicBezTo>
                  <a:cubicBezTo>
                    <a:pt x="1379830" y="893687"/>
                    <a:pt x="1375115" y="890515"/>
                    <a:pt x="1380173" y="890172"/>
                  </a:cubicBezTo>
                  <a:cubicBezTo>
                    <a:pt x="1385230" y="889829"/>
                    <a:pt x="1387716" y="886915"/>
                    <a:pt x="1389859" y="880485"/>
                  </a:cubicBezTo>
                  <a:cubicBezTo>
                    <a:pt x="1392003" y="874056"/>
                    <a:pt x="1388059" y="876885"/>
                    <a:pt x="1381287" y="867884"/>
                  </a:cubicBezTo>
                  <a:cubicBezTo>
                    <a:pt x="1374515" y="858968"/>
                    <a:pt x="1370914" y="870712"/>
                    <a:pt x="1364056" y="870027"/>
                  </a:cubicBezTo>
                  <a:cubicBezTo>
                    <a:pt x="1357284" y="869341"/>
                    <a:pt x="1368685" y="860683"/>
                    <a:pt x="1362942" y="857082"/>
                  </a:cubicBezTo>
                  <a:cubicBezTo>
                    <a:pt x="1357198" y="853482"/>
                    <a:pt x="1346483" y="856053"/>
                    <a:pt x="1337825" y="863169"/>
                  </a:cubicBezTo>
                  <a:cubicBezTo>
                    <a:pt x="1329252" y="870370"/>
                    <a:pt x="1329938" y="862826"/>
                    <a:pt x="1322394" y="869941"/>
                  </a:cubicBezTo>
                  <a:cubicBezTo>
                    <a:pt x="1314850" y="877142"/>
                    <a:pt x="1314850" y="866341"/>
                    <a:pt x="1318451" y="863511"/>
                  </a:cubicBezTo>
                  <a:cubicBezTo>
                    <a:pt x="1322051" y="860597"/>
                    <a:pt x="1324537" y="863854"/>
                    <a:pt x="1327795" y="859568"/>
                  </a:cubicBezTo>
                  <a:cubicBezTo>
                    <a:pt x="1331052" y="855282"/>
                    <a:pt x="1334224" y="859568"/>
                    <a:pt x="1342453" y="854167"/>
                  </a:cubicBezTo>
                  <a:cubicBezTo>
                    <a:pt x="1350683" y="848767"/>
                    <a:pt x="1357884" y="851339"/>
                    <a:pt x="1360370" y="847310"/>
                  </a:cubicBezTo>
                  <a:cubicBezTo>
                    <a:pt x="1362856" y="843366"/>
                    <a:pt x="1356427" y="837966"/>
                    <a:pt x="1348540" y="839766"/>
                  </a:cubicBezTo>
                  <a:cubicBezTo>
                    <a:pt x="1340653" y="841566"/>
                    <a:pt x="1335253" y="829050"/>
                    <a:pt x="1330281" y="832565"/>
                  </a:cubicBezTo>
                  <a:cubicBezTo>
                    <a:pt x="1325223" y="836165"/>
                    <a:pt x="1326337" y="827164"/>
                    <a:pt x="1320594" y="830765"/>
                  </a:cubicBezTo>
                  <a:cubicBezTo>
                    <a:pt x="1314850" y="834365"/>
                    <a:pt x="1311593" y="829736"/>
                    <a:pt x="1309107" y="822878"/>
                  </a:cubicBezTo>
                  <a:cubicBezTo>
                    <a:pt x="1306620" y="816106"/>
                    <a:pt x="1291190" y="804961"/>
                    <a:pt x="1281846" y="802047"/>
                  </a:cubicBezTo>
                  <a:cubicBezTo>
                    <a:pt x="1272502" y="799218"/>
                    <a:pt x="1278589" y="794160"/>
                    <a:pt x="1283646" y="797761"/>
                  </a:cubicBezTo>
                  <a:cubicBezTo>
                    <a:pt x="1288704" y="801361"/>
                    <a:pt x="1294362" y="794160"/>
                    <a:pt x="1296591" y="790560"/>
                  </a:cubicBezTo>
                  <a:cubicBezTo>
                    <a:pt x="1298734" y="786959"/>
                    <a:pt x="1292990" y="783787"/>
                    <a:pt x="1290161" y="783444"/>
                  </a:cubicBezTo>
                  <a:cubicBezTo>
                    <a:pt x="1287332" y="783101"/>
                    <a:pt x="1287332" y="778387"/>
                    <a:pt x="1288018" y="774786"/>
                  </a:cubicBezTo>
                  <a:cubicBezTo>
                    <a:pt x="1288704" y="771186"/>
                    <a:pt x="1277988" y="766557"/>
                    <a:pt x="1277645" y="762956"/>
                  </a:cubicBezTo>
                  <a:cubicBezTo>
                    <a:pt x="1277303" y="759356"/>
                    <a:pt x="1271216" y="756870"/>
                    <a:pt x="1271559" y="753612"/>
                  </a:cubicBezTo>
                  <a:cubicBezTo>
                    <a:pt x="1271902" y="750355"/>
                    <a:pt x="1265473" y="745725"/>
                    <a:pt x="1265473" y="741439"/>
                  </a:cubicBezTo>
                  <a:cubicBezTo>
                    <a:pt x="1265473" y="737153"/>
                    <a:pt x="1254757" y="728495"/>
                    <a:pt x="1254328" y="723523"/>
                  </a:cubicBezTo>
                  <a:cubicBezTo>
                    <a:pt x="1253985" y="718465"/>
                    <a:pt x="1248242" y="714950"/>
                    <a:pt x="1246099" y="708864"/>
                  </a:cubicBezTo>
                  <a:cubicBezTo>
                    <a:pt x="1243956" y="702777"/>
                    <a:pt x="1241041" y="705606"/>
                    <a:pt x="1238898" y="714264"/>
                  </a:cubicBezTo>
                  <a:cubicBezTo>
                    <a:pt x="1236755" y="722837"/>
                    <a:pt x="1229211" y="722494"/>
                    <a:pt x="1231354" y="725409"/>
                  </a:cubicBezTo>
                  <a:cubicBezTo>
                    <a:pt x="1235726" y="731324"/>
                    <a:pt x="1232468" y="731495"/>
                    <a:pt x="1229211" y="735096"/>
                  </a:cubicBezTo>
                  <a:cubicBezTo>
                    <a:pt x="1225953" y="738696"/>
                    <a:pt x="1231354" y="744097"/>
                    <a:pt x="1225953" y="744097"/>
                  </a:cubicBezTo>
                  <a:cubicBezTo>
                    <a:pt x="1220553" y="744097"/>
                    <a:pt x="1223124" y="755241"/>
                    <a:pt x="1220210" y="750183"/>
                  </a:cubicBezTo>
                  <a:cubicBezTo>
                    <a:pt x="1217381" y="745211"/>
                    <a:pt x="1210523" y="746583"/>
                    <a:pt x="1210523" y="751640"/>
                  </a:cubicBezTo>
                  <a:cubicBezTo>
                    <a:pt x="1210523" y="756698"/>
                    <a:pt x="1199036" y="761327"/>
                    <a:pt x="1194407" y="760984"/>
                  </a:cubicBezTo>
                  <a:cubicBezTo>
                    <a:pt x="1189777" y="760641"/>
                    <a:pt x="1189777" y="750955"/>
                    <a:pt x="1185834" y="753784"/>
                  </a:cubicBezTo>
                  <a:cubicBezTo>
                    <a:pt x="1181891" y="756612"/>
                    <a:pt x="1182576" y="745554"/>
                    <a:pt x="1176490" y="745897"/>
                  </a:cubicBezTo>
                  <a:cubicBezTo>
                    <a:pt x="1170403" y="746240"/>
                    <a:pt x="1166117" y="745554"/>
                    <a:pt x="1167918" y="740153"/>
                  </a:cubicBezTo>
                  <a:cubicBezTo>
                    <a:pt x="1169718" y="734753"/>
                    <a:pt x="1157545" y="732267"/>
                    <a:pt x="1161488" y="729009"/>
                  </a:cubicBezTo>
                  <a:cubicBezTo>
                    <a:pt x="1165431" y="725752"/>
                    <a:pt x="1160374" y="720094"/>
                    <a:pt x="1159688" y="710750"/>
                  </a:cubicBezTo>
                  <a:cubicBezTo>
                    <a:pt x="1159002" y="701405"/>
                    <a:pt x="1165089" y="700720"/>
                    <a:pt x="1165089" y="697119"/>
                  </a:cubicBezTo>
                  <a:cubicBezTo>
                    <a:pt x="1165089" y="693519"/>
                    <a:pt x="1160802" y="693519"/>
                    <a:pt x="1156516" y="696434"/>
                  </a:cubicBezTo>
                  <a:cubicBezTo>
                    <a:pt x="1152230" y="699262"/>
                    <a:pt x="1152230" y="692490"/>
                    <a:pt x="1147515" y="692833"/>
                  </a:cubicBezTo>
                  <a:cubicBezTo>
                    <a:pt x="1142886" y="693176"/>
                    <a:pt x="1128913" y="692490"/>
                    <a:pt x="1128141" y="686061"/>
                  </a:cubicBezTo>
                  <a:cubicBezTo>
                    <a:pt x="1127455" y="679632"/>
                    <a:pt x="1122740" y="682803"/>
                    <a:pt x="1120597" y="676717"/>
                  </a:cubicBezTo>
                  <a:cubicBezTo>
                    <a:pt x="1118454" y="670630"/>
                    <a:pt x="1112711" y="675259"/>
                    <a:pt x="1112711" y="670973"/>
                  </a:cubicBezTo>
                  <a:cubicBezTo>
                    <a:pt x="1112711" y="666687"/>
                    <a:pt x="1110224" y="664887"/>
                    <a:pt x="1105938" y="664544"/>
                  </a:cubicBezTo>
                  <a:cubicBezTo>
                    <a:pt x="1101652" y="664201"/>
                    <a:pt x="1100195" y="659572"/>
                    <a:pt x="1094451" y="658800"/>
                  </a:cubicBezTo>
                  <a:cubicBezTo>
                    <a:pt x="1088708" y="658114"/>
                    <a:pt x="1081507" y="662744"/>
                    <a:pt x="1078335" y="664201"/>
                  </a:cubicBezTo>
                  <a:cubicBezTo>
                    <a:pt x="1075077" y="665658"/>
                    <a:pt x="1066848" y="659229"/>
                    <a:pt x="1063676" y="661715"/>
                  </a:cubicBezTo>
                  <a:cubicBezTo>
                    <a:pt x="1060418" y="664201"/>
                    <a:pt x="1059732" y="659915"/>
                    <a:pt x="1050731" y="657429"/>
                  </a:cubicBezTo>
                  <a:cubicBezTo>
                    <a:pt x="1041730" y="654943"/>
                    <a:pt x="1029900" y="654171"/>
                    <a:pt x="1029214" y="657429"/>
                  </a:cubicBezTo>
                  <a:cubicBezTo>
                    <a:pt x="1028529" y="660686"/>
                    <a:pt x="1021328" y="661715"/>
                    <a:pt x="1022442" y="669259"/>
                  </a:cubicBezTo>
                  <a:cubicBezTo>
                    <a:pt x="1023556" y="676802"/>
                    <a:pt x="1031015" y="675345"/>
                    <a:pt x="1032815" y="680403"/>
                  </a:cubicBezTo>
                  <a:cubicBezTo>
                    <a:pt x="1034615" y="685375"/>
                    <a:pt x="1029214" y="683661"/>
                    <a:pt x="1028872" y="688290"/>
                  </a:cubicBezTo>
                  <a:cubicBezTo>
                    <a:pt x="1028529" y="692919"/>
                    <a:pt x="1023814" y="692576"/>
                    <a:pt x="1023814" y="695833"/>
                  </a:cubicBezTo>
                  <a:cubicBezTo>
                    <a:pt x="1023814" y="699091"/>
                    <a:pt x="1027071" y="698320"/>
                    <a:pt x="1028872" y="704835"/>
                  </a:cubicBezTo>
                  <a:cubicBezTo>
                    <a:pt x="1030672" y="711264"/>
                    <a:pt x="1034272" y="710921"/>
                    <a:pt x="1035301" y="719494"/>
                  </a:cubicBezTo>
                  <a:cubicBezTo>
                    <a:pt x="1036415" y="728066"/>
                    <a:pt x="1032472" y="726266"/>
                    <a:pt x="1028872" y="727380"/>
                  </a:cubicBezTo>
                  <a:cubicBezTo>
                    <a:pt x="1025271" y="728495"/>
                    <a:pt x="1029214" y="732781"/>
                    <a:pt x="1024242" y="738525"/>
                  </a:cubicBezTo>
                  <a:cubicBezTo>
                    <a:pt x="1019270" y="744268"/>
                    <a:pt x="1014898" y="750355"/>
                    <a:pt x="1018842" y="753955"/>
                  </a:cubicBezTo>
                  <a:cubicBezTo>
                    <a:pt x="1022785" y="757556"/>
                    <a:pt x="1037444" y="763642"/>
                    <a:pt x="1043188" y="773329"/>
                  </a:cubicBezTo>
                  <a:cubicBezTo>
                    <a:pt x="1048931" y="783016"/>
                    <a:pt x="1048588" y="798103"/>
                    <a:pt x="1046788" y="808819"/>
                  </a:cubicBezTo>
                  <a:cubicBezTo>
                    <a:pt x="1044988" y="819535"/>
                    <a:pt x="1032815" y="822106"/>
                    <a:pt x="1023814" y="831365"/>
                  </a:cubicBezTo>
                  <a:cubicBezTo>
                    <a:pt x="1014813" y="840709"/>
                    <a:pt x="1005554" y="839251"/>
                    <a:pt x="1001268" y="839594"/>
                  </a:cubicBezTo>
                  <a:cubicBezTo>
                    <a:pt x="996982" y="839937"/>
                    <a:pt x="999468" y="848595"/>
                    <a:pt x="1005554" y="855368"/>
                  </a:cubicBezTo>
                  <a:cubicBezTo>
                    <a:pt x="1011641" y="862140"/>
                    <a:pt x="1006669" y="864369"/>
                    <a:pt x="1009841" y="871484"/>
                  </a:cubicBezTo>
                  <a:cubicBezTo>
                    <a:pt x="1013098" y="878685"/>
                    <a:pt x="1009841" y="884343"/>
                    <a:pt x="1014470" y="890858"/>
                  </a:cubicBezTo>
                  <a:cubicBezTo>
                    <a:pt x="1019099" y="897287"/>
                    <a:pt x="1016270" y="899859"/>
                    <a:pt x="1010869" y="904488"/>
                  </a:cubicBezTo>
                  <a:cubicBezTo>
                    <a:pt x="1005468" y="909117"/>
                    <a:pt x="1013012" y="906631"/>
                    <a:pt x="1013355" y="912718"/>
                  </a:cubicBezTo>
                  <a:cubicBezTo>
                    <a:pt x="1013698" y="918804"/>
                    <a:pt x="1010869" y="915204"/>
                    <a:pt x="1006154" y="912032"/>
                  </a:cubicBezTo>
                  <a:cubicBezTo>
                    <a:pt x="1001525" y="908774"/>
                    <a:pt x="997153" y="918118"/>
                    <a:pt x="997153" y="922062"/>
                  </a:cubicBezTo>
                  <a:cubicBezTo>
                    <a:pt x="997153" y="926005"/>
                    <a:pt x="986009" y="916661"/>
                    <a:pt x="983523" y="917090"/>
                  </a:cubicBezTo>
                  <a:cubicBezTo>
                    <a:pt x="981037" y="917433"/>
                    <a:pt x="984209" y="911003"/>
                    <a:pt x="977779" y="905945"/>
                  </a:cubicBezTo>
                  <a:cubicBezTo>
                    <a:pt x="971350" y="900973"/>
                    <a:pt x="966292" y="899859"/>
                    <a:pt x="966292" y="894887"/>
                  </a:cubicBezTo>
                  <a:cubicBezTo>
                    <a:pt x="966292" y="889829"/>
                    <a:pt x="955148" y="886314"/>
                    <a:pt x="955148" y="880571"/>
                  </a:cubicBezTo>
                  <a:cubicBezTo>
                    <a:pt x="955148" y="874827"/>
                    <a:pt x="956605" y="860168"/>
                    <a:pt x="954033" y="855796"/>
                  </a:cubicBezTo>
                  <a:cubicBezTo>
                    <a:pt x="951548" y="851510"/>
                    <a:pt x="953691" y="846881"/>
                    <a:pt x="955834" y="842938"/>
                  </a:cubicBezTo>
                  <a:cubicBezTo>
                    <a:pt x="957977" y="838994"/>
                    <a:pt x="953348" y="832908"/>
                    <a:pt x="946833" y="832908"/>
                  </a:cubicBezTo>
                  <a:cubicBezTo>
                    <a:pt x="940403" y="832908"/>
                    <a:pt x="931402" y="830765"/>
                    <a:pt x="922487" y="831450"/>
                  </a:cubicBezTo>
                  <a:cubicBezTo>
                    <a:pt x="913486" y="832136"/>
                    <a:pt x="908514" y="830765"/>
                    <a:pt x="905599" y="828193"/>
                  </a:cubicBezTo>
                  <a:cubicBezTo>
                    <a:pt x="902770" y="825707"/>
                    <a:pt x="894455" y="820306"/>
                    <a:pt x="883396" y="817477"/>
                  </a:cubicBezTo>
                  <a:cubicBezTo>
                    <a:pt x="872252" y="814648"/>
                    <a:pt x="867280" y="808905"/>
                    <a:pt x="866165" y="805647"/>
                  </a:cubicBezTo>
                  <a:cubicBezTo>
                    <a:pt x="865051" y="802390"/>
                    <a:pt x="853992" y="799904"/>
                    <a:pt x="851506" y="796646"/>
                  </a:cubicBezTo>
                  <a:cubicBezTo>
                    <a:pt x="849020" y="793388"/>
                    <a:pt x="838219" y="791588"/>
                    <a:pt x="833933" y="792360"/>
                  </a:cubicBezTo>
                  <a:cubicBezTo>
                    <a:pt x="829647" y="793046"/>
                    <a:pt x="818845" y="783359"/>
                    <a:pt x="812416" y="783787"/>
                  </a:cubicBezTo>
                  <a:cubicBezTo>
                    <a:pt x="805987" y="784130"/>
                    <a:pt x="790899" y="790560"/>
                    <a:pt x="788413" y="790902"/>
                  </a:cubicBezTo>
                  <a:cubicBezTo>
                    <a:pt x="785927" y="791245"/>
                    <a:pt x="788756" y="785502"/>
                    <a:pt x="790556" y="783016"/>
                  </a:cubicBezTo>
                  <a:cubicBezTo>
                    <a:pt x="792356" y="780530"/>
                    <a:pt x="785155" y="769728"/>
                    <a:pt x="783355" y="762613"/>
                  </a:cubicBezTo>
                  <a:cubicBezTo>
                    <a:pt x="781555" y="755412"/>
                    <a:pt x="779069" y="747526"/>
                    <a:pt x="771525" y="748640"/>
                  </a:cubicBezTo>
                  <a:cubicBezTo>
                    <a:pt x="763981" y="749669"/>
                    <a:pt x="755752" y="745811"/>
                    <a:pt x="753609" y="744354"/>
                  </a:cubicBezTo>
                  <a:cubicBezTo>
                    <a:pt x="751465" y="742897"/>
                    <a:pt x="751122" y="722494"/>
                    <a:pt x="752923" y="713922"/>
                  </a:cubicBezTo>
                  <a:cubicBezTo>
                    <a:pt x="754723" y="705349"/>
                    <a:pt x="764067" y="692404"/>
                    <a:pt x="764067" y="687004"/>
                  </a:cubicBezTo>
                  <a:cubicBezTo>
                    <a:pt x="764067" y="681603"/>
                    <a:pt x="770153" y="679117"/>
                    <a:pt x="775554" y="677660"/>
                  </a:cubicBezTo>
                  <a:cubicBezTo>
                    <a:pt x="780955" y="676203"/>
                    <a:pt x="776583" y="665830"/>
                    <a:pt x="781983" y="665144"/>
                  </a:cubicBezTo>
                  <a:cubicBezTo>
                    <a:pt x="787384" y="664458"/>
                    <a:pt x="787727" y="662229"/>
                    <a:pt x="788756" y="657943"/>
                  </a:cubicBezTo>
                  <a:cubicBezTo>
                    <a:pt x="789784" y="653657"/>
                    <a:pt x="796300" y="656486"/>
                    <a:pt x="792699" y="652885"/>
                  </a:cubicBezTo>
                  <a:cubicBezTo>
                    <a:pt x="789099" y="649285"/>
                    <a:pt x="792013" y="648256"/>
                    <a:pt x="800243" y="648256"/>
                  </a:cubicBezTo>
                  <a:cubicBezTo>
                    <a:pt x="808472" y="648256"/>
                    <a:pt x="820645" y="645342"/>
                    <a:pt x="818931" y="637112"/>
                  </a:cubicBezTo>
                  <a:cubicBezTo>
                    <a:pt x="817131" y="628882"/>
                    <a:pt x="795614" y="634969"/>
                    <a:pt x="795614" y="628111"/>
                  </a:cubicBezTo>
                  <a:cubicBezTo>
                    <a:pt x="795614" y="621253"/>
                    <a:pt x="768353" y="620910"/>
                    <a:pt x="770153" y="616967"/>
                  </a:cubicBezTo>
                  <a:cubicBezTo>
                    <a:pt x="771954" y="613023"/>
                    <a:pt x="797414" y="619881"/>
                    <a:pt x="806758" y="623396"/>
                  </a:cubicBezTo>
                  <a:cubicBezTo>
                    <a:pt x="816102" y="626996"/>
                    <a:pt x="818588" y="626653"/>
                    <a:pt x="826132" y="626225"/>
                  </a:cubicBezTo>
                  <a:cubicBezTo>
                    <a:pt x="833676" y="625882"/>
                    <a:pt x="828618" y="616195"/>
                    <a:pt x="830075" y="612252"/>
                  </a:cubicBezTo>
                  <a:cubicBezTo>
                    <a:pt x="831533" y="608308"/>
                    <a:pt x="845849" y="618338"/>
                    <a:pt x="854078" y="616195"/>
                  </a:cubicBezTo>
                  <a:cubicBezTo>
                    <a:pt x="862308" y="614052"/>
                    <a:pt x="870194" y="597164"/>
                    <a:pt x="877052" y="592535"/>
                  </a:cubicBezTo>
                  <a:cubicBezTo>
                    <a:pt x="883825" y="587906"/>
                    <a:pt x="877738" y="583534"/>
                    <a:pt x="864537" y="584648"/>
                  </a:cubicBezTo>
                  <a:cubicBezTo>
                    <a:pt x="851249" y="585677"/>
                    <a:pt x="843705" y="580705"/>
                    <a:pt x="836590" y="575304"/>
                  </a:cubicBezTo>
                  <a:cubicBezTo>
                    <a:pt x="829389" y="569903"/>
                    <a:pt x="830161" y="565617"/>
                    <a:pt x="837619" y="566303"/>
                  </a:cubicBezTo>
                  <a:cubicBezTo>
                    <a:pt x="845163" y="566989"/>
                    <a:pt x="863079" y="581733"/>
                    <a:pt x="869852" y="582076"/>
                  </a:cubicBezTo>
                  <a:cubicBezTo>
                    <a:pt x="876624" y="582419"/>
                    <a:pt x="888454" y="568789"/>
                    <a:pt x="894197" y="564503"/>
                  </a:cubicBezTo>
                  <a:cubicBezTo>
                    <a:pt x="899941" y="560216"/>
                    <a:pt x="888797" y="558416"/>
                    <a:pt x="884853" y="555159"/>
                  </a:cubicBezTo>
                  <a:cubicBezTo>
                    <a:pt x="880910" y="551901"/>
                    <a:pt x="891626" y="549758"/>
                    <a:pt x="897369" y="549758"/>
                  </a:cubicBezTo>
                  <a:cubicBezTo>
                    <a:pt x="903113" y="549758"/>
                    <a:pt x="905599" y="554816"/>
                    <a:pt x="907742" y="557302"/>
                  </a:cubicBezTo>
                  <a:cubicBezTo>
                    <a:pt x="909885" y="559788"/>
                    <a:pt x="919915" y="555502"/>
                    <a:pt x="924973" y="555502"/>
                  </a:cubicBezTo>
                  <a:cubicBezTo>
                    <a:pt x="930031" y="555502"/>
                    <a:pt x="924287" y="547272"/>
                    <a:pt x="915972" y="544015"/>
                  </a:cubicBezTo>
                  <a:cubicBezTo>
                    <a:pt x="907742" y="540757"/>
                    <a:pt x="916315" y="534671"/>
                    <a:pt x="918801" y="539728"/>
                  </a:cubicBezTo>
                  <a:cubicBezTo>
                    <a:pt x="921287" y="544786"/>
                    <a:pt x="927030" y="543672"/>
                    <a:pt x="929945" y="549415"/>
                  </a:cubicBezTo>
                  <a:cubicBezTo>
                    <a:pt x="934145" y="557731"/>
                    <a:pt x="936717" y="552244"/>
                    <a:pt x="943918" y="549758"/>
                  </a:cubicBezTo>
                  <a:cubicBezTo>
                    <a:pt x="951119" y="547272"/>
                    <a:pt x="954634" y="542986"/>
                    <a:pt x="958577" y="538614"/>
                  </a:cubicBezTo>
                  <a:cubicBezTo>
                    <a:pt x="962520" y="534328"/>
                    <a:pt x="963206" y="539300"/>
                    <a:pt x="967921" y="532527"/>
                  </a:cubicBezTo>
                  <a:cubicBezTo>
                    <a:pt x="972550" y="525755"/>
                    <a:pt x="965778" y="519240"/>
                    <a:pt x="960034" y="514954"/>
                  </a:cubicBezTo>
                  <a:cubicBezTo>
                    <a:pt x="954291" y="510667"/>
                    <a:pt x="960377" y="506381"/>
                    <a:pt x="954634" y="503466"/>
                  </a:cubicBezTo>
                  <a:cubicBezTo>
                    <a:pt x="948890" y="500552"/>
                    <a:pt x="947861" y="495237"/>
                    <a:pt x="954976" y="496609"/>
                  </a:cubicBezTo>
                  <a:cubicBezTo>
                    <a:pt x="962177" y="498066"/>
                    <a:pt x="967921" y="495923"/>
                    <a:pt x="971093" y="490865"/>
                  </a:cubicBezTo>
                  <a:cubicBezTo>
                    <a:pt x="974350" y="485893"/>
                    <a:pt x="960377" y="484778"/>
                    <a:pt x="966807" y="481178"/>
                  </a:cubicBezTo>
                  <a:cubicBezTo>
                    <a:pt x="973236" y="477578"/>
                    <a:pt x="967835" y="473977"/>
                    <a:pt x="961406" y="473977"/>
                  </a:cubicBezTo>
                  <a:cubicBezTo>
                    <a:pt x="954976" y="473977"/>
                    <a:pt x="949576" y="470720"/>
                    <a:pt x="949233" y="465405"/>
                  </a:cubicBezTo>
                  <a:cubicBezTo>
                    <a:pt x="948890" y="460004"/>
                    <a:pt x="937746" y="463604"/>
                    <a:pt x="930974" y="460347"/>
                  </a:cubicBezTo>
                  <a:cubicBezTo>
                    <a:pt x="924201" y="457089"/>
                    <a:pt x="909114" y="457861"/>
                    <a:pt x="905513" y="458204"/>
                  </a:cubicBezTo>
                  <a:cubicBezTo>
                    <a:pt x="901913" y="458547"/>
                    <a:pt x="901570" y="473291"/>
                    <a:pt x="906971" y="473634"/>
                  </a:cubicBezTo>
                  <a:cubicBezTo>
                    <a:pt x="912371" y="473977"/>
                    <a:pt x="916658" y="479721"/>
                    <a:pt x="912028" y="481521"/>
                  </a:cubicBezTo>
                  <a:cubicBezTo>
                    <a:pt x="907399" y="483321"/>
                    <a:pt x="912714" y="489065"/>
                    <a:pt x="909199" y="488636"/>
                  </a:cubicBezTo>
                  <a:cubicBezTo>
                    <a:pt x="905599" y="488293"/>
                    <a:pt x="899855" y="486493"/>
                    <a:pt x="898827" y="495837"/>
                  </a:cubicBezTo>
                  <a:cubicBezTo>
                    <a:pt x="897798" y="505181"/>
                    <a:pt x="897026" y="508781"/>
                    <a:pt x="890940" y="511953"/>
                  </a:cubicBezTo>
                  <a:cubicBezTo>
                    <a:pt x="884853" y="515211"/>
                    <a:pt x="889483" y="501581"/>
                    <a:pt x="883739" y="501923"/>
                  </a:cubicBezTo>
                  <a:cubicBezTo>
                    <a:pt x="877995" y="502266"/>
                    <a:pt x="877310" y="513411"/>
                    <a:pt x="881596" y="514439"/>
                  </a:cubicBezTo>
                  <a:cubicBezTo>
                    <a:pt x="885882" y="515554"/>
                    <a:pt x="886654" y="519068"/>
                    <a:pt x="887682" y="524469"/>
                  </a:cubicBezTo>
                  <a:cubicBezTo>
                    <a:pt x="888797" y="529870"/>
                    <a:pt x="879796" y="525926"/>
                    <a:pt x="876195" y="532356"/>
                  </a:cubicBezTo>
                  <a:cubicBezTo>
                    <a:pt x="872595" y="538785"/>
                    <a:pt x="872252" y="529441"/>
                    <a:pt x="867194" y="525155"/>
                  </a:cubicBezTo>
                  <a:cubicBezTo>
                    <a:pt x="862222" y="520869"/>
                    <a:pt x="856050" y="513668"/>
                    <a:pt x="856479" y="508267"/>
                  </a:cubicBezTo>
                  <a:cubicBezTo>
                    <a:pt x="856821" y="503552"/>
                    <a:pt x="859307" y="501838"/>
                    <a:pt x="863251" y="501066"/>
                  </a:cubicBezTo>
                  <a:cubicBezTo>
                    <a:pt x="867194" y="500380"/>
                    <a:pt x="863251" y="496780"/>
                    <a:pt x="862908" y="490351"/>
                  </a:cubicBezTo>
                  <a:cubicBezTo>
                    <a:pt x="862565" y="483921"/>
                    <a:pt x="857850" y="486064"/>
                    <a:pt x="852192" y="479206"/>
                  </a:cubicBezTo>
                  <a:cubicBezTo>
                    <a:pt x="846449" y="472434"/>
                    <a:pt x="840362" y="472434"/>
                    <a:pt x="837105" y="475606"/>
                  </a:cubicBezTo>
                  <a:cubicBezTo>
                    <a:pt x="833847" y="478863"/>
                    <a:pt x="835990" y="484950"/>
                    <a:pt x="831018" y="487093"/>
                  </a:cubicBezTo>
                  <a:cubicBezTo>
                    <a:pt x="825960" y="489236"/>
                    <a:pt x="828189" y="499266"/>
                    <a:pt x="823817" y="500038"/>
                  </a:cubicBezTo>
                  <a:cubicBezTo>
                    <a:pt x="819531" y="500723"/>
                    <a:pt x="822017" y="482464"/>
                    <a:pt x="818417" y="480664"/>
                  </a:cubicBezTo>
                  <a:cubicBezTo>
                    <a:pt x="814816" y="478863"/>
                    <a:pt x="815159" y="474577"/>
                    <a:pt x="820560" y="473892"/>
                  </a:cubicBezTo>
                  <a:cubicBezTo>
                    <a:pt x="825960" y="473206"/>
                    <a:pt x="829132" y="467462"/>
                    <a:pt x="824503" y="467462"/>
                  </a:cubicBezTo>
                  <a:cubicBezTo>
                    <a:pt x="819874" y="467462"/>
                    <a:pt x="811559" y="462404"/>
                    <a:pt x="808387" y="461033"/>
                  </a:cubicBezTo>
                  <a:cubicBezTo>
                    <a:pt x="805129" y="459575"/>
                    <a:pt x="799814" y="467119"/>
                    <a:pt x="796214" y="464290"/>
                  </a:cubicBezTo>
                  <a:cubicBezTo>
                    <a:pt x="792613" y="461461"/>
                    <a:pt x="796557" y="454260"/>
                    <a:pt x="796900" y="450317"/>
                  </a:cubicBezTo>
                  <a:cubicBezTo>
                    <a:pt x="797243" y="446374"/>
                    <a:pt x="802643" y="452117"/>
                    <a:pt x="806244" y="447060"/>
                  </a:cubicBezTo>
                  <a:cubicBezTo>
                    <a:pt x="809844" y="442087"/>
                    <a:pt x="796214" y="442087"/>
                    <a:pt x="796214" y="436687"/>
                  </a:cubicBezTo>
                  <a:cubicBezTo>
                    <a:pt x="796214" y="431286"/>
                    <a:pt x="785498" y="429915"/>
                    <a:pt x="781898" y="428114"/>
                  </a:cubicBezTo>
                  <a:cubicBezTo>
                    <a:pt x="778297" y="426314"/>
                    <a:pt x="784384" y="417399"/>
                    <a:pt x="782583" y="413798"/>
                  </a:cubicBezTo>
                  <a:cubicBezTo>
                    <a:pt x="780783" y="410198"/>
                    <a:pt x="767496" y="398368"/>
                    <a:pt x="761752" y="399482"/>
                  </a:cubicBezTo>
                  <a:cubicBezTo>
                    <a:pt x="756009" y="400596"/>
                    <a:pt x="754552" y="391938"/>
                    <a:pt x="757809" y="392281"/>
                  </a:cubicBezTo>
                  <a:cubicBezTo>
                    <a:pt x="761067" y="392624"/>
                    <a:pt x="763553" y="390481"/>
                    <a:pt x="769639" y="383709"/>
                  </a:cubicBezTo>
                  <a:cubicBezTo>
                    <a:pt x="775726" y="376937"/>
                    <a:pt x="776411" y="374708"/>
                    <a:pt x="772125" y="373336"/>
                  </a:cubicBezTo>
                  <a:cubicBezTo>
                    <a:pt x="767839" y="371879"/>
                    <a:pt x="765696" y="367593"/>
                    <a:pt x="773240" y="367935"/>
                  </a:cubicBezTo>
                  <a:cubicBezTo>
                    <a:pt x="780783" y="368278"/>
                    <a:pt x="794071" y="373336"/>
                    <a:pt x="798357" y="370078"/>
                  </a:cubicBezTo>
                  <a:cubicBezTo>
                    <a:pt x="802643" y="366821"/>
                    <a:pt x="816273" y="345733"/>
                    <a:pt x="821674" y="338189"/>
                  </a:cubicBezTo>
                  <a:cubicBezTo>
                    <a:pt x="827075" y="330645"/>
                    <a:pt x="817731" y="329959"/>
                    <a:pt x="804786" y="330988"/>
                  </a:cubicBezTo>
                  <a:cubicBezTo>
                    <a:pt x="791842" y="332102"/>
                    <a:pt x="789013" y="325930"/>
                    <a:pt x="778297" y="325244"/>
                  </a:cubicBezTo>
                  <a:cubicBezTo>
                    <a:pt x="767582" y="324558"/>
                    <a:pt x="747436" y="327388"/>
                    <a:pt x="744607" y="330645"/>
                  </a:cubicBezTo>
                  <a:cubicBezTo>
                    <a:pt x="741778" y="333902"/>
                    <a:pt x="750008" y="336732"/>
                    <a:pt x="748894" y="340332"/>
                  </a:cubicBezTo>
                  <a:cubicBezTo>
                    <a:pt x="747779" y="343932"/>
                    <a:pt x="741350" y="337846"/>
                    <a:pt x="738521" y="339303"/>
                  </a:cubicBezTo>
                  <a:cubicBezTo>
                    <a:pt x="735692" y="340761"/>
                    <a:pt x="739635" y="345390"/>
                    <a:pt x="738521" y="357906"/>
                  </a:cubicBezTo>
                  <a:cubicBezTo>
                    <a:pt x="737407" y="370421"/>
                    <a:pt x="741007" y="371193"/>
                    <a:pt x="744607" y="375822"/>
                  </a:cubicBezTo>
                  <a:cubicBezTo>
                    <a:pt x="748208" y="380451"/>
                    <a:pt x="747436" y="386538"/>
                    <a:pt x="747436" y="394424"/>
                  </a:cubicBezTo>
                  <a:cubicBezTo>
                    <a:pt x="747436" y="402311"/>
                    <a:pt x="739892" y="401968"/>
                    <a:pt x="737407" y="403768"/>
                  </a:cubicBezTo>
                  <a:cubicBezTo>
                    <a:pt x="734920" y="405569"/>
                    <a:pt x="743836" y="408397"/>
                    <a:pt x="742464" y="413455"/>
                  </a:cubicBezTo>
                  <a:cubicBezTo>
                    <a:pt x="741007" y="418513"/>
                    <a:pt x="733463" y="410626"/>
                    <a:pt x="729177" y="411998"/>
                  </a:cubicBezTo>
                  <a:cubicBezTo>
                    <a:pt x="724891" y="413455"/>
                    <a:pt x="721290" y="425628"/>
                    <a:pt x="725919" y="429572"/>
                  </a:cubicBezTo>
                  <a:cubicBezTo>
                    <a:pt x="730548" y="433515"/>
                    <a:pt x="732349" y="432829"/>
                    <a:pt x="728748" y="437458"/>
                  </a:cubicBezTo>
                  <a:cubicBezTo>
                    <a:pt x="725148" y="442087"/>
                    <a:pt x="721204" y="448945"/>
                    <a:pt x="729777" y="455718"/>
                  </a:cubicBezTo>
                  <a:cubicBezTo>
                    <a:pt x="738349" y="462490"/>
                    <a:pt x="754123" y="461804"/>
                    <a:pt x="762438" y="467205"/>
                  </a:cubicBezTo>
                  <a:cubicBezTo>
                    <a:pt x="770668" y="472606"/>
                    <a:pt x="758838" y="469348"/>
                    <a:pt x="762095" y="475434"/>
                  </a:cubicBezTo>
                  <a:cubicBezTo>
                    <a:pt x="765353" y="481521"/>
                    <a:pt x="756695" y="483664"/>
                    <a:pt x="757037" y="488379"/>
                  </a:cubicBezTo>
                  <a:cubicBezTo>
                    <a:pt x="757380" y="493008"/>
                    <a:pt x="760638" y="490522"/>
                    <a:pt x="764924" y="482635"/>
                  </a:cubicBezTo>
                  <a:cubicBezTo>
                    <a:pt x="769210" y="474749"/>
                    <a:pt x="772468" y="484778"/>
                    <a:pt x="772125" y="491636"/>
                  </a:cubicBezTo>
                  <a:cubicBezTo>
                    <a:pt x="771782" y="498409"/>
                    <a:pt x="765696" y="494465"/>
                    <a:pt x="760981" y="501323"/>
                  </a:cubicBezTo>
                  <a:cubicBezTo>
                    <a:pt x="756352" y="508096"/>
                    <a:pt x="751980" y="509210"/>
                    <a:pt x="745208" y="507753"/>
                  </a:cubicBezTo>
                  <a:cubicBezTo>
                    <a:pt x="738435" y="506296"/>
                    <a:pt x="742379" y="517440"/>
                    <a:pt x="745208" y="523526"/>
                  </a:cubicBezTo>
                  <a:cubicBezTo>
                    <a:pt x="748036" y="529613"/>
                    <a:pt x="744522" y="531756"/>
                    <a:pt x="736635" y="529613"/>
                  </a:cubicBezTo>
                  <a:cubicBezTo>
                    <a:pt x="728748" y="527470"/>
                    <a:pt x="724119" y="522412"/>
                    <a:pt x="728063" y="516325"/>
                  </a:cubicBezTo>
                  <a:cubicBezTo>
                    <a:pt x="732006" y="510239"/>
                    <a:pt x="734835" y="503038"/>
                    <a:pt x="730206" y="503809"/>
                  </a:cubicBezTo>
                  <a:cubicBezTo>
                    <a:pt x="725576" y="504495"/>
                    <a:pt x="714775" y="503466"/>
                    <a:pt x="711603" y="498409"/>
                  </a:cubicBezTo>
                  <a:cubicBezTo>
                    <a:pt x="708346" y="493351"/>
                    <a:pt x="713746" y="495494"/>
                    <a:pt x="723433" y="496609"/>
                  </a:cubicBezTo>
                  <a:cubicBezTo>
                    <a:pt x="733120" y="497637"/>
                    <a:pt x="724891" y="490179"/>
                    <a:pt x="732006" y="490179"/>
                  </a:cubicBezTo>
                  <a:cubicBezTo>
                    <a:pt x="739207" y="490179"/>
                    <a:pt x="744522" y="494122"/>
                    <a:pt x="750608" y="488722"/>
                  </a:cubicBezTo>
                  <a:cubicBezTo>
                    <a:pt x="756695" y="483321"/>
                    <a:pt x="746665" y="472948"/>
                    <a:pt x="741607" y="474749"/>
                  </a:cubicBezTo>
                  <a:cubicBezTo>
                    <a:pt x="736635" y="476549"/>
                    <a:pt x="728663" y="478692"/>
                    <a:pt x="728663" y="473720"/>
                  </a:cubicBezTo>
                  <a:cubicBezTo>
                    <a:pt x="728663" y="468662"/>
                    <a:pt x="737235" y="472263"/>
                    <a:pt x="741950" y="471234"/>
                  </a:cubicBezTo>
                  <a:cubicBezTo>
                    <a:pt x="746579" y="470120"/>
                    <a:pt x="739464" y="463690"/>
                    <a:pt x="732263" y="465490"/>
                  </a:cubicBezTo>
                  <a:cubicBezTo>
                    <a:pt x="725062" y="467291"/>
                    <a:pt x="720090" y="467633"/>
                    <a:pt x="714346" y="461547"/>
                  </a:cubicBezTo>
                  <a:cubicBezTo>
                    <a:pt x="708603" y="455461"/>
                    <a:pt x="698230" y="451860"/>
                    <a:pt x="695744" y="465833"/>
                  </a:cubicBezTo>
                  <a:cubicBezTo>
                    <a:pt x="693258" y="479807"/>
                    <a:pt x="683228" y="472263"/>
                    <a:pt x="679285" y="476977"/>
                  </a:cubicBezTo>
                  <a:cubicBezTo>
                    <a:pt x="675342" y="481607"/>
                    <a:pt x="683914" y="484864"/>
                    <a:pt x="693601" y="485207"/>
                  </a:cubicBezTo>
                  <a:cubicBezTo>
                    <a:pt x="703288" y="485550"/>
                    <a:pt x="710489" y="494551"/>
                    <a:pt x="705774" y="494551"/>
                  </a:cubicBezTo>
                  <a:cubicBezTo>
                    <a:pt x="701145" y="494551"/>
                    <a:pt x="703288" y="501323"/>
                    <a:pt x="698230" y="498838"/>
                  </a:cubicBezTo>
                  <a:cubicBezTo>
                    <a:pt x="693172" y="496351"/>
                    <a:pt x="688200" y="498838"/>
                    <a:pt x="691801" y="503124"/>
                  </a:cubicBezTo>
                  <a:cubicBezTo>
                    <a:pt x="695401" y="507410"/>
                    <a:pt x="690343" y="509210"/>
                    <a:pt x="690686" y="513496"/>
                  </a:cubicBezTo>
                  <a:cubicBezTo>
                    <a:pt x="691029" y="517783"/>
                    <a:pt x="683143" y="513839"/>
                    <a:pt x="675599" y="513153"/>
                  </a:cubicBezTo>
                  <a:cubicBezTo>
                    <a:pt x="668055" y="512468"/>
                    <a:pt x="654082" y="514954"/>
                    <a:pt x="644052" y="517097"/>
                  </a:cubicBezTo>
                  <a:cubicBezTo>
                    <a:pt x="634022" y="519240"/>
                    <a:pt x="622878" y="515640"/>
                    <a:pt x="618592" y="511010"/>
                  </a:cubicBezTo>
                  <a:cubicBezTo>
                    <a:pt x="614305" y="506381"/>
                    <a:pt x="608562" y="507067"/>
                    <a:pt x="601361" y="507067"/>
                  </a:cubicBezTo>
                  <a:cubicBezTo>
                    <a:pt x="594160" y="507067"/>
                    <a:pt x="596303" y="500295"/>
                    <a:pt x="587045" y="499866"/>
                  </a:cubicBezTo>
                  <a:cubicBezTo>
                    <a:pt x="577701" y="499523"/>
                    <a:pt x="579844" y="491636"/>
                    <a:pt x="578815" y="486922"/>
                  </a:cubicBezTo>
                  <a:cubicBezTo>
                    <a:pt x="577701" y="482292"/>
                    <a:pt x="559098" y="483664"/>
                    <a:pt x="552326" y="488036"/>
                  </a:cubicBezTo>
                  <a:cubicBezTo>
                    <a:pt x="545554" y="492322"/>
                    <a:pt x="532267" y="490522"/>
                    <a:pt x="528666" y="498409"/>
                  </a:cubicBezTo>
                  <a:cubicBezTo>
                    <a:pt x="525066" y="506296"/>
                    <a:pt x="531924" y="505181"/>
                    <a:pt x="535867" y="505181"/>
                  </a:cubicBezTo>
                  <a:cubicBezTo>
                    <a:pt x="541353" y="505181"/>
                    <a:pt x="540839" y="498752"/>
                    <a:pt x="550955" y="500123"/>
                  </a:cubicBezTo>
                  <a:cubicBezTo>
                    <a:pt x="560984" y="501581"/>
                    <a:pt x="568185" y="489751"/>
                    <a:pt x="572472" y="494037"/>
                  </a:cubicBezTo>
                  <a:cubicBezTo>
                    <a:pt x="576758" y="498323"/>
                    <a:pt x="555241" y="506553"/>
                    <a:pt x="545983" y="508010"/>
                  </a:cubicBezTo>
                  <a:cubicBezTo>
                    <a:pt x="536639" y="509467"/>
                    <a:pt x="538782" y="517011"/>
                    <a:pt x="547783" y="530213"/>
                  </a:cubicBezTo>
                  <a:cubicBezTo>
                    <a:pt x="556784" y="543500"/>
                    <a:pt x="543839" y="535956"/>
                    <a:pt x="543839" y="542386"/>
                  </a:cubicBezTo>
                  <a:cubicBezTo>
                    <a:pt x="543839" y="548815"/>
                    <a:pt x="526952" y="540243"/>
                    <a:pt x="533810" y="538099"/>
                  </a:cubicBezTo>
                  <a:cubicBezTo>
                    <a:pt x="540582" y="535956"/>
                    <a:pt x="537410" y="529098"/>
                    <a:pt x="532009" y="524812"/>
                  </a:cubicBezTo>
                  <a:cubicBezTo>
                    <a:pt x="526609" y="520526"/>
                    <a:pt x="523094" y="524812"/>
                    <a:pt x="523780" y="520183"/>
                  </a:cubicBezTo>
                  <a:cubicBezTo>
                    <a:pt x="524466" y="515554"/>
                    <a:pt x="518036" y="520526"/>
                    <a:pt x="512978" y="516582"/>
                  </a:cubicBezTo>
                  <a:cubicBezTo>
                    <a:pt x="507921" y="512639"/>
                    <a:pt x="505435" y="509467"/>
                    <a:pt x="498662" y="512982"/>
                  </a:cubicBezTo>
                  <a:cubicBezTo>
                    <a:pt x="491890" y="516582"/>
                    <a:pt x="484003" y="515468"/>
                    <a:pt x="468916" y="517954"/>
                  </a:cubicBezTo>
                  <a:cubicBezTo>
                    <a:pt x="453828" y="520440"/>
                    <a:pt x="426225" y="519754"/>
                    <a:pt x="421253" y="514696"/>
                  </a:cubicBezTo>
                  <a:cubicBezTo>
                    <a:pt x="416195" y="509639"/>
                    <a:pt x="434197" y="500723"/>
                    <a:pt x="439512" y="502181"/>
                  </a:cubicBezTo>
                  <a:cubicBezTo>
                    <a:pt x="444741" y="503552"/>
                    <a:pt x="441655" y="496437"/>
                    <a:pt x="433426" y="490008"/>
                  </a:cubicBezTo>
                  <a:cubicBezTo>
                    <a:pt x="425196" y="483578"/>
                    <a:pt x="406937" y="479635"/>
                    <a:pt x="407279" y="483578"/>
                  </a:cubicBezTo>
                  <a:cubicBezTo>
                    <a:pt x="407622" y="487522"/>
                    <a:pt x="396907" y="483921"/>
                    <a:pt x="383619" y="481435"/>
                  </a:cubicBezTo>
                  <a:cubicBezTo>
                    <a:pt x="370332" y="478949"/>
                    <a:pt x="368532" y="474234"/>
                    <a:pt x="359959" y="473892"/>
                  </a:cubicBezTo>
                  <a:cubicBezTo>
                    <a:pt x="351644" y="473549"/>
                    <a:pt x="338442" y="471062"/>
                    <a:pt x="328412" y="463176"/>
                  </a:cubicBezTo>
                  <a:cubicBezTo>
                    <a:pt x="318383" y="455289"/>
                    <a:pt x="294723" y="457432"/>
                    <a:pt x="291808" y="464633"/>
                  </a:cubicBezTo>
                  <a:cubicBezTo>
                    <a:pt x="288979" y="471834"/>
                    <a:pt x="281092" y="471491"/>
                    <a:pt x="273206" y="471491"/>
                  </a:cubicBezTo>
                  <a:cubicBezTo>
                    <a:pt x="265319" y="471491"/>
                    <a:pt x="276806" y="462576"/>
                    <a:pt x="273891" y="461118"/>
                  </a:cubicBezTo>
                  <a:cubicBezTo>
                    <a:pt x="270119" y="459061"/>
                    <a:pt x="274234" y="449288"/>
                    <a:pt x="268491" y="448603"/>
                  </a:cubicBezTo>
                  <a:cubicBezTo>
                    <a:pt x="262747" y="447917"/>
                    <a:pt x="257346" y="472263"/>
                    <a:pt x="246631" y="471577"/>
                  </a:cubicBezTo>
                  <a:cubicBezTo>
                    <a:pt x="235915" y="470891"/>
                    <a:pt x="231200" y="445774"/>
                    <a:pt x="222285" y="439344"/>
                  </a:cubicBezTo>
                  <a:cubicBezTo>
                    <a:pt x="213284" y="432915"/>
                    <a:pt x="205054" y="432572"/>
                    <a:pt x="212598" y="442259"/>
                  </a:cubicBezTo>
                  <a:cubicBezTo>
                    <a:pt x="220142" y="451946"/>
                    <a:pt x="206169" y="445088"/>
                    <a:pt x="206854" y="451603"/>
                  </a:cubicBezTo>
                  <a:cubicBezTo>
                    <a:pt x="207540" y="458032"/>
                    <a:pt x="194682" y="465576"/>
                    <a:pt x="195024" y="461976"/>
                  </a:cubicBezTo>
                  <a:cubicBezTo>
                    <a:pt x="195367" y="458375"/>
                    <a:pt x="187824" y="454432"/>
                    <a:pt x="179251" y="464462"/>
                  </a:cubicBezTo>
                  <a:cubicBezTo>
                    <a:pt x="170679" y="474491"/>
                    <a:pt x="164592" y="473034"/>
                    <a:pt x="163820" y="469519"/>
                  </a:cubicBezTo>
                  <a:cubicBezTo>
                    <a:pt x="163135" y="465919"/>
                    <a:pt x="137674" y="478863"/>
                    <a:pt x="138703" y="483150"/>
                  </a:cubicBezTo>
                  <a:cubicBezTo>
                    <a:pt x="139817" y="487436"/>
                    <a:pt x="134760" y="490694"/>
                    <a:pt x="127987" y="490351"/>
                  </a:cubicBezTo>
                  <a:cubicBezTo>
                    <a:pt x="121215" y="490008"/>
                    <a:pt x="126530" y="484264"/>
                    <a:pt x="131931" y="481350"/>
                  </a:cubicBezTo>
                  <a:cubicBezTo>
                    <a:pt x="138017" y="478092"/>
                    <a:pt x="154476" y="464890"/>
                    <a:pt x="163135" y="463433"/>
                  </a:cubicBezTo>
                  <a:cubicBezTo>
                    <a:pt x="171707" y="461976"/>
                    <a:pt x="188252" y="455203"/>
                    <a:pt x="188595" y="451260"/>
                  </a:cubicBezTo>
                  <a:cubicBezTo>
                    <a:pt x="188938" y="447317"/>
                    <a:pt x="180365" y="450574"/>
                    <a:pt x="174622" y="449460"/>
                  </a:cubicBezTo>
                  <a:cubicBezTo>
                    <a:pt x="168878" y="448431"/>
                    <a:pt x="158848" y="454861"/>
                    <a:pt x="149161" y="459147"/>
                  </a:cubicBezTo>
                  <a:cubicBezTo>
                    <a:pt x="139475" y="463433"/>
                    <a:pt x="128330" y="461976"/>
                    <a:pt x="131245" y="467719"/>
                  </a:cubicBezTo>
                  <a:cubicBezTo>
                    <a:pt x="134074" y="473463"/>
                    <a:pt x="122244" y="467033"/>
                    <a:pt x="119758" y="470977"/>
                  </a:cubicBezTo>
                  <a:cubicBezTo>
                    <a:pt x="117272" y="474920"/>
                    <a:pt x="112557" y="470634"/>
                    <a:pt x="116157" y="468491"/>
                  </a:cubicBezTo>
                  <a:cubicBezTo>
                    <a:pt x="119758" y="466348"/>
                    <a:pt x="107585" y="462404"/>
                    <a:pt x="107585" y="464890"/>
                  </a:cubicBezTo>
                  <a:cubicBezTo>
                    <a:pt x="107585" y="467376"/>
                    <a:pt x="105442" y="470634"/>
                    <a:pt x="96869" y="470634"/>
                  </a:cubicBezTo>
                  <a:cubicBezTo>
                    <a:pt x="88297" y="470634"/>
                    <a:pt x="79639" y="476720"/>
                    <a:pt x="85382" y="481007"/>
                  </a:cubicBezTo>
                  <a:cubicBezTo>
                    <a:pt x="91126" y="485293"/>
                    <a:pt x="94726" y="487436"/>
                    <a:pt x="91811" y="490351"/>
                  </a:cubicBezTo>
                  <a:cubicBezTo>
                    <a:pt x="88983" y="493180"/>
                    <a:pt x="79981" y="482807"/>
                    <a:pt x="67466" y="483921"/>
                  </a:cubicBezTo>
                  <a:cubicBezTo>
                    <a:pt x="54950" y="484950"/>
                    <a:pt x="29832" y="469948"/>
                    <a:pt x="29832" y="466348"/>
                  </a:cubicBezTo>
                  <a:cubicBezTo>
                    <a:pt x="29832" y="463433"/>
                    <a:pt x="12173" y="465233"/>
                    <a:pt x="0" y="463947"/>
                  </a:cubicBezTo>
                  <a:lnTo>
                    <a:pt x="0" y="711693"/>
                  </a:lnTo>
                  <a:cubicBezTo>
                    <a:pt x="0" y="711693"/>
                    <a:pt x="6258" y="716322"/>
                    <a:pt x="8573" y="713493"/>
                  </a:cubicBezTo>
                  <a:cubicBezTo>
                    <a:pt x="10973" y="710664"/>
                    <a:pt x="15259" y="714436"/>
                    <a:pt x="23403" y="710664"/>
                  </a:cubicBezTo>
                  <a:cubicBezTo>
                    <a:pt x="31547" y="706806"/>
                    <a:pt x="34376" y="714950"/>
                    <a:pt x="34376" y="718808"/>
                  </a:cubicBezTo>
                  <a:cubicBezTo>
                    <a:pt x="34376" y="722665"/>
                    <a:pt x="45863" y="728838"/>
                    <a:pt x="50664" y="735096"/>
                  </a:cubicBezTo>
                  <a:cubicBezTo>
                    <a:pt x="55464" y="741353"/>
                    <a:pt x="57864" y="746583"/>
                    <a:pt x="63094" y="743239"/>
                  </a:cubicBezTo>
                  <a:cubicBezTo>
                    <a:pt x="68323" y="739896"/>
                    <a:pt x="77924" y="738010"/>
                    <a:pt x="77924" y="731752"/>
                  </a:cubicBezTo>
                  <a:cubicBezTo>
                    <a:pt x="77924" y="725580"/>
                    <a:pt x="99870" y="724637"/>
                    <a:pt x="99870" y="732695"/>
                  </a:cubicBezTo>
                  <a:cubicBezTo>
                    <a:pt x="99870" y="740839"/>
                    <a:pt x="122330" y="750355"/>
                    <a:pt x="134760" y="772300"/>
                  </a:cubicBezTo>
                  <a:cubicBezTo>
                    <a:pt x="147190" y="794332"/>
                    <a:pt x="145304" y="799046"/>
                    <a:pt x="163478" y="806247"/>
                  </a:cubicBezTo>
                  <a:cubicBezTo>
                    <a:pt x="181651" y="813448"/>
                    <a:pt x="181137" y="817220"/>
                    <a:pt x="178737" y="823478"/>
                  </a:cubicBezTo>
                  <a:cubicBezTo>
                    <a:pt x="176336" y="829650"/>
                    <a:pt x="189709" y="832993"/>
                    <a:pt x="182080" y="838308"/>
                  </a:cubicBezTo>
                  <a:cubicBezTo>
                    <a:pt x="179165" y="840280"/>
                    <a:pt x="175050" y="843281"/>
                    <a:pt x="171021" y="846109"/>
                  </a:cubicBezTo>
                  <a:cubicBezTo>
                    <a:pt x="171364" y="849281"/>
                    <a:pt x="174193" y="851253"/>
                    <a:pt x="177879" y="854339"/>
                  </a:cubicBezTo>
                  <a:cubicBezTo>
                    <a:pt x="182166" y="857939"/>
                    <a:pt x="169993" y="857939"/>
                    <a:pt x="173593" y="861197"/>
                  </a:cubicBezTo>
                  <a:cubicBezTo>
                    <a:pt x="177194" y="864455"/>
                    <a:pt x="172907" y="869427"/>
                    <a:pt x="176508" y="873370"/>
                  </a:cubicBezTo>
                  <a:cubicBezTo>
                    <a:pt x="180108" y="877313"/>
                    <a:pt x="186538" y="875856"/>
                    <a:pt x="190481" y="872684"/>
                  </a:cubicBezTo>
                  <a:cubicBezTo>
                    <a:pt x="194424" y="869427"/>
                    <a:pt x="197253" y="876627"/>
                    <a:pt x="194081" y="882028"/>
                  </a:cubicBezTo>
                  <a:cubicBezTo>
                    <a:pt x="190824" y="887429"/>
                    <a:pt x="197682" y="891372"/>
                    <a:pt x="200854" y="887429"/>
                  </a:cubicBezTo>
                  <a:cubicBezTo>
                    <a:pt x="204111" y="883486"/>
                    <a:pt x="210884" y="893858"/>
                    <a:pt x="214141" y="895658"/>
                  </a:cubicBezTo>
                  <a:cubicBezTo>
                    <a:pt x="217399" y="897459"/>
                    <a:pt x="220570" y="902859"/>
                    <a:pt x="215255" y="902859"/>
                  </a:cubicBezTo>
                  <a:cubicBezTo>
                    <a:pt x="209855" y="902859"/>
                    <a:pt x="210626" y="912203"/>
                    <a:pt x="214570" y="912546"/>
                  </a:cubicBezTo>
                  <a:cubicBezTo>
                    <a:pt x="218513" y="912889"/>
                    <a:pt x="218170" y="917947"/>
                    <a:pt x="218170" y="921119"/>
                  </a:cubicBezTo>
                  <a:cubicBezTo>
                    <a:pt x="218170" y="924376"/>
                    <a:pt x="230686" y="929006"/>
                    <a:pt x="235401" y="927548"/>
                  </a:cubicBezTo>
                  <a:cubicBezTo>
                    <a:pt x="240030" y="926091"/>
                    <a:pt x="244316" y="930377"/>
                    <a:pt x="246545" y="934320"/>
                  </a:cubicBezTo>
                  <a:cubicBezTo>
                    <a:pt x="248688" y="938264"/>
                    <a:pt x="257261" y="941093"/>
                    <a:pt x="260518" y="938607"/>
                  </a:cubicBezTo>
                  <a:cubicBezTo>
                    <a:pt x="263776" y="936121"/>
                    <a:pt x="265919" y="943236"/>
                    <a:pt x="266605" y="948294"/>
                  </a:cubicBezTo>
                  <a:cubicBezTo>
                    <a:pt x="267291" y="953266"/>
                    <a:pt x="274492" y="950437"/>
                    <a:pt x="278778" y="950094"/>
                  </a:cubicBezTo>
                  <a:cubicBezTo>
                    <a:pt x="283064" y="949751"/>
                    <a:pt x="285550" y="955837"/>
                    <a:pt x="288465" y="954723"/>
                  </a:cubicBezTo>
                  <a:cubicBezTo>
                    <a:pt x="294808" y="952323"/>
                    <a:pt x="296694" y="963381"/>
                    <a:pt x="300895" y="969811"/>
                  </a:cubicBezTo>
                  <a:lnTo>
                    <a:pt x="746493" y="967410"/>
                  </a:lnTo>
                  <a:cubicBezTo>
                    <a:pt x="746493" y="967410"/>
                    <a:pt x="746836" y="956352"/>
                    <a:pt x="752065" y="960209"/>
                  </a:cubicBezTo>
                  <a:cubicBezTo>
                    <a:pt x="757295" y="964067"/>
                    <a:pt x="752580" y="970239"/>
                    <a:pt x="758752" y="972640"/>
                  </a:cubicBezTo>
                  <a:cubicBezTo>
                    <a:pt x="765010" y="975040"/>
                    <a:pt x="769296" y="978898"/>
                    <a:pt x="772639" y="977440"/>
                  </a:cubicBezTo>
                  <a:cubicBezTo>
                    <a:pt x="775983" y="975983"/>
                    <a:pt x="781726" y="971268"/>
                    <a:pt x="787470" y="977954"/>
                  </a:cubicBezTo>
                  <a:cubicBezTo>
                    <a:pt x="793213" y="984641"/>
                    <a:pt x="797500" y="978898"/>
                    <a:pt x="800843" y="983184"/>
                  </a:cubicBezTo>
                  <a:cubicBezTo>
                    <a:pt x="804186" y="987470"/>
                    <a:pt x="810444" y="990813"/>
                    <a:pt x="814730" y="985584"/>
                  </a:cubicBezTo>
                  <a:cubicBezTo>
                    <a:pt x="818245" y="981298"/>
                    <a:pt x="831447" y="986527"/>
                    <a:pt x="837876" y="988841"/>
                  </a:cubicBezTo>
                  <a:cubicBezTo>
                    <a:pt x="845763" y="982584"/>
                    <a:pt x="851935" y="969125"/>
                    <a:pt x="858965" y="969125"/>
                  </a:cubicBezTo>
                  <a:cubicBezTo>
                    <a:pt x="868308" y="969125"/>
                    <a:pt x="891969" y="971268"/>
                    <a:pt x="893426" y="983441"/>
                  </a:cubicBezTo>
                  <a:cubicBezTo>
                    <a:pt x="894883" y="995614"/>
                    <a:pt x="909199" y="984127"/>
                    <a:pt x="910657" y="995614"/>
                  </a:cubicBezTo>
                  <a:cubicBezTo>
                    <a:pt x="911857" y="1005387"/>
                    <a:pt x="921372" y="1013016"/>
                    <a:pt x="919743" y="1018159"/>
                  </a:cubicBezTo>
                  <a:cubicBezTo>
                    <a:pt x="922487" y="1019874"/>
                    <a:pt x="925916" y="1022103"/>
                    <a:pt x="928916" y="1024589"/>
                  </a:cubicBezTo>
                  <a:cubicBezTo>
                    <a:pt x="933460" y="1023046"/>
                    <a:pt x="945632" y="1025017"/>
                    <a:pt x="953605" y="1027846"/>
                  </a:cubicBezTo>
                  <a:cubicBezTo>
                    <a:pt x="963635" y="1031447"/>
                    <a:pt x="978722" y="1023560"/>
                    <a:pt x="983694" y="1035733"/>
                  </a:cubicBezTo>
                  <a:cubicBezTo>
                    <a:pt x="988752" y="1047906"/>
                    <a:pt x="1000325" y="1057079"/>
                    <a:pt x="989438" y="1057936"/>
                  </a:cubicBezTo>
                  <a:cubicBezTo>
                    <a:pt x="980094" y="1058622"/>
                    <a:pt x="967921" y="1045763"/>
                    <a:pt x="968693" y="1052964"/>
                  </a:cubicBezTo>
                  <a:cubicBezTo>
                    <a:pt x="969378" y="1060079"/>
                    <a:pt x="963635" y="1056564"/>
                    <a:pt x="963635" y="1067280"/>
                  </a:cubicBezTo>
                  <a:cubicBezTo>
                    <a:pt x="963635" y="1077996"/>
                    <a:pt x="956434" y="1093083"/>
                    <a:pt x="952148" y="1092397"/>
                  </a:cubicBezTo>
                  <a:cubicBezTo>
                    <a:pt x="951976" y="1092397"/>
                    <a:pt x="951890" y="1092312"/>
                    <a:pt x="951719" y="1092226"/>
                  </a:cubicBezTo>
                  <a:cubicBezTo>
                    <a:pt x="950948" y="1096255"/>
                    <a:pt x="950948" y="1101570"/>
                    <a:pt x="954376" y="1104913"/>
                  </a:cubicBezTo>
                  <a:cubicBezTo>
                    <a:pt x="959863" y="1100970"/>
                    <a:pt x="967664" y="1094112"/>
                    <a:pt x="974436" y="1094540"/>
                  </a:cubicBezTo>
                  <a:cubicBezTo>
                    <a:pt x="985152" y="1095226"/>
                    <a:pt x="988066" y="1101741"/>
                    <a:pt x="995267" y="1096684"/>
                  </a:cubicBezTo>
                  <a:cubicBezTo>
                    <a:pt x="1002468" y="1091626"/>
                    <a:pt x="1003840" y="1089483"/>
                    <a:pt x="1005297" y="1093083"/>
                  </a:cubicBezTo>
                  <a:cubicBezTo>
                    <a:pt x="1005468" y="1093512"/>
                    <a:pt x="1005297" y="1094112"/>
                    <a:pt x="1005040" y="1094712"/>
                  </a:cubicBezTo>
                  <a:cubicBezTo>
                    <a:pt x="1007783" y="1093255"/>
                    <a:pt x="1009669" y="1091883"/>
                    <a:pt x="1009841" y="1090683"/>
                  </a:cubicBezTo>
                  <a:cubicBezTo>
                    <a:pt x="1010012" y="1088883"/>
                    <a:pt x="1009583" y="1086482"/>
                    <a:pt x="1008898" y="1084253"/>
                  </a:cubicBezTo>
                  <a:cubicBezTo>
                    <a:pt x="1001697" y="1085282"/>
                    <a:pt x="999382" y="1085882"/>
                    <a:pt x="997410" y="1080824"/>
                  </a:cubicBezTo>
                  <a:cubicBezTo>
                    <a:pt x="994582" y="1073624"/>
                    <a:pt x="1018927" y="1066509"/>
                    <a:pt x="1030415" y="1067966"/>
                  </a:cubicBezTo>
                  <a:cubicBezTo>
                    <a:pt x="1041302" y="1069337"/>
                    <a:pt x="1048931" y="1061708"/>
                    <a:pt x="1052789" y="1066337"/>
                  </a:cubicBezTo>
                  <a:cubicBezTo>
                    <a:pt x="1059732" y="1060165"/>
                    <a:pt x="1071477" y="1049963"/>
                    <a:pt x="1074392" y="1049963"/>
                  </a:cubicBezTo>
                  <a:cubicBezTo>
                    <a:pt x="1078678" y="1049963"/>
                    <a:pt x="1129856" y="1049449"/>
                    <a:pt x="1129856" y="1049449"/>
                  </a:cubicBezTo>
                  <a:cubicBezTo>
                    <a:pt x="1129856" y="1049449"/>
                    <a:pt x="1147515" y="1038476"/>
                    <a:pt x="1149915" y="1028447"/>
                  </a:cubicBezTo>
                  <a:cubicBezTo>
                    <a:pt x="1152315" y="1018417"/>
                    <a:pt x="1163803" y="994499"/>
                    <a:pt x="1170489" y="999729"/>
                  </a:cubicBezTo>
                  <a:cubicBezTo>
                    <a:pt x="1177176" y="1004958"/>
                    <a:pt x="1191492" y="1001186"/>
                    <a:pt x="1192006" y="1005986"/>
                  </a:cubicBezTo>
                  <a:cubicBezTo>
                    <a:pt x="1192435" y="1010444"/>
                    <a:pt x="1187206" y="1026646"/>
                    <a:pt x="1205636" y="1050992"/>
                  </a:cubicBezTo>
                  <a:cubicBezTo>
                    <a:pt x="1212066" y="1046877"/>
                    <a:pt x="1218752" y="1043706"/>
                    <a:pt x="1222610" y="1043877"/>
                  </a:cubicBezTo>
                  <a:cubicBezTo>
                    <a:pt x="1229039" y="1044220"/>
                    <a:pt x="1238726" y="1035647"/>
                    <a:pt x="1241641" y="1030247"/>
                  </a:cubicBezTo>
                  <a:cubicBezTo>
                    <a:pt x="1244470" y="1024846"/>
                    <a:pt x="1248413" y="1035304"/>
                    <a:pt x="1242670" y="1037105"/>
                  </a:cubicBezTo>
                  <a:cubicBezTo>
                    <a:pt x="1236926" y="1038905"/>
                    <a:pt x="1247299" y="1043191"/>
                    <a:pt x="1257414" y="1042848"/>
                  </a:cubicBezTo>
                  <a:cubicBezTo>
                    <a:pt x="1267444" y="1042505"/>
                    <a:pt x="1252785" y="1046449"/>
                    <a:pt x="1245241" y="1046106"/>
                  </a:cubicBezTo>
                  <a:cubicBezTo>
                    <a:pt x="1237698" y="1045763"/>
                    <a:pt x="1234526" y="1046792"/>
                    <a:pt x="1224410" y="1056822"/>
                  </a:cubicBezTo>
                  <a:cubicBezTo>
                    <a:pt x="1214380" y="1066851"/>
                    <a:pt x="1216866" y="1069766"/>
                    <a:pt x="1222610" y="1074738"/>
                  </a:cubicBezTo>
                  <a:cubicBezTo>
                    <a:pt x="1228354" y="1079796"/>
                    <a:pt x="1235897" y="1077567"/>
                    <a:pt x="1243784" y="1070795"/>
                  </a:cubicBezTo>
                  <a:cubicBezTo>
                    <a:pt x="1251671" y="1064022"/>
                    <a:pt x="1251328" y="1057164"/>
                    <a:pt x="1259215" y="1057507"/>
                  </a:cubicBezTo>
                  <a:cubicBezTo>
                    <a:pt x="1267101" y="1057850"/>
                    <a:pt x="1287504" y="1050306"/>
                    <a:pt x="1296505" y="1047478"/>
                  </a:cubicBezTo>
                  <a:cubicBezTo>
                    <a:pt x="1305506" y="1044648"/>
                    <a:pt x="1299763" y="1043191"/>
                    <a:pt x="1299763" y="1039248"/>
                  </a:cubicBezTo>
                  <a:cubicBezTo>
                    <a:pt x="1299763" y="1035304"/>
                    <a:pt x="1315536" y="1035304"/>
                    <a:pt x="1321279" y="1031361"/>
                  </a:cubicBezTo>
                  <a:cubicBezTo>
                    <a:pt x="1326937" y="1027503"/>
                    <a:pt x="1320079" y="1024246"/>
                    <a:pt x="1315107" y="1024932"/>
                  </a:cubicBezTo>
                  <a:close/>
                  <a:moveTo>
                    <a:pt x="381991" y="560302"/>
                  </a:moveTo>
                  <a:cubicBezTo>
                    <a:pt x="372561" y="571961"/>
                    <a:pt x="369475" y="573675"/>
                    <a:pt x="359788" y="571961"/>
                  </a:cubicBezTo>
                  <a:cubicBezTo>
                    <a:pt x="350101" y="570246"/>
                    <a:pt x="344100" y="575133"/>
                    <a:pt x="348987" y="578562"/>
                  </a:cubicBezTo>
                  <a:cubicBezTo>
                    <a:pt x="353873" y="581991"/>
                    <a:pt x="354130" y="584820"/>
                    <a:pt x="344186" y="587134"/>
                  </a:cubicBezTo>
                  <a:cubicBezTo>
                    <a:pt x="334242" y="589449"/>
                    <a:pt x="327641" y="597078"/>
                    <a:pt x="323698" y="596221"/>
                  </a:cubicBezTo>
                  <a:cubicBezTo>
                    <a:pt x="319668" y="595364"/>
                    <a:pt x="340757" y="580276"/>
                    <a:pt x="335356" y="576247"/>
                  </a:cubicBezTo>
                  <a:cubicBezTo>
                    <a:pt x="329956" y="572218"/>
                    <a:pt x="316583" y="583105"/>
                    <a:pt x="316240" y="587906"/>
                  </a:cubicBezTo>
                  <a:cubicBezTo>
                    <a:pt x="315982" y="592706"/>
                    <a:pt x="307153" y="593049"/>
                    <a:pt x="301666" y="592706"/>
                  </a:cubicBezTo>
                  <a:cubicBezTo>
                    <a:pt x="296266" y="592449"/>
                    <a:pt x="289150" y="587306"/>
                    <a:pt x="294551" y="586706"/>
                  </a:cubicBezTo>
                  <a:cubicBezTo>
                    <a:pt x="299952" y="586106"/>
                    <a:pt x="296266" y="580190"/>
                    <a:pt x="303724" y="577276"/>
                  </a:cubicBezTo>
                  <a:cubicBezTo>
                    <a:pt x="311096" y="574447"/>
                    <a:pt x="302266" y="570161"/>
                    <a:pt x="304581" y="566989"/>
                  </a:cubicBezTo>
                  <a:cubicBezTo>
                    <a:pt x="306896" y="563817"/>
                    <a:pt x="321983" y="570161"/>
                    <a:pt x="322240" y="564417"/>
                  </a:cubicBezTo>
                  <a:cubicBezTo>
                    <a:pt x="322497" y="558673"/>
                    <a:pt x="307153" y="553873"/>
                    <a:pt x="302009" y="557302"/>
                  </a:cubicBezTo>
                  <a:cubicBezTo>
                    <a:pt x="296866" y="560731"/>
                    <a:pt x="284864" y="568703"/>
                    <a:pt x="270634" y="562445"/>
                  </a:cubicBezTo>
                  <a:cubicBezTo>
                    <a:pt x="266176" y="560474"/>
                    <a:pt x="306553" y="556188"/>
                    <a:pt x="313411" y="549930"/>
                  </a:cubicBezTo>
                  <a:cubicBezTo>
                    <a:pt x="320269" y="543672"/>
                    <a:pt x="351044" y="536556"/>
                    <a:pt x="353273" y="542214"/>
                  </a:cubicBezTo>
                  <a:cubicBezTo>
                    <a:pt x="355587" y="547958"/>
                    <a:pt x="336728" y="551644"/>
                    <a:pt x="345900" y="556787"/>
                  </a:cubicBezTo>
                  <a:cubicBezTo>
                    <a:pt x="354987" y="561931"/>
                    <a:pt x="369818" y="558502"/>
                    <a:pt x="373247" y="553101"/>
                  </a:cubicBezTo>
                  <a:cubicBezTo>
                    <a:pt x="376590" y="547786"/>
                    <a:pt x="391420" y="548644"/>
                    <a:pt x="381991" y="560302"/>
                  </a:cubicBezTo>
                  <a:close/>
                  <a:moveTo>
                    <a:pt x="472602" y="675431"/>
                  </a:moveTo>
                  <a:cubicBezTo>
                    <a:pt x="461458" y="685118"/>
                    <a:pt x="462315" y="682546"/>
                    <a:pt x="452628" y="684260"/>
                  </a:cubicBezTo>
                  <a:cubicBezTo>
                    <a:pt x="442941" y="685975"/>
                    <a:pt x="450656" y="695662"/>
                    <a:pt x="438912" y="696519"/>
                  </a:cubicBezTo>
                  <a:cubicBezTo>
                    <a:pt x="427253" y="697376"/>
                    <a:pt x="398964" y="698491"/>
                    <a:pt x="395021" y="691976"/>
                  </a:cubicBezTo>
                  <a:cubicBezTo>
                    <a:pt x="393649" y="689747"/>
                    <a:pt x="410451" y="691376"/>
                    <a:pt x="411566" y="686575"/>
                  </a:cubicBezTo>
                  <a:cubicBezTo>
                    <a:pt x="412680" y="681689"/>
                    <a:pt x="417309" y="674059"/>
                    <a:pt x="424424" y="674059"/>
                  </a:cubicBezTo>
                  <a:cubicBezTo>
                    <a:pt x="431540" y="674059"/>
                    <a:pt x="430940" y="664630"/>
                    <a:pt x="419281" y="658972"/>
                  </a:cubicBezTo>
                  <a:cubicBezTo>
                    <a:pt x="407622" y="653314"/>
                    <a:pt x="436083" y="649542"/>
                    <a:pt x="442684" y="658715"/>
                  </a:cubicBezTo>
                  <a:cubicBezTo>
                    <a:pt x="449285" y="667801"/>
                    <a:pt x="460943" y="674402"/>
                    <a:pt x="467458" y="667801"/>
                  </a:cubicBezTo>
                  <a:cubicBezTo>
                    <a:pt x="473973" y="661201"/>
                    <a:pt x="511350" y="643027"/>
                    <a:pt x="511350" y="651514"/>
                  </a:cubicBezTo>
                  <a:cubicBezTo>
                    <a:pt x="511350" y="660086"/>
                    <a:pt x="483746" y="665744"/>
                    <a:pt x="472602" y="675431"/>
                  </a:cubicBezTo>
                  <a:close/>
                  <a:moveTo>
                    <a:pt x="722147" y="936035"/>
                  </a:moveTo>
                  <a:cubicBezTo>
                    <a:pt x="714261" y="936892"/>
                    <a:pt x="722833" y="915204"/>
                    <a:pt x="708517" y="907317"/>
                  </a:cubicBezTo>
                  <a:cubicBezTo>
                    <a:pt x="691629" y="898059"/>
                    <a:pt x="684171" y="880828"/>
                    <a:pt x="684171" y="871484"/>
                  </a:cubicBezTo>
                  <a:cubicBezTo>
                    <a:pt x="684171" y="862140"/>
                    <a:pt x="698487" y="857854"/>
                    <a:pt x="704231" y="865055"/>
                  </a:cubicBezTo>
                  <a:cubicBezTo>
                    <a:pt x="709975" y="872256"/>
                    <a:pt x="718547" y="901573"/>
                    <a:pt x="723605" y="910917"/>
                  </a:cubicBezTo>
                  <a:cubicBezTo>
                    <a:pt x="728577" y="920261"/>
                    <a:pt x="728577" y="935349"/>
                    <a:pt x="722147" y="936035"/>
                  </a:cubicBezTo>
                  <a:close/>
                </a:path>
              </a:pathLst>
            </a:custGeom>
            <a:grpFill/>
            <a:ln w="4286" cap="flat">
              <a:solidFill>
                <a:schemeClr val="bg2"/>
              </a:solidFill>
              <a:prstDash val="solid"/>
              <a:miter/>
            </a:ln>
          </p:spPr>
          <p:txBody>
            <a:bodyPr rtlCol="0" anchor="ctr"/>
            <a:lstStyle/>
            <a:p>
              <a:endParaRPr lang="en-UA"/>
            </a:p>
          </p:txBody>
        </p:sp>
        <p:sp>
          <p:nvSpPr>
            <p:cNvPr id="233" name="Freeform 232">
              <a:extLst>
                <a:ext uri="{FF2B5EF4-FFF2-40B4-BE49-F238E27FC236}">
                  <a16:creationId xmlns:a16="http://schemas.microsoft.com/office/drawing/2014/main" id="{32601F25-8E1F-2E27-EA22-BE1BE54D2D0D}"/>
                </a:ext>
              </a:extLst>
            </p:cNvPr>
            <p:cNvSpPr/>
            <p:nvPr/>
          </p:nvSpPr>
          <p:spPr>
            <a:xfrm>
              <a:off x="3662055" y="4384142"/>
              <a:ext cx="1986171" cy="1345722"/>
            </a:xfrm>
            <a:custGeom>
              <a:avLst/>
              <a:gdLst>
                <a:gd name="connsiteX0" fmla="*/ 615251 w 1641464"/>
                <a:gd name="connsiteY0" fmla="*/ 408300 h 1112167"/>
                <a:gd name="connsiteX1" fmla="*/ 599992 w 1641464"/>
                <a:gd name="connsiteY1" fmla="*/ 391069 h 1112167"/>
                <a:gd name="connsiteX2" fmla="*/ 571274 w 1641464"/>
                <a:gd name="connsiteY2" fmla="*/ 357122 h 1112167"/>
                <a:gd name="connsiteX3" fmla="*/ 536384 w 1641464"/>
                <a:gd name="connsiteY3" fmla="*/ 317517 h 1112167"/>
                <a:gd name="connsiteX4" fmla="*/ 514438 w 1641464"/>
                <a:gd name="connsiteY4" fmla="*/ 316574 h 1112167"/>
                <a:gd name="connsiteX5" fmla="*/ 499608 w 1641464"/>
                <a:gd name="connsiteY5" fmla="*/ 328061 h 1112167"/>
                <a:gd name="connsiteX6" fmla="*/ 487177 w 1641464"/>
                <a:gd name="connsiteY6" fmla="*/ 319918 h 1112167"/>
                <a:gd name="connsiteX7" fmla="*/ 470890 w 1641464"/>
                <a:gd name="connsiteY7" fmla="*/ 303630 h 1112167"/>
                <a:gd name="connsiteX8" fmla="*/ 459917 w 1641464"/>
                <a:gd name="connsiteY8" fmla="*/ 295486 h 1112167"/>
                <a:gd name="connsiteX9" fmla="*/ 445086 w 1641464"/>
                <a:gd name="connsiteY9" fmla="*/ 298315 h 1112167"/>
                <a:gd name="connsiteX10" fmla="*/ 436514 w 1641464"/>
                <a:gd name="connsiteY10" fmla="*/ 296515 h 1112167"/>
                <a:gd name="connsiteX11" fmla="*/ 436514 w 1641464"/>
                <a:gd name="connsiteY11" fmla="*/ 48769 h 1112167"/>
                <a:gd name="connsiteX12" fmla="*/ 429142 w 1641464"/>
                <a:gd name="connsiteY12" fmla="*/ 47226 h 1112167"/>
                <a:gd name="connsiteX13" fmla="*/ 395109 w 1641464"/>
                <a:gd name="connsiteY13" fmla="*/ 37882 h 1112167"/>
                <a:gd name="connsiteX14" fmla="*/ 364591 w 1641464"/>
                <a:gd name="connsiteY14" fmla="*/ 38911 h 1112167"/>
                <a:gd name="connsiteX15" fmla="*/ 339130 w 1641464"/>
                <a:gd name="connsiteY15" fmla="*/ 35311 h 1112167"/>
                <a:gd name="connsiteX16" fmla="*/ 304669 w 1641464"/>
                <a:gd name="connsiteY16" fmla="*/ 25281 h 1112167"/>
                <a:gd name="connsiteX17" fmla="*/ 263435 w 1641464"/>
                <a:gd name="connsiteY17" fmla="*/ 28110 h 1112167"/>
                <a:gd name="connsiteX18" fmla="*/ 253062 w 1641464"/>
                <a:gd name="connsiteY18" fmla="*/ 23480 h 1112167"/>
                <a:gd name="connsiteX19" fmla="*/ 248005 w 1641464"/>
                <a:gd name="connsiteY19" fmla="*/ 15251 h 1112167"/>
                <a:gd name="connsiteX20" fmla="*/ 220058 w 1641464"/>
                <a:gd name="connsiteY20" fmla="*/ 15594 h 1112167"/>
                <a:gd name="connsiteX21" fmla="*/ 212172 w 1641464"/>
                <a:gd name="connsiteY21" fmla="*/ 9165 h 1112167"/>
                <a:gd name="connsiteX22" fmla="*/ 203942 w 1641464"/>
                <a:gd name="connsiteY22" fmla="*/ 11308 h 1112167"/>
                <a:gd name="connsiteX23" fmla="*/ 191426 w 1641464"/>
                <a:gd name="connsiteY23" fmla="*/ 13451 h 1112167"/>
                <a:gd name="connsiteX24" fmla="*/ 197856 w 1641464"/>
                <a:gd name="connsiteY24" fmla="*/ 6250 h 1112167"/>
                <a:gd name="connsiteX25" fmla="*/ 184911 w 1641464"/>
                <a:gd name="connsiteY25" fmla="*/ 163 h 1112167"/>
                <a:gd name="connsiteX26" fmla="*/ 168023 w 1641464"/>
                <a:gd name="connsiteY26" fmla="*/ 10536 h 1112167"/>
                <a:gd name="connsiteX27" fmla="*/ 142563 w 1641464"/>
                <a:gd name="connsiteY27" fmla="*/ 15937 h 1112167"/>
                <a:gd name="connsiteX28" fmla="*/ 127475 w 1641464"/>
                <a:gd name="connsiteY28" fmla="*/ 20566 h 1112167"/>
                <a:gd name="connsiteX29" fmla="*/ 131076 w 1641464"/>
                <a:gd name="connsiteY29" fmla="*/ 29138 h 1112167"/>
                <a:gd name="connsiteX30" fmla="*/ 119246 w 1641464"/>
                <a:gd name="connsiteY30" fmla="*/ 27681 h 1112167"/>
                <a:gd name="connsiteX31" fmla="*/ 95586 w 1641464"/>
                <a:gd name="connsiteY31" fmla="*/ 31967 h 1112167"/>
                <a:gd name="connsiteX32" fmla="*/ 76555 w 1641464"/>
                <a:gd name="connsiteY32" fmla="*/ 47741 h 1112167"/>
                <a:gd name="connsiteX33" fmla="*/ 69782 w 1641464"/>
                <a:gd name="connsiteY33" fmla="*/ 64971 h 1112167"/>
                <a:gd name="connsiteX34" fmla="*/ 28892 w 1641464"/>
                <a:gd name="connsiteY34" fmla="*/ 73201 h 1112167"/>
                <a:gd name="connsiteX35" fmla="*/ 24605 w 1641464"/>
                <a:gd name="connsiteY35" fmla="*/ 83231 h 1112167"/>
                <a:gd name="connsiteX36" fmla="*/ 42522 w 1641464"/>
                <a:gd name="connsiteY36" fmla="*/ 94718 h 1112167"/>
                <a:gd name="connsiteX37" fmla="*/ 69011 w 1641464"/>
                <a:gd name="connsiteY37" fmla="*/ 122664 h 1112167"/>
                <a:gd name="connsiteX38" fmla="*/ 96271 w 1641464"/>
                <a:gd name="connsiteY38" fmla="*/ 123350 h 1112167"/>
                <a:gd name="connsiteX39" fmla="*/ 101672 w 1641464"/>
                <a:gd name="connsiteY39" fmla="*/ 137323 h 1112167"/>
                <a:gd name="connsiteX40" fmla="*/ 118903 w 1641464"/>
                <a:gd name="connsiteY40" fmla="*/ 140924 h 1112167"/>
                <a:gd name="connsiteX41" fmla="*/ 99529 w 1641464"/>
                <a:gd name="connsiteY41" fmla="*/ 146325 h 1112167"/>
                <a:gd name="connsiteX42" fmla="*/ 85899 w 1641464"/>
                <a:gd name="connsiteY42" fmla="*/ 150268 h 1112167"/>
                <a:gd name="connsiteX43" fmla="*/ 65068 w 1641464"/>
                <a:gd name="connsiteY43" fmla="*/ 149582 h 1112167"/>
                <a:gd name="connsiteX44" fmla="*/ 65068 w 1641464"/>
                <a:gd name="connsiteY44" fmla="*/ 138438 h 1112167"/>
                <a:gd name="connsiteX45" fmla="*/ 45008 w 1641464"/>
                <a:gd name="connsiteY45" fmla="*/ 139124 h 1112167"/>
                <a:gd name="connsiteX46" fmla="*/ 36007 w 1641464"/>
                <a:gd name="connsiteY46" fmla="*/ 148810 h 1112167"/>
                <a:gd name="connsiteX47" fmla="*/ 22034 w 1641464"/>
                <a:gd name="connsiteY47" fmla="*/ 150268 h 1112167"/>
                <a:gd name="connsiteX48" fmla="*/ 174 w 1641464"/>
                <a:gd name="connsiteY48" fmla="*/ 162784 h 1112167"/>
                <a:gd name="connsiteX49" fmla="*/ 23491 w 1641464"/>
                <a:gd name="connsiteY49" fmla="*/ 172128 h 1112167"/>
                <a:gd name="connsiteX50" fmla="*/ 20662 w 1641464"/>
                <a:gd name="connsiteY50" fmla="*/ 180014 h 1112167"/>
                <a:gd name="connsiteX51" fmla="*/ 32835 w 1641464"/>
                <a:gd name="connsiteY51" fmla="*/ 191844 h 1112167"/>
                <a:gd name="connsiteX52" fmla="*/ 67211 w 1641464"/>
                <a:gd name="connsiteY52" fmla="*/ 191844 h 1112167"/>
                <a:gd name="connsiteX53" fmla="*/ 81870 w 1641464"/>
                <a:gd name="connsiteY53" fmla="*/ 193645 h 1112167"/>
                <a:gd name="connsiteX54" fmla="*/ 110588 w 1641464"/>
                <a:gd name="connsiteY54" fmla="*/ 183615 h 1112167"/>
                <a:gd name="connsiteX55" fmla="*/ 105958 w 1641464"/>
                <a:gd name="connsiteY55" fmla="*/ 194673 h 1112167"/>
                <a:gd name="connsiteX56" fmla="*/ 107759 w 1641464"/>
                <a:gd name="connsiteY56" fmla="*/ 216190 h 1112167"/>
                <a:gd name="connsiteX57" fmla="*/ 88042 w 1641464"/>
                <a:gd name="connsiteY57" fmla="*/ 217648 h 1112167"/>
                <a:gd name="connsiteX58" fmla="*/ 79469 w 1641464"/>
                <a:gd name="connsiteY58" fmla="*/ 230935 h 1112167"/>
                <a:gd name="connsiteX59" fmla="*/ 59067 w 1641464"/>
                <a:gd name="connsiteY59" fmla="*/ 225191 h 1112167"/>
                <a:gd name="connsiteX60" fmla="*/ 52637 w 1641464"/>
                <a:gd name="connsiteY60" fmla="*/ 241651 h 1112167"/>
                <a:gd name="connsiteX61" fmla="*/ 36521 w 1641464"/>
                <a:gd name="connsiteY61" fmla="*/ 253481 h 1112167"/>
                <a:gd name="connsiteX62" fmla="*/ 28634 w 1641464"/>
                <a:gd name="connsiteY62" fmla="*/ 267797 h 1112167"/>
                <a:gd name="connsiteX63" fmla="*/ 43379 w 1641464"/>
                <a:gd name="connsiteY63" fmla="*/ 277484 h 1112167"/>
                <a:gd name="connsiteX64" fmla="*/ 42693 w 1641464"/>
                <a:gd name="connsiteY64" fmla="*/ 292914 h 1112167"/>
                <a:gd name="connsiteX65" fmla="*/ 62753 w 1641464"/>
                <a:gd name="connsiteY65" fmla="*/ 311945 h 1112167"/>
                <a:gd name="connsiteX66" fmla="*/ 81784 w 1641464"/>
                <a:gd name="connsiteY66" fmla="*/ 309116 h 1112167"/>
                <a:gd name="connsiteX67" fmla="*/ 90014 w 1641464"/>
                <a:gd name="connsiteY67" fmla="*/ 302258 h 1112167"/>
                <a:gd name="connsiteX68" fmla="*/ 96443 w 1641464"/>
                <a:gd name="connsiteY68" fmla="*/ 320518 h 1112167"/>
                <a:gd name="connsiteX69" fmla="*/ 94986 w 1641464"/>
                <a:gd name="connsiteY69" fmla="*/ 336634 h 1112167"/>
                <a:gd name="connsiteX70" fmla="*/ 112559 w 1641464"/>
                <a:gd name="connsiteY70" fmla="*/ 334491 h 1112167"/>
                <a:gd name="connsiteX71" fmla="*/ 134762 w 1641464"/>
                <a:gd name="connsiteY71" fmla="*/ 336291 h 1112167"/>
                <a:gd name="connsiteX72" fmla="*/ 144792 w 1641464"/>
                <a:gd name="connsiteY72" fmla="*/ 339549 h 1112167"/>
                <a:gd name="connsiteX73" fmla="*/ 151564 w 1641464"/>
                <a:gd name="connsiteY73" fmla="*/ 331319 h 1112167"/>
                <a:gd name="connsiteX74" fmla="*/ 169138 w 1641464"/>
                <a:gd name="connsiteY74" fmla="*/ 333119 h 1112167"/>
                <a:gd name="connsiteX75" fmla="*/ 169481 w 1641464"/>
                <a:gd name="connsiteY75" fmla="*/ 340663 h 1112167"/>
                <a:gd name="connsiteX76" fmla="*/ 163737 w 1641464"/>
                <a:gd name="connsiteY76" fmla="*/ 366466 h 1112167"/>
                <a:gd name="connsiteX77" fmla="*/ 144020 w 1641464"/>
                <a:gd name="connsiteY77" fmla="*/ 383697 h 1112167"/>
                <a:gd name="connsiteX78" fmla="*/ 116760 w 1641464"/>
                <a:gd name="connsiteY78" fmla="*/ 405214 h 1112167"/>
                <a:gd name="connsiteX79" fmla="*/ 91642 w 1641464"/>
                <a:gd name="connsiteY79" fmla="*/ 407700 h 1112167"/>
                <a:gd name="connsiteX80" fmla="*/ 79812 w 1641464"/>
                <a:gd name="connsiteY80" fmla="*/ 425274 h 1112167"/>
                <a:gd name="connsiteX81" fmla="*/ 99186 w 1641464"/>
                <a:gd name="connsiteY81" fmla="*/ 414901 h 1112167"/>
                <a:gd name="connsiteX82" fmla="*/ 104930 w 1641464"/>
                <a:gd name="connsiteY82" fmla="*/ 414558 h 1112167"/>
                <a:gd name="connsiteX83" fmla="*/ 118217 w 1641464"/>
                <a:gd name="connsiteY83" fmla="*/ 410272 h 1112167"/>
                <a:gd name="connsiteX84" fmla="*/ 130047 w 1641464"/>
                <a:gd name="connsiteY84" fmla="*/ 408814 h 1112167"/>
                <a:gd name="connsiteX85" fmla="*/ 144363 w 1641464"/>
                <a:gd name="connsiteY85" fmla="*/ 403071 h 1112167"/>
                <a:gd name="connsiteX86" fmla="*/ 154050 w 1641464"/>
                <a:gd name="connsiteY86" fmla="*/ 393384 h 1112167"/>
                <a:gd name="connsiteX87" fmla="*/ 183454 w 1641464"/>
                <a:gd name="connsiteY87" fmla="*/ 376496 h 1112167"/>
                <a:gd name="connsiteX88" fmla="*/ 189883 w 1641464"/>
                <a:gd name="connsiteY88" fmla="*/ 367838 h 1112167"/>
                <a:gd name="connsiteX89" fmla="*/ 207800 w 1641464"/>
                <a:gd name="connsiteY89" fmla="*/ 356779 h 1112167"/>
                <a:gd name="connsiteX90" fmla="*/ 219973 w 1641464"/>
                <a:gd name="connsiteY90" fmla="*/ 352150 h 1112167"/>
                <a:gd name="connsiteX91" fmla="*/ 225716 w 1641464"/>
                <a:gd name="connsiteY91" fmla="*/ 340320 h 1112167"/>
                <a:gd name="connsiteX92" fmla="*/ 233946 w 1641464"/>
                <a:gd name="connsiteY92" fmla="*/ 332090 h 1112167"/>
                <a:gd name="connsiteX93" fmla="*/ 221001 w 1641464"/>
                <a:gd name="connsiteY93" fmla="*/ 325661 h 1112167"/>
                <a:gd name="connsiteX94" fmla="*/ 234289 w 1641464"/>
                <a:gd name="connsiteY94" fmla="*/ 314174 h 1112167"/>
                <a:gd name="connsiteX95" fmla="*/ 245004 w 1641464"/>
                <a:gd name="connsiteY95" fmla="*/ 304487 h 1112167"/>
                <a:gd name="connsiteX96" fmla="*/ 255720 w 1641464"/>
                <a:gd name="connsiteY96" fmla="*/ 292657 h 1112167"/>
                <a:gd name="connsiteX97" fmla="*/ 263950 w 1641464"/>
                <a:gd name="connsiteY97" fmla="*/ 282970 h 1112167"/>
                <a:gd name="connsiteX98" fmla="*/ 277923 w 1641464"/>
                <a:gd name="connsiteY98" fmla="*/ 273283 h 1112167"/>
                <a:gd name="connsiteX99" fmla="*/ 287610 w 1641464"/>
                <a:gd name="connsiteY99" fmla="*/ 277227 h 1112167"/>
                <a:gd name="connsiteX100" fmla="*/ 287953 w 1641464"/>
                <a:gd name="connsiteY100" fmla="*/ 283313 h 1112167"/>
                <a:gd name="connsiteX101" fmla="*/ 271150 w 1641464"/>
                <a:gd name="connsiteY101" fmla="*/ 286571 h 1112167"/>
                <a:gd name="connsiteX102" fmla="*/ 264721 w 1641464"/>
                <a:gd name="connsiteY102" fmla="*/ 301315 h 1112167"/>
                <a:gd name="connsiteX103" fmla="*/ 265835 w 1641464"/>
                <a:gd name="connsiteY103" fmla="*/ 313145 h 1112167"/>
                <a:gd name="connsiteX104" fmla="*/ 260092 w 1641464"/>
                <a:gd name="connsiteY104" fmla="*/ 320260 h 1112167"/>
                <a:gd name="connsiteX105" fmla="*/ 266521 w 1641464"/>
                <a:gd name="connsiteY105" fmla="*/ 325661 h 1112167"/>
                <a:gd name="connsiteX106" fmla="*/ 298411 w 1641464"/>
                <a:gd name="connsiteY106" fmla="*/ 308088 h 1112167"/>
                <a:gd name="connsiteX107" fmla="*/ 321728 w 1641464"/>
                <a:gd name="connsiteY107" fmla="*/ 306973 h 1112167"/>
                <a:gd name="connsiteX108" fmla="*/ 322071 w 1641464"/>
                <a:gd name="connsiteY108" fmla="*/ 298744 h 1112167"/>
                <a:gd name="connsiteX109" fmla="*/ 314870 w 1641464"/>
                <a:gd name="connsiteY109" fmla="*/ 289057 h 1112167"/>
                <a:gd name="connsiteX110" fmla="*/ 320271 w 1641464"/>
                <a:gd name="connsiteY110" fmla="*/ 281170 h 1112167"/>
                <a:gd name="connsiteX111" fmla="*/ 329272 w 1641464"/>
                <a:gd name="connsiteY111" fmla="*/ 280484 h 1112167"/>
                <a:gd name="connsiteX112" fmla="*/ 341102 w 1641464"/>
                <a:gd name="connsiteY112" fmla="*/ 284770 h 1112167"/>
                <a:gd name="connsiteX113" fmla="*/ 353618 w 1641464"/>
                <a:gd name="connsiteY113" fmla="*/ 287599 h 1112167"/>
                <a:gd name="connsiteX114" fmla="*/ 346417 w 1641464"/>
                <a:gd name="connsiteY114" fmla="*/ 293000 h 1112167"/>
                <a:gd name="connsiteX115" fmla="*/ 348217 w 1641464"/>
                <a:gd name="connsiteY115" fmla="*/ 298744 h 1112167"/>
                <a:gd name="connsiteX116" fmla="*/ 361162 w 1641464"/>
                <a:gd name="connsiteY116" fmla="*/ 296257 h 1112167"/>
                <a:gd name="connsiteX117" fmla="*/ 370849 w 1641464"/>
                <a:gd name="connsiteY117" fmla="*/ 294800 h 1112167"/>
                <a:gd name="connsiteX118" fmla="*/ 374449 w 1641464"/>
                <a:gd name="connsiteY118" fmla="*/ 298058 h 1112167"/>
                <a:gd name="connsiteX119" fmla="*/ 392708 w 1641464"/>
                <a:gd name="connsiteY119" fmla="*/ 303801 h 1112167"/>
                <a:gd name="connsiteX120" fmla="*/ 427856 w 1641464"/>
                <a:gd name="connsiteY120" fmla="*/ 302773 h 1112167"/>
                <a:gd name="connsiteX121" fmla="*/ 442172 w 1641464"/>
                <a:gd name="connsiteY121" fmla="*/ 312460 h 1112167"/>
                <a:gd name="connsiteX122" fmla="*/ 461889 w 1641464"/>
                <a:gd name="connsiteY122" fmla="*/ 306030 h 1112167"/>
                <a:gd name="connsiteX123" fmla="*/ 458631 w 1641464"/>
                <a:gd name="connsiteY123" fmla="*/ 316060 h 1112167"/>
                <a:gd name="connsiteX124" fmla="*/ 466518 w 1641464"/>
                <a:gd name="connsiteY124" fmla="*/ 321804 h 1112167"/>
                <a:gd name="connsiteX125" fmla="*/ 485549 w 1641464"/>
                <a:gd name="connsiteY125" fmla="*/ 331148 h 1112167"/>
                <a:gd name="connsiteX126" fmla="*/ 504580 w 1641464"/>
                <a:gd name="connsiteY126" fmla="*/ 346578 h 1112167"/>
                <a:gd name="connsiteX127" fmla="*/ 513924 w 1641464"/>
                <a:gd name="connsiteY127" fmla="*/ 338691 h 1112167"/>
                <a:gd name="connsiteX128" fmla="*/ 526868 w 1641464"/>
                <a:gd name="connsiteY128" fmla="*/ 345464 h 1112167"/>
                <a:gd name="connsiteX129" fmla="*/ 528325 w 1641464"/>
                <a:gd name="connsiteY129" fmla="*/ 331833 h 1112167"/>
                <a:gd name="connsiteX130" fmla="*/ 534755 w 1641464"/>
                <a:gd name="connsiteY130" fmla="*/ 333291 h 1112167"/>
                <a:gd name="connsiteX131" fmla="*/ 535869 w 1641464"/>
                <a:gd name="connsiteY131" fmla="*/ 354465 h 1112167"/>
                <a:gd name="connsiteX132" fmla="*/ 524039 w 1641464"/>
                <a:gd name="connsiteY132" fmla="*/ 351979 h 1112167"/>
                <a:gd name="connsiteX133" fmla="*/ 512895 w 1641464"/>
                <a:gd name="connsiteY133" fmla="*/ 354808 h 1112167"/>
                <a:gd name="connsiteX134" fmla="*/ 526182 w 1641464"/>
                <a:gd name="connsiteY134" fmla="*/ 370581 h 1112167"/>
                <a:gd name="connsiteX135" fmla="*/ 531240 w 1641464"/>
                <a:gd name="connsiteY135" fmla="*/ 381640 h 1112167"/>
                <a:gd name="connsiteX136" fmla="*/ 538784 w 1641464"/>
                <a:gd name="connsiteY136" fmla="*/ 390984 h 1112167"/>
                <a:gd name="connsiteX137" fmla="*/ 537327 w 1641464"/>
                <a:gd name="connsiteY137" fmla="*/ 373410 h 1112167"/>
                <a:gd name="connsiteX138" fmla="*/ 539813 w 1641464"/>
                <a:gd name="connsiteY138" fmla="*/ 362609 h 1112167"/>
                <a:gd name="connsiteX139" fmla="*/ 541956 w 1641464"/>
                <a:gd name="connsiteY139" fmla="*/ 374096 h 1112167"/>
                <a:gd name="connsiteX140" fmla="*/ 551643 w 1641464"/>
                <a:gd name="connsiteY140" fmla="*/ 368695 h 1112167"/>
                <a:gd name="connsiteX141" fmla="*/ 551300 w 1641464"/>
                <a:gd name="connsiteY141" fmla="*/ 353265 h 1112167"/>
                <a:gd name="connsiteX142" fmla="*/ 560987 w 1641464"/>
                <a:gd name="connsiteY142" fmla="*/ 364409 h 1112167"/>
                <a:gd name="connsiteX143" fmla="*/ 555586 w 1641464"/>
                <a:gd name="connsiteY143" fmla="*/ 375553 h 1112167"/>
                <a:gd name="connsiteX144" fmla="*/ 546671 w 1641464"/>
                <a:gd name="connsiteY144" fmla="*/ 379839 h 1112167"/>
                <a:gd name="connsiteX145" fmla="*/ 548471 w 1641464"/>
                <a:gd name="connsiteY145" fmla="*/ 396727 h 1112167"/>
                <a:gd name="connsiteX146" fmla="*/ 554900 w 1641464"/>
                <a:gd name="connsiteY146" fmla="*/ 390984 h 1112167"/>
                <a:gd name="connsiteX147" fmla="*/ 565273 w 1641464"/>
                <a:gd name="connsiteY147" fmla="*/ 388840 h 1112167"/>
                <a:gd name="connsiteX148" fmla="*/ 578903 w 1641464"/>
                <a:gd name="connsiteY148" fmla="*/ 399556 h 1112167"/>
                <a:gd name="connsiteX149" fmla="*/ 572474 w 1641464"/>
                <a:gd name="connsiteY149" fmla="*/ 391669 h 1112167"/>
                <a:gd name="connsiteX150" fmla="*/ 572817 w 1641464"/>
                <a:gd name="connsiteY150" fmla="*/ 382668 h 1112167"/>
                <a:gd name="connsiteX151" fmla="*/ 585333 w 1641464"/>
                <a:gd name="connsiteY151" fmla="*/ 398785 h 1112167"/>
                <a:gd name="connsiteX152" fmla="*/ 577103 w 1641464"/>
                <a:gd name="connsiteY152" fmla="*/ 407014 h 1112167"/>
                <a:gd name="connsiteX153" fmla="*/ 563130 w 1641464"/>
                <a:gd name="connsiteY153" fmla="*/ 400156 h 1112167"/>
                <a:gd name="connsiteX154" fmla="*/ 565273 w 1641464"/>
                <a:gd name="connsiteY154" fmla="*/ 412672 h 1112167"/>
                <a:gd name="connsiteX155" fmla="*/ 565616 w 1641464"/>
                <a:gd name="connsiteY155" fmla="*/ 428446 h 1112167"/>
                <a:gd name="connsiteX156" fmla="*/ 571017 w 1641464"/>
                <a:gd name="connsiteY156" fmla="*/ 423045 h 1112167"/>
                <a:gd name="connsiteX157" fmla="*/ 580018 w 1641464"/>
                <a:gd name="connsiteY157" fmla="*/ 426302 h 1112167"/>
                <a:gd name="connsiteX158" fmla="*/ 583618 w 1641464"/>
                <a:gd name="connsiteY158" fmla="*/ 417301 h 1112167"/>
                <a:gd name="connsiteX159" fmla="*/ 591848 w 1641464"/>
                <a:gd name="connsiteY159" fmla="*/ 420216 h 1112167"/>
                <a:gd name="connsiteX160" fmla="*/ 599391 w 1641464"/>
                <a:gd name="connsiteY160" fmla="*/ 416272 h 1112167"/>
                <a:gd name="connsiteX161" fmla="*/ 600849 w 1641464"/>
                <a:gd name="connsiteY161" fmla="*/ 427760 h 1112167"/>
                <a:gd name="connsiteX162" fmla="*/ 607621 w 1641464"/>
                <a:gd name="connsiteY162" fmla="*/ 428874 h 1112167"/>
                <a:gd name="connsiteX163" fmla="*/ 607621 w 1641464"/>
                <a:gd name="connsiteY163" fmla="*/ 430674 h 1112167"/>
                <a:gd name="connsiteX164" fmla="*/ 618680 w 1641464"/>
                <a:gd name="connsiteY164" fmla="*/ 422873 h 1112167"/>
                <a:gd name="connsiteX165" fmla="*/ 615251 w 1641464"/>
                <a:gd name="connsiteY165" fmla="*/ 408300 h 1112167"/>
                <a:gd name="connsiteX166" fmla="*/ 10375 w 1641464"/>
                <a:gd name="connsiteY166" fmla="*/ 459221 h 1112167"/>
                <a:gd name="connsiteX167" fmla="*/ 18947 w 1641464"/>
                <a:gd name="connsiteY167" fmla="*/ 447048 h 1112167"/>
                <a:gd name="connsiteX168" fmla="*/ 10375 w 1641464"/>
                <a:gd name="connsiteY168" fmla="*/ 459221 h 1112167"/>
                <a:gd name="connsiteX169" fmla="*/ 71325 w 1641464"/>
                <a:gd name="connsiteY169" fmla="*/ 426988 h 1112167"/>
                <a:gd name="connsiteX170" fmla="*/ 49808 w 1641464"/>
                <a:gd name="connsiteY170" fmla="*/ 437790 h 1112167"/>
                <a:gd name="connsiteX171" fmla="*/ 62667 w 1641464"/>
                <a:gd name="connsiteY171" fmla="*/ 433503 h 1112167"/>
                <a:gd name="connsiteX172" fmla="*/ 71325 w 1641464"/>
                <a:gd name="connsiteY172" fmla="*/ 426988 h 1112167"/>
                <a:gd name="connsiteX173" fmla="*/ 253062 w 1641464"/>
                <a:gd name="connsiteY173" fmla="*/ 342721 h 1112167"/>
                <a:gd name="connsiteX174" fmla="*/ 240547 w 1641464"/>
                <a:gd name="connsiteY174" fmla="*/ 347350 h 1112167"/>
                <a:gd name="connsiteX175" fmla="*/ 226231 w 1641464"/>
                <a:gd name="connsiteY175" fmla="*/ 363895 h 1112167"/>
                <a:gd name="connsiteX176" fmla="*/ 214400 w 1641464"/>
                <a:gd name="connsiteY176" fmla="*/ 368181 h 1112167"/>
                <a:gd name="connsiteX177" fmla="*/ 221173 w 1641464"/>
                <a:gd name="connsiteY177" fmla="*/ 380782 h 1112167"/>
                <a:gd name="connsiteX178" fmla="*/ 229745 w 1641464"/>
                <a:gd name="connsiteY178" fmla="*/ 380782 h 1112167"/>
                <a:gd name="connsiteX179" fmla="*/ 250919 w 1641464"/>
                <a:gd name="connsiteY179" fmla="*/ 365695 h 1112167"/>
                <a:gd name="connsiteX180" fmla="*/ 244833 w 1641464"/>
                <a:gd name="connsiteY180" fmla="*/ 356008 h 1112167"/>
                <a:gd name="connsiteX181" fmla="*/ 256320 w 1641464"/>
                <a:gd name="connsiteY181" fmla="*/ 350607 h 1112167"/>
                <a:gd name="connsiteX182" fmla="*/ 253062 w 1641464"/>
                <a:gd name="connsiteY182" fmla="*/ 342721 h 1112167"/>
                <a:gd name="connsiteX183" fmla="*/ 24691 w 1641464"/>
                <a:gd name="connsiteY183" fmla="*/ 300372 h 1112167"/>
                <a:gd name="connsiteX184" fmla="*/ 10375 w 1641464"/>
                <a:gd name="connsiteY184" fmla="*/ 305430 h 1112167"/>
                <a:gd name="connsiteX185" fmla="*/ 32921 w 1641464"/>
                <a:gd name="connsiteY185" fmla="*/ 312202 h 1112167"/>
                <a:gd name="connsiteX186" fmla="*/ 36178 w 1641464"/>
                <a:gd name="connsiteY186" fmla="*/ 301058 h 1112167"/>
                <a:gd name="connsiteX187" fmla="*/ 24691 w 1641464"/>
                <a:gd name="connsiteY187" fmla="*/ 300372 h 1112167"/>
                <a:gd name="connsiteX188" fmla="*/ 199399 w 1641464"/>
                <a:gd name="connsiteY188" fmla="*/ 1091957 h 1112167"/>
                <a:gd name="connsiteX189" fmla="*/ 200170 w 1641464"/>
                <a:gd name="connsiteY189" fmla="*/ 1111760 h 1112167"/>
                <a:gd name="connsiteX190" fmla="*/ 211743 w 1641464"/>
                <a:gd name="connsiteY190" fmla="*/ 1105159 h 1112167"/>
                <a:gd name="connsiteX191" fmla="*/ 199399 w 1641464"/>
                <a:gd name="connsiteY191" fmla="*/ 1091957 h 1112167"/>
                <a:gd name="connsiteX192" fmla="*/ 187569 w 1641464"/>
                <a:gd name="connsiteY192" fmla="*/ 1078241 h 1112167"/>
                <a:gd name="connsiteX193" fmla="*/ 189112 w 1641464"/>
                <a:gd name="connsiteY193" fmla="*/ 1086128 h 1112167"/>
                <a:gd name="connsiteX194" fmla="*/ 187569 w 1641464"/>
                <a:gd name="connsiteY194" fmla="*/ 1078241 h 1112167"/>
                <a:gd name="connsiteX195" fmla="*/ 131676 w 1641464"/>
                <a:gd name="connsiteY195" fmla="*/ 1060067 h 1112167"/>
                <a:gd name="connsiteX196" fmla="*/ 141191 w 1641464"/>
                <a:gd name="connsiteY196" fmla="*/ 1059296 h 1112167"/>
                <a:gd name="connsiteX197" fmla="*/ 131676 w 1641464"/>
                <a:gd name="connsiteY197" fmla="*/ 1060067 h 1112167"/>
                <a:gd name="connsiteX198" fmla="*/ 156965 w 1641464"/>
                <a:gd name="connsiteY198" fmla="*/ 1070869 h 1112167"/>
                <a:gd name="connsiteX199" fmla="*/ 166995 w 1641464"/>
                <a:gd name="connsiteY199" fmla="*/ 1072497 h 1112167"/>
                <a:gd name="connsiteX200" fmla="*/ 156965 w 1641464"/>
                <a:gd name="connsiteY200" fmla="*/ 1070869 h 1112167"/>
                <a:gd name="connsiteX201" fmla="*/ 1628177 w 1641464"/>
                <a:gd name="connsiteY201" fmla="*/ 590894 h 1112167"/>
                <a:gd name="connsiteX202" fmla="*/ 1606660 w 1641464"/>
                <a:gd name="connsiteY202" fmla="*/ 584637 h 1112167"/>
                <a:gd name="connsiteX203" fmla="*/ 1586086 w 1641464"/>
                <a:gd name="connsiteY203" fmla="*/ 613354 h 1112167"/>
                <a:gd name="connsiteX204" fmla="*/ 1566027 w 1641464"/>
                <a:gd name="connsiteY204" fmla="*/ 634357 h 1112167"/>
                <a:gd name="connsiteX205" fmla="*/ 1510563 w 1641464"/>
                <a:gd name="connsiteY205" fmla="*/ 634871 h 1112167"/>
                <a:gd name="connsiteX206" fmla="*/ 1488960 w 1641464"/>
                <a:gd name="connsiteY206" fmla="*/ 651245 h 1112167"/>
                <a:gd name="connsiteX207" fmla="*/ 1489560 w 1641464"/>
                <a:gd name="connsiteY207" fmla="*/ 652102 h 1112167"/>
                <a:gd name="connsiteX208" fmla="*/ 1458013 w 1641464"/>
                <a:gd name="connsiteY208" fmla="*/ 667875 h 1112167"/>
                <a:gd name="connsiteX209" fmla="*/ 1445154 w 1641464"/>
                <a:gd name="connsiteY209" fmla="*/ 669075 h 1112167"/>
                <a:gd name="connsiteX210" fmla="*/ 1446097 w 1641464"/>
                <a:gd name="connsiteY210" fmla="*/ 675505 h 1112167"/>
                <a:gd name="connsiteX211" fmla="*/ 1441297 w 1641464"/>
                <a:gd name="connsiteY211" fmla="*/ 679534 h 1112167"/>
                <a:gd name="connsiteX212" fmla="*/ 1404264 w 1641464"/>
                <a:gd name="connsiteY212" fmla="*/ 702337 h 1112167"/>
                <a:gd name="connsiteX213" fmla="*/ 1372031 w 1641464"/>
                <a:gd name="connsiteY213" fmla="*/ 695136 h 1112167"/>
                <a:gd name="connsiteX214" fmla="*/ 1384204 w 1641464"/>
                <a:gd name="connsiteY214" fmla="*/ 691535 h 1112167"/>
                <a:gd name="connsiteX215" fmla="*/ 1390719 w 1641464"/>
                <a:gd name="connsiteY215" fmla="*/ 689735 h 1112167"/>
                <a:gd name="connsiteX216" fmla="*/ 1388061 w 1641464"/>
                <a:gd name="connsiteY216" fmla="*/ 677048 h 1112167"/>
                <a:gd name="connsiteX217" fmla="*/ 1382061 w 1641464"/>
                <a:gd name="connsiteY217" fmla="*/ 656388 h 1112167"/>
                <a:gd name="connsiteX218" fmla="*/ 1364830 w 1641464"/>
                <a:gd name="connsiteY218" fmla="*/ 659217 h 1112167"/>
                <a:gd name="connsiteX219" fmla="*/ 1371259 w 1641464"/>
                <a:gd name="connsiteY219" fmla="*/ 629814 h 1112167"/>
                <a:gd name="connsiteX220" fmla="*/ 1346142 w 1641464"/>
                <a:gd name="connsiteY220" fmla="*/ 626984 h 1112167"/>
                <a:gd name="connsiteX221" fmla="*/ 1329683 w 1641464"/>
                <a:gd name="connsiteY221" fmla="*/ 639158 h 1112167"/>
                <a:gd name="connsiteX222" fmla="*/ 1325397 w 1641464"/>
                <a:gd name="connsiteY222" fmla="*/ 673619 h 1112167"/>
                <a:gd name="connsiteX223" fmla="*/ 1313909 w 1641464"/>
                <a:gd name="connsiteY223" fmla="*/ 697279 h 1112167"/>
                <a:gd name="connsiteX224" fmla="*/ 1301736 w 1641464"/>
                <a:gd name="connsiteY224" fmla="*/ 666418 h 1112167"/>
                <a:gd name="connsiteX225" fmla="*/ 1305337 w 1641464"/>
                <a:gd name="connsiteY225" fmla="*/ 638472 h 1112167"/>
                <a:gd name="connsiteX226" fmla="*/ 1329683 w 1641464"/>
                <a:gd name="connsiteY226" fmla="*/ 617640 h 1112167"/>
                <a:gd name="connsiteX227" fmla="*/ 1363373 w 1641464"/>
                <a:gd name="connsiteY227" fmla="*/ 611211 h 1112167"/>
                <a:gd name="connsiteX228" fmla="*/ 1365173 w 1641464"/>
                <a:gd name="connsiteY228" fmla="*/ 609411 h 1112167"/>
                <a:gd name="connsiteX229" fmla="*/ 1356000 w 1641464"/>
                <a:gd name="connsiteY229" fmla="*/ 602982 h 1112167"/>
                <a:gd name="connsiteX230" fmla="*/ 1354029 w 1641464"/>
                <a:gd name="connsiteY230" fmla="*/ 605468 h 1112167"/>
                <a:gd name="connsiteX231" fmla="*/ 1338941 w 1641464"/>
                <a:gd name="connsiteY231" fmla="*/ 599038 h 1112167"/>
                <a:gd name="connsiteX232" fmla="*/ 1308852 w 1641464"/>
                <a:gd name="connsiteY232" fmla="*/ 604782 h 1112167"/>
                <a:gd name="connsiteX233" fmla="*/ 1296679 w 1641464"/>
                <a:gd name="connsiteY233" fmla="*/ 594752 h 1112167"/>
                <a:gd name="connsiteX234" fmla="*/ 1290935 w 1641464"/>
                <a:gd name="connsiteY234" fmla="*/ 586180 h 1112167"/>
                <a:gd name="connsiteX235" fmla="*/ 1254331 w 1641464"/>
                <a:gd name="connsiteY235" fmla="*/ 601267 h 1112167"/>
                <a:gd name="connsiteX236" fmla="*/ 1233499 w 1641464"/>
                <a:gd name="connsiteY236" fmla="*/ 597667 h 1112167"/>
                <a:gd name="connsiteX237" fmla="*/ 1265732 w 1641464"/>
                <a:gd name="connsiteY237" fmla="*/ 576836 h 1112167"/>
                <a:gd name="connsiteX238" fmla="*/ 1274047 w 1641464"/>
                <a:gd name="connsiteY238" fmla="*/ 573663 h 1112167"/>
                <a:gd name="connsiteX239" fmla="*/ 1250901 w 1641464"/>
                <a:gd name="connsiteY239" fmla="*/ 570406 h 1112167"/>
                <a:gd name="connsiteX240" fmla="*/ 1237014 w 1641464"/>
                <a:gd name="connsiteY240" fmla="*/ 568006 h 1112167"/>
                <a:gd name="connsiteX241" fmla="*/ 1223641 w 1641464"/>
                <a:gd name="connsiteY241" fmla="*/ 562777 h 1112167"/>
                <a:gd name="connsiteX242" fmla="*/ 1208811 w 1641464"/>
                <a:gd name="connsiteY242" fmla="*/ 562262 h 1112167"/>
                <a:gd name="connsiteX243" fmla="*/ 1194923 w 1641464"/>
                <a:gd name="connsiteY243" fmla="*/ 557462 h 1112167"/>
                <a:gd name="connsiteX244" fmla="*/ 1188237 w 1641464"/>
                <a:gd name="connsiteY244" fmla="*/ 545031 h 1112167"/>
                <a:gd name="connsiteX245" fmla="*/ 1182664 w 1641464"/>
                <a:gd name="connsiteY245" fmla="*/ 552232 h 1112167"/>
                <a:gd name="connsiteX246" fmla="*/ 737066 w 1641464"/>
                <a:gd name="connsiteY246" fmla="*/ 554633 h 1112167"/>
                <a:gd name="connsiteX247" fmla="*/ 738609 w 1641464"/>
                <a:gd name="connsiteY247" fmla="*/ 556690 h 1112167"/>
                <a:gd name="connsiteX248" fmla="*/ 741438 w 1641464"/>
                <a:gd name="connsiteY248" fmla="*/ 573578 h 1112167"/>
                <a:gd name="connsiteX249" fmla="*/ 736380 w 1641464"/>
                <a:gd name="connsiteY249" fmla="*/ 590037 h 1112167"/>
                <a:gd name="connsiteX250" fmla="*/ 734237 w 1641464"/>
                <a:gd name="connsiteY250" fmla="*/ 581807 h 1112167"/>
                <a:gd name="connsiteX251" fmla="*/ 732094 w 1641464"/>
                <a:gd name="connsiteY251" fmla="*/ 571778 h 1112167"/>
                <a:gd name="connsiteX252" fmla="*/ 728922 w 1641464"/>
                <a:gd name="connsiteY252" fmla="*/ 565948 h 1112167"/>
                <a:gd name="connsiteX253" fmla="*/ 703376 w 1641464"/>
                <a:gd name="connsiteY253" fmla="*/ 565863 h 1112167"/>
                <a:gd name="connsiteX254" fmla="*/ 703719 w 1641464"/>
                <a:gd name="connsiteY254" fmla="*/ 567149 h 1112167"/>
                <a:gd name="connsiteX255" fmla="*/ 711948 w 1641464"/>
                <a:gd name="connsiteY255" fmla="*/ 588665 h 1112167"/>
                <a:gd name="connsiteX256" fmla="*/ 719149 w 1641464"/>
                <a:gd name="connsiteY256" fmla="*/ 603753 h 1112167"/>
                <a:gd name="connsiteX257" fmla="*/ 719149 w 1641464"/>
                <a:gd name="connsiteY257" fmla="*/ 609154 h 1112167"/>
                <a:gd name="connsiteX258" fmla="*/ 715892 w 1641464"/>
                <a:gd name="connsiteY258" fmla="*/ 623898 h 1112167"/>
                <a:gd name="connsiteX259" fmla="*/ 713406 w 1641464"/>
                <a:gd name="connsiteY259" fmla="*/ 663675 h 1112167"/>
                <a:gd name="connsiteX260" fmla="*/ 709119 w 1641464"/>
                <a:gd name="connsiteY260" fmla="*/ 688792 h 1112167"/>
                <a:gd name="connsiteX261" fmla="*/ 714520 w 1641464"/>
                <a:gd name="connsiteY261" fmla="*/ 714938 h 1112167"/>
                <a:gd name="connsiteX262" fmla="*/ 716320 w 1641464"/>
                <a:gd name="connsiteY262" fmla="*/ 736112 h 1112167"/>
                <a:gd name="connsiteX263" fmla="*/ 721378 w 1641464"/>
                <a:gd name="connsiteY263" fmla="*/ 757287 h 1112167"/>
                <a:gd name="connsiteX264" fmla="*/ 733551 w 1641464"/>
                <a:gd name="connsiteY264" fmla="*/ 771260 h 1112167"/>
                <a:gd name="connsiteX265" fmla="*/ 741781 w 1641464"/>
                <a:gd name="connsiteY265" fmla="*/ 780261 h 1112167"/>
                <a:gd name="connsiteX266" fmla="*/ 748210 w 1641464"/>
                <a:gd name="connsiteY266" fmla="*/ 790291 h 1112167"/>
                <a:gd name="connsiteX267" fmla="*/ 750353 w 1641464"/>
                <a:gd name="connsiteY267" fmla="*/ 802807 h 1112167"/>
                <a:gd name="connsiteX268" fmla="*/ 767241 w 1641464"/>
                <a:gd name="connsiteY268" fmla="*/ 821066 h 1112167"/>
                <a:gd name="connsiteX269" fmla="*/ 775471 w 1641464"/>
                <a:gd name="connsiteY269" fmla="*/ 836154 h 1112167"/>
                <a:gd name="connsiteX270" fmla="*/ 795530 w 1641464"/>
                <a:gd name="connsiteY270" fmla="*/ 844383 h 1112167"/>
                <a:gd name="connsiteX271" fmla="*/ 809161 w 1641464"/>
                <a:gd name="connsiteY271" fmla="*/ 847212 h 1112167"/>
                <a:gd name="connsiteX272" fmla="*/ 824248 w 1641464"/>
                <a:gd name="connsiteY272" fmla="*/ 865128 h 1112167"/>
                <a:gd name="connsiteX273" fmla="*/ 827849 w 1641464"/>
                <a:gd name="connsiteY273" fmla="*/ 875330 h 1112167"/>
                <a:gd name="connsiteX274" fmla="*/ 865053 w 1641464"/>
                <a:gd name="connsiteY274" fmla="*/ 870444 h 1112167"/>
                <a:gd name="connsiteX275" fmla="*/ 883056 w 1641464"/>
                <a:gd name="connsiteY275" fmla="*/ 880045 h 1112167"/>
                <a:gd name="connsiteX276" fmla="*/ 924804 w 1641464"/>
                <a:gd name="connsiteY276" fmla="*/ 894618 h 1112167"/>
                <a:gd name="connsiteX277" fmla="*/ 970752 w 1641464"/>
                <a:gd name="connsiteY277" fmla="*/ 894189 h 1112167"/>
                <a:gd name="connsiteX278" fmla="*/ 976153 w 1641464"/>
                <a:gd name="connsiteY278" fmla="*/ 887331 h 1112167"/>
                <a:gd name="connsiteX279" fmla="*/ 1001442 w 1641464"/>
                <a:gd name="connsiteY279" fmla="*/ 887331 h 1112167"/>
                <a:gd name="connsiteX280" fmla="*/ 1019787 w 1641464"/>
                <a:gd name="connsiteY280" fmla="*/ 903791 h 1112167"/>
                <a:gd name="connsiteX281" fmla="*/ 1030160 w 1641464"/>
                <a:gd name="connsiteY281" fmla="*/ 916392 h 1112167"/>
                <a:gd name="connsiteX282" fmla="*/ 1035903 w 1641464"/>
                <a:gd name="connsiteY282" fmla="*/ 926765 h 1112167"/>
                <a:gd name="connsiteX283" fmla="*/ 1054677 w 1641464"/>
                <a:gd name="connsiteY283" fmla="*/ 936366 h 1112167"/>
                <a:gd name="connsiteX284" fmla="*/ 1067279 w 1641464"/>
                <a:gd name="connsiteY284" fmla="*/ 921450 h 1112167"/>
                <a:gd name="connsiteX285" fmla="*/ 1095996 w 1641464"/>
                <a:gd name="connsiteY285" fmla="*/ 937909 h 1112167"/>
                <a:gd name="connsiteX286" fmla="*/ 1111341 w 1641464"/>
                <a:gd name="connsiteY286" fmla="*/ 959769 h 1112167"/>
                <a:gd name="connsiteX287" fmla="*/ 1115199 w 1641464"/>
                <a:gd name="connsiteY287" fmla="*/ 972028 h 1112167"/>
                <a:gd name="connsiteX288" fmla="*/ 1119828 w 1641464"/>
                <a:gd name="connsiteY288" fmla="*/ 981972 h 1112167"/>
                <a:gd name="connsiteX289" fmla="*/ 1142459 w 1641464"/>
                <a:gd name="connsiteY289" fmla="*/ 990030 h 1112167"/>
                <a:gd name="connsiteX290" fmla="*/ 1149232 w 1641464"/>
                <a:gd name="connsiteY290" fmla="*/ 992516 h 1112167"/>
                <a:gd name="connsiteX291" fmla="*/ 1144517 w 1641464"/>
                <a:gd name="connsiteY291" fmla="*/ 971685 h 1112167"/>
                <a:gd name="connsiteX292" fmla="*/ 1148460 w 1641464"/>
                <a:gd name="connsiteY292" fmla="*/ 956254 h 1112167"/>
                <a:gd name="connsiteX293" fmla="*/ 1160290 w 1641464"/>
                <a:gd name="connsiteY293" fmla="*/ 946225 h 1112167"/>
                <a:gd name="connsiteX294" fmla="*/ 1169977 w 1641464"/>
                <a:gd name="connsiteY294" fmla="*/ 942624 h 1112167"/>
                <a:gd name="connsiteX295" fmla="*/ 1185751 w 1641464"/>
                <a:gd name="connsiteY295" fmla="*/ 929337 h 1112167"/>
                <a:gd name="connsiteX296" fmla="*/ 1193637 w 1641464"/>
                <a:gd name="connsiteY296" fmla="*/ 926079 h 1112167"/>
                <a:gd name="connsiteX297" fmla="*/ 1203667 w 1641464"/>
                <a:gd name="connsiteY297" fmla="*/ 919650 h 1112167"/>
                <a:gd name="connsiteX298" fmla="*/ 1211897 w 1641464"/>
                <a:gd name="connsiteY298" fmla="*/ 920335 h 1112167"/>
                <a:gd name="connsiteX299" fmla="*/ 1219783 w 1641464"/>
                <a:gd name="connsiteY299" fmla="*/ 922136 h 1112167"/>
                <a:gd name="connsiteX300" fmla="*/ 1233071 w 1641464"/>
                <a:gd name="connsiteY300" fmla="*/ 922479 h 1112167"/>
                <a:gd name="connsiteX301" fmla="*/ 1243786 w 1641464"/>
                <a:gd name="connsiteY301" fmla="*/ 927451 h 1112167"/>
                <a:gd name="connsiteX302" fmla="*/ 1257417 w 1641464"/>
                <a:gd name="connsiteY302" fmla="*/ 931394 h 1112167"/>
                <a:gd name="connsiteX303" fmla="*/ 1264618 w 1641464"/>
                <a:gd name="connsiteY303" fmla="*/ 925651 h 1112167"/>
                <a:gd name="connsiteX304" fmla="*/ 1278934 w 1641464"/>
                <a:gd name="connsiteY304" fmla="*/ 935680 h 1112167"/>
                <a:gd name="connsiteX305" fmla="*/ 1275333 w 1641464"/>
                <a:gd name="connsiteY305" fmla="*/ 927451 h 1112167"/>
                <a:gd name="connsiteX306" fmla="*/ 1272076 w 1641464"/>
                <a:gd name="connsiteY306" fmla="*/ 918535 h 1112167"/>
                <a:gd name="connsiteX307" fmla="*/ 1286049 w 1641464"/>
                <a:gd name="connsiteY307" fmla="*/ 911334 h 1112167"/>
                <a:gd name="connsiteX308" fmla="*/ 1297536 w 1641464"/>
                <a:gd name="connsiteY308" fmla="*/ 908848 h 1112167"/>
                <a:gd name="connsiteX309" fmla="*/ 1303965 w 1641464"/>
                <a:gd name="connsiteY309" fmla="*/ 913135 h 1112167"/>
                <a:gd name="connsiteX310" fmla="*/ 1325482 w 1641464"/>
                <a:gd name="connsiteY310" fmla="*/ 910649 h 1112167"/>
                <a:gd name="connsiteX311" fmla="*/ 1340570 w 1641464"/>
                <a:gd name="connsiteY311" fmla="*/ 921364 h 1112167"/>
                <a:gd name="connsiteX312" fmla="*/ 1351714 w 1641464"/>
                <a:gd name="connsiteY312" fmla="*/ 923164 h 1112167"/>
                <a:gd name="connsiteX313" fmla="*/ 1366802 w 1641464"/>
                <a:gd name="connsiteY313" fmla="*/ 918107 h 1112167"/>
                <a:gd name="connsiteX314" fmla="*/ 1382918 w 1641464"/>
                <a:gd name="connsiteY314" fmla="*/ 936023 h 1112167"/>
                <a:gd name="connsiteX315" fmla="*/ 1383261 w 1641464"/>
                <a:gd name="connsiteY315" fmla="*/ 954283 h 1112167"/>
                <a:gd name="connsiteX316" fmla="*/ 1390033 w 1641464"/>
                <a:gd name="connsiteY316" fmla="*/ 970399 h 1112167"/>
                <a:gd name="connsiteX317" fmla="*/ 1396463 w 1641464"/>
                <a:gd name="connsiteY317" fmla="*/ 987287 h 1112167"/>
                <a:gd name="connsiteX318" fmla="*/ 1407607 w 1641464"/>
                <a:gd name="connsiteY318" fmla="*/ 1001260 h 1112167"/>
                <a:gd name="connsiteX319" fmla="*/ 1419780 w 1641464"/>
                <a:gd name="connsiteY319" fmla="*/ 1003403 h 1112167"/>
                <a:gd name="connsiteX320" fmla="*/ 1426981 w 1641464"/>
                <a:gd name="connsiteY320" fmla="*/ 984372 h 1112167"/>
                <a:gd name="connsiteX321" fmla="*/ 1417980 w 1641464"/>
                <a:gd name="connsiteY321" fmla="*/ 951711 h 1112167"/>
                <a:gd name="connsiteX322" fmla="*/ 1413350 w 1641464"/>
                <a:gd name="connsiteY322" fmla="*/ 936280 h 1112167"/>
                <a:gd name="connsiteX323" fmla="*/ 1404349 w 1641464"/>
                <a:gd name="connsiteY323" fmla="*/ 904734 h 1112167"/>
                <a:gd name="connsiteX324" fmla="*/ 1423380 w 1641464"/>
                <a:gd name="connsiteY324" fmla="*/ 871044 h 1112167"/>
                <a:gd name="connsiteX325" fmla="*/ 1437696 w 1641464"/>
                <a:gd name="connsiteY325" fmla="*/ 862814 h 1112167"/>
                <a:gd name="connsiteX326" fmla="*/ 1450984 w 1641464"/>
                <a:gd name="connsiteY326" fmla="*/ 849869 h 1112167"/>
                <a:gd name="connsiteX327" fmla="*/ 1460671 w 1641464"/>
                <a:gd name="connsiteY327" fmla="*/ 846269 h 1112167"/>
                <a:gd name="connsiteX328" fmla="*/ 1477901 w 1641464"/>
                <a:gd name="connsiteY328" fmla="*/ 834439 h 1112167"/>
                <a:gd name="connsiteX329" fmla="*/ 1479359 w 1641464"/>
                <a:gd name="connsiteY329" fmla="*/ 823723 h 1112167"/>
                <a:gd name="connsiteX330" fmla="*/ 1483302 w 1641464"/>
                <a:gd name="connsiteY330" fmla="*/ 817980 h 1112167"/>
                <a:gd name="connsiteX331" fmla="*/ 1494446 w 1641464"/>
                <a:gd name="connsiteY331" fmla="*/ 818666 h 1112167"/>
                <a:gd name="connsiteX332" fmla="*/ 1498390 w 1641464"/>
                <a:gd name="connsiteY332" fmla="*/ 808979 h 1112167"/>
                <a:gd name="connsiteX333" fmla="*/ 1493332 w 1641464"/>
                <a:gd name="connsiteY333" fmla="*/ 803578 h 1112167"/>
                <a:gd name="connsiteX334" fmla="*/ 1487588 w 1641464"/>
                <a:gd name="connsiteY334" fmla="*/ 792520 h 1112167"/>
                <a:gd name="connsiteX335" fmla="*/ 1487245 w 1641464"/>
                <a:gd name="connsiteY335" fmla="*/ 784633 h 1112167"/>
                <a:gd name="connsiteX336" fmla="*/ 1476873 w 1641464"/>
                <a:gd name="connsiteY336" fmla="*/ 771003 h 1112167"/>
                <a:gd name="connsiteX337" fmla="*/ 1483302 w 1641464"/>
                <a:gd name="connsiteY337" fmla="*/ 765259 h 1112167"/>
                <a:gd name="connsiteX338" fmla="*/ 1485788 w 1641464"/>
                <a:gd name="connsiteY338" fmla="*/ 744085 h 1112167"/>
                <a:gd name="connsiteX339" fmla="*/ 1491189 w 1641464"/>
                <a:gd name="connsiteY339" fmla="*/ 744085 h 1112167"/>
                <a:gd name="connsiteX340" fmla="*/ 1489731 w 1641464"/>
                <a:gd name="connsiteY340" fmla="*/ 759858 h 1112167"/>
                <a:gd name="connsiteX341" fmla="*/ 1494018 w 1641464"/>
                <a:gd name="connsiteY341" fmla="*/ 779232 h 1112167"/>
                <a:gd name="connsiteX342" fmla="*/ 1501219 w 1641464"/>
                <a:gd name="connsiteY342" fmla="*/ 774603 h 1112167"/>
                <a:gd name="connsiteX343" fmla="*/ 1503705 w 1641464"/>
                <a:gd name="connsiteY343" fmla="*/ 753429 h 1112167"/>
                <a:gd name="connsiteX344" fmla="*/ 1504390 w 1641464"/>
                <a:gd name="connsiteY344" fmla="*/ 746657 h 1112167"/>
                <a:gd name="connsiteX345" fmla="*/ 1515877 w 1641464"/>
                <a:gd name="connsiteY345" fmla="*/ 745971 h 1112167"/>
                <a:gd name="connsiteX346" fmla="*/ 1524450 w 1641464"/>
                <a:gd name="connsiteY346" fmla="*/ 725911 h 1112167"/>
                <a:gd name="connsiteX347" fmla="*/ 1533365 w 1641464"/>
                <a:gd name="connsiteY347" fmla="*/ 721282 h 1112167"/>
                <a:gd name="connsiteX348" fmla="*/ 1557025 w 1641464"/>
                <a:gd name="connsiteY348" fmla="*/ 714853 h 1112167"/>
                <a:gd name="connsiteX349" fmla="*/ 1532251 w 1641464"/>
                <a:gd name="connsiteY349" fmla="*/ 714167 h 1112167"/>
                <a:gd name="connsiteX350" fmla="*/ 1558397 w 1641464"/>
                <a:gd name="connsiteY350" fmla="*/ 705937 h 1112167"/>
                <a:gd name="connsiteX351" fmla="*/ 1566284 w 1641464"/>
                <a:gd name="connsiteY351" fmla="*/ 699165 h 1112167"/>
                <a:gd name="connsiteX352" fmla="*/ 1579914 w 1641464"/>
                <a:gd name="connsiteY352" fmla="*/ 700279 h 1112167"/>
                <a:gd name="connsiteX353" fmla="*/ 1575628 w 1641464"/>
                <a:gd name="connsiteY353" fmla="*/ 687764 h 1112167"/>
                <a:gd name="connsiteX354" fmla="*/ 1577771 w 1641464"/>
                <a:gd name="connsiteY354" fmla="*/ 679534 h 1112167"/>
                <a:gd name="connsiteX355" fmla="*/ 1588144 w 1641464"/>
                <a:gd name="connsiteY355" fmla="*/ 661960 h 1112167"/>
                <a:gd name="connsiteX356" fmla="*/ 1597488 w 1641464"/>
                <a:gd name="connsiteY356" fmla="*/ 656217 h 1112167"/>
                <a:gd name="connsiteX357" fmla="*/ 1609318 w 1641464"/>
                <a:gd name="connsiteY357" fmla="*/ 644387 h 1112167"/>
                <a:gd name="connsiteX358" fmla="*/ 1629377 w 1641464"/>
                <a:gd name="connsiteY358" fmla="*/ 645073 h 1112167"/>
                <a:gd name="connsiteX359" fmla="*/ 1641465 w 1641464"/>
                <a:gd name="connsiteY359" fmla="*/ 635986 h 1112167"/>
                <a:gd name="connsiteX360" fmla="*/ 1628177 w 1641464"/>
                <a:gd name="connsiteY360" fmla="*/ 590894 h 111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1641464" h="1112167">
                  <a:moveTo>
                    <a:pt x="615251" y="408300"/>
                  </a:moveTo>
                  <a:cubicBezTo>
                    <a:pt x="617651" y="402042"/>
                    <a:pt x="618080" y="398270"/>
                    <a:pt x="599992" y="391069"/>
                  </a:cubicBezTo>
                  <a:cubicBezTo>
                    <a:pt x="581818" y="383868"/>
                    <a:pt x="583704" y="379154"/>
                    <a:pt x="571274" y="357122"/>
                  </a:cubicBezTo>
                  <a:cubicBezTo>
                    <a:pt x="558844" y="335177"/>
                    <a:pt x="536384" y="325576"/>
                    <a:pt x="536384" y="317517"/>
                  </a:cubicBezTo>
                  <a:cubicBezTo>
                    <a:pt x="536384" y="309373"/>
                    <a:pt x="514438" y="310317"/>
                    <a:pt x="514438" y="316574"/>
                  </a:cubicBezTo>
                  <a:cubicBezTo>
                    <a:pt x="514438" y="322832"/>
                    <a:pt x="504837" y="324718"/>
                    <a:pt x="499608" y="328061"/>
                  </a:cubicBezTo>
                  <a:cubicBezTo>
                    <a:pt x="494378" y="331405"/>
                    <a:pt x="491978" y="326175"/>
                    <a:pt x="487177" y="319918"/>
                  </a:cubicBezTo>
                  <a:cubicBezTo>
                    <a:pt x="482377" y="313745"/>
                    <a:pt x="470890" y="307487"/>
                    <a:pt x="470890" y="303630"/>
                  </a:cubicBezTo>
                  <a:cubicBezTo>
                    <a:pt x="470890" y="299772"/>
                    <a:pt x="468061" y="291714"/>
                    <a:pt x="459917" y="295486"/>
                  </a:cubicBezTo>
                  <a:cubicBezTo>
                    <a:pt x="451773" y="299343"/>
                    <a:pt x="447487" y="295486"/>
                    <a:pt x="445086" y="298315"/>
                  </a:cubicBezTo>
                  <a:cubicBezTo>
                    <a:pt x="442686" y="301229"/>
                    <a:pt x="436514" y="296515"/>
                    <a:pt x="436514" y="296515"/>
                  </a:cubicBezTo>
                  <a:lnTo>
                    <a:pt x="436514" y="48769"/>
                  </a:lnTo>
                  <a:cubicBezTo>
                    <a:pt x="433685" y="48512"/>
                    <a:pt x="431113" y="47998"/>
                    <a:pt x="429142" y="47226"/>
                  </a:cubicBezTo>
                  <a:cubicBezTo>
                    <a:pt x="418769" y="43283"/>
                    <a:pt x="403338" y="36168"/>
                    <a:pt x="395109" y="37882"/>
                  </a:cubicBezTo>
                  <a:cubicBezTo>
                    <a:pt x="386879" y="39683"/>
                    <a:pt x="370334" y="41826"/>
                    <a:pt x="364591" y="38911"/>
                  </a:cubicBezTo>
                  <a:cubicBezTo>
                    <a:pt x="358847" y="36082"/>
                    <a:pt x="350960" y="33510"/>
                    <a:pt x="339130" y="35311"/>
                  </a:cubicBezTo>
                  <a:cubicBezTo>
                    <a:pt x="327300" y="37111"/>
                    <a:pt x="319757" y="28881"/>
                    <a:pt x="304669" y="25281"/>
                  </a:cubicBezTo>
                  <a:cubicBezTo>
                    <a:pt x="289581" y="21680"/>
                    <a:pt x="268493" y="26310"/>
                    <a:pt x="263435" y="28110"/>
                  </a:cubicBezTo>
                  <a:cubicBezTo>
                    <a:pt x="258377" y="29910"/>
                    <a:pt x="259492" y="22709"/>
                    <a:pt x="253062" y="23480"/>
                  </a:cubicBezTo>
                  <a:cubicBezTo>
                    <a:pt x="246633" y="24166"/>
                    <a:pt x="251605" y="20652"/>
                    <a:pt x="248005" y="15251"/>
                  </a:cubicBezTo>
                  <a:cubicBezTo>
                    <a:pt x="244404" y="9850"/>
                    <a:pt x="226488" y="14908"/>
                    <a:pt x="220058" y="15594"/>
                  </a:cubicBezTo>
                  <a:cubicBezTo>
                    <a:pt x="213629" y="16280"/>
                    <a:pt x="211829" y="12336"/>
                    <a:pt x="212172" y="9165"/>
                  </a:cubicBezTo>
                  <a:cubicBezTo>
                    <a:pt x="212515" y="5907"/>
                    <a:pt x="206428" y="7021"/>
                    <a:pt x="203942" y="11308"/>
                  </a:cubicBezTo>
                  <a:cubicBezTo>
                    <a:pt x="201456" y="15594"/>
                    <a:pt x="194255" y="16365"/>
                    <a:pt x="191426" y="13451"/>
                  </a:cubicBezTo>
                  <a:cubicBezTo>
                    <a:pt x="188512" y="10622"/>
                    <a:pt x="197513" y="9507"/>
                    <a:pt x="197856" y="6250"/>
                  </a:cubicBezTo>
                  <a:cubicBezTo>
                    <a:pt x="198198" y="2992"/>
                    <a:pt x="188512" y="1192"/>
                    <a:pt x="184911" y="163"/>
                  </a:cubicBezTo>
                  <a:cubicBezTo>
                    <a:pt x="181311" y="-951"/>
                    <a:pt x="175567" y="3764"/>
                    <a:pt x="168023" y="10536"/>
                  </a:cubicBezTo>
                  <a:cubicBezTo>
                    <a:pt x="160479" y="17308"/>
                    <a:pt x="149421" y="16623"/>
                    <a:pt x="142563" y="15937"/>
                  </a:cubicBezTo>
                  <a:cubicBezTo>
                    <a:pt x="135791" y="15251"/>
                    <a:pt x="127132" y="16623"/>
                    <a:pt x="127475" y="20566"/>
                  </a:cubicBezTo>
                  <a:cubicBezTo>
                    <a:pt x="127818" y="24509"/>
                    <a:pt x="136048" y="24166"/>
                    <a:pt x="131076" y="29138"/>
                  </a:cubicBezTo>
                  <a:cubicBezTo>
                    <a:pt x="126104" y="34111"/>
                    <a:pt x="124304" y="22280"/>
                    <a:pt x="119246" y="27681"/>
                  </a:cubicBezTo>
                  <a:cubicBezTo>
                    <a:pt x="114188" y="33082"/>
                    <a:pt x="99186" y="32653"/>
                    <a:pt x="95586" y="31967"/>
                  </a:cubicBezTo>
                  <a:cubicBezTo>
                    <a:pt x="91985" y="31281"/>
                    <a:pt x="80155" y="44140"/>
                    <a:pt x="76555" y="47741"/>
                  </a:cubicBezTo>
                  <a:cubicBezTo>
                    <a:pt x="72954" y="51341"/>
                    <a:pt x="79384" y="54599"/>
                    <a:pt x="69782" y="64971"/>
                  </a:cubicBezTo>
                  <a:cubicBezTo>
                    <a:pt x="60181" y="75344"/>
                    <a:pt x="34292" y="73201"/>
                    <a:pt x="28892" y="73201"/>
                  </a:cubicBezTo>
                  <a:cubicBezTo>
                    <a:pt x="23491" y="73201"/>
                    <a:pt x="27434" y="79288"/>
                    <a:pt x="24605" y="83231"/>
                  </a:cubicBezTo>
                  <a:cubicBezTo>
                    <a:pt x="21776" y="87174"/>
                    <a:pt x="27863" y="90775"/>
                    <a:pt x="42522" y="94718"/>
                  </a:cubicBezTo>
                  <a:cubicBezTo>
                    <a:pt x="57181" y="98661"/>
                    <a:pt x="67296" y="118035"/>
                    <a:pt x="69011" y="122664"/>
                  </a:cubicBezTo>
                  <a:cubicBezTo>
                    <a:pt x="70811" y="127294"/>
                    <a:pt x="89071" y="122321"/>
                    <a:pt x="96271" y="123350"/>
                  </a:cubicBezTo>
                  <a:cubicBezTo>
                    <a:pt x="103472" y="124379"/>
                    <a:pt x="95586" y="134494"/>
                    <a:pt x="101672" y="137323"/>
                  </a:cubicBezTo>
                  <a:cubicBezTo>
                    <a:pt x="107759" y="140152"/>
                    <a:pt x="117103" y="135866"/>
                    <a:pt x="118903" y="140924"/>
                  </a:cubicBezTo>
                  <a:cubicBezTo>
                    <a:pt x="120703" y="145982"/>
                    <a:pt x="106730" y="140924"/>
                    <a:pt x="99529" y="146325"/>
                  </a:cubicBezTo>
                  <a:cubicBezTo>
                    <a:pt x="92328" y="151725"/>
                    <a:pt x="88813" y="154211"/>
                    <a:pt x="85899" y="150268"/>
                  </a:cubicBezTo>
                  <a:cubicBezTo>
                    <a:pt x="83070" y="146325"/>
                    <a:pt x="71240" y="148810"/>
                    <a:pt x="65068" y="149582"/>
                  </a:cubicBezTo>
                  <a:cubicBezTo>
                    <a:pt x="58981" y="150268"/>
                    <a:pt x="64725" y="142038"/>
                    <a:pt x="65068" y="138438"/>
                  </a:cubicBezTo>
                  <a:cubicBezTo>
                    <a:pt x="65410" y="134837"/>
                    <a:pt x="56838" y="132351"/>
                    <a:pt x="45008" y="139124"/>
                  </a:cubicBezTo>
                  <a:cubicBezTo>
                    <a:pt x="33178" y="145896"/>
                    <a:pt x="37464" y="143410"/>
                    <a:pt x="36007" y="148810"/>
                  </a:cubicBezTo>
                  <a:cubicBezTo>
                    <a:pt x="34549" y="154211"/>
                    <a:pt x="29577" y="145553"/>
                    <a:pt x="22034" y="150268"/>
                  </a:cubicBezTo>
                  <a:cubicBezTo>
                    <a:pt x="14490" y="154897"/>
                    <a:pt x="2317" y="158155"/>
                    <a:pt x="174" y="162784"/>
                  </a:cubicBezTo>
                  <a:cubicBezTo>
                    <a:pt x="-1969" y="167413"/>
                    <a:pt x="16290" y="170670"/>
                    <a:pt x="23491" y="172128"/>
                  </a:cubicBezTo>
                  <a:cubicBezTo>
                    <a:pt x="30692" y="173585"/>
                    <a:pt x="14918" y="178214"/>
                    <a:pt x="20662" y="180014"/>
                  </a:cubicBezTo>
                  <a:cubicBezTo>
                    <a:pt x="26406" y="181815"/>
                    <a:pt x="23920" y="187215"/>
                    <a:pt x="32835" y="191844"/>
                  </a:cubicBezTo>
                  <a:cubicBezTo>
                    <a:pt x="41750" y="196473"/>
                    <a:pt x="61896" y="191844"/>
                    <a:pt x="67211" y="191844"/>
                  </a:cubicBezTo>
                  <a:cubicBezTo>
                    <a:pt x="72611" y="191844"/>
                    <a:pt x="77583" y="198274"/>
                    <a:pt x="81870" y="193645"/>
                  </a:cubicBezTo>
                  <a:cubicBezTo>
                    <a:pt x="86156" y="189015"/>
                    <a:pt x="102272" y="176071"/>
                    <a:pt x="110588" y="183615"/>
                  </a:cubicBezTo>
                  <a:cubicBezTo>
                    <a:pt x="118817" y="191159"/>
                    <a:pt x="101586" y="190044"/>
                    <a:pt x="105958" y="194673"/>
                  </a:cubicBezTo>
                  <a:cubicBezTo>
                    <a:pt x="110245" y="199303"/>
                    <a:pt x="115645" y="210447"/>
                    <a:pt x="107759" y="216190"/>
                  </a:cubicBezTo>
                  <a:cubicBezTo>
                    <a:pt x="99872" y="221934"/>
                    <a:pt x="92328" y="217991"/>
                    <a:pt x="88042" y="217648"/>
                  </a:cubicBezTo>
                  <a:cubicBezTo>
                    <a:pt x="83756" y="217305"/>
                    <a:pt x="86242" y="225534"/>
                    <a:pt x="79469" y="230935"/>
                  </a:cubicBezTo>
                  <a:cubicBezTo>
                    <a:pt x="72697" y="236336"/>
                    <a:pt x="67639" y="225191"/>
                    <a:pt x="59067" y="225191"/>
                  </a:cubicBezTo>
                  <a:cubicBezTo>
                    <a:pt x="50494" y="225191"/>
                    <a:pt x="52295" y="236336"/>
                    <a:pt x="52637" y="241651"/>
                  </a:cubicBezTo>
                  <a:cubicBezTo>
                    <a:pt x="52980" y="247051"/>
                    <a:pt x="39779" y="240536"/>
                    <a:pt x="36521" y="253481"/>
                  </a:cubicBezTo>
                  <a:cubicBezTo>
                    <a:pt x="33264" y="266425"/>
                    <a:pt x="19633" y="255281"/>
                    <a:pt x="28634" y="267797"/>
                  </a:cubicBezTo>
                  <a:cubicBezTo>
                    <a:pt x="37636" y="280313"/>
                    <a:pt x="36178" y="272426"/>
                    <a:pt x="43379" y="277484"/>
                  </a:cubicBezTo>
                  <a:cubicBezTo>
                    <a:pt x="50580" y="282456"/>
                    <a:pt x="35492" y="291457"/>
                    <a:pt x="42693" y="292914"/>
                  </a:cubicBezTo>
                  <a:cubicBezTo>
                    <a:pt x="49894" y="294372"/>
                    <a:pt x="57781" y="307230"/>
                    <a:pt x="62753" y="311945"/>
                  </a:cubicBezTo>
                  <a:cubicBezTo>
                    <a:pt x="67811" y="316574"/>
                    <a:pt x="74240" y="309459"/>
                    <a:pt x="81784" y="309116"/>
                  </a:cubicBezTo>
                  <a:cubicBezTo>
                    <a:pt x="89328" y="308773"/>
                    <a:pt x="85727" y="298401"/>
                    <a:pt x="90014" y="302258"/>
                  </a:cubicBezTo>
                  <a:cubicBezTo>
                    <a:pt x="94300" y="306202"/>
                    <a:pt x="100386" y="317689"/>
                    <a:pt x="96443" y="320518"/>
                  </a:cubicBezTo>
                  <a:cubicBezTo>
                    <a:pt x="92500" y="323432"/>
                    <a:pt x="95757" y="332348"/>
                    <a:pt x="94986" y="336634"/>
                  </a:cubicBezTo>
                  <a:cubicBezTo>
                    <a:pt x="94300" y="340920"/>
                    <a:pt x="111445" y="339549"/>
                    <a:pt x="112559" y="334491"/>
                  </a:cubicBezTo>
                  <a:cubicBezTo>
                    <a:pt x="113674" y="329519"/>
                    <a:pt x="127218" y="328061"/>
                    <a:pt x="134762" y="336291"/>
                  </a:cubicBezTo>
                  <a:cubicBezTo>
                    <a:pt x="142306" y="344521"/>
                    <a:pt x="144792" y="345978"/>
                    <a:pt x="144792" y="339549"/>
                  </a:cubicBezTo>
                  <a:cubicBezTo>
                    <a:pt x="144792" y="333119"/>
                    <a:pt x="151221" y="325918"/>
                    <a:pt x="151564" y="331319"/>
                  </a:cubicBezTo>
                  <a:cubicBezTo>
                    <a:pt x="151907" y="336720"/>
                    <a:pt x="157993" y="338091"/>
                    <a:pt x="169138" y="333119"/>
                  </a:cubicBezTo>
                  <a:cubicBezTo>
                    <a:pt x="180282" y="328061"/>
                    <a:pt x="175224" y="333462"/>
                    <a:pt x="169481" y="340663"/>
                  </a:cubicBezTo>
                  <a:cubicBezTo>
                    <a:pt x="161594" y="350607"/>
                    <a:pt x="169481" y="365009"/>
                    <a:pt x="163737" y="366466"/>
                  </a:cubicBezTo>
                  <a:cubicBezTo>
                    <a:pt x="157993" y="367923"/>
                    <a:pt x="153364" y="382583"/>
                    <a:pt x="144020" y="383697"/>
                  </a:cubicBezTo>
                  <a:cubicBezTo>
                    <a:pt x="134676" y="384811"/>
                    <a:pt x="118903" y="402385"/>
                    <a:pt x="116760" y="405214"/>
                  </a:cubicBezTo>
                  <a:cubicBezTo>
                    <a:pt x="114617" y="408129"/>
                    <a:pt x="94557" y="399470"/>
                    <a:pt x="91642" y="407700"/>
                  </a:cubicBezTo>
                  <a:cubicBezTo>
                    <a:pt x="88813" y="415930"/>
                    <a:pt x="76640" y="422102"/>
                    <a:pt x="79812" y="425274"/>
                  </a:cubicBezTo>
                  <a:cubicBezTo>
                    <a:pt x="81955" y="427417"/>
                    <a:pt x="98415" y="419187"/>
                    <a:pt x="99186" y="414901"/>
                  </a:cubicBezTo>
                  <a:cubicBezTo>
                    <a:pt x="99872" y="410615"/>
                    <a:pt x="102101" y="411301"/>
                    <a:pt x="104930" y="414558"/>
                  </a:cubicBezTo>
                  <a:cubicBezTo>
                    <a:pt x="107759" y="417815"/>
                    <a:pt x="114959" y="413101"/>
                    <a:pt x="118217" y="410272"/>
                  </a:cubicBezTo>
                  <a:cubicBezTo>
                    <a:pt x="121475" y="407443"/>
                    <a:pt x="126790" y="408471"/>
                    <a:pt x="130047" y="408814"/>
                  </a:cubicBezTo>
                  <a:cubicBezTo>
                    <a:pt x="133305" y="409157"/>
                    <a:pt x="134676" y="404871"/>
                    <a:pt x="144363" y="403071"/>
                  </a:cubicBezTo>
                  <a:cubicBezTo>
                    <a:pt x="154050" y="401271"/>
                    <a:pt x="151907" y="398442"/>
                    <a:pt x="154050" y="393384"/>
                  </a:cubicBezTo>
                  <a:cubicBezTo>
                    <a:pt x="156193" y="388326"/>
                    <a:pt x="179168" y="377610"/>
                    <a:pt x="183454" y="376496"/>
                  </a:cubicBezTo>
                  <a:cubicBezTo>
                    <a:pt x="187740" y="375382"/>
                    <a:pt x="185254" y="368266"/>
                    <a:pt x="189883" y="367838"/>
                  </a:cubicBezTo>
                  <a:cubicBezTo>
                    <a:pt x="194512" y="367495"/>
                    <a:pt x="201713" y="361752"/>
                    <a:pt x="207800" y="356779"/>
                  </a:cubicBezTo>
                  <a:cubicBezTo>
                    <a:pt x="213886" y="351722"/>
                    <a:pt x="215343" y="353865"/>
                    <a:pt x="219973" y="352150"/>
                  </a:cubicBezTo>
                  <a:cubicBezTo>
                    <a:pt x="224602" y="350350"/>
                    <a:pt x="221087" y="341006"/>
                    <a:pt x="225716" y="340320"/>
                  </a:cubicBezTo>
                  <a:cubicBezTo>
                    <a:pt x="230345" y="339634"/>
                    <a:pt x="233946" y="336034"/>
                    <a:pt x="233946" y="332090"/>
                  </a:cubicBezTo>
                  <a:cubicBezTo>
                    <a:pt x="233946" y="328147"/>
                    <a:pt x="222116" y="328147"/>
                    <a:pt x="221001" y="325661"/>
                  </a:cubicBezTo>
                  <a:cubicBezTo>
                    <a:pt x="219887" y="323175"/>
                    <a:pt x="230345" y="313831"/>
                    <a:pt x="234289" y="314174"/>
                  </a:cubicBezTo>
                  <a:cubicBezTo>
                    <a:pt x="238232" y="314517"/>
                    <a:pt x="244661" y="310231"/>
                    <a:pt x="245004" y="304487"/>
                  </a:cubicBezTo>
                  <a:cubicBezTo>
                    <a:pt x="245347" y="298744"/>
                    <a:pt x="251091" y="297629"/>
                    <a:pt x="255720" y="292657"/>
                  </a:cubicBezTo>
                  <a:cubicBezTo>
                    <a:pt x="260349" y="287599"/>
                    <a:pt x="259320" y="283313"/>
                    <a:pt x="263950" y="282970"/>
                  </a:cubicBezTo>
                  <a:cubicBezTo>
                    <a:pt x="268579" y="282627"/>
                    <a:pt x="272951" y="276112"/>
                    <a:pt x="277923" y="273283"/>
                  </a:cubicBezTo>
                  <a:cubicBezTo>
                    <a:pt x="282980" y="270369"/>
                    <a:pt x="277923" y="276884"/>
                    <a:pt x="287610" y="277227"/>
                  </a:cubicBezTo>
                  <a:cubicBezTo>
                    <a:pt x="297297" y="277570"/>
                    <a:pt x="295153" y="286571"/>
                    <a:pt x="287953" y="283313"/>
                  </a:cubicBezTo>
                  <a:cubicBezTo>
                    <a:pt x="280752" y="280055"/>
                    <a:pt x="277580" y="280398"/>
                    <a:pt x="271150" y="286571"/>
                  </a:cubicBezTo>
                  <a:cubicBezTo>
                    <a:pt x="264721" y="292657"/>
                    <a:pt x="269693" y="294457"/>
                    <a:pt x="264721" y="301315"/>
                  </a:cubicBezTo>
                  <a:cubicBezTo>
                    <a:pt x="259663" y="308088"/>
                    <a:pt x="259320" y="312460"/>
                    <a:pt x="265835" y="313145"/>
                  </a:cubicBezTo>
                  <a:cubicBezTo>
                    <a:pt x="272265" y="313831"/>
                    <a:pt x="266178" y="318546"/>
                    <a:pt x="260092" y="320260"/>
                  </a:cubicBezTo>
                  <a:cubicBezTo>
                    <a:pt x="254005" y="322061"/>
                    <a:pt x="258292" y="325661"/>
                    <a:pt x="266521" y="325661"/>
                  </a:cubicBezTo>
                  <a:cubicBezTo>
                    <a:pt x="274751" y="325661"/>
                    <a:pt x="286924" y="313831"/>
                    <a:pt x="298411" y="308088"/>
                  </a:cubicBezTo>
                  <a:cubicBezTo>
                    <a:pt x="309898" y="302344"/>
                    <a:pt x="318471" y="308088"/>
                    <a:pt x="321728" y="306973"/>
                  </a:cubicBezTo>
                  <a:cubicBezTo>
                    <a:pt x="324986" y="305944"/>
                    <a:pt x="318128" y="300544"/>
                    <a:pt x="322071" y="298744"/>
                  </a:cubicBezTo>
                  <a:cubicBezTo>
                    <a:pt x="326014" y="296943"/>
                    <a:pt x="317442" y="295829"/>
                    <a:pt x="314870" y="289057"/>
                  </a:cubicBezTo>
                  <a:cubicBezTo>
                    <a:pt x="312384" y="282284"/>
                    <a:pt x="318814" y="286571"/>
                    <a:pt x="320271" y="281170"/>
                  </a:cubicBezTo>
                  <a:cubicBezTo>
                    <a:pt x="321728" y="275769"/>
                    <a:pt x="325672" y="277912"/>
                    <a:pt x="329272" y="280484"/>
                  </a:cubicBezTo>
                  <a:cubicBezTo>
                    <a:pt x="332872" y="282970"/>
                    <a:pt x="337844" y="277998"/>
                    <a:pt x="341102" y="284770"/>
                  </a:cubicBezTo>
                  <a:cubicBezTo>
                    <a:pt x="344360" y="291543"/>
                    <a:pt x="347874" y="282970"/>
                    <a:pt x="353618" y="287599"/>
                  </a:cubicBezTo>
                  <a:cubicBezTo>
                    <a:pt x="359361" y="292228"/>
                    <a:pt x="352503" y="291543"/>
                    <a:pt x="346417" y="293000"/>
                  </a:cubicBezTo>
                  <a:cubicBezTo>
                    <a:pt x="340331" y="294457"/>
                    <a:pt x="343588" y="302687"/>
                    <a:pt x="348217" y="298744"/>
                  </a:cubicBezTo>
                  <a:cubicBezTo>
                    <a:pt x="352846" y="294800"/>
                    <a:pt x="356790" y="292314"/>
                    <a:pt x="361162" y="296257"/>
                  </a:cubicBezTo>
                  <a:cubicBezTo>
                    <a:pt x="365448" y="300201"/>
                    <a:pt x="367248" y="298401"/>
                    <a:pt x="370849" y="294800"/>
                  </a:cubicBezTo>
                  <a:cubicBezTo>
                    <a:pt x="374449" y="291200"/>
                    <a:pt x="374449" y="295143"/>
                    <a:pt x="374449" y="298058"/>
                  </a:cubicBezTo>
                  <a:cubicBezTo>
                    <a:pt x="374449" y="300887"/>
                    <a:pt x="381993" y="302001"/>
                    <a:pt x="392708" y="303801"/>
                  </a:cubicBezTo>
                  <a:cubicBezTo>
                    <a:pt x="403424" y="305601"/>
                    <a:pt x="422798" y="303115"/>
                    <a:pt x="427856" y="302773"/>
                  </a:cubicBezTo>
                  <a:cubicBezTo>
                    <a:pt x="432914" y="302430"/>
                    <a:pt x="431113" y="310317"/>
                    <a:pt x="442172" y="312460"/>
                  </a:cubicBezTo>
                  <a:cubicBezTo>
                    <a:pt x="453316" y="314603"/>
                    <a:pt x="456145" y="301315"/>
                    <a:pt x="461889" y="306030"/>
                  </a:cubicBezTo>
                  <a:cubicBezTo>
                    <a:pt x="467632" y="310659"/>
                    <a:pt x="461889" y="312460"/>
                    <a:pt x="458631" y="316060"/>
                  </a:cubicBezTo>
                  <a:cubicBezTo>
                    <a:pt x="455373" y="319661"/>
                    <a:pt x="462231" y="320003"/>
                    <a:pt x="466518" y="321804"/>
                  </a:cubicBezTo>
                  <a:cubicBezTo>
                    <a:pt x="470804" y="323604"/>
                    <a:pt x="480834" y="326433"/>
                    <a:pt x="485549" y="331148"/>
                  </a:cubicBezTo>
                  <a:cubicBezTo>
                    <a:pt x="490178" y="335777"/>
                    <a:pt x="493092" y="340835"/>
                    <a:pt x="504580" y="346578"/>
                  </a:cubicBezTo>
                  <a:cubicBezTo>
                    <a:pt x="516067" y="352322"/>
                    <a:pt x="504923" y="332262"/>
                    <a:pt x="513924" y="338691"/>
                  </a:cubicBezTo>
                  <a:cubicBezTo>
                    <a:pt x="522839" y="345121"/>
                    <a:pt x="519667" y="339034"/>
                    <a:pt x="526868" y="345464"/>
                  </a:cubicBezTo>
                  <a:cubicBezTo>
                    <a:pt x="534069" y="351893"/>
                    <a:pt x="531497" y="342549"/>
                    <a:pt x="528325" y="331833"/>
                  </a:cubicBezTo>
                  <a:cubicBezTo>
                    <a:pt x="525068" y="321118"/>
                    <a:pt x="531583" y="328233"/>
                    <a:pt x="534755" y="333291"/>
                  </a:cubicBezTo>
                  <a:cubicBezTo>
                    <a:pt x="538012" y="338348"/>
                    <a:pt x="538012" y="347950"/>
                    <a:pt x="535869" y="354465"/>
                  </a:cubicBezTo>
                  <a:cubicBezTo>
                    <a:pt x="533726" y="360894"/>
                    <a:pt x="522925" y="355493"/>
                    <a:pt x="524039" y="351979"/>
                  </a:cubicBezTo>
                  <a:cubicBezTo>
                    <a:pt x="525154" y="348378"/>
                    <a:pt x="513324" y="349836"/>
                    <a:pt x="512895" y="354808"/>
                  </a:cubicBezTo>
                  <a:cubicBezTo>
                    <a:pt x="512552" y="359780"/>
                    <a:pt x="520439" y="369467"/>
                    <a:pt x="526182" y="370581"/>
                  </a:cubicBezTo>
                  <a:cubicBezTo>
                    <a:pt x="531926" y="371610"/>
                    <a:pt x="527640" y="380611"/>
                    <a:pt x="531240" y="381640"/>
                  </a:cubicBezTo>
                  <a:cubicBezTo>
                    <a:pt x="536126" y="383097"/>
                    <a:pt x="535869" y="392441"/>
                    <a:pt x="538784" y="390984"/>
                  </a:cubicBezTo>
                  <a:cubicBezTo>
                    <a:pt x="541613" y="389526"/>
                    <a:pt x="540584" y="378468"/>
                    <a:pt x="537327" y="373410"/>
                  </a:cubicBezTo>
                  <a:cubicBezTo>
                    <a:pt x="534069" y="368352"/>
                    <a:pt x="535526" y="361237"/>
                    <a:pt x="539813" y="362609"/>
                  </a:cubicBezTo>
                  <a:cubicBezTo>
                    <a:pt x="544099" y="364066"/>
                    <a:pt x="539813" y="371610"/>
                    <a:pt x="541956" y="374096"/>
                  </a:cubicBezTo>
                  <a:cubicBezTo>
                    <a:pt x="544099" y="376582"/>
                    <a:pt x="546585" y="371610"/>
                    <a:pt x="551643" y="368695"/>
                  </a:cubicBezTo>
                  <a:cubicBezTo>
                    <a:pt x="556700" y="365780"/>
                    <a:pt x="549500" y="357551"/>
                    <a:pt x="551300" y="353265"/>
                  </a:cubicBezTo>
                  <a:cubicBezTo>
                    <a:pt x="553100" y="348978"/>
                    <a:pt x="558844" y="356865"/>
                    <a:pt x="560987" y="364409"/>
                  </a:cubicBezTo>
                  <a:cubicBezTo>
                    <a:pt x="563130" y="371953"/>
                    <a:pt x="555586" y="371610"/>
                    <a:pt x="555586" y="375553"/>
                  </a:cubicBezTo>
                  <a:cubicBezTo>
                    <a:pt x="555586" y="379496"/>
                    <a:pt x="548814" y="377696"/>
                    <a:pt x="546671" y="379839"/>
                  </a:cubicBezTo>
                  <a:cubicBezTo>
                    <a:pt x="544527" y="381982"/>
                    <a:pt x="545556" y="396384"/>
                    <a:pt x="548471" y="396727"/>
                  </a:cubicBezTo>
                  <a:cubicBezTo>
                    <a:pt x="551300" y="397070"/>
                    <a:pt x="553100" y="384897"/>
                    <a:pt x="554900" y="390984"/>
                  </a:cubicBezTo>
                  <a:cubicBezTo>
                    <a:pt x="556700" y="397070"/>
                    <a:pt x="563473" y="383097"/>
                    <a:pt x="565273" y="388840"/>
                  </a:cubicBezTo>
                  <a:cubicBezTo>
                    <a:pt x="567073" y="394584"/>
                    <a:pt x="575646" y="401013"/>
                    <a:pt x="578903" y="399556"/>
                  </a:cubicBezTo>
                  <a:cubicBezTo>
                    <a:pt x="582161" y="398099"/>
                    <a:pt x="577446" y="392012"/>
                    <a:pt x="572474" y="391669"/>
                  </a:cubicBezTo>
                  <a:cubicBezTo>
                    <a:pt x="567416" y="391326"/>
                    <a:pt x="568188" y="383097"/>
                    <a:pt x="572817" y="382668"/>
                  </a:cubicBezTo>
                  <a:cubicBezTo>
                    <a:pt x="577446" y="382325"/>
                    <a:pt x="585761" y="394498"/>
                    <a:pt x="585333" y="398785"/>
                  </a:cubicBezTo>
                  <a:cubicBezTo>
                    <a:pt x="584990" y="403071"/>
                    <a:pt x="581046" y="402728"/>
                    <a:pt x="577103" y="407014"/>
                  </a:cubicBezTo>
                  <a:cubicBezTo>
                    <a:pt x="573160" y="411301"/>
                    <a:pt x="567759" y="399813"/>
                    <a:pt x="563130" y="400156"/>
                  </a:cubicBezTo>
                  <a:cubicBezTo>
                    <a:pt x="558501" y="400499"/>
                    <a:pt x="563130" y="407700"/>
                    <a:pt x="565273" y="412672"/>
                  </a:cubicBezTo>
                  <a:cubicBezTo>
                    <a:pt x="567416" y="417730"/>
                    <a:pt x="559529" y="424502"/>
                    <a:pt x="565616" y="428446"/>
                  </a:cubicBezTo>
                  <a:cubicBezTo>
                    <a:pt x="571702" y="432389"/>
                    <a:pt x="569902" y="425959"/>
                    <a:pt x="571017" y="423045"/>
                  </a:cubicBezTo>
                  <a:cubicBezTo>
                    <a:pt x="572131" y="420216"/>
                    <a:pt x="576760" y="423731"/>
                    <a:pt x="580018" y="426302"/>
                  </a:cubicBezTo>
                  <a:cubicBezTo>
                    <a:pt x="583018" y="428617"/>
                    <a:pt x="583618" y="420559"/>
                    <a:pt x="583618" y="417301"/>
                  </a:cubicBezTo>
                  <a:cubicBezTo>
                    <a:pt x="583618" y="414044"/>
                    <a:pt x="589019" y="415844"/>
                    <a:pt x="591848" y="420216"/>
                  </a:cubicBezTo>
                  <a:cubicBezTo>
                    <a:pt x="594677" y="424502"/>
                    <a:pt x="595105" y="415587"/>
                    <a:pt x="599391" y="416272"/>
                  </a:cubicBezTo>
                  <a:cubicBezTo>
                    <a:pt x="603678" y="416958"/>
                    <a:pt x="600849" y="423816"/>
                    <a:pt x="600849" y="427760"/>
                  </a:cubicBezTo>
                  <a:cubicBezTo>
                    <a:pt x="600849" y="431703"/>
                    <a:pt x="608393" y="424502"/>
                    <a:pt x="607621" y="428874"/>
                  </a:cubicBezTo>
                  <a:cubicBezTo>
                    <a:pt x="607535" y="429474"/>
                    <a:pt x="607535" y="430074"/>
                    <a:pt x="607621" y="430674"/>
                  </a:cubicBezTo>
                  <a:cubicBezTo>
                    <a:pt x="611564" y="427845"/>
                    <a:pt x="615679" y="424931"/>
                    <a:pt x="618680" y="422873"/>
                  </a:cubicBezTo>
                  <a:cubicBezTo>
                    <a:pt x="626309" y="417901"/>
                    <a:pt x="612850" y="414558"/>
                    <a:pt x="615251" y="408300"/>
                  </a:cubicBezTo>
                  <a:close/>
                  <a:moveTo>
                    <a:pt x="10375" y="459221"/>
                  </a:moveTo>
                  <a:cubicBezTo>
                    <a:pt x="18947" y="455620"/>
                    <a:pt x="22548" y="451334"/>
                    <a:pt x="18947" y="447048"/>
                  </a:cubicBezTo>
                  <a:cubicBezTo>
                    <a:pt x="15347" y="442761"/>
                    <a:pt x="3774" y="461964"/>
                    <a:pt x="10375" y="459221"/>
                  </a:cubicBezTo>
                  <a:close/>
                  <a:moveTo>
                    <a:pt x="71325" y="426988"/>
                  </a:moveTo>
                  <a:cubicBezTo>
                    <a:pt x="63439" y="424159"/>
                    <a:pt x="42693" y="436761"/>
                    <a:pt x="49808" y="437790"/>
                  </a:cubicBezTo>
                  <a:cubicBezTo>
                    <a:pt x="54866" y="438475"/>
                    <a:pt x="57009" y="433503"/>
                    <a:pt x="62667" y="433503"/>
                  </a:cubicBezTo>
                  <a:cubicBezTo>
                    <a:pt x="68411" y="433417"/>
                    <a:pt x="79212" y="429817"/>
                    <a:pt x="71325" y="426988"/>
                  </a:cubicBezTo>
                  <a:close/>
                  <a:moveTo>
                    <a:pt x="253062" y="342721"/>
                  </a:moveTo>
                  <a:cubicBezTo>
                    <a:pt x="253405" y="338777"/>
                    <a:pt x="247662" y="339120"/>
                    <a:pt x="240547" y="347350"/>
                  </a:cubicBezTo>
                  <a:cubicBezTo>
                    <a:pt x="233346" y="355579"/>
                    <a:pt x="227259" y="359866"/>
                    <a:pt x="226231" y="363895"/>
                  </a:cubicBezTo>
                  <a:cubicBezTo>
                    <a:pt x="225116" y="367838"/>
                    <a:pt x="216886" y="363209"/>
                    <a:pt x="214400" y="368181"/>
                  </a:cubicBezTo>
                  <a:cubicBezTo>
                    <a:pt x="211914" y="373239"/>
                    <a:pt x="216201" y="384297"/>
                    <a:pt x="221173" y="380782"/>
                  </a:cubicBezTo>
                  <a:cubicBezTo>
                    <a:pt x="226231" y="377182"/>
                    <a:pt x="226573" y="380782"/>
                    <a:pt x="229745" y="380782"/>
                  </a:cubicBezTo>
                  <a:cubicBezTo>
                    <a:pt x="233003" y="380782"/>
                    <a:pt x="247662" y="370753"/>
                    <a:pt x="250919" y="365695"/>
                  </a:cubicBezTo>
                  <a:cubicBezTo>
                    <a:pt x="254177" y="360723"/>
                    <a:pt x="245176" y="359265"/>
                    <a:pt x="244833" y="356008"/>
                  </a:cubicBezTo>
                  <a:cubicBezTo>
                    <a:pt x="244490" y="352750"/>
                    <a:pt x="252377" y="352750"/>
                    <a:pt x="256320" y="350607"/>
                  </a:cubicBezTo>
                  <a:cubicBezTo>
                    <a:pt x="260263" y="348464"/>
                    <a:pt x="252720" y="346664"/>
                    <a:pt x="253062" y="342721"/>
                  </a:cubicBezTo>
                  <a:close/>
                  <a:moveTo>
                    <a:pt x="24691" y="300372"/>
                  </a:moveTo>
                  <a:cubicBezTo>
                    <a:pt x="24005" y="294629"/>
                    <a:pt x="8575" y="300029"/>
                    <a:pt x="10375" y="305430"/>
                  </a:cubicBezTo>
                  <a:cubicBezTo>
                    <a:pt x="12175" y="310831"/>
                    <a:pt x="26748" y="314345"/>
                    <a:pt x="32921" y="312202"/>
                  </a:cubicBezTo>
                  <a:cubicBezTo>
                    <a:pt x="38321" y="310402"/>
                    <a:pt x="40122" y="304659"/>
                    <a:pt x="36178" y="301058"/>
                  </a:cubicBezTo>
                  <a:cubicBezTo>
                    <a:pt x="32235" y="297543"/>
                    <a:pt x="25463" y="306116"/>
                    <a:pt x="24691" y="300372"/>
                  </a:cubicBezTo>
                  <a:close/>
                  <a:moveTo>
                    <a:pt x="199399" y="1091957"/>
                  </a:moveTo>
                  <a:cubicBezTo>
                    <a:pt x="190398" y="1092986"/>
                    <a:pt x="195370" y="1115446"/>
                    <a:pt x="200170" y="1111760"/>
                  </a:cubicBezTo>
                  <a:cubicBezTo>
                    <a:pt x="203599" y="1109102"/>
                    <a:pt x="209943" y="1108588"/>
                    <a:pt x="211743" y="1105159"/>
                  </a:cubicBezTo>
                  <a:cubicBezTo>
                    <a:pt x="214229" y="1100615"/>
                    <a:pt x="208400" y="1090928"/>
                    <a:pt x="199399" y="1091957"/>
                  </a:cubicBezTo>
                  <a:close/>
                  <a:moveTo>
                    <a:pt x="187569" y="1078241"/>
                  </a:moveTo>
                  <a:cubicBezTo>
                    <a:pt x="182254" y="1079012"/>
                    <a:pt x="185683" y="1088614"/>
                    <a:pt x="189112" y="1086128"/>
                  </a:cubicBezTo>
                  <a:cubicBezTo>
                    <a:pt x="194941" y="1081927"/>
                    <a:pt x="192798" y="1077470"/>
                    <a:pt x="187569" y="1078241"/>
                  </a:cubicBezTo>
                  <a:close/>
                  <a:moveTo>
                    <a:pt x="131676" y="1060067"/>
                  </a:moveTo>
                  <a:cubicBezTo>
                    <a:pt x="136391" y="1065039"/>
                    <a:pt x="139820" y="1063753"/>
                    <a:pt x="141191" y="1059296"/>
                  </a:cubicBezTo>
                  <a:cubicBezTo>
                    <a:pt x="142477" y="1054838"/>
                    <a:pt x="126532" y="1054752"/>
                    <a:pt x="131676" y="1060067"/>
                  </a:cubicBezTo>
                  <a:close/>
                  <a:moveTo>
                    <a:pt x="156965" y="1070869"/>
                  </a:moveTo>
                  <a:cubicBezTo>
                    <a:pt x="160394" y="1076184"/>
                    <a:pt x="164080" y="1077212"/>
                    <a:pt x="166995" y="1072497"/>
                  </a:cubicBezTo>
                  <a:cubicBezTo>
                    <a:pt x="169909" y="1067697"/>
                    <a:pt x="152936" y="1064697"/>
                    <a:pt x="156965" y="1070869"/>
                  </a:cubicBezTo>
                  <a:close/>
                  <a:moveTo>
                    <a:pt x="1628177" y="590894"/>
                  </a:moveTo>
                  <a:cubicBezTo>
                    <a:pt x="1627663" y="586094"/>
                    <a:pt x="1613347" y="589951"/>
                    <a:pt x="1606660" y="584637"/>
                  </a:cubicBezTo>
                  <a:cubicBezTo>
                    <a:pt x="1599974" y="579407"/>
                    <a:pt x="1588487" y="603325"/>
                    <a:pt x="1586086" y="613354"/>
                  </a:cubicBezTo>
                  <a:cubicBezTo>
                    <a:pt x="1583686" y="623384"/>
                    <a:pt x="1566027" y="634357"/>
                    <a:pt x="1566027" y="634357"/>
                  </a:cubicBezTo>
                  <a:cubicBezTo>
                    <a:pt x="1566027" y="634357"/>
                    <a:pt x="1514849" y="634871"/>
                    <a:pt x="1510563" y="634871"/>
                  </a:cubicBezTo>
                  <a:cubicBezTo>
                    <a:pt x="1507562" y="634871"/>
                    <a:pt x="1495818" y="644987"/>
                    <a:pt x="1488960" y="651245"/>
                  </a:cubicBezTo>
                  <a:cubicBezTo>
                    <a:pt x="1489131" y="651502"/>
                    <a:pt x="1489388" y="651759"/>
                    <a:pt x="1489560" y="652102"/>
                  </a:cubicBezTo>
                  <a:cubicBezTo>
                    <a:pt x="1494703" y="661446"/>
                    <a:pt x="1475930" y="667189"/>
                    <a:pt x="1458013" y="667875"/>
                  </a:cubicBezTo>
                  <a:cubicBezTo>
                    <a:pt x="1452527" y="668133"/>
                    <a:pt x="1448326" y="668647"/>
                    <a:pt x="1445154" y="669075"/>
                  </a:cubicBezTo>
                  <a:cubicBezTo>
                    <a:pt x="1445754" y="671219"/>
                    <a:pt x="1446269" y="673705"/>
                    <a:pt x="1446097" y="675505"/>
                  </a:cubicBezTo>
                  <a:cubicBezTo>
                    <a:pt x="1445926" y="676619"/>
                    <a:pt x="1444040" y="678077"/>
                    <a:pt x="1441297" y="679534"/>
                  </a:cubicBezTo>
                  <a:cubicBezTo>
                    <a:pt x="1438554" y="685106"/>
                    <a:pt x="1416522" y="695822"/>
                    <a:pt x="1404264" y="702337"/>
                  </a:cubicBezTo>
                  <a:cubicBezTo>
                    <a:pt x="1390633" y="709538"/>
                    <a:pt x="1372031" y="705937"/>
                    <a:pt x="1372031" y="695136"/>
                  </a:cubicBezTo>
                  <a:cubicBezTo>
                    <a:pt x="1372031" y="684420"/>
                    <a:pt x="1382061" y="686563"/>
                    <a:pt x="1384204" y="691535"/>
                  </a:cubicBezTo>
                  <a:cubicBezTo>
                    <a:pt x="1384975" y="693421"/>
                    <a:pt x="1387461" y="692050"/>
                    <a:pt x="1390719" y="689735"/>
                  </a:cubicBezTo>
                  <a:cubicBezTo>
                    <a:pt x="1387290" y="686392"/>
                    <a:pt x="1387376" y="681163"/>
                    <a:pt x="1388061" y="677048"/>
                  </a:cubicBezTo>
                  <a:cubicBezTo>
                    <a:pt x="1383947" y="675248"/>
                    <a:pt x="1390376" y="659217"/>
                    <a:pt x="1382061" y="656388"/>
                  </a:cubicBezTo>
                  <a:cubicBezTo>
                    <a:pt x="1373488" y="653559"/>
                    <a:pt x="1363458" y="668561"/>
                    <a:pt x="1364830" y="659217"/>
                  </a:cubicBezTo>
                  <a:cubicBezTo>
                    <a:pt x="1366287" y="649873"/>
                    <a:pt x="1379146" y="641986"/>
                    <a:pt x="1371259" y="629814"/>
                  </a:cubicBezTo>
                  <a:cubicBezTo>
                    <a:pt x="1363373" y="617640"/>
                    <a:pt x="1349057" y="617640"/>
                    <a:pt x="1346142" y="626984"/>
                  </a:cubicBezTo>
                  <a:cubicBezTo>
                    <a:pt x="1343313" y="636329"/>
                    <a:pt x="1333283" y="631957"/>
                    <a:pt x="1329683" y="639158"/>
                  </a:cubicBezTo>
                  <a:cubicBezTo>
                    <a:pt x="1326082" y="646358"/>
                    <a:pt x="1322482" y="662132"/>
                    <a:pt x="1325397" y="673619"/>
                  </a:cubicBezTo>
                  <a:cubicBezTo>
                    <a:pt x="1328225" y="685106"/>
                    <a:pt x="1324711" y="690850"/>
                    <a:pt x="1313909" y="697279"/>
                  </a:cubicBezTo>
                  <a:cubicBezTo>
                    <a:pt x="1303194" y="703708"/>
                    <a:pt x="1297536" y="687421"/>
                    <a:pt x="1301736" y="666418"/>
                  </a:cubicBezTo>
                  <a:cubicBezTo>
                    <a:pt x="1304565" y="652102"/>
                    <a:pt x="1312452" y="638472"/>
                    <a:pt x="1305337" y="638472"/>
                  </a:cubicBezTo>
                  <a:cubicBezTo>
                    <a:pt x="1298136" y="638472"/>
                    <a:pt x="1314681" y="621241"/>
                    <a:pt x="1329683" y="617640"/>
                  </a:cubicBezTo>
                  <a:cubicBezTo>
                    <a:pt x="1344770" y="614040"/>
                    <a:pt x="1363373" y="615497"/>
                    <a:pt x="1363373" y="611211"/>
                  </a:cubicBezTo>
                  <a:cubicBezTo>
                    <a:pt x="1363373" y="610354"/>
                    <a:pt x="1364059" y="609754"/>
                    <a:pt x="1365173" y="609411"/>
                  </a:cubicBezTo>
                  <a:cubicBezTo>
                    <a:pt x="1362087" y="607011"/>
                    <a:pt x="1358658" y="604696"/>
                    <a:pt x="1356000" y="602982"/>
                  </a:cubicBezTo>
                  <a:cubicBezTo>
                    <a:pt x="1355743" y="603925"/>
                    <a:pt x="1355143" y="604782"/>
                    <a:pt x="1354029" y="605468"/>
                  </a:cubicBezTo>
                  <a:cubicBezTo>
                    <a:pt x="1348114" y="609582"/>
                    <a:pt x="1349743" y="599038"/>
                    <a:pt x="1338941" y="599038"/>
                  </a:cubicBezTo>
                  <a:cubicBezTo>
                    <a:pt x="1328225" y="599038"/>
                    <a:pt x="1317424" y="609068"/>
                    <a:pt x="1308852" y="604782"/>
                  </a:cubicBezTo>
                  <a:cubicBezTo>
                    <a:pt x="1300279" y="600495"/>
                    <a:pt x="1304565" y="594752"/>
                    <a:pt x="1296679" y="594752"/>
                  </a:cubicBezTo>
                  <a:cubicBezTo>
                    <a:pt x="1288792" y="594752"/>
                    <a:pt x="1302422" y="579750"/>
                    <a:pt x="1290935" y="586180"/>
                  </a:cubicBezTo>
                  <a:cubicBezTo>
                    <a:pt x="1279448" y="592609"/>
                    <a:pt x="1262217" y="608382"/>
                    <a:pt x="1254331" y="601267"/>
                  </a:cubicBezTo>
                  <a:cubicBezTo>
                    <a:pt x="1246444" y="594152"/>
                    <a:pt x="1239243" y="603410"/>
                    <a:pt x="1233499" y="597667"/>
                  </a:cubicBezTo>
                  <a:cubicBezTo>
                    <a:pt x="1227756" y="591923"/>
                    <a:pt x="1253559" y="576150"/>
                    <a:pt x="1265732" y="576836"/>
                  </a:cubicBezTo>
                  <a:cubicBezTo>
                    <a:pt x="1268732" y="577007"/>
                    <a:pt x="1271476" y="575721"/>
                    <a:pt x="1274047" y="573663"/>
                  </a:cubicBezTo>
                  <a:cubicBezTo>
                    <a:pt x="1267618" y="571349"/>
                    <a:pt x="1254416" y="566120"/>
                    <a:pt x="1250901" y="570406"/>
                  </a:cubicBezTo>
                  <a:cubicBezTo>
                    <a:pt x="1246615" y="575635"/>
                    <a:pt x="1240357" y="572292"/>
                    <a:pt x="1237014" y="568006"/>
                  </a:cubicBezTo>
                  <a:cubicBezTo>
                    <a:pt x="1233671" y="563720"/>
                    <a:pt x="1229385" y="569463"/>
                    <a:pt x="1223641" y="562777"/>
                  </a:cubicBezTo>
                  <a:cubicBezTo>
                    <a:pt x="1217897" y="556090"/>
                    <a:pt x="1212154" y="560891"/>
                    <a:pt x="1208811" y="562262"/>
                  </a:cubicBezTo>
                  <a:cubicBezTo>
                    <a:pt x="1205467" y="563720"/>
                    <a:pt x="1201181" y="559862"/>
                    <a:pt x="1194923" y="557462"/>
                  </a:cubicBezTo>
                  <a:cubicBezTo>
                    <a:pt x="1188751" y="555061"/>
                    <a:pt x="1193466" y="548889"/>
                    <a:pt x="1188237" y="545031"/>
                  </a:cubicBezTo>
                  <a:cubicBezTo>
                    <a:pt x="1183007" y="541259"/>
                    <a:pt x="1182664" y="552232"/>
                    <a:pt x="1182664" y="552232"/>
                  </a:cubicBezTo>
                  <a:lnTo>
                    <a:pt x="737066" y="554633"/>
                  </a:lnTo>
                  <a:cubicBezTo>
                    <a:pt x="737580" y="555404"/>
                    <a:pt x="738095" y="556090"/>
                    <a:pt x="738609" y="556690"/>
                  </a:cubicBezTo>
                  <a:cubicBezTo>
                    <a:pt x="744010" y="562434"/>
                    <a:pt x="739723" y="566720"/>
                    <a:pt x="741438" y="573578"/>
                  </a:cubicBezTo>
                  <a:cubicBezTo>
                    <a:pt x="743238" y="580350"/>
                    <a:pt x="741781" y="590037"/>
                    <a:pt x="736380" y="590037"/>
                  </a:cubicBezTo>
                  <a:cubicBezTo>
                    <a:pt x="730979" y="590037"/>
                    <a:pt x="730294" y="583951"/>
                    <a:pt x="734237" y="581807"/>
                  </a:cubicBezTo>
                  <a:cubicBezTo>
                    <a:pt x="738180" y="579664"/>
                    <a:pt x="736037" y="571778"/>
                    <a:pt x="732094" y="571778"/>
                  </a:cubicBezTo>
                  <a:cubicBezTo>
                    <a:pt x="729779" y="571778"/>
                    <a:pt x="728836" y="569035"/>
                    <a:pt x="728922" y="565948"/>
                  </a:cubicBezTo>
                  <a:cubicBezTo>
                    <a:pt x="721635" y="568006"/>
                    <a:pt x="713234" y="567063"/>
                    <a:pt x="703376" y="565863"/>
                  </a:cubicBezTo>
                  <a:cubicBezTo>
                    <a:pt x="703547" y="566291"/>
                    <a:pt x="703719" y="566720"/>
                    <a:pt x="703719" y="567149"/>
                  </a:cubicBezTo>
                  <a:cubicBezTo>
                    <a:pt x="704062" y="571435"/>
                    <a:pt x="706205" y="581122"/>
                    <a:pt x="711948" y="588665"/>
                  </a:cubicBezTo>
                  <a:cubicBezTo>
                    <a:pt x="717692" y="596209"/>
                    <a:pt x="713749" y="600838"/>
                    <a:pt x="719149" y="603753"/>
                  </a:cubicBezTo>
                  <a:cubicBezTo>
                    <a:pt x="724550" y="606582"/>
                    <a:pt x="724121" y="609839"/>
                    <a:pt x="719149" y="609154"/>
                  </a:cubicBezTo>
                  <a:cubicBezTo>
                    <a:pt x="714092" y="608468"/>
                    <a:pt x="717692" y="613097"/>
                    <a:pt x="715892" y="623898"/>
                  </a:cubicBezTo>
                  <a:cubicBezTo>
                    <a:pt x="714092" y="634614"/>
                    <a:pt x="714434" y="656903"/>
                    <a:pt x="713406" y="663675"/>
                  </a:cubicBezTo>
                  <a:cubicBezTo>
                    <a:pt x="712291" y="670447"/>
                    <a:pt x="704405" y="681591"/>
                    <a:pt x="709119" y="688792"/>
                  </a:cubicBezTo>
                  <a:cubicBezTo>
                    <a:pt x="713749" y="695993"/>
                    <a:pt x="717006" y="706023"/>
                    <a:pt x="714520" y="714938"/>
                  </a:cubicBezTo>
                  <a:cubicBezTo>
                    <a:pt x="712034" y="723854"/>
                    <a:pt x="712377" y="729255"/>
                    <a:pt x="716320" y="736112"/>
                  </a:cubicBezTo>
                  <a:cubicBezTo>
                    <a:pt x="720264" y="742885"/>
                    <a:pt x="717006" y="754715"/>
                    <a:pt x="721378" y="757287"/>
                  </a:cubicBezTo>
                  <a:cubicBezTo>
                    <a:pt x="725664" y="759773"/>
                    <a:pt x="729608" y="764830"/>
                    <a:pt x="733551" y="771260"/>
                  </a:cubicBezTo>
                  <a:cubicBezTo>
                    <a:pt x="737494" y="777689"/>
                    <a:pt x="741095" y="773746"/>
                    <a:pt x="741781" y="780261"/>
                  </a:cubicBezTo>
                  <a:cubicBezTo>
                    <a:pt x="742466" y="786690"/>
                    <a:pt x="742466" y="787805"/>
                    <a:pt x="748210" y="790291"/>
                  </a:cubicBezTo>
                  <a:cubicBezTo>
                    <a:pt x="753954" y="792777"/>
                    <a:pt x="750353" y="799206"/>
                    <a:pt x="750353" y="802807"/>
                  </a:cubicBezTo>
                  <a:cubicBezTo>
                    <a:pt x="750353" y="806407"/>
                    <a:pt x="757897" y="812836"/>
                    <a:pt x="767241" y="821066"/>
                  </a:cubicBezTo>
                  <a:cubicBezTo>
                    <a:pt x="776585" y="829295"/>
                    <a:pt x="768698" y="836154"/>
                    <a:pt x="775471" y="836154"/>
                  </a:cubicBezTo>
                  <a:cubicBezTo>
                    <a:pt x="782243" y="836154"/>
                    <a:pt x="788758" y="840097"/>
                    <a:pt x="795530" y="844383"/>
                  </a:cubicBezTo>
                  <a:cubicBezTo>
                    <a:pt x="802303" y="848669"/>
                    <a:pt x="804531" y="846183"/>
                    <a:pt x="809161" y="847212"/>
                  </a:cubicBezTo>
                  <a:cubicBezTo>
                    <a:pt x="813790" y="848326"/>
                    <a:pt x="822448" y="858356"/>
                    <a:pt x="824248" y="865128"/>
                  </a:cubicBezTo>
                  <a:cubicBezTo>
                    <a:pt x="825105" y="868301"/>
                    <a:pt x="826220" y="871729"/>
                    <a:pt x="827849" y="875330"/>
                  </a:cubicBezTo>
                  <a:lnTo>
                    <a:pt x="865053" y="870444"/>
                  </a:lnTo>
                  <a:cubicBezTo>
                    <a:pt x="865053" y="870444"/>
                    <a:pt x="876540" y="878502"/>
                    <a:pt x="883056" y="880045"/>
                  </a:cubicBezTo>
                  <a:cubicBezTo>
                    <a:pt x="889571" y="881588"/>
                    <a:pt x="924804" y="894618"/>
                    <a:pt x="924804" y="894618"/>
                  </a:cubicBezTo>
                  <a:lnTo>
                    <a:pt x="970752" y="894189"/>
                  </a:lnTo>
                  <a:lnTo>
                    <a:pt x="976153" y="887331"/>
                  </a:lnTo>
                  <a:lnTo>
                    <a:pt x="1001442" y="887331"/>
                  </a:lnTo>
                  <a:cubicBezTo>
                    <a:pt x="1001442" y="887331"/>
                    <a:pt x="1017558" y="903019"/>
                    <a:pt x="1019787" y="903791"/>
                  </a:cubicBezTo>
                  <a:cubicBezTo>
                    <a:pt x="1022102" y="904562"/>
                    <a:pt x="1030160" y="911849"/>
                    <a:pt x="1030160" y="916392"/>
                  </a:cubicBezTo>
                  <a:cubicBezTo>
                    <a:pt x="1030160" y="921021"/>
                    <a:pt x="1032046" y="924793"/>
                    <a:pt x="1035903" y="926765"/>
                  </a:cubicBezTo>
                  <a:cubicBezTo>
                    <a:pt x="1039761" y="928651"/>
                    <a:pt x="1052791" y="937138"/>
                    <a:pt x="1054677" y="936366"/>
                  </a:cubicBezTo>
                  <a:cubicBezTo>
                    <a:pt x="1056563" y="935594"/>
                    <a:pt x="1060421" y="921021"/>
                    <a:pt x="1067279" y="921450"/>
                  </a:cubicBezTo>
                  <a:cubicBezTo>
                    <a:pt x="1074137" y="921793"/>
                    <a:pt x="1092910" y="927194"/>
                    <a:pt x="1095996" y="937909"/>
                  </a:cubicBezTo>
                  <a:cubicBezTo>
                    <a:pt x="1099083" y="948625"/>
                    <a:pt x="1108255" y="957454"/>
                    <a:pt x="1111341" y="959769"/>
                  </a:cubicBezTo>
                  <a:cubicBezTo>
                    <a:pt x="1114427" y="962084"/>
                    <a:pt x="1112884" y="968599"/>
                    <a:pt x="1115199" y="972028"/>
                  </a:cubicBezTo>
                  <a:cubicBezTo>
                    <a:pt x="1117513" y="975457"/>
                    <a:pt x="1117085" y="981972"/>
                    <a:pt x="1119828" y="981972"/>
                  </a:cubicBezTo>
                  <a:cubicBezTo>
                    <a:pt x="1122485" y="981972"/>
                    <a:pt x="1136287" y="990373"/>
                    <a:pt x="1142459" y="990030"/>
                  </a:cubicBezTo>
                  <a:cubicBezTo>
                    <a:pt x="1144260" y="989944"/>
                    <a:pt x="1146746" y="991059"/>
                    <a:pt x="1149232" y="992516"/>
                  </a:cubicBezTo>
                  <a:cubicBezTo>
                    <a:pt x="1150003" y="979657"/>
                    <a:pt x="1136802" y="977514"/>
                    <a:pt x="1144517" y="971685"/>
                  </a:cubicBezTo>
                  <a:cubicBezTo>
                    <a:pt x="1153518" y="964827"/>
                    <a:pt x="1144174" y="959169"/>
                    <a:pt x="1148460" y="956254"/>
                  </a:cubicBezTo>
                  <a:cubicBezTo>
                    <a:pt x="1152746" y="953425"/>
                    <a:pt x="1160290" y="950511"/>
                    <a:pt x="1160290" y="946225"/>
                  </a:cubicBezTo>
                  <a:cubicBezTo>
                    <a:pt x="1160290" y="941938"/>
                    <a:pt x="1164234" y="941938"/>
                    <a:pt x="1169977" y="942624"/>
                  </a:cubicBezTo>
                  <a:cubicBezTo>
                    <a:pt x="1175721" y="943310"/>
                    <a:pt x="1186436" y="933280"/>
                    <a:pt x="1185751" y="929337"/>
                  </a:cubicBezTo>
                  <a:cubicBezTo>
                    <a:pt x="1185065" y="925393"/>
                    <a:pt x="1186779" y="924707"/>
                    <a:pt x="1193637" y="926079"/>
                  </a:cubicBezTo>
                  <a:cubicBezTo>
                    <a:pt x="1200409" y="927537"/>
                    <a:pt x="1199381" y="918192"/>
                    <a:pt x="1203667" y="919650"/>
                  </a:cubicBezTo>
                  <a:cubicBezTo>
                    <a:pt x="1207953" y="921107"/>
                    <a:pt x="1211554" y="923593"/>
                    <a:pt x="1211897" y="920335"/>
                  </a:cubicBezTo>
                  <a:cubicBezTo>
                    <a:pt x="1212240" y="917078"/>
                    <a:pt x="1216526" y="917850"/>
                    <a:pt x="1219783" y="922136"/>
                  </a:cubicBezTo>
                  <a:cubicBezTo>
                    <a:pt x="1223041" y="926422"/>
                    <a:pt x="1232299" y="927537"/>
                    <a:pt x="1233071" y="922479"/>
                  </a:cubicBezTo>
                  <a:cubicBezTo>
                    <a:pt x="1233756" y="917421"/>
                    <a:pt x="1239157" y="922479"/>
                    <a:pt x="1243786" y="927451"/>
                  </a:cubicBezTo>
                  <a:cubicBezTo>
                    <a:pt x="1248415" y="932508"/>
                    <a:pt x="1250559" y="931051"/>
                    <a:pt x="1257417" y="931394"/>
                  </a:cubicBezTo>
                  <a:cubicBezTo>
                    <a:pt x="1264189" y="931737"/>
                    <a:pt x="1264189" y="929937"/>
                    <a:pt x="1264618" y="925651"/>
                  </a:cubicBezTo>
                  <a:cubicBezTo>
                    <a:pt x="1264960" y="921364"/>
                    <a:pt x="1272161" y="934995"/>
                    <a:pt x="1278934" y="935680"/>
                  </a:cubicBezTo>
                  <a:cubicBezTo>
                    <a:pt x="1285706" y="936366"/>
                    <a:pt x="1280391" y="931394"/>
                    <a:pt x="1275333" y="927451"/>
                  </a:cubicBezTo>
                  <a:cubicBezTo>
                    <a:pt x="1270275" y="923507"/>
                    <a:pt x="1276448" y="921707"/>
                    <a:pt x="1272076" y="918535"/>
                  </a:cubicBezTo>
                  <a:cubicBezTo>
                    <a:pt x="1267789" y="915278"/>
                    <a:pt x="1277476" y="910991"/>
                    <a:pt x="1286049" y="911334"/>
                  </a:cubicBezTo>
                  <a:cubicBezTo>
                    <a:pt x="1294621" y="911677"/>
                    <a:pt x="1294278" y="913820"/>
                    <a:pt x="1297536" y="908848"/>
                  </a:cubicBezTo>
                  <a:cubicBezTo>
                    <a:pt x="1300793" y="903791"/>
                    <a:pt x="1303965" y="908848"/>
                    <a:pt x="1303965" y="913135"/>
                  </a:cubicBezTo>
                  <a:cubicBezTo>
                    <a:pt x="1303965" y="917421"/>
                    <a:pt x="1317938" y="910649"/>
                    <a:pt x="1325482" y="910649"/>
                  </a:cubicBezTo>
                  <a:cubicBezTo>
                    <a:pt x="1333026" y="910649"/>
                    <a:pt x="1339798" y="917078"/>
                    <a:pt x="1340570" y="921364"/>
                  </a:cubicBezTo>
                  <a:cubicBezTo>
                    <a:pt x="1341256" y="925651"/>
                    <a:pt x="1346313" y="927794"/>
                    <a:pt x="1351714" y="923164"/>
                  </a:cubicBezTo>
                  <a:cubicBezTo>
                    <a:pt x="1357115" y="918535"/>
                    <a:pt x="1361744" y="913135"/>
                    <a:pt x="1366802" y="918107"/>
                  </a:cubicBezTo>
                  <a:cubicBezTo>
                    <a:pt x="1371859" y="923164"/>
                    <a:pt x="1376832" y="929937"/>
                    <a:pt x="1382918" y="936023"/>
                  </a:cubicBezTo>
                  <a:cubicBezTo>
                    <a:pt x="1389004" y="942110"/>
                    <a:pt x="1380089" y="949653"/>
                    <a:pt x="1383261" y="954283"/>
                  </a:cubicBezTo>
                  <a:cubicBezTo>
                    <a:pt x="1386518" y="958912"/>
                    <a:pt x="1382918" y="965427"/>
                    <a:pt x="1390033" y="970399"/>
                  </a:cubicBezTo>
                  <a:cubicBezTo>
                    <a:pt x="1397234" y="975371"/>
                    <a:pt x="1390719" y="985829"/>
                    <a:pt x="1396463" y="987287"/>
                  </a:cubicBezTo>
                  <a:cubicBezTo>
                    <a:pt x="1402206" y="988744"/>
                    <a:pt x="1406835" y="997660"/>
                    <a:pt x="1407607" y="1001260"/>
                  </a:cubicBezTo>
                  <a:cubicBezTo>
                    <a:pt x="1408293" y="1004860"/>
                    <a:pt x="1419094" y="1009490"/>
                    <a:pt x="1419780" y="1003403"/>
                  </a:cubicBezTo>
                  <a:cubicBezTo>
                    <a:pt x="1420466" y="997317"/>
                    <a:pt x="1426209" y="990116"/>
                    <a:pt x="1426981" y="984372"/>
                  </a:cubicBezTo>
                  <a:cubicBezTo>
                    <a:pt x="1427666" y="978629"/>
                    <a:pt x="1422694" y="958226"/>
                    <a:pt x="1417980" y="951711"/>
                  </a:cubicBezTo>
                  <a:cubicBezTo>
                    <a:pt x="1413350" y="945281"/>
                    <a:pt x="1419008" y="943824"/>
                    <a:pt x="1413350" y="936280"/>
                  </a:cubicBezTo>
                  <a:cubicBezTo>
                    <a:pt x="1407607" y="928737"/>
                    <a:pt x="1404006" y="915449"/>
                    <a:pt x="1404349" y="904734"/>
                  </a:cubicBezTo>
                  <a:cubicBezTo>
                    <a:pt x="1404692" y="894018"/>
                    <a:pt x="1417294" y="876444"/>
                    <a:pt x="1423380" y="871044"/>
                  </a:cubicBezTo>
                  <a:cubicBezTo>
                    <a:pt x="1429467" y="865643"/>
                    <a:pt x="1436325" y="868558"/>
                    <a:pt x="1437696" y="862814"/>
                  </a:cubicBezTo>
                  <a:cubicBezTo>
                    <a:pt x="1439154" y="857071"/>
                    <a:pt x="1446697" y="849869"/>
                    <a:pt x="1450984" y="849869"/>
                  </a:cubicBezTo>
                  <a:cubicBezTo>
                    <a:pt x="1455270" y="849869"/>
                    <a:pt x="1459985" y="850984"/>
                    <a:pt x="1460671" y="846269"/>
                  </a:cubicBezTo>
                  <a:cubicBezTo>
                    <a:pt x="1461356" y="841640"/>
                    <a:pt x="1468557" y="835896"/>
                    <a:pt x="1477901" y="834439"/>
                  </a:cubicBezTo>
                  <a:cubicBezTo>
                    <a:pt x="1487245" y="832982"/>
                    <a:pt x="1481845" y="828010"/>
                    <a:pt x="1479359" y="823723"/>
                  </a:cubicBezTo>
                  <a:cubicBezTo>
                    <a:pt x="1476873" y="819437"/>
                    <a:pt x="1481502" y="815151"/>
                    <a:pt x="1483302" y="817980"/>
                  </a:cubicBezTo>
                  <a:cubicBezTo>
                    <a:pt x="1485102" y="820895"/>
                    <a:pt x="1490846" y="821237"/>
                    <a:pt x="1494446" y="818666"/>
                  </a:cubicBezTo>
                  <a:cubicBezTo>
                    <a:pt x="1498047" y="816180"/>
                    <a:pt x="1506276" y="809322"/>
                    <a:pt x="1498390" y="808979"/>
                  </a:cubicBezTo>
                  <a:cubicBezTo>
                    <a:pt x="1490503" y="808636"/>
                    <a:pt x="1488703" y="805378"/>
                    <a:pt x="1493332" y="803578"/>
                  </a:cubicBezTo>
                  <a:cubicBezTo>
                    <a:pt x="1497961" y="801778"/>
                    <a:pt x="1494018" y="793205"/>
                    <a:pt x="1487588" y="792520"/>
                  </a:cubicBezTo>
                  <a:cubicBezTo>
                    <a:pt x="1481159" y="791748"/>
                    <a:pt x="1483302" y="788576"/>
                    <a:pt x="1487245" y="784633"/>
                  </a:cubicBezTo>
                  <a:cubicBezTo>
                    <a:pt x="1491189" y="780690"/>
                    <a:pt x="1481502" y="774260"/>
                    <a:pt x="1476873" y="771003"/>
                  </a:cubicBezTo>
                  <a:cubicBezTo>
                    <a:pt x="1472243" y="767745"/>
                    <a:pt x="1479702" y="765945"/>
                    <a:pt x="1483302" y="765259"/>
                  </a:cubicBezTo>
                  <a:cubicBezTo>
                    <a:pt x="1486903" y="764573"/>
                    <a:pt x="1483988" y="748028"/>
                    <a:pt x="1485788" y="744085"/>
                  </a:cubicBezTo>
                  <a:cubicBezTo>
                    <a:pt x="1487588" y="740142"/>
                    <a:pt x="1493675" y="740142"/>
                    <a:pt x="1491189" y="744085"/>
                  </a:cubicBezTo>
                  <a:cubicBezTo>
                    <a:pt x="1488703" y="748028"/>
                    <a:pt x="1485102" y="754458"/>
                    <a:pt x="1489731" y="759858"/>
                  </a:cubicBezTo>
                  <a:cubicBezTo>
                    <a:pt x="1494361" y="765259"/>
                    <a:pt x="1495818" y="771003"/>
                    <a:pt x="1494018" y="779232"/>
                  </a:cubicBezTo>
                  <a:cubicBezTo>
                    <a:pt x="1492217" y="787462"/>
                    <a:pt x="1495818" y="785319"/>
                    <a:pt x="1501219" y="774603"/>
                  </a:cubicBezTo>
                  <a:cubicBezTo>
                    <a:pt x="1506619" y="763802"/>
                    <a:pt x="1507305" y="754543"/>
                    <a:pt x="1503705" y="753429"/>
                  </a:cubicBezTo>
                  <a:cubicBezTo>
                    <a:pt x="1500104" y="752315"/>
                    <a:pt x="1500447" y="741599"/>
                    <a:pt x="1504390" y="746657"/>
                  </a:cubicBezTo>
                  <a:cubicBezTo>
                    <a:pt x="1508334" y="751629"/>
                    <a:pt x="1509791" y="752400"/>
                    <a:pt x="1515877" y="745971"/>
                  </a:cubicBezTo>
                  <a:cubicBezTo>
                    <a:pt x="1521964" y="739541"/>
                    <a:pt x="1528393" y="728397"/>
                    <a:pt x="1524450" y="725911"/>
                  </a:cubicBezTo>
                  <a:cubicBezTo>
                    <a:pt x="1520507" y="723425"/>
                    <a:pt x="1526250" y="720853"/>
                    <a:pt x="1533365" y="721282"/>
                  </a:cubicBezTo>
                  <a:cubicBezTo>
                    <a:pt x="1540566" y="721625"/>
                    <a:pt x="1555911" y="716996"/>
                    <a:pt x="1557025" y="714853"/>
                  </a:cubicBezTo>
                  <a:cubicBezTo>
                    <a:pt x="1560540" y="707823"/>
                    <a:pt x="1532251" y="718110"/>
                    <a:pt x="1532251" y="714167"/>
                  </a:cubicBezTo>
                  <a:cubicBezTo>
                    <a:pt x="1532251" y="710224"/>
                    <a:pt x="1550167" y="706280"/>
                    <a:pt x="1558397" y="705937"/>
                  </a:cubicBezTo>
                  <a:cubicBezTo>
                    <a:pt x="1566627" y="705594"/>
                    <a:pt x="1562683" y="694450"/>
                    <a:pt x="1566284" y="699165"/>
                  </a:cubicBezTo>
                  <a:cubicBezTo>
                    <a:pt x="1569884" y="703794"/>
                    <a:pt x="1575285" y="703108"/>
                    <a:pt x="1579914" y="700279"/>
                  </a:cubicBezTo>
                  <a:cubicBezTo>
                    <a:pt x="1584543" y="697365"/>
                    <a:pt x="1581029" y="689135"/>
                    <a:pt x="1575628" y="687764"/>
                  </a:cubicBezTo>
                  <a:cubicBezTo>
                    <a:pt x="1570227" y="686306"/>
                    <a:pt x="1579571" y="682706"/>
                    <a:pt x="1577771" y="679534"/>
                  </a:cubicBezTo>
                  <a:cubicBezTo>
                    <a:pt x="1575971" y="676276"/>
                    <a:pt x="1581371" y="663418"/>
                    <a:pt x="1588144" y="661960"/>
                  </a:cubicBezTo>
                  <a:cubicBezTo>
                    <a:pt x="1594916" y="660503"/>
                    <a:pt x="1591744" y="656217"/>
                    <a:pt x="1597488" y="656217"/>
                  </a:cubicBezTo>
                  <a:cubicBezTo>
                    <a:pt x="1603231" y="656217"/>
                    <a:pt x="1604260" y="649359"/>
                    <a:pt x="1609318" y="644387"/>
                  </a:cubicBezTo>
                  <a:cubicBezTo>
                    <a:pt x="1614376" y="639329"/>
                    <a:pt x="1621491" y="652273"/>
                    <a:pt x="1629377" y="645073"/>
                  </a:cubicBezTo>
                  <a:cubicBezTo>
                    <a:pt x="1632635" y="642158"/>
                    <a:pt x="1637007" y="638900"/>
                    <a:pt x="1641465" y="635986"/>
                  </a:cubicBezTo>
                  <a:cubicBezTo>
                    <a:pt x="1623377" y="611554"/>
                    <a:pt x="1628606" y="595352"/>
                    <a:pt x="1628177" y="590894"/>
                  </a:cubicBezTo>
                  <a:close/>
                </a:path>
              </a:pathLst>
            </a:custGeom>
            <a:grpFill/>
            <a:ln w="4286" cap="flat">
              <a:solidFill>
                <a:schemeClr val="bg2"/>
              </a:solidFill>
              <a:prstDash val="solid"/>
              <a:miter/>
            </a:ln>
          </p:spPr>
          <p:txBody>
            <a:bodyPr rtlCol="0" anchor="ctr"/>
            <a:lstStyle/>
            <a:p>
              <a:endParaRPr lang="en-UA"/>
            </a:p>
          </p:txBody>
        </p:sp>
        <p:sp>
          <p:nvSpPr>
            <p:cNvPr id="272" name="Freeform 271">
              <a:extLst>
                <a:ext uri="{FF2B5EF4-FFF2-40B4-BE49-F238E27FC236}">
                  <a16:creationId xmlns:a16="http://schemas.microsoft.com/office/drawing/2014/main" id="{1A323AB4-794B-685F-1761-70511DCD3D7C}"/>
                </a:ext>
              </a:extLst>
            </p:cNvPr>
            <p:cNvSpPr/>
            <p:nvPr/>
          </p:nvSpPr>
          <p:spPr>
            <a:xfrm>
              <a:off x="5423969" y="5597121"/>
              <a:ext cx="14947" cy="30711"/>
            </a:xfrm>
            <a:custGeom>
              <a:avLst/>
              <a:gdLst>
                <a:gd name="connsiteX0" fmla="*/ 12002 w 12353"/>
                <a:gd name="connsiteY0" fmla="*/ 24858 h 25381"/>
                <a:gd name="connsiteX1" fmla="*/ 5486 w 12353"/>
                <a:gd name="connsiteY1" fmla="*/ 18342 h 25381"/>
                <a:gd name="connsiteX2" fmla="*/ 0 w 12353"/>
                <a:gd name="connsiteY2" fmla="*/ 7455 h 25381"/>
                <a:gd name="connsiteX3" fmla="*/ 5915 w 12353"/>
                <a:gd name="connsiteY3" fmla="*/ 2741 h 25381"/>
                <a:gd name="connsiteX4" fmla="*/ 7544 w 12353"/>
                <a:gd name="connsiteY4" fmla="*/ 14913 h 25381"/>
                <a:gd name="connsiteX5" fmla="*/ 12002 w 12353"/>
                <a:gd name="connsiteY5" fmla="*/ 24858 h 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53" h="25381">
                  <a:moveTo>
                    <a:pt x="12002" y="24858"/>
                  </a:moveTo>
                  <a:cubicBezTo>
                    <a:pt x="10973" y="27001"/>
                    <a:pt x="5658" y="22114"/>
                    <a:pt x="5486" y="18342"/>
                  </a:cubicBezTo>
                  <a:cubicBezTo>
                    <a:pt x="5315" y="14656"/>
                    <a:pt x="0" y="13971"/>
                    <a:pt x="0" y="7455"/>
                  </a:cubicBezTo>
                  <a:cubicBezTo>
                    <a:pt x="0" y="940"/>
                    <a:pt x="2657" y="-2917"/>
                    <a:pt x="5915" y="2741"/>
                  </a:cubicBezTo>
                  <a:cubicBezTo>
                    <a:pt x="9258" y="8398"/>
                    <a:pt x="7030" y="12170"/>
                    <a:pt x="7544" y="14913"/>
                  </a:cubicBezTo>
                  <a:cubicBezTo>
                    <a:pt x="8144" y="17657"/>
                    <a:pt x="13802" y="21086"/>
                    <a:pt x="12002" y="24858"/>
                  </a:cubicBezTo>
                  <a:close/>
                </a:path>
              </a:pathLst>
            </a:custGeom>
            <a:grpFill/>
            <a:ln w="6429" cap="flat">
              <a:solidFill>
                <a:schemeClr val="bg2"/>
              </a:solidFill>
              <a:prstDash val="solid"/>
              <a:miter/>
            </a:ln>
          </p:spPr>
          <p:txBody>
            <a:bodyPr rtlCol="0" anchor="ctr"/>
            <a:lstStyle/>
            <a:p>
              <a:endParaRPr lang="en-UA"/>
            </a:p>
          </p:txBody>
        </p:sp>
      </p:grpSp>
      <p:grpSp>
        <p:nvGrpSpPr>
          <p:cNvPr id="11" name="Group 10">
            <a:extLst>
              <a:ext uri="{FF2B5EF4-FFF2-40B4-BE49-F238E27FC236}">
                <a16:creationId xmlns:a16="http://schemas.microsoft.com/office/drawing/2014/main" id="{CDBF555E-D6A7-7692-0B56-6A4F972E65D0}"/>
              </a:ext>
            </a:extLst>
          </p:cNvPr>
          <p:cNvGrpSpPr/>
          <p:nvPr/>
        </p:nvGrpSpPr>
        <p:grpSpPr>
          <a:xfrm>
            <a:off x="9708594" y="4495190"/>
            <a:ext cx="472741" cy="1679719"/>
            <a:chOff x="9708594" y="4495190"/>
            <a:chExt cx="472741" cy="1679719"/>
          </a:xfrm>
        </p:grpSpPr>
        <p:sp>
          <p:nvSpPr>
            <p:cNvPr id="288" name="Rectangle 287">
              <a:extLst>
                <a:ext uri="{FF2B5EF4-FFF2-40B4-BE49-F238E27FC236}">
                  <a16:creationId xmlns:a16="http://schemas.microsoft.com/office/drawing/2014/main" id="{3A6735E2-BF4A-79ED-CAB2-E24F811D2C21}"/>
                </a:ext>
              </a:extLst>
            </p:cNvPr>
            <p:cNvSpPr/>
            <p:nvPr/>
          </p:nvSpPr>
          <p:spPr>
            <a:xfrm>
              <a:off x="9708594" y="6009570"/>
              <a:ext cx="472741" cy="165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89" name="Rectangle 288">
              <a:extLst>
                <a:ext uri="{FF2B5EF4-FFF2-40B4-BE49-F238E27FC236}">
                  <a16:creationId xmlns:a16="http://schemas.microsoft.com/office/drawing/2014/main" id="{3CFE84B3-1B6F-2473-22B1-3EE87E48116C}"/>
                </a:ext>
              </a:extLst>
            </p:cNvPr>
            <p:cNvSpPr/>
            <p:nvPr/>
          </p:nvSpPr>
          <p:spPr>
            <a:xfrm>
              <a:off x="9708594" y="5017435"/>
              <a:ext cx="472741" cy="9889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90" name="Rectangle 289">
              <a:extLst>
                <a:ext uri="{FF2B5EF4-FFF2-40B4-BE49-F238E27FC236}">
                  <a16:creationId xmlns:a16="http://schemas.microsoft.com/office/drawing/2014/main" id="{7AD4B2C1-4F93-4D74-ABF5-3F509ECD0BF6}"/>
                </a:ext>
              </a:extLst>
            </p:cNvPr>
            <p:cNvSpPr/>
            <p:nvPr/>
          </p:nvSpPr>
          <p:spPr>
            <a:xfrm>
              <a:off x="9708594" y="4495190"/>
              <a:ext cx="472741" cy="5242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12" name="Group 11">
            <a:extLst>
              <a:ext uri="{FF2B5EF4-FFF2-40B4-BE49-F238E27FC236}">
                <a16:creationId xmlns:a16="http://schemas.microsoft.com/office/drawing/2014/main" id="{D4D10ACF-C632-2A4C-2AD6-EE8FABD86E2F}"/>
              </a:ext>
            </a:extLst>
          </p:cNvPr>
          <p:cNvGrpSpPr/>
          <p:nvPr/>
        </p:nvGrpSpPr>
        <p:grpSpPr>
          <a:xfrm>
            <a:off x="10310428" y="4466379"/>
            <a:ext cx="951932" cy="1708530"/>
            <a:chOff x="10310428" y="4466379"/>
            <a:chExt cx="951932" cy="1708530"/>
          </a:xfrm>
        </p:grpSpPr>
        <p:sp>
          <p:nvSpPr>
            <p:cNvPr id="292" name="TextBox 291">
              <a:extLst>
                <a:ext uri="{FF2B5EF4-FFF2-40B4-BE49-F238E27FC236}">
                  <a16:creationId xmlns:a16="http://schemas.microsoft.com/office/drawing/2014/main" id="{5D91F894-34AD-9361-C801-C2F2D5FE14C9}"/>
                </a:ext>
              </a:extLst>
            </p:cNvPr>
            <p:cNvSpPr txBox="1"/>
            <p:nvPr/>
          </p:nvSpPr>
          <p:spPr>
            <a:xfrm>
              <a:off x="10310428" y="5749726"/>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Mexico</a:t>
              </a:r>
            </a:p>
          </p:txBody>
        </p:sp>
        <p:sp>
          <p:nvSpPr>
            <p:cNvPr id="293" name="TextBox 292">
              <a:extLst>
                <a:ext uri="{FF2B5EF4-FFF2-40B4-BE49-F238E27FC236}">
                  <a16:creationId xmlns:a16="http://schemas.microsoft.com/office/drawing/2014/main" id="{F5EB6390-68FE-2D5A-AC8D-369233E9291E}"/>
                </a:ext>
              </a:extLst>
            </p:cNvPr>
            <p:cNvSpPr txBox="1"/>
            <p:nvPr/>
          </p:nvSpPr>
          <p:spPr>
            <a:xfrm>
              <a:off x="10310428" y="5939850"/>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20%</a:t>
              </a:r>
            </a:p>
          </p:txBody>
        </p:sp>
        <p:sp>
          <p:nvSpPr>
            <p:cNvPr id="294" name="TextBox 293">
              <a:extLst>
                <a:ext uri="{FF2B5EF4-FFF2-40B4-BE49-F238E27FC236}">
                  <a16:creationId xmlns:a16="http://schemas.microsoft.com/office/drawing/2014/main" id="{CA425E0D-A7F4-2652-E7C7-D9D56F5E99F6}"/>
                </a:ext>
              </a:extLst>
            </p:cNvPr>
            <p:cNvSpPr txBox="1"/>
            <p:nvPr/>
          </p:nvSpPr>
          <p:spPr>
            <a:xfrm>
              <a:off x="10310428" y="5020856"/>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United States</a:t>
              </a:r>
            </a:p>
          </p:txBody>
        </p:sp>
        <p:sp>
          <p:nvSpPr>
            <p:cNvPr id="295" name="TextBox 294">
              <a:extLst>
                <a:ext uri="{FF2B5EF4-FFF2-40B4-BE49-F238E27FC236}">
                  <a16:creationId xmlns:a16="http://schemas.microsoft.com/office/drawing/2014/main" id="{B4F83F74-E08A-B494-276E-3EC746EB7A1E}"/>
                </a:ext>
              </a:extLst>
            </p:cNvPr>
            <p:cNvSpPr txBox="1"/>
            <p:nvPr/>
          </p:nvSpPr>
          <p:spPr>
            <a:xfrm>
              <a:off x="10310428" y="5210980"/>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20%</a:t>
              </a:r>
            </a:p>
          </p:txBody>
        </p:sp>
        <p:sp>
          <p:nvSpPr>
            <p:cNvPr id="296" name="TextBox 295">
              <a:extLst>
                <a:ext uri="{FF2B5EF4-FFF2-40B4-BE49-F238E27FC236}">
                  <a16:creationId xmlns:a16="http://schemas.microsoft.com/office/drawing/2014/main" id="{5F4C2081-C688-FE54-5658-2C6A75DA1500}"/>
                </a:ext>
              </a:extLst>
            </p:cNvPr>
            <p:cNvSpPr txBox="1"/>
            <p:nvPr/>
          </p:nvSpPr>
          <p:spPr>
            <a:xfrm>
              <a:off x="10310428" y="4466379"/>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Canada</a:t>
              </a:r>
            </a:p>
          </p:txBody>
        </p:sp>
        <p:sp>
          <p:nvSpPr>
            <p:cNvPr id="297" name="TextBox 296">
              <a:extLst>
                <a:ext uri="{FF2B5EF4-FFF2-40B4-BE49-F238E27FC236}">
                  <a16:creationId xmlns:a16="http://schemas.microsoft.com/office/drawing/2014/main" id="{CFD55DF2-4707-90F1-3D82-55BDEF649604}"/>
                </a:ext>
              </a:extLst>
            </p:cNvPr>
            <p:cNvSpPr txBox="1"/>
            <p:nvPr/>
          </p:nvSpPr>
          <p:spPr>
            <a:xfrm>
              <a:off x="10310428" y="4656503"/>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20%</a:t>
              </a:r>
            </a:p>
          </p:txBody>
        </p:sp>
      </p:grpSp>
      <p:grpSp>
        <p:nvGrpSpPr>
          <p:cNvPr id="301" name="Graphic 299">
            <a:extLst>
              <a:ext uri="{FF2B5EF4-FFF2-40B4-BE49-F238E27FC236}">
                <a16:creationId xmlns:a16="http://schemas.microsoft.com/office/drawing/2014/main" id="{FB35F9D4-FF06-8834-4308-EDEC17FAF0E5}"/>
              </a:ext>
            </a:extLst>
          </p:cNvPr>
          <p:cNvGrpSpPr/>
          <p:nvPr/>
        </p:nvGrpSpPr>
        <p:grpSpPr>
          <a:xfrm>
            <a:off x="1398867" y="4953315"/>
            <a:ext cx="2443241" cy="1221594"/>
            <a:chOff x="4128611" y="2445305"/>
            <a:chExt cx="3934863" cy="1967388"/>
          </a:xfrm>
        </p:grpSpPr>
        <p:sp>
          <p:nvSpPr>
            <p:cNvPr id="302" name="Freeform 301">
              <a:extLst>
                <a:ext uri="{FF2B5EF4-FFF2-40B4-BE49-F238E27FC236}">
                  <a16:creationId xmlns:a16="http://schemas.microsoft.com/office/drawing/2014/main" id="{30A691E5-0E23-7D6F-C1B9-75CB4593F1E3}"/>
                </a:ext>
              </a:extLst>
            </p:cNvPr>
            <p:cNvSpPr/>
            <p:nvPr/>
          </p:nvSpPr>
          <p:spPr>
            <a:xfrm>
              <a:off x="7222941" y="3791273"/>
              <a:ext cx="840533" cy="621420"/>
            </a:xfrm>
            <a:custGeom>
              <a:avLst/>
              <a:gdLst>
                <a:gd name="connsiteX0" fmla="*/ 0 w 840533"/>
                <a:gd name="connsiteY0" fmla="*/ 252803 h 621420"/>
                <a:gd name="connsiteX1" fmla="*/ 58550 w 840533"/>
                <a:gd name="connsiteY1" fmla="*/ 621420 h 621420"/>
                <a:gd name="connsiteX2" fmla="*/ 840534 w 840533"/>
                <a:gd name="connsiteY2" fmla="*/ 621420 h 621420"/>
                <a:gd name="connsiteX3" fmla="*/ 740235 w 840533"/>
                <a:gd name="connsiteY3" fmla="*/ 0 h 621420"/>
                <a:gd name="connsiteX4" fmla="*/ 0 w 840533"/>
                <a:gd name="connsiteY4" fmla="*/ 252803 h 621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533" h="621420">
                  <a:moveTo>
                    <a:pt x="0" y="252803"/>
                  </a:moveTo>
                  <a:cubicBezTo>
                    <a:pt x="37890" y="368875"/>
                    <a:pt x="58550" y="492747"/>
                    <a:pt x="58550" y="621420"/>
                  </a:cubicBezTo>
                  <a:lnTo>
                    <a:pt x="840534" y="621420"/>
                  </a:lnTo>
                  <a:cubicBezTo>
                    <a:pt x="840534" y="404279"/>
                    <a:pt x="805215" y="195282"/>
                    <a:pt x="740235" y="0"/>
                  </a:cubicBezTo>
                  <a:lnTo>
                    <a:pt x="0" y="252803"/>
                  </a:lnTo>
                  <a:close/>
                </a:path>
              </a:pathLst>
            </a:custGeom>
            <a:solidFill>
              <a:schemeClr val="accent1">
                <a:lumMod val="40000"/>
                <a:lumOff val="60000"/>
              </a:schemeClr>
            </a:solidFill>
            <a:ln w="8572" cap="flat">
              <a:noFill/>
              <a:prstDash val="solid"/>
              <a:miter/>
            </a:ln>
          </p:spPr>
          <p:txBody>
            <a:bodyPr rtlCol="0" anchor="ctr"/>
            <a:lstStyle/>
            <a:p>
              <a:endParaRPr lang="en-UA"/>
            </a:p>
          </p:txBody>
        </p:sp>
        <p:sp>
          <p:nvSpPr>
            <p:cNvPr id="303" name="Freeform 302">
              <a:extLst>
                <a:ext uri="{FF2B5EF4-FFF2-40B4-BE49-F238E27FC236}">
                  <a16:creationId xmlns:a16="http://schemas.microsoft.com/office/drawing/2014/main" id="{22BF1326-CDA4-2FF7-7FE0-4FBB56580EC0}"/>
                </a:ext>
              </a:extLst>
            </p:cNvPr>
            <p:cNvSpPr/>
            <p:nvPr/>
          </p:nvSpPr>
          <p:spPr>
            <a:xfrm>
              <a:off x="4128611" y="2445305"/>
              <a:ext cx="3004061" cy="1967388"/>
            </a:xfrm>
            <a:custGeom>
              <a:avLst/>
              <a:gdLst>
                <a:gd name="connsiteX0" fmla="*/ 1967389 w 3004061"/>
                <a:gd name="connsiteY0" fmla="*/ 0 h 1967388"/>
                <a:gd name="connsiteX1" fmla="*/ 0 w 3004061"/>
                <a:gd name="connsiteY1" fmla="*/ 1967389 h 1967388"/>
                <a:gd name="connsiteX2" fmla="*/ 781983 w 3004061"/>
                <a:gd name="connsiteY2" fmla="*/ 1967389 h 1967388"/>
                <a:gd name="connsiteX3" fmla="*/ 1967389 w 3004061"/>
                <a:gd name="connsiteY3" fmla="*/ 781983 h 1967388"/>
                <a:gd name="connsiteX4" fmla="*/ 2593524 w 3004061"/>
                <a:gd name="connsiteY4" fmla="*/ 960720 h 1967388"/>
                <a:gd name="connsiteX5" fmla="*/ 3004061 w 3004061"/>
                <a:gd name="connsiteY5" fmla="*/ 295151 h 1967388"/>
                <a:gd name="connsiteX6" fmla="*/ 1967389 w 3004061"/>
                <a:gd name="connsiteY6" fmla="*/ 0 h 196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4061" h="1967388">
                  <a:moveTo>
                    <a:pt x="1967389" y="0"/>
                  </a:moveTo>
                  <a:cubicBezTo>
                    <a:pt x="880824" y="0"/>
                    <a:pt x="0" y="880824"/>
                    <a:pt x="0" y="1967389"/>
                  </a:cubicBezTo>
                  <a:lnTo>
                    <a:pt x="781983" y="1967389"/>
                  </a:lnTo>
                  <a:cubicBezTo>
                    <a:pt x="781983" y="1312707"/>
                    <a:pt x="1312707" y="781983"/>
                    <a:pt x="1967389" y="781983"/>
                  </a:cubicBezTo>
                  <a:cubicBezTo>
                    <a:pt x="2197303" y="781983"/>
                    <a:pt x="2411873" y="847477"/>
                    <a:pt x="2593524" y="960720"/>
                  </a:cubicBezTo>
                  <a:lnTo>
                    <a:pt x="3004061" y="295151"/>
                  </a:lnTo>
                  <a:cubicBezTo>
                    <a:pt x="2703081" y="108099"/>
                    <a:pt x="2347836" y="0"/>
                    <a:pt x="1967389" y="0"/>
                  </a:cubicBezTo>
                  <a:close/>
                </a:path>
              </a:pathLst>
            </a:custGeom>
            <a:solidFill>
              <a:schemeClr val="accent1"/>
            </a:solidFill>
            <a:ln w="8572" cap="flat">
              <a:noFill/>
              <a:prstDash val="solid"/>
              <a:miter/>
            </a:ln>
          </p:spPr>
          <p:txBody>
            <a:bodyPr rtlCol="0" anchor="ctr"/>
            <a:lstStyle/>
            <a:p>
              <a:endParaRPr lang="en-UA"/>
            </a:p>
          </p:txBody>
        </p:sp>
        <p:sp>
          <p:nvSpPr>
            <p:cNvPr id="304" name="Freeform 303">
              <a:extLst>
                <a:ext uri="{FF2B5EF4-FFF2-40B4-BE49-F238E27FC236}">
                  <a16:creationId xmlns:a16="http://schemas.microsoft.com/office/drawing/2014/main" id="{DCE89029-0C4F-B21C-53EA-70D590F2533B}"/>
                </a:ext>
              </a:extLst>
            </p:cNvPr>
            <p:cNvSpPr/>
            <p:nvPr/>
          </p:nvSpPr>
          <p:spPr>
            <a:xfrm>
              <a:off x="6722135" y="2740456"/>
              <a:ext cx="1240954" cy="1303620"/>
            </a:xfrm>
            <a:custGeom>
              <a:avLst/>
              <a:gdLst>
                <a:gd name="connsiteX0" fmla="*/ 410537 w 1240954"/>
                <a:gd name="connsiteY0" fmla="*/ 0 h 1303620"/>
                <a:gd name="connsiteX1" fmla="*/ 0 w 1240954"/>
                <a:gd name="connsiteY1" fmla="*/ 665569 h 1303620"/>
                <a:gd name="connsiteX2" fmla="*/ 500720 w 1240954"/>
                <a:gd name="connsiteY2" fmla="*/ 1303620 h 1303620"/>
                <a:gd name="connsiteX3" fmla="*/ 1240955 w 1240954"/>
                <a:gd name="connsiteY3" fmla="*/ 1050817 h 1303620"/>
                <a:gd name="connsiteX4" fmla="*/ 410537 w 1240954"/>
                <a:gd name="connsiteY4" fmla="*/ 0 h 130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54" h="1303620">
                  <a:moveTo>
                    <a:pt x="410537" y="0"/>
                  </a:moveTo>
                  <a:lnTo>
                    <a:pt x="0" y="665569"/>
                  </a:lnTo>
                  <a:cubicBezTo>
                    <a:pt x="234029" y="811473"/>
                    <a:pt x="413452" y="1036672"/>
                    <a:pt x="500720" y="1303620"/>
                  </a:cubicBezTo>
                  <a:lnTo>
                    <a:pt x="1240955" y="1050817"/>
                  </a:lnTo>
                  <a:cubicBezTo>
                    <a:pt x="1094708" y="611048"/>
                    <a:pt x="797414" y="240287"/>
                    <a:pt x="410537" y="0"/>
                  </a:cubicBezTo>
                  <a:close/>
                </a:path>
              </a:pathLst>
            </a:custGeom>
            <a:solidFill>
              <a:schemeClr val="accent1">
                <a:lumMod val="60000"/>
                <a:lumOff val="40000"/>
              </a:schemeClr>
            </a:solidFill>
            <a:ln w="8572" cap="flat">
              <a:noFill/>
              <a:prstDash val="solid"/>
              <a:miter/>
            </a:ln>
          </p:spPr>
          <p:txBody>
            <a:bodyPr rtlCol="0" anchor="ctr"/>
            <a:lstStyle/>
            <a:p>
              <a:endParaRPr lang="en-UA"/>
            </a:p>
          </p:txBody>
        </p:sp>
      </p:grpSp>
      <p:sp>
        <p:nvSpPr>
          <p:cNvPr id="313" name="Oval 312">
            <a:extLst>
              <a:ext uri="{FF2B5EF4-FFF2-40B4-BE49-F238E27FC236}">
                <a16:creationId xmlns:a16="http://schemas.microsoft.com/office/drawing/2014/main" id="{9A16EE91-2B9E-E146-F3E5-D41D4294CD56}"/>
              </a:ext>
            </a:extLst>
          </p:cNvPr>
          <p:cNvSpPr/>
          <p:nvPr/>
        </p:nvSpPr>
        <p:spPr>
          <a:xfrm>
            <a:off x="2569871" y="4893359"/>
            <a:ext cx="101233" cy="101233"/>
          </a:xfrm>
          <a:prstGeom prst="ellipse">
            <a:avLst/>
          </a:prstGeom>
          <a:ln w="25400">
            <a:solidFill>
              <a:schemeClr val="bg2"/>
            </a:solidFill>
          </a:ln>
          <a:effectLst>
            <a:outerShdw blurRad="1905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4" name="Oval 313">
            <a:extLst>
              <a:ext uri="{FF2B5EF4-FFF2-40B4-BE49-F238E27FC236}">
                <a16:creationId xmlns:a16="http://schemas.microsoft.com/office/drawing/2014/main" id="{B9420745-F658-B192-3620-B5D4DE4671B4}"/>
              </a:ext>
            </a:extLst>
          </p:cNvPr>
          <p:cNvSpPr/>
          <p:nvPr/>
        </p:nvSpPr>
        <p:spPr>
          <a:xfrm>
            <a:off x="3577476" y="5439411"/>
            <a:ext cx="101233" cy="101233"/>
          </a:xfrm>
          <a:prstGeom prst="ellipse">
            <a:avLst/>
          </a:prstGeom>
          <a:ln w="25400">
            <a:solidFill>
              <a:schemeClr val="bg2"/>
            </a:solidFill>
          </a:ln>
          <a:effectLst>
            <a:outerShdw blurRad="1905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15" name="Oval 314">
            <a:extLst>
              <a:ext uri="{FF2B5EF4-FFF2-40B4-BE49-F238E27FC236}">
                <a16:creationId xmlns:a16="http://schemas.microsoft.com/office/drawing/2014/main" id="{125781EA-346C-5A00-90A6-337652D0277A}"/>
              </a:ext>
            </a:extLst>
          </p:cNvPr>
          <p:cNvSpPr/>
          <p:nvPr/>
        </p:nvSpPr>
        <p:spPr>
          <a:xfrm>
            <a:off x="3788769" y="5953223"/>
            <a:ext cx="101233" cy="101233"/>
          </a:xfrm>
          <a:prstGeom prst="ellipse">
            <a:avLst/>
          </a:prstGeom>
          <a:ln w="25400">
            <a:solidFill>
              <a:schemeClr val="bg2"/>
            </a:solidFill>
          </a:ln>
          <a:effectLst>
            <a:outerShdw blurRad="190500" dist="1016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10" name="Group 9">
            <a:extLst>
              <a:ext uri="{FF2B5EF4-FFF2-40B4-BE49-F238E27FC236}">
                <a16:creationId xmlns:a16="http://schemas.microsoft.com/office/drawing/2014/main" id="{4B8796B5-B669-702B-D9E6-DA1E4203C41B}"/>
              </a:ext>
            </a:extLst>
          </p:cNvPr>
          <p:cNvGrpSpPr/>
          <p:nvPr/>
        </p:nvGrpSpPr>
        <p:grpSpPr>
          <a:xfrm>
            <a:off x="5075111" y="4732193"/>
            <a:ext cx="951932" cy="1488438"/>
            <a:chOff x="5075111" y="4732193"/>
            <a:chExt cx="951932" cy="1488438"/>
          </a:xfrm>
        </p:grpSpPr>
        <p:sp>
          <p:nvSpPr>
            <p:cNvPr id="316" name="TextBox 315">
              <a:extLst>
                <a:ext uri="{FF2B5EF4-FFF2-40B4-BE49-F238E27FC236}">
                  <a16:creationId xmlns:a16="http://schemas.microsoft.com/office/drawing/2014/main" id="{93A2CF14-FEF7-7D0E-7E5B-1950AB4E3A31}"/>
                </a:ext>
              </a:extLst>
            </p:cNvPr>
            <p:cNvSpPr txBox="1"/>
            <p:nvPr/>
          </p:nvSpPr>
          <p:spPr>
            <a:xfrm>
              <a:off x="5075111" y="4732193"/>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Android</a:t>
              </a:r>
            </a:p>
          </p:txBody>
        </p:sp>
        <p:sp>
          <p:nvSpPr>
            <p:cNvPr id="317" name="TextBox 316">
              <a:extLst>
                <a:ext uri="{FF2B5EF4-FFF2-40B4-BE49-F238E27FC236}">
                  <a16:creationId xmlns:a16="http://schemas.microsoft.com/office/drawing/2014/main" id="{6DB03EE0-5211-1458-F0B8-D53828F6E000}"/>
                </a:ext>
              </a:extLst>
            </p:cNvPr>
            <p:cNvSpPr txBox="1"/>
            <p:nvPr/>
          </p:nvSpPr>
          <p:spPr>
            <a:xfrm>
              <a:off x="5075111" y="4922317"/>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68%</a:t>
              </a:r>
            </a:p>
          </p:txBody>
        </p:sp>
        <p:sp>
          <p:nvSpPr>
            <p:cNvPr id="318" name="TextBox 317">
              <a:extLst>
                <a:ext uri="{FF2B5EF4-FFF2-40B4-BE49-F238E27FC236}">
                  <a16:creationId xmlns:a16="http://schemas.microsoft.com/office/drawing/2014/main" id="{81AE3347-371A-8B13-7B80-7D892D223F24}"/>
                </a:ext>
              </a:extLst>
            </p:cNvPr>
            <p:cNvSpPr txBox="1"/>
            <p:nvPr/>
          </p:nvSpPr>
          <p:spPr>
            <a:xfrm>
              <a:off x="5075111" y="5295718"/>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iOS</a:t>
              </a:r>
            </a:p>
          </p:txBody>
        </p:sp>
        <p:sp>
          <p:nvSpPr>
            <p:cNvPr id="319" name="TextBox 318">
              <a:extLst>
                <a:ext uri="{FF2B5EF4-FFF2-40B4-BE49-F238E27FC236}">
                  <a16:creationId xmlns:a16="http://schemas.microsoft.com/office/drawing/2014/main" id="{AA79BFF6-F5C7-A477-C264-C103B59C77FD}"/>
                </a:ext>
              </a:extLst>
            </p:cNvPr>
            <p:cNvSpPr txBox="1"/>
            <p:nvPr/>
          </p:nvSpPr>
          <p:spPr>
            <a:xfrm>
              <a:off x="5075111" y="5485842"/>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22%</a:t>
              </a:r>
            </a:p>
          </p:txBody>
        </p:sp>
        <p:sp>
          <p:nvSpPr>
            <p:cNvPr id="320" name="TextBox 319">
              <a:extLst>
                <a:ext uri="{FF2B5EF4-FFF2-40B4-BE49-F238E27FC236}">
                  <a16:creationId xmlns:a16="http://schemas.microsoft.com/office/drawing/2014/main" id="{E4A84EA8-8A8A-A8BE-3A55-6D647DC86664}"/>
                </a:ext>
              </a:extLst>
            </p:cNvPr>
            <p:cNvSpPr txBox="1"/>
            <p:nvPr/>
          </p:nvSpPr>
          <p:spPr>
            <a:xfrm>
              <a:off x="5075111" y="5795448"/>
              <a:ext cx="951932" cy="235059"/>
            </a:xfrm>
            <a:prstGeom prst="rect">
              <a:avLst/>
            </a:prstGeom>
            <a:noFill/>
          </p:spPr>
          <p:txBody>
            <a:bodyPr wrap="square" lIns="0" rIns="0" rtlCol="0" anchor="ctr">
              <a:noAutofit/>
            </a:bodyPr>
            <a:lstStyle/>
            <a:p>
              <a:pPr>
                <a:lnSpc>
                  <a:spcPct val="90000"/>
                </a:lnSpc>
              </a:pPr>
              <a:r>
                <a:rPr lang="en-US" sz="1000" dirty="0">
                  <a:solidFill>
                    <a:schemeClr val="tx1">
                      <a:lumMod val="50000"/>
                      <a:lumOff val="50000"/>
                    </a:schemeClr>
                  </a:solidFill>
                  <a:latin typeface="Montserrat" panose="00000500000000000000" pitchFamily="50" charset="0"/>
                </a:rPr>
                <a:t>Linux</a:t>
              </a:r>
            </a:p>
          </p:txBody>
        </p:sp>
        <p:sp>
          <p:nvSpPr>
            <p:cNvPr id="321" name="TextBox 320">
              <a:extLst>
                <a:ext uri="{FF2B5EF4-FFF2-40B4-BE49-F238E27FC236}">
                  <a16:creationId xmlns:a16="http://schemas.microsoft.com/office/drawing/2014/main" id="{5F5FCDC6-CD97-75C7-619D-B71089123429}"/>
                </a:ext>
              </a:extLst>
            </p:cNvPr>
            <p:cNvSpPr txBox="1"/>
            <p:nvPr/>
          </p:nvSpPr>
          <p:spPr>
            <a:xfrm>
              <a:off x="5075111" y="5985572"/>
              <a:ext cx="636913" cy="235059"/>
            </a:xfrm>
            <a:prstGeom prst="rect">
              <a:avLst/>
            </a:prstGeom>
            <a:noFill/>
          </p:spPr>
          <p:txBody>
            <a:bodyPr wrap="square" lIns="0" rIns="0" rtlCol="0" anchor="ctr">
              <a:noAutofit/>
            </a:bodyPr>
            <a:lstStyle/>
            <a:p>
              <a:pPr>
                <a:lnSpc>
                  <a:spcPct val="90000"/>
                </a:lnSpc>
              </a:pPr>
              <a:r>
                <a:rPr lang="en-US" sz="1400" b="1" dirty="0">
                  <a:solidFill>
                    <a:schemeClr val="tx2"/>
                  </a:solidFill>
                  <a:latin typeface="Montserrat" panose="00000500000000000000" pitchFamily="50" charset="0"/>
                </a:rPr>
                <a:t>10%</a:t>
              </a:r>
            </a:p>
          </p:txBody>
        </p:sp>
      </p:grpSp>
      <p:grpSp>
        <p:nvGrpSpPr>
          <p:cNvPr id="327" name="Graphic 325">
            <a:extLst>
              <a:ext uri="{FF2B5EF4-FFF2-40B4-BE49-F238E27FC236}">
                <a16:creationId xmlns:a16="http://schemas.microsoft.com/office/drawing/2014/main" id="{EB62FFBE-54E0-5BDC-D9EB-87131A3B48D3}"/>
              </a:ext>
            </a:extLst>
          </p:cNvPr>
          <p:cNvGrpSpPr/>
          <p:nvPr/>
        </p:nvGrpSpPr>
        <p:grpSpPr>
          <a:xfrm>
            <a:off x="2263407" y="5711649"/>
            <a:ext cx="709796" cy="463260"/>
            <a:chOff x="4397187" y="2388641"/>
            <a:chExt cx="3261493" cy="1935156"/>
          </a:xfrm>
          <a:noFill/>
        </p:grpSpPr>
        <p:sp>
          <p:nvSpPr>
            <p:cNvPr id="328" name="Freeform 327">
              <a:extLst>
                <a:ext uri="{FF2B5EF4-FFF2-40B4-BE49-F238E27FC236}">
                  <a16:creationId xmlns:a16="http://schemas.microsoft.com/office/drawing/2014/main" id="{80C5A42B-EFB2-CBC2-0050-91C1FCF06A87}"/>
                </a:ext>
              </a:extLst>
            </p:cNvPr>
            <p:cNvSpPr/>
            <p:nvPr/>
          </p:nvSpPr>
          <p:spPr>
            <a:xfrm>
              <a:off x="4777037" y="2388641"/>
              <a:ext cx="2710880" cy="1162945"/>
            </a:xfrm>
            <a:custGeom>
              <a:avLst/>
              <a:gdLst>
                <a:gd name="connsiteX0" fmla="*/ 0 w 2710881"/>
                <a:gd name="connsiteY0" fmla="*/ 610448 h 1162945"/>
                <a:gd name="connsiteX1" fmla="*/ 0 w 2710881"/>
                <a:gd name="connsiteY1" fmla="*/ 162535 h 1162945"/>
                <a:gd name="connsiteX2" fmla="*/ 162535 w 2710881"/>
                <a:gd name="connsiteY2" fmla="*/ 0 h 1162945"/>
                <a:gd name="connsiteX3" fmla="*/ 2548347 w 2710881"/>
                <a:gd name="connsiteY3" fmla="*/ 0 h 1162945"/>
                <a:gd name="connsiteX4" fmla="*/ 2710882 w 2710881"/>
                <a:gd name="connsiteY4" fmla="*/ 162535 h 1162945"/>
                <a:gd name="connsiteX5" fmla="*/ 2710882 w 2710881"/>
                <a:gd name="connsiteY5" fmla="*/ 1162945 h 116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0881" h="1162945">
                  <a:moveTo>
                    <a:pt x="0" y="610448"/>
                  </a:moveTo>
                  <a:lnTo>
                    <a:pt x="0" y="162535"/>
                  </a:lnTo>
                  <a:cubicBezTo>
                    <a:pt x="0" y="72780"/>
                    <a:pt x="72781" y="0"/>
                    <a:pt x="162535" y="0"/>
                  </a:cubicBezTo>
                  <a:lnTo>
                    <a:pt x="2548347" y="0"/>
                  </a:lnTo>
                  <a:cubicBezTo>
                    <a:pt x="2638101" y="0"/>
                    <a:pt x="2710882" y="72780"/>
                    <a:pt x="2710882" y="162535"/>
                  </a:cubicBezTo>
                  <a:lnTo>
                    <a:pt x="2710882" y="1162945"/>
                  </a:lnTo>
                </a:path>
              </a:pathLst>
            </a:custGeom>
            <a:noFill/>
            <a:ln w="12700" cap="flat">
              <a:solidFill>
                <a:schemeClr val="bg2">
                  <a:lumMod val="90000"/>
                </a:schemeClr>
              </a:solidFill>
              <a:prstDash val="solid"/>
              <a:miter/>
            </a:ln>
          </p:spPr>
          <p:txBody>
            <a:bodyPr rtlCol="0" anchor="ctr"/>
            <a:lstStyle/>
            <a:p>
              <a:endParaRPr lang="en-UA"/>
            </a:p>
          </p:txBody>
        </p:sp>
        <p:sp>
          <p:nvSpPr>
            <p:cNvPr id="329" name="Freeform 328">
              <a:extLst>
                <a:ext uri="{FF2B5EF4-FFF2-40B4-BE49-F238E27FC236}">
                  <a16:creationId xmlns:a16="http://schemas.microsoft.com/office/drawing/2014/main" id="{A2E775A2-68AB-47BF-B861-97AFCE9007EA}"/>
                </a:ext>
              </a:extLst>
            </p:cNvPr>
            <p:cNvSpPr/>
            <p:nvPr/>
          </p:nvSpPr>
          <p:spPr>
            <a:xfrm>
              <a:off x="5403513" y="4053849"/>
              <a:ext cx="1799539" cy="8572"/>
            </a:xfrm>
            <a:custGeom>
              <a:avLst/>
              <a:gdLst>
                <a:gd name="connsiteX0" fmla="*/ 1799539 w 1799539"/>
                <a:gd name="connsiteY0" fmla="*/ 0 h 8572"/>
                <a:gd name="connsiteX1" fmla="*/ 0 w 1799539"/>
                <a:gd name="connsiteY1" fmla="*/ 0 h 8572"/>
              </a:gdLst>
              <a:ahLst/>
              <a:cxnLst>
                <a:cxn ang="0">
                  <a:pos x="connsiteX0" y="connsiteY0"/>
                </a:cxn>
                <a:cxn ang="0">
                  <a:pos x="connsiteX1" y="connsiteY1"/>
                </a:cxn>
              </a:cxnLst>
              <a:rect l="l" t="t" r="r" b="b"/>
              <a:pathLst>
                <a:path w="1799539" h="8572">
                  <a:moveTo>
                    <a:pt x="1799539" y="0"/>
                  </a:moveTo>
                  <a:lnTo>
                    <a:pt x="0" y="0"/>
                  </a:lnTo>
                </a:path>
              </a:pathLst>
            </a:custGeom>
            <a:ln w="12700" cap="flat">
              <a:solidFill>
                <a:schemeClr val="bg2">
                  <a:lumMod val="90000"/>
                </a:schemeClr>
              </a:solidFill>
              <a:prstDash val="solid"/>
              <a:miter/>
            </a:ln>
          </p:spPr>
          <p:txBody>
            <a:bodyPr rtlCol="0" anchor="ctr"/>
            <a:lstStyle/>
            <a:p>
              <a:endParaRPr lang="en-UA"/>
            </a:p>
          </p:txBody>
        </p:sp>
        <p:sp>
          <p:nvSpPr>
            <p:cNvPr id="330" name="Freeform 329">
              <a:extLst>
                <a:ext uri="{FF2B5EF4-FFF2-40B4-BE49-F238E27FC236}">
                  <a16:creationId xmlns:a16="http://schemas.microsoft.com/office/drawing/2014/main" id="{96E418C4-F8C1-5A63-C986-1993E69F60E5}"/>
                </a:ext>
              </a:extLst>
            </p:cNvPr>
            <p:cNvSpPr/>
            <p:nvPr/>
          </p:nvSpPr>
          <p:spPr>
            <a:xfrm>
              <a:off x="6132518" y="4053849"/>
              <a:ext cx="8572" cy="261375"/>
            </a:xfrm>
            <a:custGeom>
              <a:avLst/>
              <a:gdLst>
                <a:gd name="connsiteX0" fmla="*/ 0 w 8572"/>
                <a:gd name="connsiteY0" fmla="*/ 0 h 261375"/>
                <a:gd name="connsiteX1" fmla="*/ 0 w 8572"/>
                <a:gd name="connsiteY1" fmla="*/ 261376 h 261375"/>
              </a:gdLst>
              <a:ahLst/>
              <a:cxnLst>
                <a:cxn ang="0">
                  <a:pos x="connsiteX0" y="connsiteY0"/>
                </a:cxn>
                <a:cxn ang="0">
                  <a:pos x="connsiteX1" y="connsiteY1"/>
                </a:cxn>
              </a:cxnLst>
              <a:rect l="l" t="t" r="r" b="b"/>
              <a:pathLst>
                <a:path w="8572" h="261375">
                  <a:moveTo>
                    <a:pt x="0" y="0"/>
                  </a:moveTo>
                  <a:lnTo>
                    <a:pt x="0" y="261376"/>
                  </a:lnTo>
                </a:path>
              </a:pathLst>
            </a:custGeom>
            <a:ln w="12700" cap="flat">
              <a:solidFill>
                <a:schemeClr val="bg2">
                  <a:lumMod val="90000"/>
                </a:schemeClr>
              </a:solidFill>
              <a:prstDash val="solid"/>
              <a:miter/>
            </a:ln>
          </p:spPr>
          <p:txBody>
            <a:bodyPr rtlCol="0" anchor="ctr"/>
            <a:lstStyle/>
            <a:p>
              <a:endParaRPr lang="en-UA"/>
            </a:p>
          </p:txBody>
        </p:sp>
        <p:sp>
          <p:nvSpPr>
            <p:cNvPr id="331" name="Freeform 330">
              <a:extLst>
                <a:ext uri="{FF2B5EF4-FFF2-40B4-BE49-F238E27FC236}">
                  <a16:creationId xmlns:a16="http://schemas.microsoft.com/office/drawing/2014/main" id="{D7BB44DB-E5C5-1983-FAB8-C2D973CA4B60}"/>
                </a:ext>
              </a:extLst>
            </p:cNvPr>
            <p:cNvSpPr/>
            <p:nvPr/>
          </p:nvSpPr>
          <p:spPr>
            <a:xfrm>
              <a:off x="5764587" y="4315225"/>
              <a:ext cx="735777" cy="8572"/>
            </a:xfrm>
            <a:custGeom>
              <a:avLst/>
              <a:gdLst>
                <a:gd name="connsiteX0" fmla="*/ 0 w 735777"/>
                <a:gd name="connsiteY0" fmla="*/ 0 h 8572"/>
                <a:gd name="connsiteX1" fmla="*/ 735778 w 735777"/>
                <a:gd name="connsiteY1" fmla="*/ 0 h 8572"/>
              </a:gdLst>
              <a:ahLst/>
              <a:cxnLst>
                <a:cxn ang="0">
                  <a:pos x="connsiteX0" y="connsiteY0"/>
                </a:cxn>
                <a:cxn ang="0">
                  <a:pos x="connsiteX1" y="connsiteY1"/>
                </a:cxn>
              </a:cxnLst>
              <a:rect l="l" t="t" r="r" b="b"/>
              <a:pathLst>
                <a:path w="735777" h="8572">
                  <a:moveTo>
                    <a:pt x="0" y="0"/>
                  </a:moveTo>
                  <a:lnTo>
                    <a:pt x="735778" y="0"/>
                  </a:lnTo>
                </a:path>
              </a:pathLst>
            </a:custGeom>
            <a:ln w="12700" cap="flat">
              <a:solidFill>
                <a:schemeClr val="bg2">
                  <a:lumMod val="90000"/>
                </a:schemeClr>
              </a:solidFill>
              <a:prstDash val="solid"/>
              <a:miter/>
            </a:ln>
          </p:spPr>
          <p:txBody>
            <a:bodyPr rtlCol="0" anchor="ctr"/>
            <a:lstStyle/>
            <a:p>
              <a:endParaRPr lang="en-UA"/>
            </a:p>
          </p:txBody>
        </p:sp>
        <p:sp>
          <p:nvSpPr>
            <p:cNvPr id="332" name="Freeform 331">
              <a:extLst>
                <a:ext uri="{FF2B5EF4-FFF2-40B4-BE49-F238E27FC236}">
                  <a16:creationId xmlns:a16="http://schemas.microsoft.com/office/drawing/2014/main" id="{4D9F63B0-E51D-64AE-3F7A-275704FDF20A}"/>
                </a:ext>
              </a:extLst>
            </p:cNvPr>
            <p:cNvSpPr/>
            <p:nvPr/>
          </p:nvSpPr>
          <p:spPr>
            <a:xfrm>
              <a:off x="4397273" y="2998574"/>
              <a:ext cx="1006840" cy="1316650"/>
            </a:xfrm>
            <a:custGeom>
              <a:avLst/>
              <a:gdLst>
                <a:gd name="connsiteX0" fmla="*/ 909799 w 1006840"/>
                <a:gd name="connsiteY0" fmla="*/ 1316650 h 1316650"/>
                <a:gd name="connsiteX1" fmla="*/ 97041 w 1006840"/>
                <a:gd name="connsiteY1" fmla="*/ 1316650 h 1316650"/>
                <a:gd name="connsiteX2" fmla="*/ 0 w 1006840"/>
                <a:gd name="connsiteY2" fmla="*/ 1219610 h 1316650"/>
                <a:gd name="connsiteX3" fmla="*/ 0 w 1006840"/>
                <a:gd name="connsiteY3" fmla="*/ 97041 h 1316650"/>
                <a:gd name="connsiteX4" fmla="*/ 97041 w 1006840"/>
                <a:gd name="connsiteY4" fmla="*/ 0 h 1316650"/>
                <a:gd name="connsiteX5" fmla="*/ 909799 w 1006840"/>
                <a:gd name="connsiteY5" fmla="*/ 0 h 1316650"/>
                <a:gd name="connsiteX6" fmla="*/ 1006840 w 1006840"/>
                <a:gd name="connsiteY6" fmla="*/ 97041 h 1316650"/>
                <a:gd name="connsiteX7" fmla="*/ 1006840 w 1006840"/>
                <a:gd name="connsiteY7" fmla="*/ 1219610 h 1316650"/>
                <a:gd name="connsiteX8" fmla="*/ 909799 w 1006840"/>
                <a:gd name="connsiteY8" fmla="*/ 1316650 h 13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840" h="1316650">
                  <a:moveTo>
                    <a:pt x="909799" y="1316650"/>
                  </a:moveTo>
                  <a:lnTo>
                    <a:pt x="97041" y="1316650"/>
                  </a:lnTo>
                  <a:cubicBezTo>
                    <a:pt x="43463" y="1316650"/>
                    <a:pt x="0" y="1273188"/>
                    <a:pt x="0" y="1219610"/>
                  </a:cubicBezTo>
                  <a:lnTo>
                    <a:pt x="0" y="97041"/>
                  </a:lnTo>
                  <a:cubicBezTo>
                    <a:pt x="0" y="43462"/>
                    <a:pt x="43463" y="0"/>
                    <a:pt x="97041" y="0"/>
                  </a:cubicBezTo>
                  <a:lnTo>
                    <a:pt x="909799" y="0"/>
                  </a:lnTo>
                  <a:cubicBezTo>
                    <a:pt x="963378" y="0"/>
                    <a:pt x="1006840" y="43462"/>
                    <a:pt x="1006840" y="97041"/>
                  </a:cubicBezTo>
                  <a:lnTo>
                    <a:pt x="1006840" y="1219610"/>
                  </a:lnTo>
                  <a:cubicBezTo>
                    <a:pt x="1006840" y="1273188"/>
                    <a:pt x="963378" y="1316650"/>
                    <a:pt x="909799" y="1316650"/>
                  </a:cubicBezTo>
                  <a:close/>
                </a:path>
              </a:pathLst>
            </a:custGeom>
            <a:noFill/>
            <a:ln w="12700" cap="flat">
              <a:solidFill>
                <a:schemeClr val="bg2">
                  <a:lumMod val="90000"/>
                </a:schemeClr>
              </a:solidFill>
              <a:prstDash val="solid"/>
              <a:miter/>
            </a:ln>
          </p:spPr>
          <p:txBody>
            <a:bodyPr rtlCol="0" anchor="ctr"/>
            <a:lstStyle/>
            <a:p>
              <a:endParaRPr lang="en-UA"/>
            </a:p>
          </p:txBody>
        </p:sp>
        <p:sp>
          <p:nvSpPr>
            <p:cNvPr id="333" name="Freeform 332">
              <a:extLst>
                <a:ext uri="{FF2B5EF4-FFF2-40B4-BE49-F238E27FC236}">
                  <a16:creationId xmlns:a16="http://schemas.microsoft.com/office/drawing/2014/main" id="{BA6FC370-18E6-DB4F-6CB9-BE8321D69227}"/>
                </a:ext>
              </a:extLst>
            </p:cNvPr>
            <p:cNvSpPr/>
            <p:nvPr/>
          </p:nvSpPr>
          <p:spPr>
            <a:xfrm>
              <a:off x="5404113" y="3891314"/>
              <a:ext cx="1799539" cy="8572"/>
            </a:xfrm>
            <a:custGeom>
              <a:avLst/>
              <a:gdLst>
                <a:gd name="connsiteX0" fmla="*/ 1799539 w 1799539"/>
                <a:gd name="connsiteY0" fmla="*/ 0 h 8572"/>
                <a:gd name="connsiteX1" fmla="*/ 0 w 1799539"/>
                <a:gd name="connsiteY1" fmla="*/ 0 h 8572"/>
              </a:gdLst>
              <a:ahLst/>
              <a:cxnLst>
                <a:cxn ang="0">
                  <a:pos x="connsiteX0" y="connsiteY0"/>
                </a:cxn>
                <a:cxn ang="0">
                  <a:pos x="connsiteX1" y="connsiteY1"/>
                </a:cxn>
              </a:cxnLst>
              <a:rect l="l" t="t" r="r" b="b"/>
              <a:pathLst>
                <a:path w="1799539" h="8572">
                  <a:moveTo>
                    <a:pt x="1799539" y="0"/>
                  </a:moveTo>
                  <a:lnTo>
                    <a:pt x="0" y="0"/>
                  </a:lnTo>
                </a:path>
              </a:pathLst>
            </a:custGeom>
            <a:ln w="12700" cap="flat">
              <a:solidFill>
                <a:schemeClr val="bg2">
                  <a:lumMod val="90000"/>
                </a:schemeClr>
              </a:solidFill>
              <a:prstDash val="solid"/>
              <a:miter/>
            </a:ln>
          </p:spPr>
          <p:txBody>
            <a:bodyPr rtlCol="0" anchor="ctr"/>
            <a:lstStyle/>
            <a:p>
              <a:endParaRPr lang="en-UA"/>
            </a:p>
          </p:txBody>
        </p:sp>
        <p:sp>
          <p:nvSpPr>
            <p:cNvPr id="334" name="Freeform 333">
              <a:extLst>
                <a:ext uri="{FF2B5EF4-FFF2-40B4-BE49-F238E27FC236}">
                  <a16:creationId xmlns:a16="http://schemas.microsoft.com/office/drawing/2014/main" id="{69C6109E-DA95-33E0-3731-B0CC1DCCC66A}"/>
                </a:ext>
              </a:extLst>
            </p:cNvPr>
            <p:cNvSpPr/>
            <p:nvPr/>
          </p:nvSpPr>
          <p:spPr>
            <a:xfrm>
              <a:off x="4397187" y="4218184"/>
              <a:ext cx="1006925" cy="8572"/>
            </a:xfrm>
            <a:custGeom>
              <a:avLst/>
              <a:gdLst>
                <a:gd name="connsiteX0" fmla="*/ 0 w 1006925"/>
                <a:gd name="connsiteY0" fmla="*/ 0 h 8572"/>
                <a:gd name="connsiteX1" fmla="*/ 1006926 w 1006925"/>
                <a:gd name="connsiteY1" fmla="*/ 0 h 8572"/>
              </a:gdLst>
              <a:ahLst/>
              <a:cxnLst>
                <a:cxn ang="0">
                  <a:pos x="connsiteX0" y="connsiteY0"/>
                </a:cxn>
                <a:cxn ang="0">
                  <a:pos x="connsiteX1" y="connsiteY1"/>
                </a:cxn>
              </a:cxnLst>
              <a:rect l="l" t="t" r="r" b="b"/>
              <a:pathLst>
                <a:path w="1006925" h="8572">
                  <a:moveTo>
                    <a:pt x="0" y="0"/>
                  </a:moveTo>
                  <a:lnTo>
                    <a:pt x="1006926" y="0"/>
                  </a:lnTo>
                </a:path>
              </a:pathLst>
            </a:custGeom>
            <a:ln w="12700" cap="flat">
              <a:solidFill>
                <a:schemeClr val="bg2">
                  <a:lumMod val="90000"/>
                </a:schemeClr>
              </a:solidFill>
              <a:prstDash val="solid"/>
              <a:miter/>
            </a:ln>
          </p:spPr>
          <p:txBody>
            <a:bodyPr rtlCol="0" anchor="ctr"/>
            <a:lstStyle/>
            <a:p>
              <a:endParaRPr lang="en-UA"/>
            </a:p>
          </p:txBody>
        </p:sp>
        <p:sp>
          <p:nvSpPr>
            <p:cNvPr id="335" name="Freeform 334">
              <a:extLst>
                <a:ext uri="{FF2B5EF4-FFF2-40B4-BE49-F238E27FC236}">
                  <a16:creationId xmlns:a16="http://schemas.microsoft.com/office/drawing/2014/main" id="{0ADBF469-22EB-18BA-445E-EF468C50A3AE}"/>
                </a:ext>
              </a:extLst>
            </p:cNvPr>
            <p:cNvSpPr/>
            <p:nvPr/>
          </p:nvSpPr>
          <p:spPr>
            <a:xfrm>
              <a:off x="4397187" y="3095615"/>
              <a:ext cx="1006925" cy="8572"/>
            </a:xfrm>
            <a:custGeom>
              <a:avLst/>
              <a:gdLst>
                <a:gd name="connsiteX0" fmla="*/ 0 w 1006925"/>
                <a:gd name="connsiteY0" fmla="*/ 0 h 8572"/>
                <a:gd name="connsiteX1" fmla="*/ 1006926 w 1006925"/>
                <a:gd name="connsiteY1" fmla="*/ 0 h 8572"/>
              </a:gdLst>
              <a:ahLst/>
              <a:cxnLst>
                <a:cxn ang="0">
                  <a:pos x="connsiteX0" y="connsiteY0"/>
                </a:cxn>
                <a:cxn ang="0">
                  <a:pos x="connsiteX1" y="connsiteY1"/>
                </a:cxn>
              </a:cxnLst>
              <a:rect l="l" t="t" r="r" b="b"/>
              <a:pathLst>
                <a:path w="1006925" h="8572">
                  <a:moveTo>
                    <a:pt x="0" y="0"/>
                  </a:moveTo>
                  <a:lnTo>
                    <a:pt x="1006926" y="0"/>
                  </a:lnTo>
                </a:path>
              </a:pathLst>
            </a:custGeom>
            <a:ln w="12700" cap="flat">
              <a:solidFill>
                <a:schemeClr val="bg2">
                  <a:lumMod val="90000"/>
                </a:schemeClr>
              </a:solidFill>
              <a:prstDash val="solid"/>
              <a:miter/>
            </a:ln>
          </p:spPr>
          <p:txBody>
            <a:bodyPr rtlCol="0" anchor="ctr"/>
            <a:lstStyle/>
            <a:p>
              <a:endParaRPr lang="en-UA"/>
            </a:p>
          </p:txBody>
        </p:sp>
        <p:sp>
          <p:nvSpPr>
            <p:cNvPr id="336" name="Freeform 335">
              <a:extLst>
                <a:ext uri="{FF2B5EF4-FFF2-40B4-BE49-F238E27FC236}">
                  <a16:creationId xmlns:a16="http://schemas.microsoft.com/office/drawing/2014/main" id="{2CAE90E7-CDF8-B338-50BE-02974B5E3B80}"/>
                </a:ext>
              </a:extLst>
            </p:cNvPr>
            <p:cNvSpPr/>
            <p:nvPr/>
          </p:nvSpPr>
          <p:spPr>
            <a:xfrm>
              <a:off x="7203738" y="3551843"/>
              <a:ext cx="454942" cy="763381"/>
            </a:xfrm>
            <a:custGeom>
              <a:avLst/>
              <a:gdLst>
                <a:gd name="connsiteX0" fmla="*/ 386363 w 454942"/>
                <a:gd name="connsiteY0" fmla="*/ 763381 h 763381"/>
                <a:gd name="connsiteX1" fmla="*/ 68580 w 454942"/>
                <a:gd name="connsiteY1" fmla="*/ 763381 h 763381"/>
                <a:gd name="connsiteX2" fmla="*/ 0 w 454942"/>
                <a:gd name="connsiteY2" fmla="*/ 694801 h 763381"/>
                <a:gd name="connsiteX3" fmla="*/ 0 w 454942"/>
                <a:gd name="connsiteY3" fmla="*/ 68580 h 763381"/>
                <a:gd name="connsiteX4" fmla="*/ 68580 w 454942"/>
                <a:gd name="connsiteY4" fmla="*/ 0 h 763381"/>
                <a:gd name="connsiteX5" fmla="*/ 386363 w 454942"/>
                <a:gd name="connsiteY5" fmla="*/ 0 h 763381"/>
                <a:gd name="connsiteX6" fmla="*/ 454943 w 454942"/>
                <a:gd name="connsiteY6" fmla="*/ 68580 h 763381"/>
                <a:gd name="connsiteX7" fmla="*/ 454943 w 454942"/>
                <a:gd name="connsiteY7" fmla="*/ 694801 h 763381"/>
                <a:gd name="connsiteX8" fmla="*/ 386363 w 454942"/>
                <a:gd name="connsiteY8" fmla="*/ 763381 h 76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942" h="763381">
                  <a:moveTo>
                    <a:pt x="386363" y="763381"/>
                  </a:moveTo>
                  <a:lnTo>
                    <a:pt x="68580" y="763381"/>
                  </a:lnTo>
                  <a:cubicBezTo>
                    <a:pt x="30690" y="763381"/>
                    <a:pt x="0" y="732692"/>
                    <a:pt x="0" y="694801"/>
                  </a:cubicBezTo>
                  <a:lnTo>
                    <a:pt x="0" y="68580"/>
                  </a:lnTo>
                  <a:cubicBezTo>
                    <a:pt x="0" y="30690"/>
                    <a:pt x="30690" y="0"/>
                    <a:pt x="68580" y="0"/>
                  </a:cubicBezTo>
                  <a:lnTo>
                    <a:pt x="386363" y="0"/>
                  </a:lnTo>
                  <a:cubicBezTo>
                    <a:pt x="424253" y="0"/>
                    <a:pt x="454943" y="30690"/>
                    <a:pt x="454943" y="68580"/>
                  </a:cubicBezTo>
                  <a:lnTo>
                    <a:pt x="454943" y="694801"/>
                  </a:lnTo>
                  <a:cubicBezTo>
                    <a:pt x="454943" y="732692"/>
                    <a:pt x="424253" y="763381"/>
                    <a:pt x="386363" y="763381"/>
                  </a:cubicBezTo>
                  <a:close/>
                </a:path>
              </a:pathLst>
            </a:custGeom>
            <a:noFill/>
            <a:ln w="12700" cap="flat">
              <a:solidFill>
                <a:schemeClr val="bg2">
                  <a:lumMod val="90000"/>
                </a:schemeClr>
              </a:solidFill>
              <a:prstDash val="solid"/>
              <a:miter/>
            </a:ln>
          </p:spPr>
          <p:txBody>
            <a:bodyPr rtlCol="0" anchor="ctr"/>
            <a:lstStyle/>
            <a:p>
              <a:endParaRPr lang="en-UA"/>
            </a:p>
          </p:txBody>
        </p:sp>
        <p:sp>
          <p:nvSpPr>
            <p:cNvPr id="337" name="Freeform 336">
              <a:extLst>
                <a:ext uri="{FF2B5EF4-FFF2-40B4-BE49-F238E27FC236}">
                  <a16:creationId xmlns:a16="http://schemas.microsoft.com/office/drawing/2014/main" id="{D30FAD6B-6305-3E1B-8BBA-EC4792348D09}"/>
                </a:ext>
              </a:extLst>
            </p:cNvPr>
            <p:cNvSpPr/>
            <p:nvPr/>
          </p:nvSpPr>
          <p:spPr>
            <a:xfrm>
              <a:off x="7203652" y="4246645"/>
              <a:ext cx="455028" cy="8572"/>
            </a:xfrm>
            <a:custGeom>
              <a:avLst/>
              <a:gdLst>
                <a:gd name="connsiteX0" fmla="*/ 0 w 455028"/>
                <a:gd name="connsiteY0" fmla="*/ 0 h 8572"/>
                <a:gd name="connsiteX1" fmla="*/ 455028 w 455028"/>
                <a:gd name="connsiteY1" fmla="*/ 0 h 8572"/>
              </a:gdLst>
              <a:ahLst/>
              <a:cxnLst>
                <a:cxn ang="0">
                  <a:pos x="connsiteX0" y="connsiteY0"/>
                </a:cxn>
                <a:cxn ang="0">
                  <a:pos x="connsiteX1" y="connsiteY1"/>
                </a:cxn>
              </a:cxnLst>
              <a:rect l="l" t="t" r="r" b="b"/>
              <a:pathLst>
                <a:path w="455028" h="8572">
                  <a:moveTo>
                    <a:pt x="0" y="0"/>
                  </a:moveTo>
                  <a:lnTo>
                    <a:pt x="455028" y="0"/>
                  </a:lnTo>
                </a:path>
              </a:pathLst>
            </a:custGeom>
            <a:ln w="12700" cap="flat">
              <a:solidFill>
                <a:schemeClr val="bg2">
                  <a:lumMod val="90000"/>
                </a:schemeClr>
              </a:solidFill>
              <a:prstDash val="solid"/>
              <a:miter/>
            </a:ln>
          </p:spPr>
          <p:txBody>
            <a:bodyPr rtlCol="0" anchor="ctr"/>
            <a:lstStyle/>
            <a:p>
              <a:endParaRPr lang="en-UA"/>
            </a:p>
          </p:txBody>
        </p:sp>
        <p:sp>
          <p:nvSpPr>
            <p:cNvPr id="338" name="Freeform 337">
              <a:extLst>
                <a:ext uri="{FF2B5EF4-FFF2-40B4-BE49-F238E27FC236}">
                  <a16:creationId xmlns:a16="http://schemas.microsoft.com/office/drawing/2014/main" id="{F51D5CF2-4B5F-A367-5724-F89AD2828445}"/>
                </a:ext>
              </a:extLst>
            </p:cNvPr>
            <p:cNvSpPr/>
            <p:nvPr/>
          </p:nvSpPr>
          <p:spPr>
            <a:xfrm>
              <a:off x="7203652" y="3618195"/>
              <a:ext cx="455028" cy="8572"/>
            </a:xfrm>
            <a:custGeom>
              <a:avLst/>
              <a:gdLst>
                <a:gd name="connsiteX0" fmla="*/ 0 w 455028"/>
                <a:gd name="connsiteY0" fmla="*/ 0 h 8572"/>
                <a:gd name="connsiteX1" fmla="*/ 455028 w 455028"/>
                <a:gd name="connsiteY1" fmla="*/ 0 h 8572"/>
              </a:gdLst>
              <a:ahLst/>
              <a:cxnLst>
                <a:cxn ang="0">
                  <a:pos x="connsiteX0" y="connsiteY0"/>
                </a:cxn>
                <a:cxn ang="0">
                  <a:pos x="connsiteX1" y="connsiteY1"/>
                </a:cxn>
              </a:cxnLst>
              <a:rect l="l" t="t" r="r" b="b"/>
              <a:pathLst>
                <a:path w="455028" h="8572">
                  <a:moveTo>
                    <a:pt x="0" y="0"/>
                  </a:moveTo>
                  <a:lnTo>
                    <a:pt x="455028" y="0"/>
                  </a:lnTo>
                </a:path>
              </a:pathLst>
            </a:custGeom>
            <a:ln w="12700" cap="flat">
              <a:solidFill>
                <a:schemeClr val="bg2">
                  <a:lumMod val="90000"/>
                </a:schemeClr>
              </a:solidFill>
              <a:prstDash val="solid"/>
              <a:miter/>
            </a:ln>
          </p:spPr>
          <p:txBody>
            <a:bodyPr rtlCol="0" anchor="ctr"/>
            <a:lstStyle/>
            <a:p>
              <a:endParaRPr lang="en-UA"/>
            </a:p>
          </p:txBody>
        </p:sp>
      </p:grpSp>
      <p:sp>
        <p:nvSpPr>
          <p:cNvPr id="2" name="TextBox 1">
            <a:extLst>
              <a:ext uri="{FF2B5EF4-FFF2-40B4-BE49-F238E27FC236}">
                <a16:creationId xmlns:a16="http://schemas.microsoft.com/office/drawing/2014/main" id="{CD70CF43-E966-2B50-453C-8CDE09C6DB13}"/>
              </a:ext>
            </a:extLst>
          </p:cNvPr>
          <p:cNvSpPr txBox="1"/>
          <p:nvPr/>
        </p:nvSpPr>
        <p:spPr>
          <a:xfrm>
            <a:off x="1398867" y="534456"/>
            <a:ext cx="6336991" cy="485479"/>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North American Market</a:t>
            </a:r>
          </a:p>
        </p:txBody>
      </p:sp>
    </p:spTree>
    <p:extLst>
      <p:ext uri="{BB962C8B-B14F-4D97-AF65-F5344CB8AC3E}">
        <p14:creationId xmlns:p14="http://schemas.microsoft.com/office/powerpoint/2010/main" val="147277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ppt_y</p:attrName>
                                        </p:attrNameLst>
                                      </p:cBhvr>
                                      <p:tavLst>
                                        <p:tav tm="0">
                                          <p:val>
                                            <p:strVal val="#ppt_y-#ppt_h*1.125000"/>
                                          </p:val>
                                        </p:tav>
                                        <p:tav tm="100000">
                                          <p:val>
                                            <p:strVal val="#ppt_y"/>
                                          </p:val>
                                        </p:tav>
                                      </p:tavLst>
                                    </p:anim>
                                    <p:animEffect transition="in" filter="wipe(down)">
                                      <p:cBhvr>
                                        <p:cTn id="8" dur="1000"/>
                                        <p:tgtEl>
                                          <p:spTgt spid="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p:tgtEl>
                                          <p:spTgt spid="15"/>
                                        </p:tgtEl>
                                        <p:attrNameLst>
                                          <p:attrName>ppt_y</p:attrName>
                                        </p:attrNameLst>
                                      </p:cBhvr>
                                      <p:tavLst>
                                        <p:tav tm="0">
                                          <p:val>
                                            <p:strVal val="#ppt_y-#ppt_h*1.125000"/>
                                          </p:val>
                                        </p:tav>
                                        <p:tav tm="100000">
                                          <p:val>
                                            <p:strVal val="#ppt_y"/>
                                          </p:val>
                                        </p:tav>
                                      </p:tavLst>
                                    </p:anim>
                                    <p:animEffect transition="in" filter="wipe(down)">
                                      <p:cBhvr>
                                        <p:cTn id="12" dur="1000"/>
                                        <p:tgtEl>
                                          <p:spTgt spid="15"/>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p:tgtEl>
                                          <p:spTgt spid="18"/>
                                        </p:tgtEl>
                                        <p:attrNameLst>
                                          <p:attrName>ppt_y</p:attrName>
                                        </p:attrNameLst>
                                      </p:cBhvr>
                                      <p:tavLst>
                                        <p:tav tm="0">
                                          <p:val>
                                            <p:strVal val="#ppt_y-#ppt_h*1.125000"/>
                                          </p:val>
                                        </p:tav>
                                        <p:tav tm="100000">
                                          <p:val>
                                            <p:strVal val="#ppt_y"/>
                                          </p:val>
                                        </p:tav>
                                      </p:tavLst>
                                    </p:anim>
                                    <p:animEffect transition="in" filter="wipe(down)">
                                      <p:cBhvr>
                                        <p:cTn id="16" dur="1000"/>
                                        <p:tgtEl>
                                          <p:spTgt spid="18"/>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p:tgtEl>
                                          <p:spTgt spid="35"/>
                                        </p:tgtEl>
                                        <p:attrNameLst>
                                          <p:attrName>ppt_y</p:attrName>
                                        </p:attrNameLst>
                                      </p:cBhvr>
                                      <p:tavLst>
                                        <p:tav tm="0">
                                          <p:val>
                                            <p:strVal val="#ppt_y-#ppt_h*1.125000"/>
                                          </p:val>
                                        </p:tav>
                                        <p:tav tm="100000">
                                          <p:val>
                                            <p:strVal val="#ppt_y"/>
                                          </p:val>
                                        </p:tav>
                                      </p:tavLst>
                                    </p:anim>
                                    <p:animEffect transition="in" filter="wipe(down)">
                                      <p:cBhvr>
                                        <p:cTn id="20" dur="1000"/>
                                        <p:tgtEl>
                                          <p:spTgt spid="35"/>
                                        </p:tgtEl>
                                      </p:cBhvr>
                                    </p:animEffect>
                                  </p:childTnLst>
                                </p:cTn>
                              </p:par>
                              <p:par>
                                <p:cTn id="21" presetID="17"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ppt_x</p:attrName>
                                        </p:attrNameLst>
                                      </p:cBhvr>
                                      <p:tavLst>
                                        <p:tav tm="0">
                                          <p:val>
                                            <p:strVal val="#ppt_x-#ppt_w/2"/>
                                          </p:val>
                                        </p:tav>
                                        <p:tav tm="100000">
                                          <p:val>
                                            <p:strVal val="#ppt_x"/>
                                          </p:val>
                                        </p:tav>
                                      </p:tavLst>
                                    </p:anim>
                                    <p:anim calcmode="lin" valueType="num">
                                      <p:cBhvr>
                                        <p:cTn id="24" dur="1000" fill="hold"/>
                                        <p:tgtEl>
                                          <p:spTgt spid="8"/>
                                        </p:tgtEl>
                                        <p:attrNameLst>
                                          <p:attrName>ppt_y</p:attrName>
                                        </p:attrNameLst>
                                      </p:cBhvr>
                                      <p:tavLst>
                                        <p:tav tm="0">
                                          <p:val>
                                            <p:strVal val="#ppt_y"/>
                                          </p:val>
                                        </p:tav>
                                        <p:tav tm="100000">
                                          <p:val>
                                            <p:strVal val="#ppt_y"/>
                                          </p:val>
                                        </p:tav>
                                      </p:tavLst>
                                    </p:anim>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1000" fill="hold"/>
                                        <p:tgtEl>
                                          <p:spTgt spid="17"/>
                                        </p:tgtEl>
                                        <p:attrNameLst>
                                          <p:attrName>ppt_x</p:attrName>
                                        </p:attrNameLst>
                                      </p:cBhvr>
                                      <p:tavLst>
                                        <p:tav tm="0">
                                          <p:val>
                                            <p:strVal val="#ppt_x-#ppt_w/2"/>
                                          </p:val>
                                        </p:tav>
                                        <p:tav tm="100000">
                                          <p:val>
                                            <p:strVal val="#ppt_x"/>
                                          </p:val>
                                        </p:tav>
                                      </p:tavLst>
                                    </p:anim>
                                    <p:anim calcmode="lin" valueType="num">
                                      <p:cBhvr>
                                        <p:cTn id="30" dur="1000" fill="hold"/>
                                        <p:tgtEl>
                                          <p:spTgt spid="17"/>
                                        </p:tgtEl>
                                        <p:attrNameLst>
                                          <p:attrName>ppt_y</p:attrName>
                                        </p:attrNameLst>
                                      </p:cBhvr>
                                      <p:tavLst>
                                        <p:tav tm="0">
                                          <p:val>
                                            <p:strVal val="#ppt_y"/>
                                          </p:val>
                                        </p:tav>
                                        <p:tav tm="100000">
                                          <p:val>
                                            <p:strVal val="#ppt_y"/>
                                          </p:val>
                                        </p:tav>
                                      </p:tavLst>
                                    </p:anim>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strVal val="#ppt_h"/>
                                          </p:val>
                                        </p:tav>
                                        <p:tav tm="100000">
                                          <p:val>
                                            <p:strVal val="#ppt_h"/>
                                          </p:val>
                                        </p:tav>
                                      </p:tavLst>
                                    </p:anim>
                                  </p:childTnLst>
                                </p:cTn>
                              </p:par>
                              <p:par>
                                <p:cTn id="33" presetID="17"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1000" fill="hold"/>
                                        <p:tgtEl>
                                          <p:spTgt spid="34"/>
                                        </p:tgtEl>
                                        <p:attrNameLst>
                                          <p:attrName>ppt_x</p:attrName>
                                        </p:attrNameLst>
                                      </p:cBhvr>
                                      <p:tavLst>
                                        <p:tav tm="0">
                                          <p:val>
                                            <p:strVal val="#ppt_x-#ppt_w/2"/>
                                          </p:val>
                                        </p:tav>
                                        <p:tav tm="100000">
                                          <p:val>
                                            <p:strVal val="#ppt_x"/>
                                          </p:val>
                                        </p:tav>
                                      </p:tavLst>
                                    </p:anim>
                                    <p:anim calcmode="lin" valueType="num">
                                      <p:cBhvr>
                                        <p:cTn id="36" dur="1000" fill="hold"/>
                                        <p:tgtEl>
                                          <p:spTgt spid="34"/>
                                        </p:tgtEl>
                                        <p:attrNameLst>
                                          <p:attrName>ppt_y</p:attrName>
                                        </p:attrNameLst>
                                      </p:cBhvr>
                                      <p:tavLst>
                                        <p:tav tm="0">
                                          <p:val>
                                            <p:strVal val="#ppt_y"/>
                                          </p:val>
                                        </p:tav>
                                        <p:tav tm="100000">
                                          <p:val>
                                            <p:strVal val="#ppt_y"/>
                                          </p:val>
                                        </p:tav>
                                      </p:tavLst>
                                    </p:anim>
                                    <p:anim calcmode="lin" valueType="num">
                                      <p:cBhvr>
                                        <p:cTn id="37" dur="1000" fill="hold"/>
                                        <p:tgtEl>
                                          <p:spTgt spid="34"/>
                                        </p:tgtEl>
                                        <p:attrNameLst>
                                          <p:attrName>ppt_w</p:attrName>
                                        </p:attrNameLst>
                                      </p:cBhvr>
                                      <p:tavLst>
                                        <p:tav tm="0">
                                          <p:val>
                                            <p:fltVal val="0"/>
                                          </p:val>
                                        </p:tav>
                                        <p:tav tm="100000">
                                          <p:val>
                                            <p:strVal val="#ppt_w"/>
                                          </p:val>
                                        </p:tav>
                                      </p:tavLst>
                                    </p:anim>
                                    <p:anim calcmode="lin" valueType="num">
                                      <p:cBhvr>
                                        <p:cTn id="38" dur="1000" fill="hold"/>
                                        <p:tgtEl>
                                          <p:spTgt spid="34"/>
                                        </p:tgtEl>
                                        <p:attrNameLst>
                                          <p:attrName>ppt_h</p:attrName>
                                        </p:attrNameLst>
                                      </p:cBhvr>
                                      <p:tavLst>
                                        <p:tav tm="0">
                                          <p:val>
                                            <p:strVal val="#ppt_h"/>
                                          </p:val>
                                        </p:tav>
                                        <p:tav tm="100000">
                                          <p:val>
                                            <p:strVal val="#ppt_h"/>
                                          </p:val>
                                        </p:tav>
                                      </p:tavLst>
                                    </p:anim>
                                  </p:childTnLst>
                                </p:cTn>
                              </p:par>
                              <p:par>
                                <p:cTn id="39" presetID="17" presetClass="entr" presetSubtype="8"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p:cTn id="41" dur="1000" fill="hold"/>
                                        <p:tgtEl>
                                          <p:spTgt spid="36"/>
                                        </p:tgtEl>
                                        <p:attrNameLst>
                                          <p:attrName>ppt_x</p:attrName>
                                        </p:attrNameLst>
                                      </p:cBhvr>
                                      <p:tavLst>
                                        <p:tav tm="0">
                                          <p:val>
                                            <p:strVal val="#ppt_x-#ppt_w/2"/>
                                          </p:val>
                                        </p:tav>
                                        <p:tav tm="100000">
                                          <p:val>
                                            <p:strVal val="#ppt_x"/>
                                          </p:val>
                                        </p:tav>
                                      </p:tavLst>
                                    </p:anim>
                                    <p:anim calcmode="lin" valueType="num">
                                      <p:cBhvr>
                                        <p:cTn id="42" dur="1000" fill="hold"/>
                                        <p:tgtEl>
                                          <p:spTgt spid="36"/>
                                        </p:tgtEl>
                                        <p:attrNameLst>
                                          <p:attrName>ppt_y</p:attrName>
                                        </p:attrNameLst>
                                      </p:cBhvr>
                                      <p:tavLst>
                                        <p:tav tm="0">
                                          <p:val>
                                            <p:strVal val="#ppt_y"/>
                                          </p:val>
                                        </p:tav>
                                        <p:tav tm="100000">
                                          <p:val>
                                            <p:strVal val="#ppt_y"/>
                                          </p:val>
                                        </p:tav>
                                      </p:tavLst>
                                    </p:anim>
                                    <p:anim calcmode="lin" valueType="num">
                                      <p:cBhvr>
                                        <p:cTn id="43" dur="1000" fill="hold"/>
                                        <p:tgtEl>
                                          <p:spTgt spid="36"/>
                                        </p:tgtEl>
                                        <p:attrNameLst>
                                          <p:attrName>ppt_w</p:attrName>
                                        </p:attrNameLst>
                                      </p:cBhvr>
                                      <p:tavLst>
                                        <p:tav tm="0">
                                          <p:val>
                                            <p:fltVal val="0"/>
                                          </p:val>
                                        </p:tav>
                                        <p:tav tm="100000">
                                          <p:val>
                                            <p:strVal val="#ppt_w"/>
                                          </p:val>
                                        </p:tav>
                                      </p:tavLst>
                                    </p:anim>
                                    <p:anim calcmode="lin" valueType="num">
                                      <p:cBhvr>
                                        <p:cTn id="44" dur="1000" fill="hold"/>
                                        <p:tgtEl>
                                          <p:spTgt spid="36"/>
                                        </p:tgtEl>
                                        <p:attrNameLst>
                                          <p:attrName>ppt_h</p:attrName>
                                        </p:attrNameLst>
                                      </p:cBhvr>
                                      <p:tavLst>
                                        <p:tav tm="0">
                                          <p:val>
                                            <p:strVal val="#ppt_h"/>
                                          </p:val>
                                        </p:tav>
                                        <p:tav tm="100000">
                                          <p:val>
                                            <p:strVal val="#ppt_h"/>
                                          </p:val>
                                        </p:tav>
                                      </p:tavLst>
                                    </p:anim>
                                  </p:childTnLst>
                                </p:cTn>
                              </p:par>
                              <p:par>
                                <p:cTn id="45" presetID="22" presetClass="entr" presetSubtype="8" fill="hold" grpId="0" nodeType="withEffect">
                                  <p:stCondLst>
                                    <p:cond delay="1000"/>
                                  </p:stCondLst>
                                  <p:childTnLst>
                                    <p:set>
                                      <p:cBhvr>
                                        <p:cTn id="46" dur="1" fill="hold">
                                          <p:stCondLst>
                                            <p:cond delay="0"/>
                                          </p:stCondLst>
                                        </p:cTn>
                                        <p:tgtEl>
                                          <p:spTgt spid="43">
                                            <p:graphicEl>
                                              <a:chart seriesIdx="-3" categoryIdx="-3" bldStep="gridLegend"/>
                                            </p:graphicEl>
                                          </p:spTgt>
                                        </p:tgtEl>
                                        <p:attrNameLst>
                                          <p:attrName>style.visibility</p:attrName>
                                        </p:attrNameLst>
                                      </p:cBhvr>
                                      <p:to>
                                        <p:strVal val="visible"/>
                                      </p:to>
                                    </p:set>
                                    <p:animEffect transition="in" filter="wipe(left)">
                                      <p:cBhvr>
                                        <p:cTn id="47" dur="1000"/>
                                        <p:tgtEl>
                                          <p:spTgt spid="43">
                                            <p:graphicEl>
                                              <a:chart seriesIdx="-3" categoryIdx="-3" bldStep="gridLegend"/>
                                            </p:graphicEl>
                                          </p:spTgt>
                                        </p:tgtEl>
                                      </p:cBhvr>
                                    </p:animEffect>
                                  </p:childTnLst>
                                </p:cTn>
                              </p:par>
                              <p:par>
                                <p:cTn id="48" presetID="22" presetClass="entr" presetSubtype="4" fill="hold" grpId="0" nodeType="withEffect">
                                  <p:stCondLst>
                                    <p:cond delay="2000"/>
                                  </p:stCondLst>
                                  <p:childTnLst>
                                    <p:set>
                                      <p:cBhvr>
                                        <p:cTn id="49" dur="1" fill="hold">
                                          <p:stCondLst>
                                            <p:cond delay="0"/>
                                          </p:stCondLst>
                                        </p:cTn>
                                        <p:tgtEl>
                                          <p:spTgt spid="43">
                                            <p:graphicEl>
                                              <a:chart seriesIdx="0" categoryIdx="-4" bldStep="series"/>
                                            </p:graphicEl>
                                          </p:spTgt>
                                        </p:tgtEl>
                                        <p:attrNameLst>
                                          <p:attrName>style.visibility</p:attrName>
                                        </p:attrNameLst>
                                      </p:cBhvr>
                                      <p:to>
                                        <p:strVal val="visible"/>
                                      </p:to>
                                    </p:set>
                                    <p:animEffect transition="in" filter="wipe(down)">
                                      <p:cBhvr>
                                        <p:cTn id="50" dur="1000"/>
                                        <p:tgtEl>
                                          <p:spTgt spid="43">
                                            <p:graphicEl>
                                              <a:chart seriesIdx="0" categoryIdx="-4" bldStep="series"/>
                                            </p:graphicEl>
                                          </p:spTgt>
                                        </p:tgtEl>
                                      </p:cBhvr>
                                    </p:animEffect>
                                  </p:childTnLst>
                                </p:cTn>
                              </p:par>
                              <p:par>
                                <p:cTn id="51" presetID="23" presetClass="entr" presetSubtype="16" fill="hold" grpId="0" nodeType="withEffect">
                                  <p:stCondLst>
                                    <p:cond delay="2000"/>
                                  </p:stCondLst>
                                  <p:childTnLst>
                                    <p:set>
                                      <p:cBhvr>
                                        <p:cTn id="52" dur="1" fill="hold">
                                          <p:stCondLst>
                                            <p:cond delay="0"/>
                                          </p:stCondLst>
                                        </p:cTn>
                                        <p:tgtEl>
                                          <p:spTgt spid="44"/>
                                        </p:tgtEl>
                                        <p:attrNameLst>
                                          <p:attrName>style.visibility</p:attrName>
                                        </p:attrNameLst>
                                      </p:cBhvr>
                                      <p:to>
                                        <p:strVal val="visible"/>
                                      </p:to>
                                    </p:set>
                                    <p:anim calcmode="lin" valueType="num">
                                      <p:cBhvr>
                                        <p:cTn id="53" dur="1500" fill="hold"/>
                                        <p:tgtEl>
                                          <p:spTgt spid="44"/>
                                        </p:tgtEl>
                                        <p:attrNameLst>
                                          <p:attrName>ppt_w</p:attrName>
                                        </p:attrNameLst>
                                      </p:cBhvr>
                                      <p:tavLst>
                                        <p:tav tm="0">
                                          <p:val>
                                            <p:fltVal val="0"/>
                                          </p:val>
                                        </p:tav>
                                        <p:tav tm="100000">
                                          <p:val>
                                            <p:strVal val="#ppt_w"/>
                                          </p:val>
                                        </p:tav>
                                      </p:tavLst>
                                    </p:anim>
                                    <p:anim calcmode="lin" valueType="num">
                                      <p:cBhvr>
                                        <p:cTn id="54" dur="1500" fill="hold"/>
                                        <p:tgtEl>
                                          <p:spTgt spid="44"/>
                                        </p:tgtEl>
                                        <p:attrNameLst>
                                          <p:attrName>ppt_h</p:attrName>
                                        </p:attrNameLst>
                                      </p:cBhvr>
                                      <p:tavLst>
                                        <p:tav tm="0">
                                          <p:val>
                                            <p:fltVal val="0"/>
                                          </p:val>
                                        </p:tav>
                                        <p:tav tm="100000">
                                          <p:val>
                                            <p:strVal val="#ppt_h"/>
                                          </p:val>
                                        </p:tav>
                                      </p:tavLst>
                                    </p:anim>
                                  </p:childTnLst>
                                </p:cTn>
                              </p:par>
                              <p:par>
                                <p:cTn id="55" presetID="22" presetClass="entr" presetSubtype="8" fill="hold" nodeType="withEffect">
                                  <p:stCondLst>
                                    <p:cond delay="1500"/>
                                  </p:stCondLst>
                                  <p:childTnLst>
                                    <p:set>
                                      <p:cBhvr>
                                        <p:cTn id="56" dur="1" fill="hold">
                                          <p:stCondLst>
                                            <p:cond delay="0"/>
                                          </p:stCondLst>
                                        </p:cTn>
                                        <p:tgtEl>
                                          <p:spTgt spid="50"/>
                                        </p:tgtEl>
                                        <p:attrNameLst>
                                          <p:attrName>style.visibility</p:attrName>
                                        </p:attrNameLst>
                                      </p:cBhvr>
                                      <p:to>
                                        <p:strVal val="visible"/>
                                      </p:to>
                                    </p:set>
                                    <p:animEffect transition="in" filter="wipe(left)">
                                      <p:cBhvr>
                                        <p:cTn id="57" dur="1500"/>
                                        <p:tgtEl>
                                          <p:spTgt spid="50"/>
                                        </p:tgtEl>
                                      </p:cBhvr>
                                    </p:animEffect>
                                  </p:childTnLst>
                                </p:cTn>
                              </p:par>
                              <p:par>
                                <p:cTn id="58" presetID="12" presetClass="entr" presetSubtype="4" fill="hold" nodeType="withEffect">
                                  <p:stCondLst>
                                    <p:cond delay="300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1500"/>
                                        <p:tgtEl>
                                          <p:spTgt spid="4"/>
                                        </p:tgtEl>
                                        <p:attrNameLst>
                                          <p:attrName>ppt_y</p:attrName>
                                        </p:attrNameLst>
                                      </p:cBhvr>
                                      <p:tavLst>
                                        <p:tav tm="0">
                                          <p:val>
                                            <p:strVal val="#ppt_y+#ppt_h*1.125000"/>
                                          </p:val>
                                        </p:tav>
                                        <p:tav tm="100000">
                                          <p:val>
                                            <p:strVal val="#ppt_y"/>
                                          </p:val>
                                        </p:tav>
                                      </p:tavLst>
                                    </p:anim>
                                    <p:animEffect transition="in" filter="wipe(up)">
                                      <p:cBhvr>
                                        <p:cTn id="61" dur="1500"/>
                                        <p:tgtEl>
                                          <p:spTgt spid="4"/>
                                        </p:tgtEl>
                                      </p:cBhvr>
                                    </p:animEffect>
                                  </p:childTnLst>
                                </p:cTn>
                              </p:par>
                              <p:par>
                                <p:cTn id="62" presetID="12" presetClass="entr" presetSubtype="4" fill="hold" nodeType="withEffect">
                                  <p:stCondLst>
                                    <p:cond delay="3000"/>
                                  </p:stCondLst>
                                  <p:childTnLst>
                                    <p:set>
                                      <p:cBhvr>
                                        <p:cTn id="63" dur="1" fill="hold">
                                          <p:stCondLst>
                                            <p:cond delay="0"/>
                                          </p:stCondLst>
                                        </p:cTn>
                                        <p:tgtEl>
                                          <p:spTgt spid="6"/>
                                        </p:tgtEl>
                                        <p:attrNameLst>
                                          <p:attrName>style.visibility</p:attrName>
                                        </p:attrNameLst>
                                      </p:cBhvr>
                                      <p:to>
                                        <p:strVal val="visible"/>
                                      </p:to>
                                    </p:set>
                                    <p:anim calcmode="lin" valueType="num">
                                      <p:cBhvr additive="base">
                                        <p:cTn id="64" dur="1500"/>
                                        <p:tgtEl>
                                          <p:spTgt spid="6"/>
                                        </p:tgtEl>
                                        <p:attrNameLst>
                                          <p:attrName>ppt_y</p:attrName>
                                        </p:attrNameLst>
                                      </p:cBhvr>
                                      <p:tavLst>
                                        <p:tav tm="0">
                                          <p:val>
                                            <p:strVal val="#ppt_y+#ppt_h*1.125000"/>
                                          </p:val>
                                        </p:tav>
                                        <p:tav tm="100000">
                                          <p:val>
                                            <p:strVal val="#ppt_y"/>
                                          </p:val>
                                        </p:tav>
                                      </p:tavLst>
                                    </p:anim>
                                    <p:animEffect transition="in" filter="wipe(up)">
                                      <p:cBhvr>
                                        <p:cTn id="65" dur="1500"/>
                                        <p:tgtEl>
                                          <p:spTgt spid="6"/>
                                        </p:tgtEl>
                                      </p:cBhvr>
                                    </p:animEffect>
                                  </p:childTnLst>
                                </p:cTn>
                              </p:par>
                              <p:par>
                                <p:cTn id="66" presetID="12" presetClass="entr" presetSubtype="4" fill="hold" nodeType="withEffect">
                                  <p:stCondLst>
                                    <p:cond delay="3000"/>
                                  </p:stCondLst>
                                  <p:childTnLst>
                                    <p:set>
                                      <p:cBhvr>
                                        <p:cTn id="67" dur="1" fill="hold">
                                          <p:stCondLst>
                                            <p:cond delay="0"/>
                                          </p:stCondLst>
                                        </p:cTn>
                                        <p:tgtEl>
                                          <p:spTgt spid="7"/>
                                        </p:tgtEl>
                                        <p:attrNameLst>
                                          <p:attrName>style.visibility</p:attrName>
                                        </p:attrNameLst>
                                      </p:cBhvr>
                                      <p:to>
                                        <p:strVal val="visible"/>
                                      </p:to>
                                    </p:set>
                                    <p:anim calcmode="lin" valueType="num">
                                      <p:cBhvr additive="base">
                                        <p:cTn id="68" dur="1500"/>
                                        <p:tgtEl>
                                          <p:spTgt spid="7"/>
                                        </p:tgtEl>
                                        <p:attrNameLst>
                                          <p:attrName>ppt_y</p:attrName>
                                        </p:attrNameLst>
                                      </p:cBhvr>
                                      <p:tavLst>
                                        <p:tav tm="0">
                                          <p:val>
                                            <p:strVal val="#ppt_y+#ppt_h*1.125000"/>
                                          </p:val>
                                        </p:tav>
                                        <p:tav tm="100000">
                                          <p:val>
                                            <p:strVal val="#ppt_y"/>
                                          </p:val>
                                        </p:tav>
                                      </p:tavLst>
                                    </p:anim>
                                    <p:animEffect transition="in" filter="wipe(up)">
                                      <p:cBhvr>
                                        <p:cTn id="69" dur="1500"/>
                                        <p:tgtEl>
                                          <p:spTgt spid="7"/>
                                        </p:tgtEl>
                                      </p:cBhvr>
                                    </p:animEffect>
                                  </p:childTnLst>
                                </p:cTn>
                              </p:par>
                              <p:par>
                                <p:cTn id="70" presetID="12" presetClass="entr" presetSubtype="1" fill="hold" nodeType="withEffect">
                                  <p:stCondLst>
                                    <p:cond delay="300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1500"/>
                                        <p:tgtEl>
                                          <p:spTgt spid="5"/>
                                        </p:tgtEl>
                                        <p:attrNameLst>
                                          <p:attrName>ppt_y</p:attrName>
                                        </p:attrNameLst>
                                      </p:cBhvr>
                                      <p:tavLst>
                                        <p:tav tm="0">
                                          <p:val>
                                            <p:strVal val="#ppt_y-#ppt_h*1.125000"/>
                                          </p:val>
                                        </p:tav>
                                        <p:tav tm="100000">
                                          <p:val>
                                            <p:strVal val="#ppt_y"/>
                                          </p:val>
                                        </p:tav>
                                      </p:tavLst>
                                    </p:anim>
                                    <p:animEffect transition="in" filter="wipe(down)">
                                      <p:cBhvr>
                                        <p:cTn id="73" dur="1500"/>
                                        <p:tgtEl>
                                          <p:spTgt spid="5"/>
                                        </p:tgtEl>
                                      </p:cBhvr>
                                    </p:animEffect>
                                  </p:childTnLst>
                                </p:cTn>
                              </p:par>
                              <p:par>
                                <p:cTn id="74" presetID="12" presetClass="entr" presetSubtype="1" fill="hold" nodeType="withEffect">
                                  <p:stCondLst>
                                    <p:cond delay="300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1500"/>
                                        <p:tgtEl>
                                          <p:spTgt spid="9"/>
                                        </p:tgtEl>
                                        <p:attrNameLst>
                                          <p:attrName>ppt_y</p:attrName>
                                        </p:attrNameLst>
                                      </p:cBhvr>
                                      <p:tavLst>
                                        <p:tav tm="0">
                                          <p:val>
                                            <p:strVal val="#ppt_y-#ppt_h*1.125000"/>
                                          </p:val>
                                        </p:tav>
                                        <p:tav tm="100000">
                                          <p:val>
                                            <p:strVal val="#ppt_y"/>
                                          </p:val>
                                        </p:tav>
                                      </p:tavLst>
                                    </p:anim>
                                    <p:animEffect transition="in" filter="wipe(down)">
                                      <p:cBhvr>
                                        <p:cTn id="77" dur="1500"/>
                                        <p:tgtEl>
                                          <p:spTgt spid="9"/>
                                        </p:tgtEl>
                                      </p:cBhvr>
                                    </p:animEffect>
                                  </p:childTnLst>
                                </p:cTn>
                              </p:par>
                              <p:par>
                                <p:cTn id="78" presetID="22" presetClass="entr" presetSubtype="8" fill="hold" nodeType="withEffect">
                                  <p:stCondLst>
                                    <p:cond delay="1500"/>
                                  </p:stCondLst>
                                  <p:childTnLst>
                                    <p:set>
                                      <p:cBhvr>
                                        <p:cTn id="79" dur="1" fill="hold">
                                          <p:stCondLst>
                                            <p:cond delay="0"/>
                                          </p:stCondLst>
                                        </p:cTn>
                                        <p:tgtEl>
                                          <p:spTgt spid="301"/>
                                        </p:tgtEl>
                                        <p:attrNameLst>
                                          <p:attrName>style.visibility</p:attrName>
                                        </p:attrNameLst>
                                      </p:cBhvr>
                                      <p:to>
                                        <p:strVal val="visible"/>
                                      </p:to>
                                    </p:set>
                                    <p:animEffect transition="in" filter="wipe(left)">
                                      <p:cBhvr>
                                        <p:cTn id="80" dur="1500"/>
                                        <p:tgtEl>
                                          <p:spTgt spid="301"/>
                                        </p:tgtEl>
                                      </p:cBhvr>
                                    </p:animEffect>
                                  </p:childTnLst>
                                </p:cTn>
                              </p:par>
                              <p:par>
                                <p:cTn id="81" presetID="23" presetClass="entr" presetSubtype="16" fill="hold" nodeType="withEffect">
                                  <p:stCondLst>
                                    <p:cond delay="2000"/>
                                  </p:stCondLst>
                                  <p:childTnLst>
                                    <p:set>
                                      <p:cBhvr>
                                        <p:cTn id="82" dur="1" fill="hold">
                                          <p:stCondLst>
                                            <p:cond delay="0"/>
                                          </p:stCondLst>
                                        </p:cTn>
                                        <p:tgtEl>
                                          <p:spTgt spid="327"/>
                                        </p:tgtEl>
                                        <p:attrNameLst>
                                          <p:attrName>style.visibility</p:attrName>
                                        </p:attrNameLst>
                                      </p:cBhvr>
                                      <p:to>
                                        <p:strVal val="visible"/>
                                      </p:to>
                                    </p:set>
                                    <p:anim calcmode="lin" valueType="num">
                                      <p:cBhvr>
                                        <p:cTn id="83" dur="1000" fill="hold"/>
                                        <p:tgtEl>
                                          <p:spTgt spid="327"/>
                                        </p:tgtEl>
                                        <p:attrNameLst>
                                          <p:attrName>ppt_w</p:attrName>
                                        </p:attrNameLst>
                                      </p:cBhvr>
                                      <p:tavLst>
                                        <p:tav tm="0">
                                          <p:val>
                                            <p:fltVal val="0"/>
                                          </p:val>
                                        </p:tav>
                                        <p:tav tm="100000">
                                          <p:val>
                                            <p:strVal val="#ppt_w"/>
                                          </p:val>
                                        </p:tav>
                                      </p:tavLst>
                                    </p:anim>
                                    <p:anim calcmode="lin" valueType="num">
                                      <p:cBhvr>
                                        <p:cTn id="84" dur="1000" fill="hold"/>
                                        <p:tgtEl>
                                          <p:spTgt spid="327"/>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2500"/>
                                  </p:stCondLst>
                                  <p:childTnLst>
                                    <p:set>
                                      <p:cBhvr>
                                        <p:cTn id="86" dur="1" fill="hold">
                                          <p:stCondLst>
                                            <p:cond delay="0"/>
                                          </p:stCondLst>
                                        </p:cTn>
                                        <p:tgtEl>
                                          <p:spTgt spid="313"/>
                                        </p:tgtEl>
                                        <p:attrNameLst>
                                          <p:attrName>style.visibility</p:attrName>
                                        </p:attrNameLst>
                                      </p:cBhvr>
                                      <p:to>
                                        <p:strVal val="visible"/>
                                      </p:to>
                                    </p:set>
                                    <p:anim calcmode="lin" valueType="num">
                                      <p:cBhvr>
                                        <p:cTn id="87" dur="1000" fill="hold"/>
                                        <p:tgtEl>
                                          <p:spTgt spid="313"/>
                                        </p:tgtEl>
                                        <p:attrNameLst>
                                          <p:attrName>ppt_w</p:attrName>
                                        </p:attrNameLst>
                                      </p:cBhvr>
                                      <p:tavLst>
                                        <p:tav tm="0">
                                          <p:val>
                                            <p:fltVal val="0"/>
                                          </p:val>
                                        </p:tav>
                                        <p:tav tm="100000">
                                          <p:val>
                                            <p:strVal val="#ppt_w"/>
                                          </p:val>
                                        </p:tav>
                                      </p:tavLst>
                                    </p:anim>
                                    <p:anim calcmode="lin" valueType="num">
                                      <p:cBhvr>
                                        <p:cTn id="88" dur="1000" fill="hold"/>
                                        <p:tgtEl>
                                          <p:spTgt spid="313"/>
                                        </p:tgtEl>
                                        <p:attrNameLst>
                                          <p:attrName>ppt_h</p:attrName>
                                        </p:attrNameLst>
                                      </p:cBhvr>
                                      <p:tavLst>
                                        <p:tav tm="0">
                                          <p:val>
                                            <p:fltVal val="0"/>
                                          </p:val>
                                        </p:tav>
                                        <p:tav tm="100000">
                                          <p:val>
                                            <p:strVal val="#ppt_h"/>
                                          </p:val>
                                        </p:tav>
                                      </p:tavLst>
                                    </p:anim>
                                  </p:childTnLst>
                                </p:cTn>
                              </p:par>
                              <p:par>
                                <p:cTn id="89" presetID="23" presetClass="entr" presetSubtype="16" fill="hold" grpId="0" nodeType="withEffect">
                                  <p:stCondLst>
                                    <p:cond delay="2500"/>
                                  </p:stCondLst>
                                  <p:childTnLst>
                                    <p:set>
                                      <p:cBhvr>
                                        <p:cTn id="90" dur="1" fill="hold">
                                          <p:stCondLst>
                                            <p:cond delay="0"/>
                                          </p:stCondLst>
                                        </p:cTn>
                                        <p:tgtEl>
                                          <p:spTgt spid="314"/>
                                        </p:tgtEl>
                                        <p:attrNameLst>
                                          <p:attrName>style.visibility</p:attrName>
                                        </p:attrNameLst>
                                      </p:cBhvr>
                                      <p:to>
                                        <p:strVal val="visible"/>
                                      </p:to>
                                    </p:set>
                                    <p:anim calcmode="lin" valueType="num">
                                      <p:cBhvr>
                                        <p:cTn id="91" dur="1000" fill="hold"/>
                                        <p:tgtEl>
                                          <p:spTgt spid="314"/>
                                        </p:tgtEl>
                                        <p:attrNameLst>
                                          <p:attrName>ppt_w</p:attrName>
                                        </p:attrNameLst>
                                      </p:cBhvr>
                                      <p:tavLst>
                                        <p:tav tm="0">
                                          <p:val>
                                            <p:fltVal val="0"/>
                                          </p:val>
                                        </p:tav>
                                        <p:tav tm="100000">
                                          <p:val>
                                            <p:strVal val="#ppt_w"/>
                                          </p:val>
                                        </p:tav>
                                      </p:tavLst>
                                    </p:anim>
                                    <p:anim calcmode="lin" valueType="num">
                                      <p:cBhvr>
                                        <p:cTn id="92" dur="1000" fill="hold"/>
                                        <p:tgtEl>
                                          <p:spTgt spid="314"/>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2500"/>
                                  </p:stCondLst>
                                  <p:childTnLst>
                                    <p:set>
                                      <p:cBhvr>
                                        <p:cTn id="94" dur="1" fill="hold">
                                          <p:stCondLst>
                                            <p:cond delay="0"/>
                                          </p:stCondLst>
                                        </p:cTn>
                                        <p:tgtEl>
                                          <p:spTgt spid="315"/>
                                        </p:tgtEl>
                                        <p:attrNameLst>
                                          <p:attrName>style.visibility</p:attrName>
                                        </p:attrNameLst>
                                      </p:cBhvr>
                                      <p:to>
                                        <p:strVal val="visible"/>
                                      </p:to>
                                    </p:set>
                                    <p:anim calcmode="lin" valueType="num">
                                      <p:cBhvr>
                                        <p:cTn id="95" dur="1000" fill="hold"/>
                                        <p:tgtEl>
                                          <p:spTgt spid="315"/>
                                        </p:tgtEl>
                                        <p:attrNameLst>
                                          <p:attrName>ppt_w</p:attrName>
                                        </p:attrNameLst>
                                      </p:cBhvr>
                                      <p:tavLst>
                                        <p:tav tm="0">
                                          <p:val>
                                            <p:fltVal val="0"/>
                                          </p:val>
                                        </p:tav>
                                        <p:tav tm="100000">
                                          <p:val>
                                            <p:strVal val="#ppt_w"/>
                                          </p:val>
                                        </p:tav>
                                      </p:tavLst>
                                    </p:anim>
                                    <p:anim calcmode="lin" valueType="num">
                                      <p:cBhvr>
                                        <p:cTn id="96" dur="1000" fill="hold"/>
                                        <p:tgtEl>
                                          <p:spTgt spid="315"/>
                                        </p:tgtEl>
                                        <p:attrNameLst>
                                          <p:attrName>ppt_h</p:attrName>
                                        </p:attrNameLst>
                                      </p:cBhvr>
                                      <p:tavLst>
                                        <p:tav tm="0">
                                          <p:val>
                                            <p:fltVal val="0"/>
                                          </p:val>
                                        </p:tav>
                                        <p:tav tm="100000">
                                          <p:val>
                                            <p:strVal val="#ppt_h"/>
                                          </p:val>
                                        </p:tav>
                                      </p:tavLst>
                                    </p:anim>
                                  </p:childTnLst>
                                </p:cTn>
                              </p:par>
                              <p:par>
                                <p:cTn id="97" presetID="22" presetClass="entr" presetSubtype="8" fill="hold" nodeType="withEffect">
                                  <p:stCondLst>
                                    <p:cond delay="3000"/>
                                  </p:stCondLst>
                                  <p:childTnLst>
                                    <p:set>
                                      <p:cBhvr>
                                        <p:cTn id="98" dur="1" fill="hold">
                                          <p:stCondLst>
                                            <p:cond delay="0"/>
                                          </p:stCondLst>
                                        </p:cTn>
                                        <p:tgtEl>
                                          <p:spTgt spid="307"/>
                                        </p:tgtEl>
                                        <p:attrNameLst>
                                          <p:attrName>style.visibility</p:attrName>
                                        </p:attrNameLst>
                                      </p:cBhvr>
                                      <p:to>
                                        <p:strVal val="visible"/>
                                      </p:to>
                                    </p:set>
                                    <p:animEffect transition="in" filter="wipe(left)">
                                      <p:cBhvr>
                                        <p:cTn id="99" dur="1500"/>
                                        <p:tgtEl>
                                          <p:spTgt spid="307"/>
                                        </p:tgtEl>
                                      </p:cBhvr>
                                    </p:animEffect>
                                  </p:childTnLst>
                                </p:cTn>
                              </p:par>
                              <p:par>
                                <p:cTn id="100" presetID="22" presetClass="entr" presetSubtype="8" fill="hold" nodeType="withEffect">
                                  <p:stCondLst>
                                    <p:cond delay="3000"/>
                                  </p:stCondLst>
                                  <p:childTnLst>
                                    <p:set>
                                      <p:cBhvr>
                                        <p:cTn id="101" dur="1" fill="hold">
                                          <p:stCondLst>
                                            <p:cond delay="0"/>
                                          </p:stCondLst>
                                        </p:cTn>
                                        <p:tgtEl>
                                          <p:spTgt spid="309"/>
                                        </p:tgtEl>
                                        <p:attrNameLst>
                                          <p:attrName>style.visibility</p:attrName>
                                        </p:attrNameLst>
                                      </p:cBhvr>
                                      <p:to>
                                        <p:strVal val="visible"/>
                                      </p:to>
                                    </p:set>
                                    <p:animEffect transition="in" filter="wipe(left)">
                                      <p:cBhvr>
                                        <p:cTn id="102" dur="1500"/>
                                        <p:tgtEl>
                                          <p:spTgt spid="309"/>
                                        </p:tgtEl>
                                      </p:cBhvr>
                                    </p:animEffect>
                                  </p:childTnLst>
                                </p:cTn>
                              </p:par>
                              <p:par>
                                <p:cTn id="103" presetID="22" presetClass="entr" presetSubtype="8" fill="hold" nodeType="withEffect">
                                  <p:stCondLst>
                                    <p:cond delay="3000"/>
                                  </p:stCondLst>
                                  <p:childTnLst>
                                    <p:set>
                                      <p:cBhvr>
                                        <p:cTn id="104" dur="1" fill="hold">
                                          <p:stCondLst>
                                            <p:cond delay="0"/>
                                          </p:stCondLst>
                                        </p:cTn>
                                        <p:tgtEl>
                                          <p:spTgt spid="311"/>
                                        </p:tgtEl>
                                        <p:attrNameLst>
                                          <p:attrName>style.visibility</p:attrName>
                                        </p:attrNameLst>
                                      </p:cBhvr>
                                      <p:to>
                                        <p:strVal val="visible"/>
                                      </p:to>
                                    </p:set>
                                    <p:animEffect transition="in" filter="wipe(left)">
                                      <p:cBhvr>
                                        <p:cTn id="105" dur="1500"/>
                                        <p:tgtEl>
                                          <p:spTgt spid="311"/>
                                        </p:tgtEl>
                                      </p:cBhvr>
                                    </p:animEffect>
                                  </p:childTnLst>
                                </p:cTn>
                              </p:par>
                              <p:par>
                                <p:cTn id="106" presetID="12" presetClass="entr" presetSubtype="8" fill="hold" nodeType="withEffect">
                                  <p:stCondLst>
                                    <p:cond delay="3500"/>
                                  </p:stCondLst>
                                  <p:childTnLst>
                                    <p:set>
                                      <p:cBhvr>
                                        <p:cTn id="107" dur="1" fill="hold">
                                          <p:stCondLst>
                                            <p:cond delay="0"/>
                                          </p:stCondLst>
                                        </p:cTn>
                                        <p:tgtEl>
                                          <p:spTgt spid="10"/>
                                        </p:tgtEl>
                                        <p:attrNameLst>
                                          <p:attrName>style.visibility</p:attrName>
                                        </p:attrNameLst>
                                      </p:cBhvr>
                                      <p:to>
                                        <p:strVal val="visible"/>
                                      </p:to>
                                    </p:set>
                                    <p:anim calcmode="lin" valueType="num">
                                      <p:cBhvr additive="base">
                                        <p:cTn id="108" dur="1500"/>
                                        <p:tgtEl>
                                          <p:spTgt spid="10"/>
                                        </p:tgtEl>
                                        <p:attrNameLst>
                                          <p:attrName>ppt_x</p:attrName>
                                        </p:attrNameLst>
                                      </p:cBhvr>
                                      <p:tavLst>
                                        <p:tav tm="0">
                                          <p:val>
                                            <p:strVal val="#ppt_x-#ppt_w*1.125000"/>
                                          </p:val>
                                        </p:tav>
                                        <p:tav tm="100000">
                                          <p:val>
                                            <p:strVal val="#ppt_x"/>
                                          </p:val>
                                        </p:tav>
                                      </p:tavLst>
                                    </p:anim>
                                    <p:animEffect transition="in" filter="wipe(right)">
                                      <p:cBhvr>
                                        <p:cTn id="109" dur="1500"/>
                                        <p:tgtEl>
                                          <p:spTgt spid="10"/>
                                        </p:tgtEl>
                                      </p:cBhvr>
                                    </p:animEffect>
                                  </p:childTnLst>
                                </p:cTn>
                              </p:par>
                              <p:par>
                                <p:cTn id="110" presetID="10" presetClass="entr" presetSubtype="0" fill="hold" nodeType="withEffect">
                                  <p:stCondLst>
                                    <p:cond delay="0"/>
                                  </p:stCondLst>
                                  <p:childTnLst>
                                    <p:set>
                                      <p:cBhvr>
                                        <p:cTn id="111" dur="1" fill="hold">
                                          <p:stCondLst>
                                            <p:cond delay="0"/>
                                          </p:stCondLst>
                                        </p:cTn>
                                        <p:tgtEl>
                                          <p:spTgt spid="287"/>
                                        </p:tgtEl>
                                        <p:attrNameLst>
                                          <p:attrName>style.visibility</p:attrName>
                                        </p:attrNameLst>
                                      </p:cBhvr>
                                      <p:to>
                                        <p:strVal val="visible"/>
                                      </p:to>
                                    </p:set>
                                    <p:animEffect transition="in" filter="fade">
                                      <p:cBhvr>
                                        <p:cTn id="112" dur="1500"/>
                                        <p:tgtEl>
                                          <p:spTgt spid="287"/>
                                        </p:tgtEl>
                                      </p:cBhvr>
                                    </p:animEffect>
                                  </p:childTnLst>
                                </p:cTn>
                              </p:par>
                              <p:par>
                                <p:cTn id="113" presetID="17" presetClass="entr" presetSubtype="4" fill="hold" nodeType="withEffect">
                                  <p:stCondLst>
                                    <p:cond delay="1500"/>
                                  </p:stCondLst>
                                  <p:childTnLst>
                                    <p:set>
                                      <p:cBhvr>
                                        <p:cTn id="114" dur="1" fill="hold">
                                          <p:stCondLst>
                                            <p:cond delay="0"/>
                                          </p:stCondLst>
                                        </p:cTn>
                                        <p:tgtEl>
                                          <p:spTgt spid="11"/>
                                        </p:tgtEl>
                                        <p:attrNameLst>
                                          <p:attrName>style.visibility</p:attrName>
                                        </p:attrNameLst>
                                      </p:cBhvr>
                                      <p:to>
                                        <p:strVal val="visible"/>
                                      </p:to>
                                    </p:set>
                                    <p:anim calcmode="lin" valueType="num">
                                      <p:cBhvr>
                                        <p:cTn id="115" dur="1500" fill="hold"/>
                                        <p:tgtEl>
                                          <p:spTgt spid="11"/>
                                        </p:tgtEl>
                                        <p:attrNameLst>
                                          <p:attrName>ppt_x</p:attrName>
                                        </p:attrNameLst>
                                      </p:cBhvr>
                                      <p:tavLst>
                                        <p:tav tm="0">
                                          <p:val>
                                            <p:strVal val="#ppt_x"/>
                                          </p:val>
                                        </p:tav>
                                        <p:tav tm="100000">
                                          <p:val>
                                            <p:strVal val="#ppt_x"/>
                                          </p:val>
                                        </p:tav>
                                      </p:tavLst>
                                    </p:anim>
                                    <p:anim calcmode="lin" valueType="num">
                                      <p:cBhvr>
                                        <p:cTn id="116" dur="1500" fill="hold"/>
                                        <p:tgtEl>
                                          <p:spTgt spid="11"/>
                                        </p:tgtEl>
                                        <p:attrNameLst>
                                          <p:attrName>ppt_y</p:attrName>
                                        </p:attrNameLst>
                                      </p:cBhvr>
                                      <p:tavLst>
                                        <p:tav tm="0">
                                          <p:val>
                                            <p:strVal val="#ppt_y+#ppt_h/2"/>
                                          </p:val>
                                        </p:tav>
                                        <p:tav tm="100000">
                                          <p:val>
                                            <p:strVal val="#ppt_y"/>
                                          </p:val>
                                        </p:tav>
                                      </p:tavLst>
                                    </p:anim>
                                    <p:anim calcmode="lin" valueType="num">
                                      <p:cBhvr>
                                        <p:cTn id="117" dur="1500" fill="hold"/>
                                        <p:tgtEl>
                                          <p:spTgt spid="11"/>
                                        </p:tgtEl>
                                        <p:attrNameLst>
                                          <p:attrName>ppt_w</p:attrName>
                                        </p:attrNameLst>
                                      </p:cBhvr>
                                      <p:tavLst>
                                        <p:tav tm="0">
                                          <p:val>
                                            <p:strVal val="#ppt_w"/>
                                          </p:val>
                                        </p:tav>
                                        <p:tav tm="100000">
                                          <p:val>
                                            <p:strVal val="#ppt_w"/>
                                          </p:val>
                                        </p:tav>
                                      </p:tavLst>
                                    </p:anim>
                                    <p:anim calcmode="lin" valueType="num">
                                      <p:cBhvr>
                                        <p:cTn id="118" dur="1500" fill="hold"/>
                                        <p:tgtEl>
                                          <p:spTgt spid="11"/>
                                        </p:tgtEl>
                                        <p:attrNameLst>
                                          <p:attrName>ppt_h</p:attrName>
                                        </p:attrNameLst>
                                      </p:cBhvr>
                                      <p:tavLst>
                                        <p:tav tm="0">
                                          <p:val>
                                            <p:fltVal val="0"/>
                                          </p:val>
                                        </p:tav>
                                        <p:tav tm="100000">
                                          <p:val>
                                            <p:strVal val="#ppt_h"/>
                                          </p:val>
                                        </p:tav>
                                      </p:tavLst>
                                    </p:anim>
                                  </p:childTnLst>
                                </p:cTn>
                              </p:par>
                              <p:par>
                                <p:cTn id="119" presetID="12" presetClass="entr" presetSubtype="8" fill="hold" nodeType="withEffect">
                                  <p:stCondLst>
                                    <p:cond delay="3500"/>
                                  </p:stCondLst>
                                  <p:childTnLst>
                                    <p:set>
                                      <p:cBhvr>
                                        <p:cTn id="120" dur="1" fill="hold">
                                          <p:stCondLst>
                                            <p:cond delay="0"/>
                                          </p:stCondLst>
                                        </p:cTn>
                                        <p:tgtEl>
                                          <p:spTgt spid="12"/>
                                        </p:tgtEl>
                                        <p:attrNameLst>
                                          <p:attrName>style.visibility</p:attrName>
                                        </p:attrNameLst>
                                      </p:cBhvr>
                                      <p:to>
                                        <p:strVal val="visible"/>
                                      </p:to>
                                    </p:set>
                                    <p:anim calcmode="lin" valueType="num">
                                      <p:cBhvr additive="base">
                                        <p:cTn id="121" dur="1500"/>
                                        <p:tgtEl>
                                          <p:spTgt spid="12"/>
                                        </p:tgtEl>
                                        <p:attrNameLst>
                                          <p:attrName>ppt_x</p:attrName>
                                        </p:attrNameLst>
                                      </p:cBhvr>
                                      <p:tavLst>
                                        <p:tav tm="0">
                                          <p:val>
                                            <p:strVal val="#ppt_x-#ppt_w*1.125000"/>
                                          </p:val>
                                        </p:tav>
                                        <p:tav tm="100000">
                                          <p:val>
                                            <p:strVal val="#ppt_x"/>
                                          </p:val>
                                        </p:tav>
                                      </p:tavLst>
                                    </p:anim>
                                    <p:animEffect transition="in" filter="wipe(right)">
                                      <p:cBhvr>
                                        <p:cTn id="12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8" grpId="0"/>
      <p:bldP spid="35" grpId="0"/>
      <p:bldGraphic spid="43" grpId="0" uiExpand="1">
        <p:bldSub>
          <a:bldChart bld="series"/>
        </p:bldSub>
      </p:bldGraphic>
      <p:bldP spid="44" grpId="0" animBg="1"/>
      <p:bldP spid="313" grpId="0" animBg="1"/>
      <p:bldP spid="314" grpId="0" animBg="1"/>
      <p:bldP spid="3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A0F9B3-6C9B-CC95-843B-3ABD19CB2AF6}"/>
              </a:ext>
            </a:extLst>
          </p:cNvPr>
          <p:cNvSpPr/>
          <p:nvPr/>
        </p:nvSpPr>
        <p:spPr>
          <a:xfrm>
            <a:off x="8206450" y="0"/>
            <a:ext cx="3985549"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77707380-9329-7705-B122-94CA6EA56D0C}"/>
              </a:ext>
            </a:extLst>
          </p:cNvPr>
          <p:cNvSpPr/>
          <p:nvPr/>
        </p:nvSpPr>
        <p:spPr>
          <a:xfrm>
            <a:off x="9280113" y="4189135"/>
            <a:ext cx="5823771" cy="5823771"/>
          </a:xfrm>
          <a:prstGeom prst="ellipse">
            <a:avLst/>
          </a:prstGeom>
          <a:solidFill>
            <a:schemeClr val="bg1">
              <a:alpha val="52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DF77722-F2B0-267A-37E0-BAC6A1FB9782}"/>
              </a:ext>
            </a:extLst>
          </p:cNvPr>
          <p:cNvSpPr/>
          <p:nvPr/>
        </p:nvSpPr>
        <p:spPr>
          <a:xfrm>
            <a:off x="10383947" y="5284346"/>
            <a:ext cx="3616104" cy="3616104"/>
          </a:xfrm>
          <a:prstGeom prst="ellipse">
            <a:avLst/>
          </a:prstGeom>
          <a:solidFill>
            <a:schemeClr val="bg1">
              <a:alpha val="58693"/>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ound Same-side Corner of Rectangle 128">
            <a:extLst>
              <a:ext uri="{FF2B5EF4-FFF2-40B4-BE49-F238E27FC236}">
                <a16:creationId xmlns:a16="http://schemas.microsoft.com/office/drawing/2014/main" id="{90149439-F2C0-0999-5A0F-9047EFD749DE}"/>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47DBDDA7-1F8D-E36D-2166-7169DA10C2F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F00D8ECC-6758-7DA1-892B-C1F8EED44EEF}"/>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22</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132" name="TextBox 131">
            <a:extLst>
              <a:ext uri="{FF2B5EF4-FFF2-40B4-BE49-F238E27FC236}">
                <a16:creationId xmlns:a16="http://schemas.microsoft.com/office/drawing/2014/main" id="{4543C145-9421-D3F1-9772-F16965329992}"/>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CUSTOMER INFO</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graphicFrame>
        <p:nvGraphicFramePr>
          <p:cNvPr id="18" name="Chart 17">
            <a:extLst>
              <a:ext uri="{FF2B5EF4-FFF2-40B4-BE49-F238E27FC236}">
                <a16:creationId xmlns:a16="http://schemas.microsoft.com/office/drawing/2014/main" id="{B7ED68EF-4617-3D1E-E49D-BCA43A597A36}"/>
              </a:ext>
            </a:extLst>
          </p:cNvPr>
          <p:cNvGraphicFramePr/>
          <p:nvPr>
            <p:extLst>
              <p:ext uri="{D42A27DB-BD31-4B8C-83A1-F6EECF244321}">
                <p14:modId xmlns:p14="http://schemas.microsoft.com/office/powerpoint/2010/main" val="413215579"/>
              </p:ext>
            </p:extLst>
          </p:nvPr>
        </p:nvGraphicFramePr>
        <p:xfrm>
          <a:off x="1285454" y="2170111"/>
          <a:ext cx="5390491" cy="362877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8470468-4048-73E1-8C2A-21D23AF91377}"/>
              </a:ext>
            </a:extLst>
          </p:cNvPr>
          <p:cNvSpPr txBox="1"/>
          <p:nvPr/>
        </p:nvSpPr>
        <p:spPr>
          <a:xfrm>
            <a:off x="1398868" y="534456"/>
            <a:ext cx="4528454"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Tech Adoption</a:t>
            </a:r>
          </a:p>
        </p:txBody>
      </p:sp>
      <p:cxnSp>
        <p:nvCxnSpPr>
          <p:cNvPr id="4" name="Straight Connector 3">
            <a:extLst>
              <a:ext uri="{FF2B5EF4-FFF2-40B4-BE49-F238E27FC236}">
                <a16:creationId xmlns:a16="http://schemas.microsoft.com/office/drawing/2014/main" id="{AEEE6D10-D9B2-DADC-7931-7752962A62E7}"/>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0EE03817-8F2A-9C15-ACB6-86DF9AB3735F}"/>
              </a:ext>
            </a:extLst>
          </p:cNvPr>
          <p:cNvGrpSpPr/>
          <p:nvPr/>
        </p:nvGrpSpPr>
        <p:grpSpPr>
          <a:xfrm>
            <a:off x="7801337" y="1050812"/>
            <a:ext cx="804756" cy="804756"/>
            <a:chOff x="3672330" y="-1859584"/>
            <a:chExt cx="1272209" cy="1272209"/>
          </a:xfrm>
        </p:grpSpPr>
        <p:sp>
          <p:nvSpPr>
            <p:cNvPr id="7" name="Oval 6">
              <a:extLst>
                <a:ext uri="{FF2B5EF4-FFF2-40B4-BE49-F238E27FC236}">
                  <a16:creationId xmlns:a16="http://schemas.microsoft.com/office/drawing/2014/main" id="{608E72EF-C657-F983-FF3C-2725A1817D8A}"/>
                </a:ext>
              </a:extLst>
            </p:cNvPr>
            <p:cNvSpPr/>
            <p:nvPr/>
          </p:nvSpPr>
          <p:spPr>
            <a:xfrm>
              <a:off x="3672330" y="-1859584"/>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8" name="Oval 7">
              <a:extLst>
                <a:ext uri="{FF2B5EF4-FFF2-40B4-BE49-F238E27FC236}">
                  <a16:creationId xmlns:a16="http://schemas.microsoft.com/office/drawing/2014/main" id="{5E57AFF6-5954-4ACC-2E66-2732E2E7B7D9}"/>
                </a:ext>
              </a:extLst>
            </p:cNvPr>
            <p:cNvSpPr/>
            <p:nvPr/>
          </p:nvSpPr>
          <p:spPr>
            <a:xfrm>
              <a:off x="3830519" y="-1701395"/>
              <a:ext cx="955830" cy="955830"/>
            </a:xfrm>
            <a:prstGeom prst="ellipse">
              <a:avLst/>
            </a:prstGeom>
            <a:solidFill>
              <a:srgbClr val="003293"/>
            </a:soli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9" name="TextBox 8">
              <a:extLst>
                <a:ext uri="{FF2B5EF4-FFF2-40B4-BE49-F238E27FC236}">
                  <a16:creationId xmlns:a16="http://schemas.microsoft.com/office/drawing/2014/main" id="{36EF2AB8-4B80-13E3-1E46-32930BE5DB06}"/>
                </a:ext>
              </a:extLst>
            </p:cNvPr>
            <p:cNvSpPr txBox="1"/>
            <p:nvPr/>
          </p:nvSpPr>
          <p:spPr>
            <a:xfrm>
              <a:off x="3802062" y="-1602045"/>
              <a:ext cx="1012745" cy="757130"/>
            </a:xfrm>
            <a:prstGeom prst="rect">
              <a:avLst/>
            </a:prstGeom>
            <a:noFill/>
          </p:spPr>
          <p:txBody>
            <a:bodyPr wrap="square" lIns="0" rIns="0" rtlCol="0" anchor="ctr">
              <a:noAutofit/>
            </a:bodyPr>
            <a:lstStyle/>
            <a:p>
              <a:pPr algn="ctr">
                <a:lnSpc>
                  <a:spcPct val="90000"/>
                </a:lnSpc>
              </a:pPr>
              <a:r>
                <a:rPr lang="en-US" sz="1500" b="1" dirty="0">
                  <a:solidFill>
                    <a:schemeClr val="bg1"/>
                  </a:solidFill>
                  <a:latin typeface="Montserrat" panose="00000500000000000000" pitchFamily="50" charset="0"/>
                </a:rPr>
                <a:t>3%</a:t>
              </a:r>
              <a:endParaRPr lang="en-US" sz="1500" dirty="0">
                <a:solidFill>
                  <a:schemeClr val="bg1"/>
                </a:solidFill>
                <a:latin typeface="Montserrat" panose="00000500000000000000" pitchFamily="50" charset="0"/>
              </a:endParaRPr>
            </a:p>
          </p:txBody>
        </p:sp>
        <p:sp>
          <p:nvSpPr>
            <p:cNvPr id="12" name="Oval 11">
              <a:extLst>
                <a:ext uri="{FF2B5EF4-FFF2-40B4-BE49-F238E27FC236}">
                  <a16:creationId xmlns:a16="http://schemas.microsoft.com/office/drawing/2014/main" id="{719B5CA0-3227-B29E-D4E0-F0974CD30357}"/>
                </a:ext>
              </a:extLst>
            </p:cNvPr>
            <p:cNvSpPr/>
            <p:nvPr/>
          </p:nvSpPr>
          <p:spPr>
            <a:xfrm>
              <a:off x="3730157" y="-180175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grpSp>
      <p:grpSp>
        <p:nvGrpSpPr>
          <p:cNvPr id="16" name="Group 15">
            <a:extLst>
              <a:ext uri="{FF2B5EF4-FFF2-40B4-BE49-F238E27FC236}">
                <a16:creationId xmlns:a16="http://schemas.microsoft.com/office/drawing/2014/main" id="{525AB0CA-1C5B-9B33-A874-552F8247666F}"/>
              </a:ext>
            </a:extLst>
          </p:cNvPr>
          <p:cNvGrpSpPr/>
          <p:nvPr/>
        </p:nvGrpSpPr>
        <p:grpSpPr>
          <a:xfrm>
            <a:off x="7805106" y="2038283"/>
            <a:ext cx="804756" cy="804756"/>
            <a:chOff x="3672330" y="-1859584"/>
            <a:chExt cx="1272209" cy="1272209"/>
          </a:xfrm>
        </p:grpSpPr>
        <p:sp>
          <p:nvSpPr>
            <p:cNvPr id="19" name="Oval 18">
              <a:extLst>
                <a:ext uri="{FF2B5EF4-FFF2-40B4-BE49-F238E27FC236}">
                  <a16:creationId xmlns:a16="http://schemas.microsoft.com/office/drawing/2014/main" id="{7DB5DF37-996D-FCC9-6DCC-3A6F20F857E2}"/>
                </a:ext>
              </a:extLst>
            </p:cNvPr>
            <p:cNvSpPr/>
            <p:nvPr/>
          </p:nvSpPr>
          <p:spPr>
            <a:xfrm>
              <a:off x="3672330" y="-1859584"/>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20" name="Oval 19">
              <a:extLst>
                <a:ext uri="{FF2B5EF4-FFF2-40B4-BE49-F238E27FC236}">
                  <a16:creationId xmlns:a16="http://schemas.microsoft.com/office/drawing/2014/main" id="{BFB20DB7-34CD-6D8A-F2FE-A298E5AA03DB}"/>
                </a:ext>
              </a:extLst>
            </p:cNvPr>
            <p:cNvSpPr/>
            <p:nvPr/>
          </p:nvSpPr>
          <p:spPr>
            <a:xfrm>
              <a:off x="3830519" y="-1701395"/>
              <a:ext cx="955830" cy="955830"/>
            </a:xfrm>
            <a:prstGeom prst="ellipse">
              <a:avLst/>
            </a:prstGeom>
            <a:solidFill>
              <a:srgbClr val="014BDC"/>
            </a:soli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21" name="TextBox 20">
              <a:extLst>
                <a:ext uri="{FF2B5EF4-FFF2-40B4-BE49-F238E27FC236}">
                  <a16:creationId xmlns:a16="http://schemas.microsoft.com/office/drawing/2014/main" id="{DDB144C1-53AE-B38F-ABA0-72CC472E3073}"/>
                </a:ext>
              </a:extLst>
            </p:cNvPr>
            <p:cNvSpPr txBox="1"/>
            <p:nvPr/>
          </p:nvSpPr>
          <p:spPr>
            <a:xfrm>
              <a:off x="3802062" y="-1602045"/>
              <a:ext cx="1012745" cy="757130"/>
            </a:xfrm>
            <a:prstGeom prst="rect">
              <a:avLst/>
            </a:prstGeom>
            <a:noFill/>
          </p:spPr>
          <p:txBody>
            <a:bodyPr wrap="square" lIns="0" rIns="0" rtlCol="0" anchor="ctr">
              <a:noAutofit/>
            </a:bodyPr>
            <a:lstStyle/>
            <a:p>
              <a:pPr algn="ctr">
                <a:lnSpc>
                  <a:spcPct val="90000"/>
                </a:lnSpc>
              </a:pPr>
              <a:r>
                <a:rPr lang="en-US" sz="1500" b="1" dirty="0">
                  <a:solidFill>
                    <a:schemeClr val="bg1"/>
                  </a:solidFill>
                  <a:latin typeface="Montserrat" panose="00000500000000000000" pitchFamily="50" charset="0"/>
                </a:rPr>
                <a:t>13%</a:t>
              </a:r>
              <a:endParaRPr lang="en-US" sz="1500" dirty="0">
                <a:solidFill>
                  <a:schemeClr val="bg1"/>
                </a:solidFill>
                <a:latin typeface="Montserrat" panose="00000500000000000000" pitchFamily="50" charset="0"/>
              </a:endParaRPr>
            </a:p>
          </p:txBody>
        </p:sp>
        <p:sp>
          <p:nvSpPr>
            <p:cNvPr id="22" name="Oval 21">
              <a:extLst>
                <a:ext uri="{FF2B5EF4-FFF2-40B4-BE49-F238E27FC236}">
                  <a16:creationId xmlns:a16="http://schemas.microsoft.com/office/drawing/2014/main" id="{35AD5A34-31F3-1982-C40F-EF552FCB2563}"/>
                </a:ext>
              </a:extLst>
            </p:cNvPr>
            <p:cNvSpPr/>
            <p:nvPr/>
          </p:nvSpPr>
          <p:spPr>
            <a:xfrm>
              <a:off x="3730157" y="-180175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grpSp>
      <p:grpSp>
        <p:nvGrpSpPr>
          <p:cNvPr id="23" name="Group 22">
            <a:extLst>
              <a:ext uri="{FF2B5EF4-FFF2-40B4-BE49-F238E27FC236}">
                <a16:creationId xmlns:a16="http://schemas.microsoft.com/office/drawing/2014/main" id="{0B917BEA-ECE2-2131-2D19-2109D51209F3}"/>
              </a:ext>
            </a:extLst>
          </p:cNvPr>
          <p:cNvGrpSpPr/>
          <p:nvPr/>
        </p:nvGrpSpPr>
        <p:grpSpPr>
          <a:xfrm>
            <a:off x="7803438" y="3025048"/>
            <a:ext cx="804756" cy="804756"/>
            <a:chOff x="3672330" y="-1859584"/>
            <a:chExt cx="1272209" cy="1272209"/>
          </a:xfrm>
        </p:grpSpPr>
        <p:sp>
          <p:nvSpPr>
            <p:cNvPr id="24" name="Oval 23">
              <a:extLst>
                <a:ext uri="{FF2B5EF4-FFF2-40B4-BE49-F238E27FC236}">
                  <a16:creationId xmlns:a16="http://schemas.microsoft.com/office/drawing/2014/main" id="{88B405B7-CD2F-4BFA-B363-F61E565FF5C2}"/>
                </a:ext>
              </a:extLst>
            </p:cNvPr>
            <p:cNvSpPr/>
            <p:nvPr/>
          </p:nvSpPr>
          <p:spPr>
            <a:xfrm>
              <a:off x="3672330" y="-1859584"/>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25" name="Oval 24">
              <a:extLst>
                <a:ext uri="{FF2B5EF4-FFF2-40B4-BE49-F238E27FC236}">
                  <a16:creationId xmlns:a16="http://schemas.microsoft.com/office/drawing/2014/main" id="{14E12A20-01EB-739A-41E3-D6A447D30BA8}"/>
                </a:ext>
              </a:extLst>
            </p:cNvPr>
            <p:cNvSpPr/>
            <p:nvPr/>
          </p:nvSpPr>
          <p:spPr>
            <a:xfrm>
              <a:off x="3830519" y="-1701395"/>
              <a:ext cx="955830" cy="955830"/>
            </a:xfrm>
            <a:prstGeom prst="ellipse">
              <a:avLst/>
            </a:prstGeom>
            <a:solidFill>
              <a:schemeClr val="accent1"/>
            </a:soli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26" name="TextBox 25">
              <a:extLst>
                <a:ext uri="{FF2B5EF4-FFF2-40B4-BE49-F238E27FC236}">
                  <a16:creationId xmlns:a16="http://schemas.microsoft.com/office/drawing/2014/main" id="{342C6D48-67D5-9B22-0053-D80A1298B014}"/>
                </a:ext>
              </a:extLst>
            </p:cNvPr>
            <p:cNvSpPr txBox="1"/>
            <p:nvPr/>
          </p:nvSpPr>
          <p:spPr>
            <a:xfrm>
              <a:off x="3802062" y="-1602045"/>
              <a:ext cx="1012745" cy="757130"/>
            </a:xfrm>
            <a:prstGeom prst="rect">
              <a:avLst/>
            </a:prstGeom>
            <a:noFill/>
          </p:spPr>
          <p:txBody>
            <a:bodyPr wrap="square" lIns="0" rIns="0" rtlCol="0" anchor="ctr">
              <a:noAutofit/>
            </a:bodyPr>
            <a:lstStyle/>
            <a:p>
              <a:pPr algn="ctr">
                <a:lnSpc>
                  <a:spcPct val="90000"/>
                </a:lnSpc>
              </a:pPr>
              <a:r>
                <a:rPr lang="en-US" sz="1500" b="1" dirty="0">
                  <a:solidFill>
                    <a:schemeClr val="bg1"/>
                  </a:solidFill>
                  <a:latin typeface="Montserrat" panose="00000500000000000000" pitchFamily="50" charset="0"/>
                </a:rPr>
                <a:t>36%</a:t>
              </a:r>
              <a:endParaRPr lang="en-US" sz="1500" dirty="0">
                <a:solidFill>
                  <a:schemeClr val="bg1"/>
                </a:solidFill>
                <a:latin typeface="Montserrat" panose="00000500000000000000" pitchFamily="50" charset="0"/>
              </a:endParaRPr>
            </a:p>
          </p:txBody>
        </p:sp>
        <p:sp>
          <p:nvSpPr>
            <p:cNvPr id="27" name="Oval 26">
              <a:extLst>
                <a:ext uri="{FF2B5EF4-FFF2-40B4-BE49-F238E27FC236}">
                  <a16:creationId xmlns:a16="http://schemas.microsoft.com/office/drawing/2014/main" id="{EE4FD873-B3B4-4D65-21E7-33C6C5558C44}"/>
                </a:ext>
              </a:extLst>
            </p:cNvPr>
            <p:cNvSpPr/>
            <p:nvPr/>
          </p:nvSpPr>
          <p:spPr>
            <a:xfrm>
              <a:off x="3730157" y="-180175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grpSp>
      <p:grpSp>
        <p:nvGrpSpPr>
          <p:cNvPr id="28" name="Group 27">
            <a:extLst>
              <a:ext uri="{FF2B5EF4-FFF2-40B4-BE49-F238E27FC236}">
                <a16:creationId xmlns:a16="http://schemas.microsoft.com/office/drawing/2014/main" id="{670349D6-B5A4-8240-D75C-AD84F695BD7A}"/>
              </a:ext>
            </a:extLst>
          </p:cNvPr>
          <p:cNvGrpSpPr/>
          <p:nvPr/>
        </p:nvGrpSpPr>
        <p:grpSpPr>
          <a:xfrm>
            <a:off x="7801337" y="4009588"/>
            <a:ext cx="804756" cy="804756"/>
            <a:chOff x="3672330" y="-1859584"/>
            <a:chExt cx="1272209" cy="1272209"/>
          </a:xfrm>
        </p:grpSpPr>
        <p:sp>
          <p:nvSpPr>
            <p:cNvPr id="29" name="Oval 28">
              <a:extLst>
                <a:ext uri="{FF2B5EF4-FFF2-40B4-BE49-F238E27FC236}">
                  <a16:creationId xmlns:a16="http://schemas.microsoft.com/office/drawing/2014/main" id="{D83E59C5-56FC-48E4-8B44-7E236CFE941E}"/>
                </a:ext>
              </a:extLst>
            </p:cNvPr>
            <p:cNvSpPr/>
            <p:nvPr/>
          </p:nvSpPr>
          <p:spPr>
            <a:xfrm>
              <a:off x="3672330" y="-1859584"/>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30" name="Oval 29">
              <a:extLst>
                <a:ext uri="{FF2B5EF4-FFF2-40B4-BE49-F238E27FC236}">
                  <a16:creationId xmlns:a16="http://schemas.microsoft.com/office/drawing/2014/main" id="{7708E62A-18F7-D457-30DC-01688FD585C2}"/>
                </a:ext>
              </a:extLst>
            </p:cNvPr>
            <p:cNvSpPr/>
            <p:nvPr/>
          </p:nvSpPr>
          <p:spPr>
            <a:xfrm>
              <a:off x="3830519" y="-1701395"/>
              <a:ext cx="955830" cy="955830"/>
            </a:xfrm>
            <a:prstGeom prst="ellipse">
              <a:avLst/>
            </a:prstGeom>
            <a:solidFill>
              <a:srgbClr val="80AAFE"/>
            </a:soli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31" name="TextBox 30">
              <a:extLst>
                <a:ext uri="{FF2B5EF4-FFF2-40B4-BE49-F238E27FC236}">
                  <a16:creationId xmlns:a16="http://schemas.microsoft.com/office/drawing/2014/main" id="{ACDD1C45-ACE7-F16A-F1FE-92E7ECCA92A5}"/>
                </a:ext>
              </a:extLst>
            </p:cNvPr>
            <p:cNvSpPr txBox="1"/>
            <p:nvPr/>
          </p:nvSpPr>
          <p:spPr>
            <a:xfrm>
              <a:off x="3802062" y="-1602045"/>
              <a:ext cx="1012745" cy="757130"/>
            </a:xfrm>
            <a:prstGeom prst="rect">
              <a:avLst/>
            </a:prstGeom>
            <a:noFill/>
          </p:spPr>
          <p:txBody>
            <a:bodyPr wrap="square" lIns="0" rIns="0" rtlCol="0" anchor="ctr">
              <a:noAutofit/>
            </a:bodyPr>
            <a:lstStyle/>
            <a:p>
              <a:pPr algn="ctr">
                <a:lnSpc>
                  <a:spcPct val="90000"/>
                </a:lnSpc>
              </a:pPr>
              <a:r>
                <a:rPr lang="en-US" sz="1500" b="1" dirty="0">
                  <a:solidFill>
                    <a:schemeClr val="bg1"/>
                  </a:solidFill>
                  <a:latin typeface="Montserrat" panose="00000500000000000000" pitchFamily="50" charset="0"/>
                </a:rPr>
                <a:t>36%</a:t>
              </a:r>
              <a:endParaRPr lang="en-US" sz="1500" dirty="0">
                <a:solidFill>
                  <a:schemeClr val="bg1"/>
                </a:solidFill>
                <a:latin typeface="Montserrat" panose="00000500000000000000" pitchFamily="50" charset="0"/>
              </a:endParaRPr>
            </a:p>
          </p:txBody>
        </p:sp>
        <p:sp>
          <p:nvSpPr>
            <p:cNvPr id="32" name="Oval 31">
              <a:extLst>
                <a:ext uri="{FF2B5EF4-FFF2-40B4-BE49-F238E27FC236}">
                  <a16:creationId xmlns:a16="http://schemas.microsoft.com/office/drawing/2014/main" id="{3DBCFFE2-7349-D17B-509A-BBEC7642655B}"/>
                </a:ext>
              </a:extLst>
            </p:cNvPr>
            <p:cNvSpPr/>
            <p:nvPr/>
          </p:nvSpPr>
          <p:spPr>
            <a:xfrm>
              <a:off x="3730157" y="-180175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grpSp>
      <p:grpSp>
        <p:nvGrpSpPr>
          <p:cNvPr id="33" name="Group 32">
            <a:extLst>
              <a:ext uri="{FF2B5EF4-FFF2-40B4-BE49-F238E27FC236}">
                <a16:creationId xmlns:a16="http://schemas.microsoft.com/office/drawing/2014/main" id="{F55C3418-9264-354B-05C6-145C33E8C7E1}"/>
              </a:ext>
            </a:extLst>
          </p:cNvPr>
          <p:cNvGrpSpPr/>
          <p:nvPr/>
        </p:nvGrpSpPr>
        <p:grpSpPr>
          <a:xfrm>
            <a:off x="7808505" y="4994128"/>
            <a:ext cx="804756" cy="804756"/>
            <a:chOff x="3672330" y="-1859584"/>
            <a:chExt cx="1272209" cy="1272209"/>
          </a:xfrm>
        </p:grpSpPr>
        <p:sp>
          <p:nvSpPr>
            <p:cNvPr id="34" name="Oval 33">
              <a:extLst>
                <a:ext uri="{FF2B5EF4-FFF2-40B4-BE49-F238E27FC236}">
                  <a16:creationId xmlns:a16="http://schemas.microsoft.com/office/drawing/2014/main" id="{C3486770-0D7A-1A70-5EB3-2E110874699A}"/>
                </a:ext>
              </a:extLst>
            </p:cNvPr>
            <p:cNvSpPr/>
            <p:nvPr/>
          </p:nvSpPr>
          <p:spPr>
            <a:xfrm>
              <a:off x="3672330" y="-1859584"/>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35" name="Oval 34">
              <a:extLst>
                <a:ext uri="{FF2B5EF4-FFF2-40B4-BE49-F238E27FC236}">
                  <a16:creationId xmlns:a16="http://schemas.microsoft.com/office/drawing/2014/main" id="{81B84AC8-DAF1-3543-E45F-A72817C67184}"/>
                </a:ext>
              </a:extLst>
            </p:cNvPr>
            <p:cNvSpPr/>
            <p:nvPr/>
          </p:nvSpPr>
          <p:spPr>
            <a:xfrm>
              <a:off x="3830519" y="-1701395"/>
              <a:ext cx="955830" cy="955830"/>
            </a:xfrm>
            <a:prstGeom prst="ellipse">
              <a:avLst/>
            </a:prstGeom>
            <a:solidFill>
              <a:srgbClr val="AAC6FE"/>
            </a:soli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sp>
          <p:nvSpPr>
            <p:cNvPr id="36" name="TextBox 35">
              <a:extLst>
                <a:ext uri="{FF2B5EF4-FFF2-40B4-BE49-F238E27FC236}">
                  <a16:creationId xmlns:a16="http://schemas.microsoft.com/office/drawing/2014/main" id="{55AC0FA0-DB70-BE71-2B8C-FDD2984C23CD}"/>
                </a:ext>
              </a:extLst>
            </p:cNvPr>
            <p:cNvSpPr txBox="1"/>
            <p:nvPr/>
          </p:nvSpPr>
          <p:spPr>
            <a:xfrm>
              <a:off x="3802062" y="-1602045"/>
              <a:ext cx="1012745" cy="757130"/>
            </a:xfrm>
            <a:prstGeom prst="rect">
              <a:avLst/>
            </a:prstGeom>
            <a:noFill/>
          </p:spPr>
          <p:txBody>
            <a:bodyPr wrap="square" lIns="0" rIns="0" rtlCol="0" anchor="ctr">
              <a:noAutofit/>
            </a:bodyPr>
            <a:lstStyle/>
            <a:p>
              <a:pPr algn="ctr">
                <a:lnSpc>
                  <a:spcPct val="90000"/>
                </a:lnSpc>
              </a:pPr>
              <a:r>
                <a:rPr lang="en-US" sz="1500" b="1" dirty="0">
                  <a:solidFill>
                    <a:schemeClr val="bg1"/>
                  </a:solidFill>
                  <a:latin typeface="Montserrat" panose="00000500000000000000" pitchFamily="50" charset="0"/>
                </a:rPr>
                <a:t>11%</a:t>
              </a:r>
              <a:endParaRPr lang="en-US" sz="1500" dirty="0">
                <a:solidFill>
                  <a:schemeClr val="bg1"/>
                </a:solidFill>
                <a:latin typeface="Montserrat" panose="00000500000000000000" pitchFamily="50" charset="0"/>
              </a:endParaRPr>
            </a:p>
          </p:txBody>
        </p:sp>
        <p:sp>
          <p:nvSpPr>
            <p:cNvPr id="37" name="Oval 36">
              <a:extLst>
                <a:ext uri="{FF2B5EF4-FFF2-40B4-BE49-F238E27FC236}">
                  <a16:creationId xmlns:a16="http://schemas.microsoft.com/office/drawing/2014/main" id="{1F5FCBA6-DAD7-3241-1C7F-72F5C5DF9B63}"/>
                </a:ext>
              </a:extLst>
            </p:cNvPr>
            <p:cNvSpPr/>
            <p:nvPr/>
          </p:nvSpPr>
          <p:spPr>
            <a:xfrm>
              <a:off x="3730157" y="-180175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500"/>
            </a:p>
          </p:txBody>
        </p:sp>
      </p:grpSp>
      <p:sp>
        <p:nvSpPr>
          <p:cNvPr id="38" name="TextBox 37">
            <a:extLst>
              <a:ext uri="{FF2B5EF4-FFF2-40B4-BE49-F238E27FC236}">
                <a16:creationId xmlns:a16="http://schemas.microsoft.com/office/drawing/2014/main" id="{09C05B13-4847-5434-E92E-37A91E96E431}"/>
              </a:ext>
            </a:extLst>
          </p:cNvPr>
          <p:cNvSpPr txBox="1"/>
          <p:nvPr/>
        </p:nvSpPr>
        <p:spPr>
          <a:xfrm>
            <a:off x="8812747" y="1213722"/>
            <a:ext cx="2253863" cy="445515"/>
          </a:xfrm>
          <a:prstGeom prst="rect">
            <a:avLst/>
          </a:prstGeom>
          <a:noFill/>
        </p:spPr>
        <p:txBody>
          <a:bodyPr wrap="square" lIns="0" rIns="0" rtlCol="0" anchor="ctr">
            <a:noAutofit/>
          </a:bodyPr>
          <a:lstStyle/>
          <a:p>
            <a:pPr>
              <a:lnSpc>
                <a:spcPct val="120000"/>
              </a:lnSpc>
            </a:pPr>
            <a:r>
              <a:rPr lang="en-US" sz="1400" dirty="0">
                <a:solidFill>
                  <a:schemeClr val="tx2"/>
                </a:solidFill>
                <a:latin typeface="Montserrat" panose="00000500000000000000" pitchFamily="50" charset="0"/>
              </a:rPr>
              <a:t>Innovators</a:t>
            </a:r>
          </a:p>
        </p:txBody>
      </p:sp>
      <p:sp>
        <p:nvSpPr>
          <p:cNvPr id="39" name="TextBox 38">
            <a:extLst>
              <a:ext uri="{FF2B5EF4-FFF2-40B4-BE49-F238E27FC236}">
                <a16:creationId xmlns:a16="http://schemas.microsoft.com/office/drawing/2014/main" id="{1F1D5197-C942-65D8-21AE-532F45144C81}"/>
              </a:ext>
            </a:extLst>
          </p:cNvPr>
          <p:cNvSpPr txBox="1"/>
          <p:nvPr/>
        </p:nvSpPr>
        <p:spPr>
          <a:xfrm>
            <a:off x="8812747" y="2201193"/>
            <a:ext cx="2253863" cy="445515"/>
          </a:xfrm>
          <a:prstGeom prst="rect">
            <a:avLst/>
          </a:prstGeom>
          <a:noFill/>
        </p:spPr>
        <p:txBody>
          <a:bodyPr wrap="square" lIns="0" rIns="0" rtlCol="0" anchor="ctr">
            <a:noAutofit/>
          </a:bodyPr>
          <a:lstStyle/>
          <a:p>
            <a:pPr>
              <a:lnSpc>
                <a:spcPct val="120000"/>
              </a:lnSpc>
            </a:pPr>
            <a:r>
              <a:rPr lang="en-US" sz="1400" dirty="0">
                <a:solidFill>
                  <a:schemeClr val="tx2"/>
                </a:solidFill>
                <a:latin typeface="Montserrat" panose="00000500000000000000" pitchFamily="50" charset="0"/>
              </a:rPr>
              <a:t>Early adopters</a:t>
            </a:r>
          </a:p>
        </p:txBody>
      </p:sp>
      <p:sp>
        <p:nvSpPr>
          <p:cNvPr id="40" name="TextBox 39">
            <a:extLst>
              <a:ext uri="{FF2B5EF4-FFF2-40B4-BE49-F238E27FC236}">
                <a16:creationId xmlns:a16="http://schemas.microsoft.com/office/drawing/2014/main" id="{D9ECD9B4-2BED-16CA-BE7F-9688ED191D8E}"/>
              </a:ext>
            </a:extLst>
          </p:cNvPr>
          <p:cNvSpPr txBox="1"/>
          <p:nvPr/>
        </p:nvSpPr>
        <p:spPr>
          <a:xfrm>
            <a:off x="8812746" y="3187958"/>
            <a:ext cx="2253863" cy="445515"/>
          </a:xfrm>
          <a:prstGeom prst="rect">
            <a:avLst/>
          </a:prstGeom>
          <a:noFill/>
        </p:spPr>
        <p:txBody>
          <a:bodyPr wrap="square" lIns="0" rIns="0" rtlCol="0" anchor="ctr">
            <a:noAutofit/>
          </a:bodyPr>
          <a:lstStyle/>
          <a:p>
            <a:pPr>
              <a:lnSpc>
                <a:spcPct val="120000"/>
              </a:lnSpc>
            </a:pPr>
            <a:r>
              <a:rPr lang="en-US" sz="1400" dirty="0">
                <a:solidFill>
                  <a:schemeClr val="tx2"/>
                </a:solidFill>
                <a:latin typeface="Montserrat" panose="00000500000000000000" pitchFamily="50" charset="0"/>
              </a:rPr>
              <a:t>Early majority</a:t>
            </a:r>
          </a:p>
        </p:txBody>
      </p:sp>
      <p:sp>
        <p:nvSpPr>
          <p:cNvPr id="41" name="TextBox 40">
            <a:extLst>
              <a:ext uri="{FF2B5EF4-FFF2-40B4-BE49-F238E27FC236}">
                <a16:creationId xmlns:a16="http://schemas.microsoft.com/office/drawing/2014/main" id="{214A5757-A6E2-4DBE-8B9B-46A911B0FE75}"/>
              </a:ext>
            </a:extLst>
          </p:cNvPr>
          <p:cNvSpPr txBox="1"/>
          <p:nvPr/>
        </p:nvSpPr>
        <p:spPr>
          <a:xfrm>
            <a:off x="8812745" y="4172498"/>
            <a:ext cx="2253863" cy="445515"/>
          </a:xfrm>
          <a:prstGeom prst="rect">
            <a:avLst/>
          </a:prstGeom>
          <a:noFill/>
        </p:spPr>
        <p:txBody>
          <a:bodyPr wrap="square" lIns="0" rIns="0" rtlCol="0" anchor="ctr">
            <a:noAutofit/>
          </a:bodyPr>
          <a:lstStyle/>
          <a:p>
            <a:pPr>
              <a:lnSpc>
                <a:spcPct val="120000"/>
              </a:lnSpc>
            </a:pPr>
            <a:r>
              <a:rPr lang="en-US" sz="1400" dirty="0">
                <a:solidFill>
                  <a:schemeClr val="tx2"/>
                </a:solidFill>
                <a:latin typeface="Montserrat" panose="00000500000000000000" pitchFamily="50" charset="0"/>
              </a:rPr>
              <a:t>Late majority</a:t>
            </a:r>
          </a:p>
        </p:txBody>
      </p:sp>
      <p:sp>
        <p:nvSpPr>
          <p:cNvPr id="42" name="TextBox 41">
            <a:extLst>
              <a:ext uri="{FF2B5EF4-FFF2-40B4-BE49-F238E27FC236}">
                <a16:creationId xmlns:a16="http://schemas.microsoft.com/office/drawing/2014/main" id="{8AC8E9B4-D29B-BBE0-506D-46AC5168EA84}"/>
              </a:ext>
            </a:extLst>
          </p:cNvPr>
          <p:cNvSpPr txBox="1"/>
          <p:nvPr/>
        </p:nvSpPr>
        <p:spPr>
          <a:xfrm>
            <a:off x="8812744" y="5154458"/>
            <a:ext cx="2253863" cy="445515"/>
          </a:xfrm>
          <a:prstGeom prst="rect">
            <a:avLst/>
          </a:prstGeom>
          <a:noFill/>
        </p:spPr>
        <p:txBody>
          <a:bodyPr wrap="square" lIns="0" rIns="0" rtlCol="0" anchor="ctr">
            <a:noAutofit/>
          </a:bodyPr>
          <a:lstStyle/>
          <a:p>
            <a:pPr>
              <a:lnSpc>
                <a:spcPct val="120000"/>
              </a:lnSpc>
            </a:pPr>
            <a:r>
              <a:rPr lang="en-US" sz="1400" dirty="0">
                <a:solidFill>
                  <a:schemeClr val="tx2"/>
                </a:solidFill>
                <a:latin typeface="Montserrat" panose="00000500000000000000" pitchFamily="50" charset="0"/>
              </a:rPr>
              <a:t>Laggards</a:t>
            </a:r>
          </a:p>
        </p:txBody>
      </p:sp>
    </p:spTree>
    <p:extLst>
      <p:ext uri="{BB962C8B-B14F-4D97-AF65-F5344CB8AC3E}">
        <p14:creationId xmlns:p14="http://schemas.microsoft.com/office/powerpoint/2010/main" val="367406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13C6F3-A93B-396D-40D2-F0D06D3DD19F}"/>
              </a:ext>
            </a:extLst>
          </p:cNvPr>
          <p:cNvSpPr/>
          <p:nvPr/>
        </p:nvSpPr>
        <p:spPr>
          <a:xfrm>
            <a:off x="8146586" y="-3"/>
            <a:ext cx="4045413" cy="6858003"/>
          </a:xfrm>
          <a:prstGeom prst="rect">
            <a:avLst/>
          </a:prstGeom>
          <a:gradFill>
            <a:gsLst>
              <a:gs pos="73000">
                <a:srgbClr val="2B71FD">
                  <a:alpha val="76000"/>
                </a:srgbClr>
              </a:gs>
              <a:gs pos="100000">
                <a:schemeClr val="accent1">
                  <a:alpha val="29895"/>
                </a:schemeClr>
              </a:gs>
              <a:gs pos="49000">
                <a:srgbClr val="014BD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pic>
        <p:nvPicPr>
          <p:cNvPr id="11" name="Picture 10" descr="A picture containing white, porcelain&#10;&#10;Description automatically generated">
            <a:extLst>
              <a:ext uri="{FF2B5EF4-FFF2-40B4-BE49-F238E27FC236}">
                <a16:creationId xmlns:a16="http://schemas.microsoft.com/office/drawing/2014/main" id="{1C7577AF-F8C8-3CAC-AC54-F8E06C9728D2}"/>
              </a:ext>
            </a:extLst>
          </p:cNvPr>
          <p:cNvPicPr>
            <a:picLocks noChangeAspect="1"/>
          </p:cNvPicPr>
          <p:nvPr/>
        </p:nvPicPr>
        <p:blipFill>
          <a:blip r:embed="rId3">
            <a:alphaModFix amt="70000"/>
          </a:blip>
          <a:stretch>
            <a:fillRect/>
          </a:stretch>
        </p:blipFill>
        <p:spPr>
          <a:xfrm rot="5400000">
            <a:off x="6740293" y="1406295"/>
            <a:ext cx="6857999" cy="4045414"/>
          </a:xfrm>
          <a:prstGeom prst="rect">
            <a:avLst/>
          </a:prstGeom>
        </p:spPr>
      </p:pic>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23</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FINDINGS &amp; RECOMMENDATIONS</a:t>
            </a:r>
            <a:endParaRPr lang="en-US" sz="1100" dirty="0">
              <a:solidFill>
                <a:schemeClr val="bg2">
                  <a:lumMod val="75000"/>
                </a:schemeClr>
              </a:solidFill>
              <a:latin typeface="Montserrat" panose="00000500000000000000" pitchFamily="50" charset="0"/>
            </a:endParaRPr>
          </a:p>
        </p:txBody>
      </p:sp>
      <p:pic>
        <p:nvPicPr>
          <p:cNvPr id="8" name="Picture 7" descr="A stack of rocks on a mountain&#10;&#10;Description automatically generated with medium confidence">
            <a:extLst>
              <a:ext uri="{FF2B5EF4-FFF2-40B4-BE49-F238E27FC236}">
                <a16:creationId xmlns:a16="http://schemas.microsoft.com/office/drawing/2014/main" id="{0F4CFBB5-A19A-5473-C33A-DAEDC1C26515}"/>
              </a:ext>
            </a:extLst>
          </p:cNvPr>
          <p:cNvPicPr>
            <a:picLocks noChangeAspect="1"/>
          </p:cNvPicPr>
          <p:nvPr/>
        </p:nvPicPr>
        <p:blipFill>
          <a:blip r:embed="rId4"/>
          <a:stretch>
            <a:fillRect/>
          </a:stretch>
        </p:blipFill>
        <p:spPr>
          <a:xfrm>
            <a:off x="7359132" y="852742"/>
            <a:ext cx="3434001" cy="5152516"/>
          </a:xfrm>
          <a:prstGeom prst="rect">
            <a:avLst/>
          </a:prstGeom>
          <a:effectLst>
            <a:outerShdw blurRad="571500" dist="190500" dir="2700000" algn="tl" rotWithShape="0">
              <a:prstClr val="black">
                <a:alpha val="10000"/>
              </a:prstClr>
            </a:outerShdw>
          </a:effectLst>
        </p:spPr>
      </p:pic>
      <p:sp>
        <p:nvSpPr>
          <p:cNvPr id="9" name="TextBox 8">
            <a:extLst>
              <a:ext uri="{FF2B5EF4-FFF2-40B4-BE49-F238E27FC236}">
                <a16:creationId xmlns:a16="http://schemas.microsoft.com/office/drawing/2014/main" id="{16731A54-2487-CFC6-200F-DD3282CAA196}"/>
              </a:ext>
            </a:extLst>
          </p:cNvPr>
          <p:cNvSpPr txBox="1"/>
          <p:nvPr/>
        </p:nvSpPr>
        <p:spPr>
          <a:xfrm>
            <a:off x="1398866" y="2489785"/>
            <a:ext cx="605559" cy="553998"/>
          </a:xfrm>
          <a:prstGeom prst="rect">
            <a:avLst/>
          </a:prstGeom>
          <a:noFill/>
        </p:spPr>
        <p:txBody>
          <a:bodyPr wrap="square" lIns="0" rtlCol="0">
            <a:spAutoFit/>
          </a:bodyPr>
          <a:lstStyle/>
          <a:p>
            <a:r>
              <a:rPr lang="en-US" sz="3000" b="1" dirty="0">
                <a:solidFill>
                  <a:schemeClr val="accent1"/>
                </a:solidFill>
                <a:latin typeface="Montserrat Medium" pitchFamily="2" charset="77"/>
              </a:rPr>
              <a:t>01</a:t>
            </a:r>
          </a:p>
        </p:txBody>
      </p:sp>
      <p:cxnSp>
        <p:nvCxnSpPr>
          <p:cNvPr id="13" name="Straight Connector 12">
            <a:extLst>
              <a:ext uri="{FF2B5EF4-FFF2-40B4-BE49-F238E27FC236}">
                <a16:creationId xmlns:a16="http://schemas.microsoft.com/office/drawing/2014/main" id="{5D9BFA02-98AE-FA71-F196-15CEAEAB2268}"/>
              </a:ext>
            </a:extLst>
          </p:cNvPr>
          <p:cNvCxnSpPr>
            <a:cxnSpLocks/>
          </p:cNvCxnSpPr>
          <p:nvPr/>
        </p:nvCxnSpPr>
        <p:spPr>
          <a:xfrm flipV="1">
            <a:off x="2085967" y="2490361"/>
            <a:ext cx="0" cy="584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5CCEA5-7E98-9309-FC50-B15F1B38AAF5}"/>
              </a:ext>
            </a:extLst>
          </p:cNvPr>
          <p:cNvSpPr txBox="1"/>
          <p:nvPr/>
        </p:nvSpPr>
        <p:spPr>
          <a:xfrm>
            <a:off x="2360793" y="2404292"/>
            <a:ext cx="3960486" cy="757130"/>
          </a:xfrm>
          <a:prstGeom prst="rect">
            <a:avLst/>
          </a:prstGeom>
          <a:noFill/>
        </p:spPr>
        <p:txBody>
          <a:bodyPr wrap="square" lIns="0" rIns="0" rtlCol="0">
            <a:noAutofit/>
          </a:bodyPr>
          <a:lstStyle/>
          <a:p>
            <a:pPr>
              <a:lnSpc>
                <a:spcPct val="120000"/>
              </a:lnSpc>
            </a:pPr>
            <a:r>
              <a:rPr lang="en-US" sz="1300" dirty="0">
                <a:solidFill>
                  <a:schemeClr val="tx2"/>
                </a:solidFill>
                <a:latin typeface="Montserrat" panose="00000500000000000000" pitchFamily="50" charset="0"/>
              </a:rPr>
              <a:t>Add value where competitors cannot: in the power of the brand and its capabilities to attract consumers and create experiences. </a:t>
            </a:r>
          </a:p>
        </p:txBody>
      </p:sp>
      <p:sp>
        <p:nvSpPr>
          <p:cNvPr id="18" name="TextBox 17">
            <a:extLst>
              <a:ext uri="{FF2B5EF4-FFF2-40B4-BE49-F238E27FC236}">
                <a16:creationId xmlns:a16="http://schemas.microsoft.com/office/drawing/2014/main" id="{C844382A-2F94-AC87-B345-C92C4D29E8A4}"/>
              </a:ext>
            </a:extLst>
          </p:cNvPr>
          <p:cNvSpPr txBox="1"/>
          <p:nvPr/>
        </p:nvSpPr>
        <p:spPr>
          <a:xfrm>
            <a:off x="1398866" y="3428125"/>
            <a:ext cx="605559" cy="553998"/>
          </a:xfrm>
          <a:prstGeom prst="rect">
            <a:avLst/>
          </a:prstGeom>
          <a:noFill/>
        </p:spPr>
        <p:txBody>
          <a:bodyPr wrap="square" lIns="0" rtlCol="0">
            <a:spAutoFit/>
          </a:bodyPr>
          <a:lstStyle/>
          <a:p>
            <a:r>
              <a:rPr lang="en-US" sz="3000" b="1" dirty="0">
                <a:solidFill>
                  <a:schemeClr val="accent1"/>
                </a:solidFill>
                <a:latin typeface="Montserrat Medium" pitchFamily="2" charset="77"/>
              </a:rPr>
              <a:t>02</a:t>
            </a:r>
          </a:p>
        </p:txBody>
      </p:sp>
      <p:sp>
        <p:nvSpPr>
          <p:cNvPr id="20" name="TextBox 19">
            <a:extLst>
              <a:ext uri="{FF2B5EF4-FFF2-40B4-BE49-F238E27FC236}">
                <a16:creationId xmlns:a16="http://schemas.microsoft.com/office/drawing/2014/main" id="{8D9C8561-A81B-66D8-6302-004E66872672}"/>
              </a:ext>
            </a:extLst>
          </p:cNvPr>
          <p:cNvSpPr txBox="1"/>
          <p:nvPr/>
        </p:nvSpPr>
        <p:spPr>
          <a:xfrm>
            <a:off x="2360793" y="3342632"/>
            <a:ext cx="3817384" cy="789172"/>
          </a:xfrm>
          <a:prstGeom prst="rect">
            <a:avLst/>
          </a:prstGeom>
          <a:noFill/>
        </p:spPr>
        <p:txBody>
          <a:bodyPr wrap="square" lIns="0" rIns="0" rtlCol="0">
            <a:noAutofit/>
          </a:bodyPr>
          <a:lstStyle/>
          <a:p>
            <a:pPr>
              <a:lnSpc>
                <a:spcPct val="120000"/>
              </a:lnSpc>
            </a:pPr>
            <a:r>
              <a:rPr lang="en-US" sz="1300" dirty="0">
                <a:solidFill>
                  <a:schemeClr val="tx2"/>
                </a:solidFill>
                <a:latin typeface="Montserrat" panose="00000500000000000000" pitchFamily="50" charset="0"/>
              </a:rPr>
              <a:t>Make strategic partnerships with incumbents from adjacent industries and include cooperation on all fronts.</a:t>
            </a:r>
          </a:p>
        </p:txBody>
      </p:sp>
      <p:sp>
        <p:nvSpPr>
          <p:cNvPr id="22" name="TextBox 21">
            <a:extLst>
              <a:ext uri="{FF2B5EF4-FFF2-40B4-BE49-F238E27FC236}">
                <a16:creationId xmlns:a16="http://schemas.microsoft.com/office/drawing/2014/main" id="{8681B8F0-DD68-D7A1-6667-B1AADB88602F}"/>
              </a:ext>
            </a:extLst>
          </p:cNvPr>
          <p:cNvSpPr txBox="1"/>
          <p:nvPr/>
        </p:nvSpPr>
        <p:spPr>
          <a:xfrm>
            <a:off x="1398866" y="4395281"/>
            <a:ext cx="605559" cy="553998"/>
          </a:xfrm>
          <a:prstGeom prst="rect">
            <a:avLst/>
          </a:prstGeom>
          <a:noFill/>
        </p:spPr>
        <p:txBody>
          <a:bodyPr wrap="square" lIns="0" rtlCol="0">
            <a:spAutoFit/>
          </a:bodyPr>
          <a:lstStyle/>
          <a:p>
            <a:r>
              <a:rPr lang="en-US" sz="3000" b="1" dirty="0">
                <a:solidFill>
                  <a:schemeClr val="accent1"/>
                </a:solidFill>
                <a:latin typeface="Montserrat Medium" pitchFamily="2" charset="77"/>
              </a:rPr>
              <a:t>03</a:t>
            </a:r>
          </a:p>
        </p:txBody>
      </p:sp>
      <p:cxnSp>
        <p:nvCxnSpPr>
          <p:cNvPr id="23" name="Straight Connector 22">
            <a:extLst>
              <a:ext uri="{FF2B5EF4-FFF2-40B4-BE49-F238E27FC236}">
                <a16:creationId xmlns:a16="http://schemas.microsoft.com/office/drawing/2014/main" id="{49210A66-3457-0D8F-EAE3-ECE48B2E947C}"/>
              </a:ext>
            </a:extLst>
          </p:cNvPr>
          <p:cNvCxnSpPr>
            <a:cxnSpLocks/>
          </p:cNvCxnSpPr>
          <p:nvPr/>
        </p:nvCxnSpPr>
        <p:spPr>
          <a:xfrm flipV="1">
            <a:off x="2085967" y="4395857"/>
            <a:ext cx="0" cy="5366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DEEB05B-2F4C-8837-694F-6DE1847F9A02}"/>
              </a:ext>
            </a:extLst>
          </p:cNvPr>
          <p:cNvSpPr txBox="1"/>
          <p:nvPr/>
        </p:nvSpPr>
        <p:spPr>
          <a:xfrm>
            <a:off x="2360793" y="4309788"/>
            <a:ext cx="3874154" cy="757130"/>
          </a:xfrm>
          <a:prstGeom prst="rect">
            <a:avLst/>
          </a:prstGeom>
          <a:noFill/>
        </p:spPr>
        <p:txBody>
          <a:bodyPr wrap="square" lIns="0" rIns="0" rtlCol="0">
            <a:noAutofit/>
          </a:bodyPr>
          <a:lstStyle/>
          <a:p>
            <a:pPr>
              <a:lnSpc>
                <a:spcPct val="120000"/>
              </a:lnSpc>
            </a:pPr>
            <a:r>
              <a:rPr lang="en-US" sz="1300" dirty="0">
                <a:solidFill>
                  <a:schemeClr val="tx2"/>
                </a:solidFill>
                <a:latin typeface="Montserrat" panose="00000500000000000000" pitchFamily="50" charset="0"/>
              </a:rPr>
              <a:t>Use creativity, know-how, and networks that company has in the core business to build up new services. Generate skills in-house.</a:t>
            </a:r>
          </a:p>
        </p:txBody>
      </p:sp>
      <p:cxnSp>
        <p:nvCxnSpPr>
          <p:cNvPr id="28" name="Straight Connector 27">
            <a:extLst>
              <a:ext uri="{FF2B5EF4-FFF2-40B4-BE49-F238E27FC236}">
                <a16:creationId xmlns:a16="http://schemas.microsoft.com/office/drawing/2014/main" id="{39C0E57C-0F7C-D016-A9AF-B8257133107D}"/>
              </a:ext>
            </a:extLst>
          </p:cNvPr>
          <p:cNvCxnSpPr>
            <a:cxnSpLocks/>
          </p:cNvCxnSpPr>
          <p:nvPr/>
        </p:nvCxnSpPr>
        <p:spPr>
          <a:xfrm flipV="1">
            <a:off x="2085967" y="3428701"/>
            <a:ext cx="0" cy="5844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C3ADF06-C451-42CF-132A-C5B77732CE4E}"/>
              </a:ext>
            </a:extLst>
          </p:cNvPr>
          <p:cNvSpPr txBox="1"/>
          <p:nvPr/>
        </p:nvSpPr>
        <p:spPr>
          <a:xfrm>
            <a:off x="1398866" y="5333621"/>
            <a:ext cx="632238" cy="553998"/>
          </a:xfrm>
          <a:prstGeom prst="rect">
            <a:avLst/>
          </a:prstGeom>
          <a:noFill/>
        </p:spPr>
        <p:txBody>
          <a:bodyPr wrap="square" lIns="0" rtlCol="0">
            <a:spAutoFit/>
          </a:bodyPr>
          <a:lstStyle/>
          <a:p>
            <a:r>
              <a:rPr lang="en-US" sz="3000" b="1" dirty="0">
                <a:solidFill>
                  <a:schemeClr val="accent1"/>
                </a:solidFill>
                <a:latin typeface="Montserrat Medium" pitchFamily="2" charset="77"/>
              </a:rPr>
              <a:t>04</a:t>
            </a:r>
          </a:p>
        </p:txBody>
      </p:sp>
      <p:cxnSp>
        <p:nvCxnSpPr>
          <p:cNvPr id="32" name="Straight Connector 31">
            <a:extLst>
              <a:ext uri="{FF2B5EF4-FFF2-40B4-BE49-F238E27FC236}">
                <a16:creationId xmlns:a16="http://schemas.microsoft.com/office/drawing/2014/main" id="{6518B246-EE07-7FAB-F464-BFDCB4C7018D}"/>
              </a:ext>
            </a:extLst>
          </p:cNvPr>
          <p:cNvCxnSpPr>
            <a:cxnSpLocks/>
          </p:cNvCxnSpPr>
          <p:nvPr/>
        </p:nvCxnSpPr>
        <p:spPr>
          <a:xfrm flipV="1">
            <a:off x="2085967" y="5334197"/>
            <a:ext cx="0" cy="5366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8508CBE-E42C-DBA9-0121-D052C5F92D11}"/>
              </a:ext>
            </a:extLst>
          </p:cNvPr>
          <p:cNvSpPr txBox="1"/>
          <p:nvPr/>
        </p:nvSpPr>
        <p:spPr>
          <a:xfrm>
            <a:off x="2360793" y="5248128"/>
            <a:ext cx="3874151" cy="757130"/>
          </a:xfrm>
          <a:prstGeom prst="rect">
            <a:avLst/>
          </a:prstGeom>
          <a:noFill/>
        </p:spPr>
        <p:txBody>
          <a:bodyPr wrap="square" lIns="0" rIns="0" rtlCol="0">
            <a:noAutofit/>
          </a:bodyPr>
          <a:lstStyle/>
          <a:p>
            <a:pPr>
              <a:lnSpc>
                <a:spcPct val="120000"/>
              </a:lnSpc>
            </a:pPr>
            <a:r>
              <a:rPr lang="en-US" sz="1300" dirty="0">
                <a:solidFill>
                  <a:schemeClr val="tx2"/>
                </a:solidFill>
                <a:latin typeface="Montserrat" panose="00000500000000000000" pitchFamily="50" charset="0"/>
              </a:rPr>
              <a:t>Monetize on good existing relationships and consumer trust and the possibility of cross offerings to increase revenue potential.</a:t>
            </a:r>
          </a:p>
        </p:txBody>
      </p:sp>
      <p:sp>
        <p:nvSpPr>
          <p:cNvPr id="6" name="TextBox 5">
            <a:extLst>
              <a:ext uri="{FF2B5EF4-FFF2-40B4-BE49-F238E27FC236}">
                <a16:creationId xmlns:a16="http://schemas.microsoft.com/office/drawing/2014/main" id="{5EE296FD-C538-4C00-7BF1-B299C3D17CED}"/>
              </a:ext>
            </a:extLst>
          </p:cNvPr>
          <p:cNvSpPr txBox="1"/>
          <p:nvPr/>
        </p:nvSpPr>
        <p:spPr>
          <a:xfrm>
            <a:off x="1398867" y="534456"/>
            <a:ext cx="5128393" cy="589066"/>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Recommendations</a:t>
            </a:r>
          </a:p>
        </p:txBody>
      </p:sp>
      <p:cxnSp>
        <p:nvCxnSpPr>
          <p:cNvPr id="7" name="Straight Connector 6">
            <a:extLst>
              <a:ext uri="{FF2B5EF4-FFF2-40B4-BE49-F238E27FC236}">
                <a16:creationId xmlns:a16="http://schemas.microsoft.com/office/drawing/2014/main" id="{E47FBFEE-9954-F51E-0FA5-70A1F5D5CE96}"/>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5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24</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FINDINGS &amp; RECOMMENDATIONS</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sp>
        <p:nvSpPr>
          <p:cNvPr id="3" name="TextBox 2">
            <a:extLst>
              <a:ext uri="{FF2B5EF4-FFF2-40B4-BE49-F238E27FC236}">
                <a16:creationId xmlns:a16="http://schemas.microsoft.com/office/drawing/2014/main" id="{4C9CE109-0653-39B7-17CE-DD39E367590D}"/>
              </a:ext>
            </a:extLst>
          </p:cNvPr>
          <p:cNvSpPr txBox="1"/>
          <p:nvPr/>
        </p:nvSpPr>
        <p:spPr>
          <a:xfrm>
            <a:off x="1786168" y="2031272"/>
            <a:ext cx="2732145" cy="4374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Montserrat" panose="00000500000000000000" pitchFamily="50" charset="0"/>
                <a:ea typeface="+mn-ea"/>
                <a:cs typeface="+mn-cs"/>
              </a:rPr>
              <a:t>More important, lower score</a:t>
            </a:r>
          </a:p>
        </p:txBody>
      </p:sp>
      <p:sp>
        <p:nvSpPr>
          <p:cNvPr id="20" name="TextBox 19">
            <a:extLst>
              <a:ext uri="{FF2B5EF4-FFF2-40B4-BE49-F238E27FC236}">
                <a16:creationId xmlns:a16="http://schemas.microsoft.com/office/drawing/2014/main" id="{8B9E4798-A5C7-6F41-569D-F13EBAC42B8F}"/>
              </a:ext>
            </a:extLst>
          </p:cNvPr>
          <p:cNvSpPr txBox="1"/>
          <p:nvPr/>
        </p:nvSpPr>
        <p:spPr>
          <a:xfrm>
            <a:off x="8303341" y="2031272"/>
            <a:ext cx="2838990" cy="4374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Montserrat" panose="00000500000000000000" pitchFamily="50" charset="0"/>
                <a:ea typeface="+mn-ea"/>
                <a:cs typeface="+mn-cs"/>
              </a:rPr>
              <a:t>More important, higher score</a:t>
            </a:r>
          </a:p>
        </p:txBody>
      </p:sp>
      <p:sp>
        <p:nvSpPr>
          <p:cNvPr id="21" name="TextBox 20">
            <a:extLst>
              <a:ext uri="{FF2B5EF4-FFF2-40B4-BE49-F238E27FC236}">
                <a16:creationId xmlns:a16="http://schemas.microsoft.com/office/drawing/2014/main" id="{774FDE18-E816-CFEE-2D44-C3BF2568E4FB}"/>
              </a:ext>
            </a:extLst>
          </p:cNvPr>
          <p:cNvSpPr txBox="1"/>
          <p:nvPr/>
        </p:nvSpPr>
        <p:spPr>
          <a:xfrm>
            <a:off x="1786168" y="5232736"/>
            <a:ext cx="3137339" cy="4374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Montserrat" panose="00000500000000000000" pitchFamily="50" charset="0"/>
                <a:ea typeface="+mn-ea"/>
                <a:cs typeface="+mn-cs"/>
              </a:rPr>
              <a:t>Less important, lower score</a:t>
            </a:r>
          </a:p>
        </p:txBody>
      </p:sp>
      <p:sp>
        <p:nvSpPr>
          <p:cNvPr id="22" name="TextBox 21">
            <a:extLst>
              <a:ext uri="{FF2B5EF4-FFF2-40B4-BE49-F238E27FC236}">
                <a16:creationId xmlns:a16="http://schemas.microsoft.com/office/drawing/2014/main" id="{6D77D9BF-4B5C-3197-E8EE-737D7953F760}"/>
              </a:ext>
            </a:extLst>
          </p:cNvPr>
          <p:cNvSpPr txBox="1"/>
          <p:nvPr/>
        </p:nvSpPr>
        <p:spPr>
          <a:xfrm>
            <a:off x="8303341" y="5232736"/>
            <a:ext cx="2838990" cy="4374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lumMod val="50000"/>
                  </a:srgbClr>
                </a:solidFill>
                <a:effectLst/>
                <a:uLnTx/>
                <a:uFillTx/>
                <a:latin typeface="Montserrat" panose="00000500000000000000" pitchFamily="50" charset="0"/>
                <a:ea typeface="+mn-ea"/>
                <a:cs typeface="+mn-cs"/>
              </a:rPr>
              <a:t>Less important, higher score</a:t>
            </a:r>
          </a:p>
        </p:txBody>
      </p:sp>
      <p:grpSp>
        <p:nvGrpSpPr>
          <p:cNvPr id="73" name="Group 72">
            <a:extLst>
              <a:ext uri="{FF2B5EF4-FFF2-40B4-BE49-F238E27FC236}">
                <a16:creationId xmlns:a16="http://schemas.microsoft.com/office/drawing/2014/main" id="{DE74AC85-F001-15C3-CB14-2FAB8D4E64B8}"/>
              </a:ext>
            </a:extLst>
          </p:cNvPr>
          <p:cNvGrpSpPr/>
          <p:nvPr/>
        </p:nvGrpSpPr>
        <p:grpSpPr>
          <a:xfrm>
            <a:off x="1663271" y="2062952"/>
            <a:ext cx="9587185" cy="3552741"/>
            <a:chOff x="1398866" y="1916403"/>
            <a:chExt cx="9587185" cy="3556743"/>
          </a:xfrm>
        </p:grpSpPr>
        <p:cxnSp>
          <p:nvCxnSpPr>
            <p:cNvPr id="13" name="Straight Connector 12">
              <a:extLst>
                <a:ext uri="{FF2B5EF4-FFF2-40B4-BE49-F238E27FC236}">
                  <a16:creationId xmlns:a16="http://schemas.microsoft.com/office/drawing/2014/main" id="{A20FBF67-0A6D-42B8-4399-AF90933752F5}"/>
                </a:ext>
              </a:extLst>
            </p:cNvPr>
            <p:cNvCxnSpPr>
              <a:cxnSpLocks/>
            </p:cNvCxnSpPr>
            <p:nvPr/>
          </p:nvCxnSpPr>
          <p:spPr>
            <a:xfrm>
              <a:off x="1398867" y="1919731"/>
              <a:ext cx="95871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C13ED1-85DE-30B2-3C57-F27D2626CFDB}"/>
                </a:ext>
              </a:extLst>
            </p:cNvPr>
            <p:cNvCxnSpPr>
              <a:cxnSpLocks/>
            </p:cNvCxnSpPr>
            <p:nvPr/>
          </p:nvCxnSpPr>
          <p:spPr>
            <a:xfrm>
              <a:off x="1398867" y="5473146"/>
              <a:ext cx="9587184"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8D27E1D-9638-8F09-27D4-B6747F49237E}"/>
                </a:ext>
              </a:extLst>
            </p:cNvPr>
            <p:cNvGrpSpPr/>
            <p:nvPr/>
          </p:nvGrpSpPr>
          <p:grpSpPr>
            <a:xfrm>
              <a:off x="1398866" y="1916403"/>
              <a:ext cx="9587185" cy="3556743"/>
              <a:chOff x="1398867" y="1554480"/>
              <a:chExt cx="8566766" cy="4316233"/>
            </a:xfrm>
          </p:grpSpPr>
          <p:cxnSp>
            <p:nvCxnSpPr>
              <p:cNvPr id="7" name="Straight Connector 6">
                <a:extLst>
                  <a:ext uri="{FF2B5EF4-FFF2-40B4-BE49-F238E27FC236}">
                    <a16:creationId xmlns:a16="http://schemas.microsoft.com/office/drawing/2014/main" id="{00076126-DE40-67AA-BCA4-12A07848F09A}"/>
                  </a:ext>
                </a:extLst>
              </p:cNvPr>
              <p:cNvCxnSpPr>
                <a:cxnSpLocks/>
              </p:cNvCxnSpPr>
              <p:nvPr/>
            </p:nvCxnSpPr>
            <p:spPr>
              <a:xfrm>
                <a:off x="1398867"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A95B5C-7619-DBA8-B9D4-BFB626D49FCF}"/>
                  </a:ext>
                </a:extLst>
              </p:cNvPr>
              <p:cNvCxnSpPr>
                <a:cxnSpLocks/>
              </p:cNvCxnSpPr>
              <p:nvPr/>
            </p:nvCxnSpPr>
            <p:spPr>
              <a:xfrm>
                <a:off x="9965633" y="1554480"/>
                <a:ext cx="0" cy="43162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cxnSp>
        <p:nvCxnSpPr>
          <p:cNvPr id="23" name="Straight Arrow Connector 22">
            <a:extLst>
              <a:ext uri="{FF2B5EF4-FFF2-40B4-BE49-F238E27FC236}">
                <a16:creationId xmlns:a16="http://schemas.microsoft.com/office/drawing/2014/main" id="{D90D6C8F-7654-2E9E-ADCB-8F721E332AFA}"/>
              </a:ext>
            </a:extLst>
          </p:cNvPr>
          <p:cNvCxnSpPr>
            <a:cxnSpLocks/>
          </p:cNvCxnSpPr>
          <p:nvPr/>
        </p:nvCxnSpPr>
        <p:spPr>
          <a:xfrm flipV="1">
            <a:off x="6456863" y="2076484"/>
            <a:ext cx="0" cy="3539209"/>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A7BCAB-2EB0-0019-834C-8D0233376FD4}"/>
              </a:ext>
            </a:extLst>
          </p:cNvPr>
          <p:cNvCxnSpPr>
            <a:cxnSpLocks/>
          </p:cNvCxnSpPr>
          <p:nvPr/>
        </p:nvCxnSpPr>
        <p:spPr>
          <a:xfrm flipH="1" flipV="1">
            <a:off x="1678937" y="3829460"/>
            <a:ext cx="9571519" cy="19750"/>
          </a:xfrm>
          <a:prstGeom prst="straightConnector1">
            <a:avLst/>
          </a:prstGeom>
          <a:ln w="12700">
            <a:tailEnd type="none"/>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E61B6E0C-0DF4-0533-C069-C87D5A463CD4}"/>
              </a:ext>
            </a:extLst>
          </p:cNvPr>
          <p:cNvSpPr/>
          <p:nvPr/>
        </p:nvSpPr>
        <p:spPr>
          <a:xfrm>
            <a:off x="3821469" y="4427694"/>
            <a:ext cx="202331" cy="202331"/>
          </a:xfrm>
          <a:prstGeom prst="ellipse">
            <a:avLst/>
          </a:prstGeom>
          <a:solidFill>
            <a:schemeClr val="bg2">
              <a:lumMod val="75000"/>
            </a:schemeClr>
          </a:soli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3AF84AD9-0968-AC38-899F-21F33B50769D}"/>
              </a:ext>
            </a:extLst>
          </p:cNvPr>
          <p:cNvGrpSpPr/>
          <p:nvPr/>
        </p:nvGrpSpPr>
        <p:grpSpPr>
          <a:xfrm>
            <a:off x="1678937" y="5725825"/>
            <a:ext cx="9571519" cy="271651"/>
            <a:chOff x="1678937" y="5725825"/>
            <a:chExt cx="9571519" cy="271651"/>
          </a:xfrm>
        </p:grpSpPr>
        <p:cxnSp>
          <p:nvCxnSpPr>
            <p:cNvPr id="5" name="Straight Connector 4">
              <a:extLst>
                <a:ext uri="{FF2B5EF4-FFF2-40B4-BE49-F238E27FC236}">
                  <a16:creationId xmlns:a16="http://schemas.microsoft.com/office/drawing/2014/main" id="{2F925997-23CE-B7EC-0249-113A2F4BA9F2}"/>
                </a:ext>
              </a:extLst>
            </p:cNvPr>
            <p:cNvCxnSpPr>
              <a:cxnSpLocks/>
            </p:cNvCxnSpPr>
            <p:nvPr/>
          </p:nvCxnSpPr>
          <p:spPr>
            <a:xfrm>
              <a:off x="2103214" y="5842841"/>
              <a:ext cx="8709742" cy="0"/>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38F32DB-4EAD-94EC-5036-923091B38E8E}"/>
                </a:ext>
              </a:extLst>
            </p:cNvPr>
            <p:cNvSpPr txBox="1"/>
            <p:nvPr/>
          </p:nvSpPr>
          <p:spPr>
            <a:xfrm>
              <a:off x="1678937" y="5725825"/>
              <a:ext cx="437500" cy="271651"/>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45%</a:t>
              </a:r>
            </a:p>
          </p:txBody>
        </p:sp>
        <p:sp>
          <p:nvSpPr>
            <p:cNvPr id="79" name="TextBox 78">
              <a:extLst>
                <a:ext uri="{FF2B5EF4-FFF2-40B4-BE49-F238E27FC236}">
                  <a16:creationId xmlns:a16="http://schemas.microsoft.com/office/drawing/2014/main" id="{81DB3F42-A413-5BC8-741B-CC93BC70F58D}"/>
                </a:ext>
              </a:extLst>
            </p:cNvPr>
            <p:cNvSpPr txBox="1"/>
            <p:nvPr/>
          </p:nvSpPr>
          <p:spPr>
            <a:xfrm>
              <a:off x="10812956" y="5725825"/>
              <a:ext cx="437500" cy="271651"/>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85%</a:t>
              </a:r>
            </a:p>
          </p:txBody>
        </p:sp>
        <p:sp>
          <p:nvSpPr>
            <p:cNvPr id="80" name="TextBox 79">
              <a:extLst>
                <a:ext uri="{FF2B5EF4-FFF2-40B4-BE49-F238E27FC236}">
                  <a16:creationId xmlns:a16="http://schemas.microsoft.com/office/drawing/2014/main" id="{CAA02A8F-5ED3-9C9D-19EA-F854D8D8182B}"/>
                </a:ext>
              </a:extLst>
            </p:cNvPr>
            <p:cNvSpPr txBox="1"/>
            <p:nvPr/>
          </p:nvSpPr>
          <p:spPr>
            <a:xfrm>
              <a:off x="5779036" y="5725825"/>
              <a:ext cx="1371320" cy="271651"/>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Top-2 box score</a:t>
              </a:r>
            </a:p>
          </p:txBody>
        </p:sp>
      </p:grpSp>
      <p:sp>
        <p:nvSpPr>
          <p:cNvPr id="81" name="Oval 80">
            <a:extLst>
              <a:ext uri="{FF2B5EF4-FFF2-40B4-BE49-F238E27FC236}">
                <a16:creationId xmlns:a16="http://schemas.microsoft.com/office/drawing/2014/main" id="{9472B852-E789-F402-0194-28E7E54F016B}"/>
              </a:ext>
            </a:extLst>
          </p:cNvPr>
          <p:cNvSpPr/>
          <p:nvPr/>
        </p:nvSpPr>
        <p:spPr>
          <a:xfrm>
            <a:off x="4477761" y="4647797"/>
            <a:ext cx="202331" cy="202331"/>
          </a:xfrm>
          <a:prstGeom prst="ellipse">
            <a:avLst/>
          </a:prstGeom>
          <a:solidFill>
            <a:schemeClr val="tx2"/>
          </a:soli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617348F7-1C93-29D5-06D8-74AEE2C35AF7}"/>
              </a:ext>
            </a:extLst>
          </p:cNvPr>
          <p:cNvSpPr/>
          <p:nvPr/>
        </p:nvSpPr>
        <p:spPr>
          <a:xfrm>
            <a:off x="5095302" y="4174802"/>
            <a:ext cx="202331" cy="202331"/>
          </a:xfrm>
          <a:prstGeom prst="ellipse">
            <a:avLst/>
          </a:prstGeom>
          <a:solidFill>
            <a:schemeClr val="accent1">
              <a:lumMod val="40000"/>
              <a:lumOff val="60000"/>
            </a:schemeClr>
          </a:soli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AA3D5013-6CCA-BAC2-B8E2-2BF633C17CAF}"/>
              </a:ext>
            </a:extLst>
          </p:cNvPr>
          <p:cNvSpPr/>
          <p:nvPr/>
        </p:nvSpPr>
        <p:spPr>
          <a:xfrm>
            <a:off x="4618224" y="3697724"/>
            <a:ext cx="202331" cy="202331"/>
          </a:xfrm>
          <a:prstGeom prst="ellipse">
            <a:avLst/>
          </a:prstGeom>
          <a:solidFill>
            <a:schemeClr val="tx2">
              <a:lumMod val="40000"/>
              <a:lumOff val="60000"/>
            </a:schemeClr>
          </a:soli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6B4ED4EC-A702-6966-680C-53235893E2FF}"/>
              </a:ext>
            </a:extLst>
          </p:cNvPr>
          <p:cNvSpPr/>
          <p:nvPr/>
        </p:nvSpPr>
        <p:spPr>
          <a:xfrm>
            <a:off x="4843511" y="3035115"/>
            <a:ext cx="202331" cy="202331"/>
          </a:xfrm>
          <a:prstGeom prst="ellipse">
            <a:avLst/>
          </a:prstGeom>
          <a:solidFill>
            <a:schemeClr val="tx1">
              <a:lumMod val="50000"/>
              <a:lumOff val="50000"/>
            </a:schemeClr>
          </a:solidFill>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0D9CE0A2-1634-DEAA-30AC-BE06D083F9B9}"/>
              </a:ext>
            </a:extLst>
          </p:cNvPr>
          <p:cNvSpPr/>
          <p:nvPr/>
        </p:nvSpPr>
        <p:spPr>
          <a:xfrm>
            <a:off x="7136137" y="3763985"/>
            <a:ext cx="202331" cy="202331"/>
          </a:xfrm>
          <a:prstGeom prst="ellipse">
            <a:avLst/>
          </a:prstGeom>
          <a:ln w="38100">
            <a:solidFill>
              <a:schemeClr val="bg1"/>
            </a:solidFill>
          </a:ln>
          <a:effectLst>
            <a:outerShdw blurRad="317500" dist="190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8" name="Group 107">
            <a:extLst>
              <a:ext uri="{FF2B5EF4-FFF2-40B4-BE49-F238E27FC236}">
                <a16:creationId xmlns:a16="http://schemas.microsoft.com/office/drawing/2014/main" id="{8A418B16-C7E7-41D1-0369-DE10FC867D63}"/>
              </a:ext>
            </a:extLst>
          </p:cNvPr>
          <p:cNvGrpSpPr/>
          <p:nvPr/>
        </p:nvGrpSpPr>
        <p:grpSpPr>
          <a:xfrm>
            <a:off x="7489279" y="2906269"/>
            <a:ext cx="3039450" cy="2002126"/>
            <a:chOff x="7269188" y="2735115"/>
            <a:chExt cx="3039450" cy="2002126"/>
          </a:xfrm>
        </p:grpSpPr>
        <p:sp>
          <p:nvSpPr>
            <p:cNvPr id="98" name="Rectangle 97">
              <a:extLst>
                <a:ext uri="{FF2B5EF4-FFF2-40B4-BE49-F238E27FC236}">
                  <a16:creationId xmlns:a16="http://schemas.microsoft.com/office/drawing/2014/main" id="{BF40EFA0-CA78-70C1-E454-220D8C79D921}"/>
                </a:ext>
              </a:extLst>
            </p:cNvPr>
            <p:cNvSpPr/>
            <p:nvPr/>
          </p:nvSpPr>
          <p:spPr>
            <a:xfrm>
              <a:off x="7456326" y="2735115"/>
              <a:ext cx="2852312" cy="2002126"/>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9" name="Triangle 98">
              <a:extLst>
                <a:ext uri="{FF2B5EF4-FFF2-40B4-BE49-F238E27FC236}">
                  <a16:creationId xmlns:a16="http://schemas.microsoft.com/office/drawing/2014/main" id="{5F27DD7D-B9C3-122D-058E-FEAFE3D57606}"/>
                </a:ext>
              </a:extLst>
            </p:cNvPr>
            <p:cNvSpPr/>
            <p:nvPr/>
          </p:nvSpPr>
          <p:spPr>
            <a:xfrm rot="16200000">
              <a:off x="7150807" y="3632164"/>
              <a:ext cx="424593" cy="1878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0" name="TextBox 99">
            <a:extLst>
              <a:ext uri="{FF2B5EF4-FFF2-40B4-BE49-F238E27FC236}">
                <a16:creationId xmlns:a16="http://schemas.microsoft.com/office/drawing/2014/main" id="{171F14C7-3FC5-47DB-7962-C4C0958612C6}"/>
              </a:ext>
            </a:extLst>
          </p:cNvPr>
          <p:cNvSpPr txBox="1"/>
          <p:nvPr/>
        </p:nvSpPr>
        <p:spPr>
          <a:xfrm>
            <a:off x="7996268" y="3067750"/>
            <a:ext cx="2371023" cy="3286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dirty="0">
                <a:solidFill>
                  <a:srgbClr val="FFFFFF"/>
                </a:solidFill>
                <a:latin typeface="Montserrat" panose="00000500000000000000" pitchFamily="50" charset="0"/>
              </a:rPr>
              <a:t>Factor: </a:t>
            </a:r>
            <a:r>
              <a:rPr lang="en-US" sz="1200" b="1" dirty="0">
                <a:solidFill>
                  <a:srgbClr val="FFFFFF"/>
                </a:solidFill>
                <a:latin typeface="Montserrat" panose="00000500000000000000" pitchFamily="50" charset="0"/>
              </a:rPr>
              <a:t>Durability</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101" name="TextBox 100">
            <a:extLst>
              <a:ext uri="{FF2B5EF4-FFF2-40B4-BE49-F238E27FC236}">
                <a16:creationId xmlns:a16="http://schemas.microsoft.com/office/drawing/2014/main" id="{FDB9993A-2FD9-CAF2-E67E-FDD566E8C6D3}"/>
              </a:ext>
            </a:extLst>
          </p:cNvPr>
          <p:cNvSpPr txBox="1"/>
          <p:nvPr/>
        </p:nvSpPr>
        <p:spPr>
          <a:xfrm>
            <a:off x="7996269" y="3733705"/>
            <a:ext cx="1720250" cy="224505"/>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Correlation</a:t>
            </a:r>
          </a:p>
        </p:txBody>
      </p:sp>
      <p:sp>
        <p:nvSpPr>
          <p:cNvPr id="102" name="TextBox 101">
            <a:extLst>
              <a:ext uri="{FF2B5EF4-FFF2-40B4-BE49-F238E27FC236}">
                <a16:creationId xmlns:a16="http://schemas.microsoft.com/office/drawing/2014/main" id="{4CB637C4-8A59-A71C-8D0A-5969F3103B04}"/>
              </a:ext>
            </a:extLst>
          </p:cNvPr>
          <p:cNvSpPr txBox="1"/>
          <p:nvPr/>
        </p:nvSpPr>
        <p:spPr>
          <a:xfrm>
            <a:off x="7996269" y="4263097"/>
            <a:ext cx="1720250" cy="224505"/>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Top-2 box score</a:t>
            </a:r>
          </a:p>
        </p:txBody>
      </p:sp>
      <p:sp>
        <p:nvSpPr>
          <p:cNvPr id="103" name="TextBox 102">
            <a:extLst>
              <a:ext uri="{FF2B5EF4-FFF2-40B4-BE49-F238E27FC236}">
                <a16:creationId xmlns:a16="http://schemas.microsoft.com/office/drawing/2014/main" id="{E22569DA-950B-13C2-D9C0-E58B16F5B063}"/>
              </a:ext>
            </a:extLst>
          </p:cNvPr>
          <p:cNvSpPr txBox="1"/>
          <p:nvPr/>
        </p:nvSpPr>
        <p:spPr>
          <a:xfrm>
            <a:off x="7996269" y="3914178"/>
            <a:ext cx="1720250" cy="224505"/>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to purchase intent</a:t>
            </a:r>
          </a:p>
        </p:txBody>
      </p:sp>
      <p:sp>
        <p:nvSpPr>
          <p:cNvPr id="104" name="TextBox 103">
            <a:extLst>
              <a:ext uri="{FF2B5EF4-FFF2-40B4-BE49-F238E27FC236}">
                <a16:creationId xmlns:a16="http://schemas.microsoft.com/office/drawing/2014/main" id="{D25C85D7-2ADA-E41C-88B4-87C9AA4513A0}"/>
              </a:ext>
            </a:extLst>
          </p:cNvPr>
          <p:cNvSpPr txBox="1"/>
          <p:nvPr/>
        </p:nvSpPr>
        <p:spPr>
          <a:xfrm>
            <a:off x="7996269" y="4443570"/>
            <a:ext cx="1720250" cy="224505"/>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attribute performance</a:t>
            </a:r>
          </a:p>
        </p:txBody>
      </p:sp>
      <p:sp>
        <p:nvSpPr>
          <p:cNvPr id="105" name="TextBox 104">
            <a:extLst>
              <a:ext uri="{FF2B5EF4-FFF2-40B4-BE49-F238E27FC236}">
                <a16:creationId xmlns:a16="http://schemas.microsoft.com/office/drawing/2014/main" id="{BF9041CA-A8D5-CCD0-F2F4-7C7F6B9A0E2D}"/>
              </a:ext>
            </a:extLst>
          </p:cNvPr>
          <p:cNvSpPr txBox="1"/>
          <p:nvPr/>
        </p:nvSpPr>
        <p:spPr>
          <a:xfrm>
            <a:off x="9430358" y="3769749"/>
            <a:ext cx="788572" cy="3286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+0.75</a:t>
            </a:r>
          </a:p>
        </p:txBody>
      </p:sp>
      <p:sp>
        <p:nvSpPr>
          <p:cNvPr id="107" name="TextBox 106">
            <a:extLst>
              <a:ext uri="{FF2B5EF4-FFF2-40B4-BE49-F238E27FC236}">
                <a16:creationId xmlns:a16="http://schemas.microsoft.com/office/drawing/2014/main" id="{3A2EECBE-59DE-6006-DC34-7D0ACE5312D1}"/>
              </a:ext>
            </a:extLst>
          </p:cNvPr>
          <p:cNvSpPr txBox="1"/>
          <p:nvPr/>
        </p:nvSpPr>
        <p:spPr>
          <a:xfrm>
            <a:off x="9430358" y="4308591"/>
            <a:ext cx="788572" cy="3286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68%</a:t>
            </a:r>
          </a:p>
        </p:txBody>
      </p:sp>
      <p:sp>
        <p:nvSpPr>
          <p:cNvPr id="2" name="TextBox 1">
            <a:extLst>
              <a:ext uri="{FF2B5EF4-FFF2-40B4-BE49-F238E27FC236}">
                <a16:creationId xmlns:a16="http://schemas.microsoft.com/office/drawing/2014/main" id="{DCD7797B-94ED-2006-3595-23FB34C47B76}"/>
              </a:ext>
            </a:extLst>
          </p:cNvPr>
          <p:cNvSpPr txBox="1"/>
          <p:nvPr/>
        </p:nvSpPr>
        <p:spPr>
          <a:xfrm>
            <a:off x="1398867" y="534456"/>
            <a:ext cx="8940887" cy="589066"/>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Correlational Findings</a:t>
            </a:r>
          </a:p>
        </p:txBody>
      </p:sp>
      <p:cxnSp>
        <p:nvCxnSpPr>
          <p:cNvPr id="4" name="Straight Connector 3">
            <a:extLst>
              <a:ext uri="{FF2B5EF4-FFF2-40B4-BE49-F238E27FC236}">
                <a16:creationId xmlns:a16="http://schemas.microsoft.com/office/drawing/2014/main" id="{265F73F9-F990-A4CD-92B7-3F4CBBF8DBC9}"/>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3BA351C-0B4B-A14C-C2AD-A9F44921C481}"/>
              </a:ext>
            </a:extLst>
          </p:cNvPr>
          <p:cNvGrpSpPr/>
          <p:nvPr/>
        </p:nvGrpSpPr>
        <p:grpSpPr>
          <a:xfrm>
            <a:off x="1221830" y="2068671"/>
            <a:ext cx="437498" cy="3547023"/>
            <a:chOff x="1221830" y="2068671"/>
            <a:chExt cx="437498" cy="3547023"/>
          </a:xfrm>
        </p:grpSpPr>
        <p:sp>
          <p:nvSpPr>
            <p:cNvPr id="75" name="TextBox 74">
              <a:extLst>
                <a:ext uri="{FF2B5EF4-FFF2-40B4-BE49-F238E27FC236}">
                  <a16:creationId xmlns:a16="http://schemas.microsoft.com/office/drawing/2014/main" id="{F3A86226-7A6E-004D-E7A6-46CAFCD911FF}"/>
                </a:ext>
              </a:extLst>
            </p:cNvPr>
            <p:cNvSpPr txBox="1"/>
            <p:nvPr/>
          </p:nvSpPr>
          <p:spPr>
            <a:xfrm rot="16200000">
              <a:off x="1221829" y="2068672"/>
              <a:ext cx="437500" cy="43749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a:t>
              </a:r>
            </a:p>
          </p:txBody>
        </p:sp>
        <p:sp>
          <p:nvSpPr>
            <p:cNvPr id="76" name="TextBox 75">
              <a:extLst>
                <a:ext uri="{FF2B5EF4-FFF2-40B4-BE49-F238E27FC236}">
                  <a16:creationId xmlns:a16="http://schemas.microsoft.com/office/drawing/2014/main" id="{07C1CF20-2BEB-7B66-9F7E-458653E2E4A3}"/>
                </a:ext>
              </a:extLst>
            </p:cNvPr>
            <p:cNvSpPr txBox="1"/>
            <p:nvPr/>
          </p:nvSpPr>
          <p:spPr>
            <a:xfrm rot="16200000">
              <a:off x="1221829" y="5178195"/>
              <a:ext cx="437500" cy="43749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+0.5</a:t>
              </a:r>
            </a:p>
          </p:txBody>
        </p:sp>
        <p:cxnSp>
          <p:nvCxnSpPr>
            <p:cNvPr id="10" name="Straight Connector 9">
              <a:extLst>
                <a:ext uri="{FF2B5EF4-FFF2-40B4-BE49-F238E27FC236}">
                  <a16:creationId xmlns:a16="http://schemas.microsoft.com/office/drawing/2014/main" id="{37FAF468-1F41-BB7F-72C5-73C0C9B38A3E}"/>
                </a:ext>
              </a:extLst>
            </p:cNvPr>
            <p:cNvCxnSpPr>
              <a:cxnSpLocks/>
              <a:endCxn id="76" idx="3"/>
            </p:cNvCxnSpPr>
            <p:nvPr/>
          </p:nvCxnSpPr>
          <p:spPr>
            <a:xfrm>
              <a:off x="1432193" y="2309939"/>
              <a:ext cx="8386" cy="2868255"/>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C88C58B-53AA-FB4A-B23E-B13D64E8387E}"/>
                </a:ext>
              </a:extLst>
            </p:cNvPr>
            <p:cNvSpPr txBox="1"/>
            <p:nvPr/>
          </p:nvSpPr>
          <p:spPr>
            <a:xfrm rot="16200000">
              <a:off x="191333" y="3608240"/>
              <a:ext cx="2485922" cy="271651"/>
            </a:xfrm>
            <a:prstGeom prst="rect">
              <a:avLst/>
            </a:prstGeom>
            <a:solidFill>
              <a:schemeClr val="bg2"/>
            </a:solid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Correlation to purchase intent</a:t>
              </a:r>
            </a:p>
          </p:txBody>
        </p:sp>
      </p:grpSp>
      <p:cxnSp>
        <p:nvCxnSpPr>
          <p:cNvPr id="11" name="Straight Connector 10">
            <a:extLst>
              <a:ext uri="{FF2B5EF4-FFF2-40B4-BE49-F238E27FC236}">
                <a16:creationId xmlns:a16="http://schemas.microsoft.com/office/drawing/2014/main" id="{B83E134C-496E-C822-2338-F92870A553E8}"/>
              </a:ext>
            </a:extLst>
          </p:cNvPr>
          <p:cNvCxnSpPr>
            <a:cxnSpLocks/>
          </p:cNvCxnSpPr>
          <p:nvPr/>
        </p:nvCxnSpPr>
        <p:spPr>
          <a:xfrm>
            <a:off x="7996268" y="3517458"/>
            <a:ext cx="901700" cy="0"/>
          </a:xfrm>
          <a:prstGeom prst="line">
            <a:avLst/>
          </a:prstGeom>
          <a:ln>
            <a:solidFill>
              <a:schemeClr val="bg1">
                <a:alpha val="3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02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edge">
                                      <p:cBhvr>
                                        <p:cTn id="7" dur="2000"/>
                                        <p:tgtEl>
                                          <p:spTgt spid="73"/>
                                        </p:tgtEl>
                                      </p:cBhvr>
                                    </p:animEffect>
                                  </p:childTnLst>
                                </p:cTn>
                              </p:par>
                              <p:par>
                                <p:cTn id="8" presetID="16" presetClass="entr" presetSubtype="37"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barn(outVertical)">
                                      <p:cBhvr>
                                        <p:cTn id="10" dur="1500"/>
                                        <p:tgtEl>
                                          <p:spTgt spid="24"/>
                                        </p:tgtEl>
                                      </p:cBhvr>
                                    </p:animEffect>
                                  </p:childTnLst>
                                </p:cTn>
                              </p:par>
                              <p:par>
                                <p:cTn id="11" presetID="16" presetClass="entr" presetSubtype="42" fill="hold"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barn(outHorizontal)">
                                      <p:cBhvr>
                                        <p:cTn id="13" dur="1500"/>
                                        <p:tgtEl>
                                          <p:spTgt spid="2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par>
                                <p:cTn id="26" presetID="16" presetClass="entr" presetSubtype="42"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Effect transition="in" filter="barn(outHorizontal)">
                                      <p:cBhvr>
                                        <p:cTn id="28" dur="1500"/>
                                        <p:tgtEl>
                                          <p:spTgt spid="8"/>
                                        </p:tgtEl>
                                      </p:cBhvr>
                                    </p:animEffect>
                                  </p:childTnLst>
                                </p:cTn>
                              </p:par>
                              <p:par>
                                <p:cTn id="29" presetID="16" presetClass="entr" presetSubtype="37" fill="hold"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barn(outVertical)">
                                      <p:cBhvr>
                                        <p:cTn id="31" dur="1500"/>
                                        <p:tgtEl>
                                          <p:spTgt spid="14"/>
                                        </p:tgtEl>
                                      </p:cBhvr>
                                    </p:animEffect>
                                  </p:childTnLst>
                                </p:cTn>
                              </p:par>
                              <p:par>
                                <p:cTn id="32" presetID="23" presetClass="entr" presetSubtype="16" fill="hold" grpId="0" nodeType="withEffect">
                                  <p:stCondLst>
                                    <p:cond delay="2500"/>
                                  </p:stCondLst>
                                  <p:childTnLst>
                                    <p:set>
                                      <p:cBhvr>
                                        <p:cTn id="33" dur="1" fill="hold">
                                          <p:stCondLst>
                                            <p:cond delay="0"/>
                                          </p:stCondLst>
                                        </p:cTn>
                                        <p:tgtEl>
                                          <p:spTgt spid="62"/>
                                        </p:tgtEl>
                                        <p:attrNameLst>
                                          <p:attrName>style.visibility</p:attrName>
                                        </p:attrNameLst>
                                      </p:cBhvr>
                                      <p:to>
                                        <p:strVal val="visible"/>
                                      </p:to>
                                    </p:set>
                                    <p:anim calcmode="lin" valueType="num">
                                      <p:cBhvr>
                                        <p:cTn id="34" dur="1000" fill="hold"/>
                                        <p:tgtEl>
                                          <p:spTgt spid="62"/>
                                        </p:tgtEl>
                                        <p:attrNameLst>
                                          <p:attrName>ppt_w</p:attrName>
                                        </p:attrNameLst>
                                      </p:cBhvr>
                                      <p:tavLst>
                                        <p:tav tm="0">
                                          <p:val>
                                            <p:fltVal val="0"/>
                                          </p:val>
                                        </p:tav>
                                        <p:tav tm="100000">
                                          <p:val>
                                            <p:strVal val="#ppt_w"/>
                                          </p:val>
                                        </p:tav>
                                      </p:tavLst>
                                    </p:anim>
                                    <p:anim calcmode="lin" valueType="num">
                                      <p:cBhvr>
                                        <p:cTn id="35" dur="1000" fill="hold"/>
                                        <p:tgtEl>
                                          <p:spTgt spid="62"/>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2500"/>
                                  </p:stCondLst>
                                  <p:childTnLst>
                                    <p:set>
                                      <p:cBhvr>
                                        <p:cTn id="37" dur="1" fill="hold">
                                          <p:stCondLst>
                                            <p:cond delay="0"/>
                                          </p:stCondLst>
                                        </p:cTn>
                                        <p:tgtEl>
                                          <p:spTgt spid="81"/>
                                        </p:tgtEl>
                                        <p:attrNameLst>
                                          <p:attrName>style.visibility</p:attrName>
                                        </p:attrNameLst>
                                      </p:cBhvr>
                                      <p:to>
                                        <p:strVal val="visible"/>
                                      </p:to>
                                    </p:set>
                                    <p:anim calcmode="lin" valueType="num">
                                      <p:cBhvr>
                                        <p:cTn id="38" dur="1000" fill="hold"/>
                                        <p:tgtEl>
                                          <p:spTgt spid="81"/>
                                        </p:tgtEl>
                                        <p:attrNameLst>
                                          <p:attrName>ppt_w</p:attrName>
                                        </p:attrNameLst>
                                      </p:cBhvr>
                                      <p:tavLst>
                                        <p:tav tm="0">
                                          <p:val>
                                            <p:fltVal val="0"/>
                                          </p:val>
                                        </p:tav>
                                        <p:tav tm="100000">
                                          <p:val>
                                            <p:strVal val="#ppt_w"/>
                                          </p:val>
                                        </p:tav>
                                      </p:tavLst>
                                    </p:anim>
                                    <p:anim calcmode="lin" valueType="num">
                                      <p:cBhvr>
                                        <p:cTn id="39" dur="1000" fill="hold"/>
                                        <p:tgtEl>
                                          <p:spTgt spid="81"/>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2500"/>
                                  </p:stCondLst>
                                  <p:childTnLst>
                                    <p:set>
                                      <p:cBhvr>
                                        <p:cTn id="41" dur="1" fill="hold">
                                          <p:stCondLst>
                                            <p:cond delay="0"/>
                                          </p:stCondLst>
                                        </p:cTn>
                                        <p:tgtEl>
                                          <p:spTgt spid="82"/>
                                        </p:tgtEl>
                                        <p:attrNameLst>
                                          <p:attrName>style.visibility</p:attrName>
                                        </p:attrNameLst>
                                      </p:cBhvr>
                                      <p:to>
                                        <p:strVal val="visible"/>
                                      </p:to>
                                    </p:set>
                                    <p:anim calcmode="lin" valueType="num">
                                      <p:cBhvr>
                                        <p:cTn id="42" dur="1000" fill="hold"/>
                                        <p:tgtEl>
                                          <p:spTgt spid="82"/>
                                        </p:tgtEl>
                                        <p:attrNameLst>
                                          <p:attrName>ppt_w</p:attrName>
                                        </p:attrNameLst>
                                      </p:cBhvr>
                                      <p:tavLst>
                                        <p:tav tm="0">
                                          <p:val>
                                            <p:fltVal val="0"/>
                                          </p:val>
                                        </p:tav>
                                        <p:tav tm="100000">
                                          <p:val>
                                            <p:strVal val="#ppt_w"/>
                                          </p:val>
                                        </p:tav>
                                      </p:tavLst>
                                    </p:anim>
                                    <p:anim calcmode="lin" valueType="num">
                                      <p:cBhvr>
                                        <p:cTn id="43" dur="1000" fill="hold"/>
                                        <p:tgtEl>
                                          <p:spTgt spid="82"/>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2500"/>
                                  </p:stCondLst>
                                  <p:childTnLst>
                                    <p:set>
                                      <p:cBhvr>
                                        <p:cTn id="45" dur="1" fill="hold">
                                          <p:stCondLst>
                                            <p:cond delay="0"/>
                                          </p:stCondLst>
                                        </p:cTn>
                                        <p:tgtEl>
                                          <p:spTgt spid="83"/>
                                        </p:tgtEl>
                                        <p:attrNameLst>
                                          <p:attrName>style.visibility</p:attrName>
                                        </p:attrNameLst>
                                      </p:cBhvr>
                                      <p:to>
                                        <p:strVal val="visible"/>
                                      </p:to>
                                    </p:set>
                                    <p:anim calcmode="lin" valueType="num">
                                      <p:cBhvr>
                                        <p:cTn id="46" dur="1000" fill="hold"/>
                                        <p:tgtEl>
                                          <p:spTgt spid="83"/>
                                        </p:tgtEl>
                                        <p:attrNameLst>
                                          <p:attrName>ppt_w</p:attrName>
                                        </p:attrNameLst>
                                      </p:cBhvr>
                                      <p:tavLst>
                                        <p:tav tm="0">
                                          <p:val>
                                            <p:fltVal val="0"/>
                                          </p:val>
                                        </p:tav>
                                        <p:tav tm="100000">
                                          <p:val>
                                            <p:strVal val="#ppt_w"/>
                                          </p:val>
                                        </p:tav>
                                      </p:tavLst>
                                    </p:anim>
                                    <p:anim calcmode="lin" valueType="num">
                                      <p:cBhvr>
                                        <p:cTn id="47" dur="1000" fill="hold"/>
                                        <p:tgtEl>
                                          <p:spTgt spid="83"/>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2500"/>
                                  </p:stCondLst>
                                  <p:childTnLst>
                                    <p:set>
                                      <p:cBhvr>
                                        <p:cTn id="49" dur="1" fill="hold">
                                          <p:stCondLst>
                                            <p:cond delay="0"/>
                                          </p:stCondLst>
                                        </p:cTn>
                                        <p:tgtEl>
                                          <p:spTgt spid="84"/>
                                        </p:tgtEl>
                                        <p:attrNameLst>
                                          <p:attrName>style.visibility</p:attrName>
                                        </p:attrNameLst>
                                      </p:cBhvr>
                                      <p:to>
                                        <p:strVal val="visible"/>
                                      </p:to>
                                    </p:set>
                                    <p:anim calcmode="lin" valueType="num">
                                      <p:cBhvr>
                                        <p:cTn id="50" dur="1000" fill="hold"/>
                                        <p:tgtEl>
                                          <p:spTgt spid="84"/>
                                        </p:tgtEl>
                                        <p:attrNameLst>
                                          <p:attrName>ppt_w</p:attrName>
                                        </p:attrNameLst>
                                      </p:cBhvr>
                                      <p:tavLst>
                                        <p:tav tm="0">
                                          <p:val>
                                            <p:fltVal val="0"/>
                                          </p:val>
                                        </p:tav>
                                        <p:tav tm="100000">
                                          <p:val>
                                            <p:strVal val="#ppt_w"/>
                                          </p:val>
                                        </p:tav>
                                      </p:tavLst>
                                    </p:anim>
                                    <p:anim calcmode="lin" valueType="num">
                                      <p:cBhvr>
                                        <p:cTn id="51" dur="1000" fill="hold"/>
                                        <p:tgtEl>
                                          <p:spTgt spid="84"/>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500"/>
                                  </p:stCondLst>
                                  <p:childTnLst>
                                    <p:set>
                                      <p:cBhvr>
                                        <p:cTn id="53" dur="1" fill="hold">
                                          <p:stCondLst>
                                            <p:cond delay="0"/>
                                          </p:stCondLst>
                                        </p:cTn>
                                        <p:tgtEl>
                                          <p:spTgt spid="85"/>
                                        </p:tgtEl>
                                        <p:attrNameLst>
                                          <p:attrName>style.visibility</p:attrName>
                                        </p:attrNameLst>
                                      </p:cBhvr>
                                      <p:to>
                                        <p:strVal val="visible"/>
                                      </p:to>
                                    </p:set>
                                    <p:anim calcmode="lin" valueType="num">
                                      <p:cBhvr>
                                        <p:cTn id="54" dur="1000" fill="hold"/>
                                        <p:tgtEl>
                                          <p:spTgt spid="85"/>
                                        </p:tgtEl>
                                        <p:attrNameLst>
                                          <p:attrName>ppt_w</p:attrName>
                                        </p:attrNameLst>
                                      </p:cBhvr>
                                      <p:tavLst>
                                        <p:tav tm="0">
                                          <p:val>
                                            <p:fltVal val="0"/>
                                          </p:val>
                                        </p:tav>
                                        <p:tav tm="100000">
                                          <p:val>
                                            <p:strVal val="#ppt_w"/>
                                          </p:val>
                                        </p:tav>
                                      </p:tavLst>
                                    </p:anim>
                                    <p:anim calcmode="lin" valueType="num">
                                      <p:cBhvr>
                                        <p:cTn id="55" dur="1000" fill="hold"/>
                                        <p:tgtEl>
                                          <p:spTgt spid="85"/>
                                        </p:tgtEl>
                                        <p:attrNameLst>
                                          <p:attrName>ppt_h</p:attrName>
                                        </p:attrNameLst>
                                      </p:cBhvr>
                                      <p:tavLst>
                                        <p:tav tm="0">
                                          <p:val>
                                            <p:fltVal val="0"/>
                                          </p:val>
                                        </p:tav>
                                        <p:tav tm="100000">
                                          <p:val>
                                            <p:strVal val="#ppt_h"/>
                                          </p:val>
                                        </p:tav>
                                      </p:tavLst>
                                    </p:anim>
                                  </p:childTnLst>
                                </p:cTn>
                              </p:par>
                              <p:par>
                                <p:cTn id="56" presetID="10" presetClass="entr" presetSubtype="0" fill="hold" nodeType="withEffect">
                                  <p:stCondLst>
                                    <p:cond delay="350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1500"/>
                                        <p:tgtEl>
                                          <p:spTgt spid="108"/>
                                        </p:tgtEl>
                                      </p:cBhvr>
                                    </p:animEffect>
                                  </p:childTnLst>
                                </p:cTn>
                              </p:par>
                              <p:par>
                                <p:cTn id="59" presetID="0" presetClass="path" presetSubtype="0" decel="50000" fill="hold" nodeType="withEffect">
                                  <p:stCondLst>
                                    <p:cond delay="3500"/>
                                  </p:stCondLst>
                                  <p:childTnLst>
                                    <p:animMotion origin="layout" path="M -0.025 4.07407E-6 L -2.29167E-6 4.07407E-6 " pathEditMode="relative" rAng="0" ptsTypes="AA">
                                      <p:cBhvr>
                                        <p:cTn id="60" dur="1500" fill="hold"/>
                                        <p:tgtEl>
                                          <p:spTgt spid="108"/>
                                        </p:tgtEl>
                                        <p:attrNameLst>
                                          <p:attrName>ppt_x</p:attrName>
                                          <p:attrName>ppt_y</p:attrName>
                                        </p:attrNameLst>
                                      </p:cBhvr>
                                      <p:rCtr x="1250" y="0"/>
                                    </p:animMotion>
                                  </p:childTnLst>
                                </p:cTn>
                              </p:par>
                              <p:par>
                                <p:cTn id="61" presetID="22" presetClass="entr" presetSubtype="8" fill="hold" nodeType="withEffect">
                                  <p:stCondLst>
                                    <p:cond delay="400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1000"/>
                                        <p:tgtEl>
                                          <p:spTgt spid="11"/>
                                        </p:tgtEl>
                                      </p:cBhvr>
                                    </p:animEffect>
                                  </p:childTnLst>
                                </p:cTn>
                              </p:par>
                              <p:par>
                                <p:cTn id="64" presetID="22" presetClass="entr" presetSubtype="8" fill="hold" grpId="0" nodeType="withEffect">
                                  <p:stCondLst>
                                    <p:cond delay="4000"/>
                                  </p:stCondLst>
                                  <p:childTnLst>
                                    <p:set>
                                      <p:cBhvr>
                                        <p:cTn id="65" dur="1" fill="hold">
                                          <p:stCondLst>
                                            <p:cond delay="0"/>
                                          </p:stCondLst>
                                        </p:cTn>
                                        <p:tgtEl>
                                          <p:spTgt spid="100"/>
                                        </p:tgtEl>
                                        <p:attrNameLst>
                                          <p:attrName>style.visibility</p:attrName>
                                        </p:attrNameLst>
                                      </p:cBhvr>
                                      <p:to>
                                        <p:strVal val="visible"/>
                                      </p:to>
                                    </p:set>
                                    <p:animEffect transition="in" filter="wipe(left)">
                                      <p:cBhvr>
                                        <p:cTn id="66" dur="1000"/>
                                        <p:tgtEl>
                                          <p:spTgt spid="100"/>
                                        </p:tgtEl>
                                      </p:cBhvr>
                                    </p:animEffect>
                                  </p:childTnLst>
                                </p:cTn>
                              </p:par>
                              <p:par>
                                <p:cTn id="67" presetID="10" presetClass="entr" presetSubtype="0" fill="hold" grpId="0" nodeType="withEffect">
                                  <p:stCondLst>
                                    <p:cond delay="450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1000"/>
                                        <p:tgtEl>
                                          <p:spTgt spid="101"/>
                                        </p:tgtEl>
                                      </p:cBhvr>
                                    </p:animEffect>
                                  </p:childTnLst>
                                </p:cTn>
                              </p:par>
                              <p:par>
                                <p:cTn id="70" presetID="10" presetClass="entr" presetSubtype="0" fill="hold" grpId="0" nodeType="withEffect">
                                  <p:stCondLst>
                                    <p:cond delay="450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1000"/>
                                        <p:tgtEl>
                                          <p:spTgt spid="102"/>
                                        </p:tgtEl>
                                      </p:cBhvr>
                                    </p:animEffect>
                                  </p:childTnLst>
                                </p:cTn>
                              </p:par>
                              <p:par>
                                <p:cTn id="73" presetID="10" presetClass="entr" presetSubtype="0" fill="hold" grpId="0" nodeType="withEffect">
                                  <p:stCondLst>
                                    <p:cond delay="4500"/>
                                  </p:stCondLst>
                                  <p:childTnLst>
                                    <p:set>
                                      <p:cBhvr>
                                        <p:cTn id="74" dur="1" fill="hold">
                                          <p:stCondLst>
                                            <p:cond delay="0"/>
                                          </p:stCondLst>
                                        </p:cTn>
                                        <p:tgtEl>
                                          <p:spTgt spid="103"/>
                                        </p:tgtEl>
                                        <p:attrNameLst>
                                          <p:attrName>style.visibility</p:attrName>
                                        </p:attrNameLst>
                                      </p:cBhvr>
                                      <p:to>
                                        <p:strVal val="visible"/>
                                      </p:to>
                                    </p:set>
                                    <p:animEffect transition="in" filter="fade">
                                      <p:cBhvr>
                                        <p:cTn id="75" dur="1000"/>
                                        <p:tgtEl>
                                          <p:spTgt spid="103"/>
                                        </p:tgtEl>
                                      </p:cBhvr>
                                    </p:animEffect>
                                  </p:childTnLst>
                                </p:cTn>
                              </p:par>
                              <p:par>
                                <p:cTn id="76" presetID="10" presetClass="entr" presetSubtype="0" fill="hold" grpId="0" nodeType="withEffect">
                                  <p:stCondLst>
                                    <p:cond delay="450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1000"/>
                                        <p:tgtEl>
                                          <p:spTgt spid="104"/>
                                        </p:tgtEl>
                                      </p:cBhvr>
                                    </p:animEffect>
                                  </p:childTnLst>
                                </p:cTn>
                              </p:par>
                              <p:par>
                                <p:cTn id="79" presetID="12" presetClass="entr" presetSubtype="8" fill="hold" grpId="0" nodeType="withEffect">
                                  <p:stCondLst>
                                    <p:cond delay="4500"/>
                                  </p:stCondLst>
                                  <p:childTnLst>
                                    <p:set>
                                      <p:cBhvr>
                                        <p:cTn id="80" dur="1" fill="hold">
                                          <p:stCondLst>
                                            <p:cond delay="0"/>
                                          </p:stCondLst>
                                        </p:cTn>
                                        <p:tgtEl>
                                          <p:spTgt spid="105"/>
                                        </p:tgtEl>
                                        <p:attrNameLst>
                                          <p:attrName>style.visibility</p:attrName>
                                        </p:attrNameLst>
                                      </p:cBhvr>
                                      <p:to>
                                        <p:strVal val="visible"/>
                                      </p:to>
                                    </p:set>
                                    <p:anim calcmode="lin" valueType="num">
                                      <p:cBhvr additive="base">
                                        <p:cTn id="81" dur="1500"/>
                                        <p:tgtEl>
                                          <p:spTgt spid="105"/>
                                        </p:tgtEl>
                                        <p:attrNameLst>
                                          <p:attrName>ppt_x</p:attrName>
                                        </p:attrNameLst>
                                      </p:cBhvr>
                                      <p:tavLst>
                                        <p:tav tm="0">
                                          <p:val>
                                            <p:strVal val="#ppt_x-#ppt_w*1.125000"/>
                                          </p:val>
                                        </p:tav>
                                        <p:tav tm="100000">
                                          <p:val>
                                            <p:strVal val="#ppt_x"/>
                                          </p:val>
                                        </p:tav>
                                      </p:tavLst>
                                    </p:anim>
                                    <p:animEffect transition="in" filter="wipe(right)">
                                      <p:cBhvr>
                                        <p:cTn id="82" dur="1500"/>
                                        <p:tgtEl>
                                          <p:spTgt spid="105"/>
                                        </p:tgtEl>
                                      </p:cBhvr>
                                    </p:animEffect>
                                  </p:childTnLst>
                                </p:cTn>
                              </p:par>
                              <p:par>
                                <p:cTn id="83" presetID="12" presetClass="entr" presetSubtype="8" fill="hold" grpId="0" nodeType="withEffect">
                                  <p:stCondLst>
                                    <p:cond delay="4500"/>
                                  </p:stCondLst>
                                  <p:childTnLst>
                                    <p:set>
                                      <p:cBhvr>
                                        <p:cTn id="84" dur="1" fill="hold">
                                          <p:stCondLst>
                                            <p:cond delay="0"/>
                                          </p:stCondLst>
                                        </p:cTn>
                                        <p:tgtEl>
                                          <p:spTgt spid="107"/>
                                        </p:tgtEl>
                                        <p:attrNameLst>
                                          <p:attrName>style.visibility</p:attrName>
                                        </p:attrNameLst>
                                      </p:cBhvr>
                                      <p:to>
                                        <p:strVal val="visible"/>
                                      </p:to>
                                    </p:set>
                                    <p:anim calcmode="lin" valueType="num">
                                      <p:cBhvr additive="base">
                                        <p:cTn id="85" dur="1500"/>
                                        <p:tgtEl>
                                          <p:spTgt spid="107"/>
                                        </p:tgtEl>
                                        <p:attrNameLst>
                                          <p:attrName>ppt_x</p:attrName>
                                        </p:attrNameLst>
                                      </p:cBhvr>
                                      <p:tavLst>
                                        <p:tav tm="0">
                                          <p:val>
                                            <p:strVal val="#ppt_x-#ppt_w*1.125000"/>
                                          </p:val>
                                        </p:tav>
                                        <p:tav tm="100000">
                                          <p:val>
                                            <p:strVal val="#ppt_x"/>
                                          </p:val>
                                        </p:tav>
                                      </p:tavLst>
                                    </p:anim>
                                    <p:animEffect transition="in" filter="wipe(right)">
                                      <p:cBhvr>
                                        <p:cTn id="86" dur="1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62" grpId="0" animBg="1"/>
      <p:bldP spid="81" grpId="0" animBg="1"/>
      <p:bldP spid="82" grpId="0" animBg="1"/>
      <p:bldP spid="83" grpId="0" animBg="1"/>
      <p:bldP spid="84" grpId="0" animBg="1"/>
      <p:bldP spid="85" grpId="0" animBg="1"/>
      <p:bldP spid="100" grpId="0"/>
      <p:bldP spid="101" grpId="0"/>
      <p:bldP spid="102" grpId="0"/>
      <p:bldP spid="103" grpId="0"/>
      <p:bldP spid="104" grpId="0"/>
      <p:bldP spid="105" grpId="0"/>
      <p:bldP spid="1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4735C6D-5A6D-E87A-0B4B-97DACE7FCF79}"/>
              </a:ext>
            </a:extLst>
          </p:cNvPr>
          <p:cNvGrpSpPr/>
          <p:nvPr/>
        </p:nvGrpSpPr>
        <p:grpSpPr>
          <a:xfrm>
            <a:off x="1587062" y="6189053"/>
            <a:ext cx="9550327" cy="0"/>
            <a:chOff x="1587062" y="6189053"/>
            <a:chExt cx="9550327" cy="0"/>
          </a:xfrm>
        </p:grpSpPr>
        <p:cxnSp>
          <p:nvCxnSpPr>
            <p:cNvPr id="173" name="Straight Connector 172">
              <a:extLst>
                <a:ext uri="{FF2B5EF4-FFF2-40B4-BE49-F238E27FC236}">
                  <a16:creationId xmlns:a16="http://schemas.microsoft.com/office/drawing/2014/main" id="{3C858A11-DBE9-309F-18EE-BDD1C03CEEF4}"/>
                </a:ext>
              </a:extLst>
            </p:cNvPr>
            <p:cNvCxnSpPr>
              <a:cxnSpLocks/>
            </p:cNvCxnSpPr>
            <p:nvPr/>
          </p:nvCxnSpPr>
          <p:spPr>
            <a:xfrm>
              <a:off x="1587062" y="6189053"/>
              <a:ext cx="217418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A099088-212C-5307-C63A-775EB37D15FE}"/>
                </a:ext>
              </a:extLst>
            </p:cNvPr>
            <p:cNvCxnSpPr>
              <a:cxnSpLocks/>
            </p:cNvCxnSpPr>
            <p:nvPr/>
          </p:nvCxnSpPr>
          <p:spPr>
            <a:xfrm>
              <a:off x="8963207" y="6189053"/>
              <a:ext cx="21741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B461E1F-AE0C-9BA0-6B8E-DD91DE65CDB9}"/>
                </a:ext>
              </a:extLst>
            </p:cNvPr>
            <p:cNvCxnSpPr>
              <a:cxnSpLocks/>
            </p:cNvCxnSpPr>
            <p:nvPr/>
          </p:nvCxnSpPr>
          <p:spPr>
            <a:xfrm>
              <a:off x="7796219" y="6189053"/>
              <a:ext cx="43015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BEB332-F16C-0452-4729-7DBA86C5CA31}"/>
                </a:ext>
              </a:extLst>
            </p:cNvPr>
            <p:cNvCxnSpPr>
              <a:cxnSpLocks/>
            </p:cNvCxnSpPr>
            <p:nvPr/>
          </p:nvCxnSpPr>
          <p:spPr>
            <a:xfrm>
              <a:off x="4485461" y="6189053"/>
              <a:ext cx="4301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E74F0C8-2333-E855-845C-887690D04EA0}"/>
                </a:ext>
              </a:extLst>
            </p:cNvPr>
            <p:cNvCxnSpPr>
              <a:cxnSpLocks/>
            </p:cNvCxnSpPr>
            <p:nvPr/>
          </p:nvCxnSpPr>
          <p:spPr>
            <a:xfrm>
              <a:off x="5599557" y="6189053"/>
              <a:ext cx="43015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0D63651E-DCCA-0126-F274-1AEDF9ECD25D}"/>
                </a:ext>
              </a:extLst>
            </p:cNvPr>
            <p:cNvCxnSpPr>
              <a:cxnSpLocks/>
            </p:cNvCxnSpPr>
            <p:nvPr/>
          </p:nvCxnSpPr>
          <p:spPr>
            <a:xfrm>
              <a:off x="6692633" y="6189053"/>
              <a:ext cx="43015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25</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FINDINGS &amp; RECOMMENDATIONS</a:t>
            </a:r>
            <a:endParaRPr lang="en-US" sz="1100" dirty="0">
              <a:solidFill>
                <a:schemeClr val="bg2">
                  <a:lumMod val="75000"/>
                </a:schemeClr>
              </a:solidFill>
              <a:latin typeface="Montserrat" panose="00000500000000000000" pitchFamily="50" charset="0"/>
            </a:endParaRPr>
          </a:p>
        </p:txBody>
      </p:sp>
      <p:grpSp>
        <p:nvGrpSpPr>
          <p:cNvPr id="4" name="Group 3">
            <a:extLst>
              <a:ext uri="{FF2B5EF4-FFF2-40B4-BE49-F238E27FC236}">
                <a16:creationId xmlns:a16="http://schemas.microsoft.com/office/drawing/2014/main" id="{AD82A312-E2C9-D73E-9B86-FFCFD4CBE787}"/>
              </a:ext>
            </a:extLst>
          </p:cNvPr>
          <p:cNvGrpSpPr/>
          <p:nvPr/>
        </p:nvGrpSpPr>
        <p:grpSpPr>
          <a:xfrm>
            <a:off x="1716136" y="1891906"/>
            <a:ext cx="9303160" cy="4058200"/>
            <a:chOff x="1716136" y="2012661"/>
            <a:chExt cx="9303160" cy="3608693"/>
          </a:xfrm>
        </p:grpSpPr>
        <p:cxnSp>
          <p:nvCxnSpPr>
            <p:cNvPr id="21" name="Straight Connector 20">
              <a:extLst>
                <a:ext uri="{FF2B5EF4-FFF2-40B4-BE49-F238E27FC236}">
                  <a16:creationId xmlns:a16="http://schemas.microsoft.com/office/drawing/2014/main" id="{FCEF5179-B15C-A1EE-9088-1EEDE9FC2CB2}"/>
                </a:ext>
              </a:extLst>
            </p:cNvPr>
            <p:cNvCxnSpPr>
              <a:cxnSpLocks/>
            </p:cNvCxnSpPr>
            <p:nvPr/>
          </p:nvCxnSpPr>
          <p:spPr>
            <a:xfrm>
              <a:off x="2297584"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CE6E42C-AF8D-C43D-177C-10B222DEDA34}"/>
                </a:ext>
              </a:extLst>
            </p:cNvPr>
            <p:cNvCxnSpPr>
              <a:cxnSpLocks/>
            </p:cNvCxnSpPr>
            <p:nvPr/>
          </p:nvCxnSpPr>
          <p:spPr>
            <a:xfrm>
              <a:off x="2879031"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C1BA226-A2BE-D1CC-B5B1-FDE2B2A9E0D0}"/>
                </a:ext>
              </a:extLst>
            </p:cNvPr>
            <p:cNvCxnSpPr>
              <a:cxnSpLocks/>
            </p:cNvCxnSpPr>
            <p:nvPr/>
          </p:nvCxnSpPr>
          <p:spPr>
            <a:xfrm>
              <a:off x="3460479"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866430A-8858-28DE-0CB7-2A05A03D4393}"/>
                </a:ext>
              </a:extLst>
            </p:cNvPr>
            <p:cNvCxnSpPr>
              <a:cxnSpLocks/>
            </p:cNvCxnSpPr>
            <p:nvPr/>
          </p:nvCxnSpPr>
          <p:spPr>
            <a:xfrm>
              <a:off x="4041926"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BAD3FA-E80D-AD10-D229-FE43C376DC46}"/>
                </a:ext>
              </a:extLst>
            </p:cNvPr>
            <p:cNvCxnSpPr>
              <a:cxnSpLocks/>
            </p:cNvCxnSpPr>
            <p:nvPr/>
          </p:nvCxnSpPr>
          <p:spPr>
            <a:xfrm>
              <a:off x="4623374"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0C5FD4-E4F1-E67A-488A-F4397DD544F6}"/>
                </a:ext>
              </a:extLst>
            </p:cNvPr>
            <p:cNvCxnSpPr>
              <a:cxnSpLocks/>
            </p:cNvCxnSpPr>
            <p:nvPr/>
          </p:nvCxnSpPr>
          <p:spPr>
            <a:xfrm>
              <a:off x="5204821"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AB4C10-423C-A8B2-E105-BF5A95B01D20}"/>
                </a:ext>
              </a:extLst>
            </p:cNvPr>
            <p:cNvCxnSpPr>
              <a:cxnSpLocks/>
            </p:cNvCxnSpPr>
            <p:nvPr/>
          </p:nvCxnSpPr>
          <p:spPr>
            <a:xfrm>
              <a:off x="5786269"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0868610-3513-67CE-A060-536ADD3D03DD}"/>
                </a:ext>
              </a:extLst>
            </p:cNvPr>
            <p:cNvCxnSpPr>
              <a:cxnSpLocks/>
            </p:cNvCxnSpPr>
            <p:nvPr/>
          </p:nvCxnSpPr>
          <p:spPr>
            <a:xfrm>
              <a:off x="6367716"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C93632-6279-8348-8F6F-51CE926E8A88}"/>
                </a:ext>
              </a:extLst>
            </p:cNvPr>
            <p:cNvCxnSpPr>
              <a:cxnSpLocks/>
            </p:cNvCxnSpPr>
            <p:nvPr/>
          </p:nvCxnSpPr>
          <p:spPr>
            <a:xfrm>
              <a:off x="6949164"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E85B519-9DFA-C50D-CEF2-B26A2AFEEA14}"/>
                </a:ext>
              </a:extLst>
            </p:cNvPr>
            <p:cNvCxnSpPr>
              <a:cxnSpLocks/>
            </p:cNvCxnSpPr>
            <p:nvPr/>
          </p:nvCxnSpPr>
          <p:spPr>
            <a:xfrm>
              <a:off x="7530611"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AFE2181-5B8A-1F50-6E8A-BAB5B6505358}"/>
                </a:ext>
              </a:extLst>
            </p:cNvPr>
            <p:cNvCxnSpPr>
              <a:cxnSpLocks/>
            </p:cNvCxnSpPr>
            <p:nvPr/>
          </p:nvCxnSpPr>
          <p:spPr>
            <a:xfrm>
              <a:off x="8112058"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EBC6C4-95AF-1C9B-503F-0DE7570811BB}"/>
                </a:ext>
              </a:extLst>
            </p:cNvPr>
            <p:cNvCxnSpPr>
              <a:cxnSpLocks/>
            </p:cNvCxnSpPr>
            <p:nvPr/>
          </p:nvCxnSpPr>
          <p:spPr>
            <a:xfrm>
              <a:off x="8693506"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2F7C6C4-9C8A-27EC-821D-6C78AAAEC806}"/>
                </a:ext>
              </a:extLst>
            </p:cNvPr>
            <p:cNvCxnSpPr>
              <a:cxnSpLocks/>
            </p:cNvCxnSpPr>
            <p:nvPr/>
          </p:nvCxnSpPr>
          <p:spPr>
            <a:xfrm>
              <a:off x="9274953"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ACA95E-4476-B12C-5EC5-530D60E3113B}"/>
                </a:ext>
              </a:extLst>
            </p:cNvPr>
            <p:cNvCxnSpPr>
              <a:cxnSpLocks/>
            </p:cNvCxnSpPr>
            <p:nvPr/>
          </p:nvCxnSpPr>
          <p:spPr>
            <a:xfrm>
              <a:off x="9856401"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5FAE2D-1AA8-BBEC-1800-5FD10D78CBC8}"/>
                </a:ext>
              </a:extLst>
            </p:cNvPr>
            <p:cNvCxnSpPr>
              <a:cxnSpLocks/>
            </p:cNvCxnSpPr>
            <p:nvPr/>
          </p:nvCxnSpPr>
          <p:spPr>
            <a:xfrm>
              <a:off x="10437851"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4097B3-1DD3-D133-E1E5-5ECADB77B183}"/>
                </a:ext>
              </a:extLst>
            </p:cNvPr>
            <p:cNvCxnSpPr>
              <a:cxnSpLocks/>
            </p:cNvCxnSpPr>
            <p:nvPr/>
          </p:nvCxnSpPr>
          <p:spPr>
            <a:xfrm>
              <a:off x="1716136"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617BA7-B9C6-5455-0394-8A7AFFB7765A}"/>
                </a:ext>
              </a:extLst>
            </p:cNvPr>
            <p:cNvCxnSpPr>
              <a:cxnSpLocks/>
            </p:cNvCxnSpPr>
            <p:nvPr/>
          </p:nvCxnSpPr>
          <p:spPr>
            <a:xfrm>
              <a:off x="11019296" y="2012661"/>
              <a:ext cx="0" cy="360869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7B9A2F94-A05F-EAD1-4974-F77E6FA1D336}"/>
              </a:ext>
            </a:extLst>
          </p:cNvPr>
          <p:cNvGrpSpPr/>
          <p:nvPr/>
        </p:nvGrpSpPr>
        <p:grpSpPr>
          <a:xfrm>
            <a:off x="1398867" y="1570382"/>
            <a:ext cx="9935440" cy="269362"/>
            <a:chOff x="2271720" y="1349451"/>
            <a:chExt cx="7431287" cy="269362"/>
          </a:xfrm>
        </p:grpSpPr>
        <p:sp>
          <p:nvSpPr>
            <p:cNvPr id="38" name="TextBox 37">
              <a:extLst>
                <a:ext uri="{FF2B5EF4-FFF2-40B4-BE49-F238E27FC236}">
                  <a16:creationId xmlns:a16="http://schemas.microsoft.com/office/drawing/2014/main" id="{7DA576B9-5619-E6D0-BE61-9276967358BC}"/>
                </a:ext>
              </a:extLst>
            </p:cNvPr>
            <p:cNvSpPr txBox="1"/>
            <p:nvPr/>
          </p:nvSpPr>
          <p:spPr>
            <a:xfrm>
              <a:off x="5755035"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bg2">
                      <a:lumMod val="50000"/>
                    </a:schemeClr>
                  </a:solidFill>
                  <a:latin typeface="Montserrat" panose="00000500000000000000" pitchFamily="50" charset="0"/>
                </a:rPr>
                <a:t>0%</a:t>
              </a:r>
            </a:p>
          </p:txBody>
        </p:sp>
        <p:sp>
          <p:nvSpPr>
            <p:cNvPr id="40" name="TextBox 39">
              <a:extLst>
                <a:ext uri="{FF2B5EF4-FFF2-40B4-BE49-F238E27FC236}">
                  <a16:creationId xmlns:a16="http://schemas.microsoft.com/office/drawing/2014/main" id="{D0EBE595-D1DC-F00B-3587-712699944C37}"/>
                </a:ext>
              </a:extLst>
            </p:cNvPr>
            <p:cNvSpPr txBox="1"/>
            <p:nvPr/>
          </p:nvSpPr>
          <p:spPr>
            <a:xfrm>
              <a:off x="6189933"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10%</a:t>
              </a:r>
            </a:p>
          </p:txBody>
        </p:sp>
        <p:sp>
          <p:nvSpPr>
            <p:cNvPr id="41" name="TextBox 40">
              <a:extLst>
                <a:ext uri="{FF2B5EF4-FFF2-40B4-BE49-F238E27FC236}">
                  <a16:creationId xmlns:a16="http://schemas.microsoft.com/office/drawing/2014/main" id="{A9DF2A7A-4B64-2C39-999F-6B44A9F04528}"/>
                </a:ext>
              </a:extLst>
            </p:cNvPr>
            <p:cNvSpPr txBox="1"/>
            <p:nvPr/>
          </p:nvSpPr>
          <p:spPr>
            <a:xfrm>
              <a:off x="6624831"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20%</a:t>
              </a:r>
            </a:p>
          </p:txBody>
        </p:sp>
        <p:sp>
          <p:nvSpPr>
            <p:cNvPr id="42" name="TextBox 41">
              <a:extLst>
                <a:ext uri="{FF2B5EF4-FFF2-40B4-BE49-F238E27FC236}">
                  <a16:creationId xmlns:a16="http://schemas.microsoft.com/office/drawing/2014/main" id="{D100C550-89F9-E3C7-ADE5-64363E0D36BD}"/>
                </a:ext>
              </a:extLst>
            </p:cNvPr>
            <p:cNvSpPr txBox="1"/>
            <p:nvPr/>
          </p:nvSpPr>
          <p:spPr>
            <a:xfrm>
              <a:off x="7059729"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30%</a:t>
              </a:r>
            </a:p>
          </p:txBody>
        </p:sp>
        <p:sp>
          <p:nvSpPr>
            <p:cNvPr id="43" name="TextBox 42">
              <a:extLst>
                <a:ext uri="{FF2B5EF4-FFF2-40B4-BE49-F238E27FC236}">
                  <a16:creationId xmlns:a16="http://schemas.microsoft.com/office/drawing/2014/main" id="{4D7CAA8D-8BE9-3CA5-60F1-B336D038249F}"/>
                </a:ext>
              </a:extLst>
            </p:cNvPr>
            <p:cNvSpPr txBox="1"/>
            <p:nvPr/>
          </p:nvSpPr>
          <p:spPr>
            <a:xfrm>
              <a:off x="7494627"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40%</a:t>
              </a:r>
            </a:p>
          </p:txBody>
        </p:sp>
        <p:sp>
          <p:nvSpPr>
            <p:cNvPr id="44" name="TextBox 43">
              <a:extLst>
                <a:ext uri="{FF2B5EF4-FFF2-40B4-BE49-F238E27FC236}">
                  <a16:creationId xmlns:a16="http://schemas.microsoft.com/office/drawing/2014/main" id="{8493A093-C7F8-22BF-DCE1-ABF6739BABE3}"/>
                </a:ext>
              </a:extLst>
            </p:cNvPr>
            <p:cNvSpPr txBox="1"/>
            <p:nvPr/>
          </p:nvSpPr>
          <p:spPr>
            <a:xfrm>
              <a:off x="7929525"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50%</a:t>
              </a:r>
            </a:p>
          </p:txBody>
        </p:sp>
        <p:sp>
          <p:nvSpPr>
            <p:cNvPr id="45" name="TextBox 44">
              <a:extLst>
                <a:ext uri="{FF2B5EF4-FFF2-40B4-BE49-F238E27FC236}">
                  <a16:creationId xmlns:a16="http://schemas.microsoft.com/office/drawing/2014/main" id="{68B5EF09-1C18-8018-9B56-FD80BB127EEA}"/>
                </a:ext>
              </a:extLst>
            </p:cNvPr>
            <p:cNvSpPr txBox="1"/>
            <p:nvPr/>
          </p:nvSpPr>
          <p:spPr>
            <a:xfrm>
              <a:off x="8366864"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60%</a:t>
              </a:r>
            </a:p>
          </p:txBody>
        </p:sp>
        <p:sp>
          <p:nvSpPr>
            <p:cNvPr id="46" name="TextBox 45">
              <a:extLst>
                <a:ext uri="{FF2B5EF4-FFF2-40B4-BE49-F238E27FC236}">
                  <a16:creationId xmlns:a16="http://schemas.microsoft.com/office/drawing/2014/main" id="{9E9BA83B-18A5-0254-0DC9-08CE4D7CE29F}"/>
                </a:ext>
              </a:extLst>
            </p:cNvPr>
            <p:cNvSpPr txBox="1"/>
            <p:nvPr/>
          </p:nvSpPr>
          <p:spPr>
            <a:xfrm>
              <a:off x="8799323"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70%</a:t>
              </a:r>
            </a:p>
          </p:txBody>
        </p:sp>
        <p:sp>
          <p:nvSpPr>
            <p:cNvPr id="47" name="TextBox 46">
              <a:extLst>
                <a:ext uri="{FF2B5EF4-FFF2-40B4-BE49-F238E27FC236}">
                  <a16:creationId xmlns:a16="http://schemas.microsoft.com/office/drawing/2014/main" id="{CEE6B508-BA59-C429-7967-E80E180CA1DE}"/>
                </a:ext>
              </a:extLst>
            </p:cNvPr>
            <p:cNvSpPr txBox="1"/>
            <p:nvPr/>
          </p:nvSpPr>
          <p:spPr>
            <a:xfrm>
              <a:off x="9236662"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accent1"/>
                  </a:solidFill>
                  <a:latin typeface="Montserrat" panose="00000500000000000000" pitchFamily="50" charset="0"/>
                </a:rPr>
                <a:t>80%</a:t>
              </a:r>
            </a:p>
          </p:txBody>
        </p:sp>
        <p:sp>
          <p:nvSpPr>
            <p:cNvPr id="48" name="TextBox 47">
              <a:extLst>
                <a:ext uri="{FF2B5EF4-FFF2-40B4-BE49-F238E27FC236}">
                  <a16:creationId xmlns:a16="http://schemas.microsoft.com/office/drawing/2014/main" id="{4D6CB91E-39B3-A6CC-1E51-135EF8635181}"/>
                </a:ext>
              </a:extLst>
            </p:cNvPr>
            <p:cNvSpPr txBox="1"/>
            <p:nvPr/>
          </p:nvSpPr>
          <p:spPr>
            <a:xfrm>
              <a:off x="5320137"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10%</a:t>
              </a:r>
            </a:p>
          </p:txBody>
        </p:sp>
        <p:sp>
          <p:nvSpPr>
            <p:cNvPr id="53" name="TextBox 52">
              <a:extLst>
                <a:ext uri="{FF2B5EF4-FFF2-40B4-BE49-F238E27FC236}">
                  <a16:creationId xmlns:a16="http://schemas.microsoft.com/office/drawing/2014/main" id="{E9C4FC64-3FE9-4462-5DF7-4BE8351BDDC0}"/>
                </a:ext>
              </a:extLst>
            </p:cNvPr>
            <p:cNvSpPr txBox="1"/>
            <p:nvPr/>
          </p:nvSpPr>
          <p:spPr>
            <a:xfrm>
              <a:off x="4880356"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20%</a:t>
              </a:r>
            </a:p>
          </p:txBody>
        </p:sp>
        <p:sp>
          <p:nvSpPr>
            <p:cNvPr id="54" name="TextBox 53">
              <a:extLst>
                <a:ext uri="{FF2B5EF4-FFF2-40B4-BE49-F238E27FC236}">
                  <a16:creationId xmlns:a16="http://schemas.microsoft.com/office/drawing/2014/main" id="{C0BB263C-D2E5-674E-B4A4-6C474BA9513F}"/>
                </a:ext>
              </a:extLst>
            </p:cNvPr>
            <p:cNvSpPr txBox="1"/>
            <p:nvPr/>
          </p:nvSpPr>
          <p:spPr>
            <a:xfrm>
              <a:off x="4445458"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30%</a:t>
              </a:r>
            </a:p>
          </p:txBody>
        </p:sp>
        <p:sp>
          <p:nvSpPr>
            <p:cNvPr id="55" name="TextBox 54">
              <a:extLst>
                <a:ext uri="{FF2B5EF4-FFF2-40B4-BE49-F238E27FC236}">
                  <a16:creationId xmlns:a16="http://schemas.microsoft.com/office/drawing/2014/main" id="{222F58B5-EBFB-5DA9-A3BA-63B61CB2D6FD}"/>
                </a:ext>
              </a:extLst>
            </p:cNvPr>
            <p:cNvSpPr txBox="1"/>
            <p:nvPr/>
          </p:nvSpPr>
          <p:spPr>
            <a:xfrm>
              <a:off x="4019510"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40%</a:t>
              </a:r>
            </a:p>
          </p:txBody>
        </p:sp>
        <p:sp>
          <p:nvSpPr>
            <p:cNvPr id="56" name="TextBox 55">
              <a:extLst>
                <a:ext uri="{FF2B5EF4-FFF2-40B4-BE49-F238E27FC236}">
                  <a16:creationId xmlns:a16="http://schemas.microsoft.com/office/drawing/2014/main" id="{C58D1ED0-ACAF-D2C2-3415-FE4583F50B68}"/>
                </a:ext>
              </a:extLst>
            </p:cNvPr>
            <p:cNvSpPr txBox="1"/>
            <p:nvPr/>
          </p:nvSpPr>
          <p:spPr>
            <a:xfrm>
              <a:off x="3580194"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50%</a:t>
              </a:r>
            </a:p>
          </p:txBody>
        </p:sp>
        <p:sp>
          <p:nvSpPr>
            <p:cNvPr id="57" name="TextBox 56">
              <a:extLst>
                <a:ext uri="{FF2B5EF4-FFF2-40B4-BE49-F238E27FC236}">
                  <a16:creationId xmlns:a16="http://schemas.microsoft.com/office/drawing/2014/main" id="{883B2589-5D04-805A-BC34-C0E8830B7092}"/>
                </a:ext>
              </a:extLst>
            </p:cNvPr>
            <p:cNvSpPr txBox="1"/>
            <p:nvPr/>
          </p:nvSpPr>
          <p:spPr>
            <a:xfrm>
              <a:off x="3144831"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60%</a:t>
              </a:r>
            </a:p>
          </p:txBody>
        </p:sp>
        <p:sp>
          <p:nvSpPr>
            <p:cNvPr id="58" name="TextBox 57">
              <a:extLst>
                <a:ext uri="{FF2B5EF4-FFF2-40B4-BE49-F238E27FC236}">
                  <a16:creationId xmlns:a16="http://schemas.microsoft.com/office/drawing/2014/main" id="{298F9041-757D-88C9-A1BB-64429ED341AF}"/>
                </a:ext>
              </a:extLst>
            </p:cNvPr>
            <p:cNvSpPr txBox="1"/>
            <p:nvPr/>
          </p:nvSpPr>
          <p:spPr>
            <a:xfrm>
              <a:off x="2710749"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70%</a:t>
              </a:r>
            </a:p>
          </p:txBody>
        </p:sp>
        <p:sp>
          <p:nvSpPr>
            <p:cNvPr id="59" name="TextBox 58">
              <a:extLst>
                <a:ext uri="{FF2B5EF4-FFF2-40B4-BE49-F238E27FC236}">
                  <a16:creationId xmlns:a16="http://schemas.microsoft.com/office/drawing/2014/main" id="{811A8DAB-B6EC-17E4-57F1-0AD4B140016C}"/>
                </a:ext>
              </a:extLst>
            </p:cNvPr>
            <p:cNvSpPr txBox="1"/>
            <p:nvPr/>
          </p:nvSpPr>
          <p:spPr>
            <a:xfrm>
              <a:off x="2271720" y="1349451"/>
              <a:ext cx="466345" cy="269362"/>
            </a:xfrm>
            <a:prstGeom prst="rect">
              <a:avLst/>
            </a:prstGeom>
            <a:noFill/>
          </p:spPr>
          <p:txBody>
            <a:bodyPr wrap="square" lIns="0" rIns="0" rtlCol="0" anchor="ctr">
              <a:noAutofit/>
            </a:bodyPr>
            <a:lstStyle/>
            <a:p>
              <a:pPr algn="ctr">
                <a:lnSpc>
                  <a:spcPct val="90000"/>
                </a:lnSpc>
              </a:pPr>
              <a:r>
                <a:rPr lang="en-US" sz="1000" dirty="0">
                  <a:solidFill>
                    <a:schemeClr val="tx2">
                      <a:lumMod val="60000"/>
                      <a:lumOff val="40000"/>
                    </a:schemeClr>
                  </a:solidFill>
                  <a:latin typeface="Montserrat" panose="00000500000000000000" pitchFamily="50" charset="0"/>
                </a:rPr>
                <a:t>80%</a:t>
              </a:r>
            </a:p>
          </p:txBody>
        </p:sp>
      </p:grpSp>
      <p:sp>
        <p:nvSpPr>
          <p:cNvPr id="77" name="Rectangle 76">
            <a:extLst>
              <a:ext uri="{FF2B5EF4-FFF2-40B4-BE49-F238E27FC236}">
                <a16:creationId xmlns:a16="http://schemas.microsoft.com/office/drawing/2014/main" id="{F6CB28B3-F90E-589B-D986-DB715CBB733D}"/>
              </a:ext>
            </a:extLst>
          </p:cNvPr>
          <p:cNvSpPr/>
          <p:nvPr/>
        </p:nvSpPr>
        <p:spPr>
          <a:xfrm>
            <a:off x="8184026" y="2206092"/>
            <a:ext cx="1749480" cy="32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dirty="0">
                <a:latin typeface="Montserrat" pitchFamily="2" charset="77"/>
              </a:rPr>
              <a:t>30%</a:t>
            </a:r>
          </a:p>
        </p:txBody>
      </p:sp>
      <p:sp>
        <p:nvSpPr>
          <p:cNvPr id="78" name="Rectangle 77">
            <a:extLst>
              <a:ext uri="{FF2B5EF4-FFF2-40B4-BE49-F238E27FC236}">
                <a16:creationId xmlns:a16="http://schemas.microsoft.com/office/drawing/2014/main" id="{6845575E-227C-0634-DD95-FE65BCB7E0C5}"/>
              </a:ext>
            </a:extLst>
          </p:cNvPr>
          <p:cNvSpPr/>
          <p:nvPr/>
        </p:nvSpPr>
        <p:spPr>
          <a:xfrm>
            <a:off x="6949164" y="2206092"/>
            <a:ext cx="1171628" cy="3241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dirty="0">
                <a:latin typeface="Montserrat" pitchFamily="2" charset="77"/>
              </a:rPr>
              <a:t>21%</a:t>
            </a:r>
          </a:p>
        </p:txBody>
      </p:sp>
      <p:sp>
        <p:nvSpPr>
          <p:cNvPr id="79" name="Rectangle 78">
            <a:extLst>
              <a:ext uri="{FF2B5EF4-FFF2-40B4-BE49-F238E27FC236}">
                <a16:creationId xmlns:a16="http://schemas.microsoft.com/office/drawing/2014/main" id="{26A95F5C-7355-ED37-22CE-7A2C132C938A}"/>
              </a:ext>
            </a:extLst>
          </p:cNvPr>
          <p:cNvSpPr/>
          <p:nvPr/>
        </p:nvSpPr>
        <p:spPr>
          <a:xfrm>
            <a:off x="5875976" y="2206092"/>
            <a:ext cx="1009953" cy="3241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dirty="0">
                <a:latin typeface="Montserrat" pitchFamily="2" charset="77"/>
              </a:rPr>
              <a:t>10%</a:t>
            </a:r>
          </a:p>
        </p:txBody>
      </p:sp>
      <p:sp>
        <p:nvSpPr>
          <p:cNvPr id="80" name="Rectangle 79">
            <a:extLst>
              <a:ext uri="{FF2B5EF4-FFF2-40B4-BE49-F238E27FC236}">
                <a16:creationId xmlns:a16="http://schemas.microsoft.com/office/drawing/2014/main" id="{A76B03D6-D8F9-B3F8-9EE5-A75646B068D6}"/>
              </a:ext>
            </a:extLst>
          </p:cNvPr>
          <p:cNvSpPr/>
          <p:nvPr/>
        </p:nvSpPr>
        <p:spPr>
          <a:xfrm>
            <a:off x="4928589" y="2206092"/>
            <a:ext cx="884150" cy="3241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dirty="0">
                <a:latin typeface="Montserrat" pitchFamily="2" charset="77"/>
              </a:rPr>
              <a:t>16%</a:t>
            </a:r>
          </a:p>
        </p:txBody>
      </p:sp>
      <p:sp>
        <p:nvSpPr>
          <p:cNvPr id="81" name="Rectangle 80">
            <a:extLst>
              <a:ext uri="{FF2B5EF4-FFF2-40B4-BE49-F238E27FC236}">
                <a16:creationId xmlns:a16="http://schemas.microsoft.com/office/drawing/2014/main" id="{2607AD18-53A5-B8E1-FC24-C507CCDCBCF6}"/>
              </a:ext>
            </a:extLst>
          </p:cNvPr>
          <p:cNvSpPr/>
          <p:nvPr/>
        </p:nvSpPr>
        <p:spPr>
          <a:xfrm>
            <a:off x="4158111" y="2206092"/>
            <a:ext cx="708114" cy="3241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dirty="0">
                <a:solidFill>
                  <a:schemeClr val="bg1"/>
                </a:solidFill>
                <a:latin typeface="Montserrat" pitchFamily="2" charset="77"/>
              </a:rPr>
              <a:t>12%</a:t>
            </a:r>
          </a:p>
        </p:txBody>
      </p:sp>
      <p:sp>
        <p:nvSpPr>
          <p:cNvPr id="87" name="Rectangle 86">
            <a:extLst>
              <a:ext uri="{FF2B5EF4-FFF2-40B4-BE49-F238E27FC236}">
                <a16:creationId xmlns:a16="http://schemas.microsoft.com/office/drawing/2014/main" id="{721EBF01-F15C-67FB-0877-BE47983313D9}"/>
              </a:ext>
            </a:extLst>
          </p:cNvPr>
          <p:cNvSpPr/>
          <p:nvPr/>
        </p:nvSpPr>
        <p:spPr>
          <a:xfrm>
            <a:off x="8501328" y="3011609"/>
            <a:ext cx="200909" cy="32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en-US" sz="900" b="1" dirty="0">
                <a:latin typeface="Montserrat" pitchFamily="2" charset="77"/>
              </a:rPr>
              <a:t>0</a:t>
            </a:r>
            <a:endParaRPr lang="en-UA" sz="900" b="1" dirty="0">
              <a:latin typeface="Montserrat" pitchFamily="2" charset="77"/>
            </a:endParaRPr>
          </a:p>
        </p:txBody>
      </p:sp>
      <p:sp>
        <p:nvSpPr>
          <p:cNvPr id="88" name="Rectangle 87">
            <a:extLst>
              <a:ext uri="{FF2B5EF4-FFF2-40B4-BE49-F238E27FC236}">
                <a16:creationId xmlns:a16="http://schemas.microsoft.com/office/drawing/2014/main" id="{139F608E-001B-5B79-D309-60E81A10EB18}"/>
              </a:ext>
            </a:extLst>
          </p:cNvPr>
          <p:cNvSpPr/>
          <p:nvPr/>
        </p:nvSpPr>
        <p:spPr>
          <a:xfrm>
            <a:off x="7043246" y="3011609"/>
            <a:ext cx="1389290" cy="3241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latin typeface="Montserrat" pitchFamily="2" charset="77"/>
              </a:rPr>
              <a:t>27%</a:t>
            </a:r>
            <a:endParaRPr lang="en-UA" sz="900" b="1" dirty="0">
              <a:latin typeface="Montserrat" pitchFamily="2" charset="77"/>
            </a:endParaRPr>
          </a:p>
        </p:txBody>
      </p:sp>
      <p:sp>
        <p:nvSpPr>
          <p:cNvPr id="89" name="Rectangle 88">
            <a:extLst>
              <a:ext uri="{FF2B5EF4-FFF2-40B4-BE49-F238E27FC236}">
                <a16:creationId xmlns:a16="http://schemas.microsoft.com/office/drawing/2014/main" id="{965D24D3-2864-531E-692E-A230DB985141}"/>
              </a:ext>
            </a:extLst>
          </p:cNvPr>
          <p:cNvSpPr/>
          <p:nvPr/>
        </p:nvSpPr>
        <p:spPr>
          <a:xfrm>
            <a:off x="5786269" y="3011609"/>
            <a:ext cx="1180067" cy="3241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latin typeface="Montserrat" pitchFamily="2" charset="77"/>
              </a:rPr>
              <a:t>23%</a:t>
            </a:r>
            <a:endParaRPr lang="en-UA" sz="900" b="1" dirty="0">
              <a:latin typeface="Montserrat" pitchFamily="2" charset="77"/>
            </a:endParaRPr>
          </a:p>
        </p:txBody>
      </p:sp>
      <p:sp>
        <p:nvSpPr>
          <p:cNvPr id="90" name="Rectangle 89">
            <a:extLst>
              <a:ext uri="{FF2B5EF4-FFF2-40B4-BE49-F238E27FC236}">
                <a16:creationId xmlns:a16="http://schemas.microsoft.com/office/drawing/2014/main" id="{117A7C3E-3DBD-C379-15FC-E7E412749C17}"/>
              </a:ext>
            </a:extLst>
          </p:cNvPr>
          <p:cNvSpPr/>
          <p:nvPr/>
        </p:nvSpPr>
        <p:spPr>
          <a:xfrm>
            <a:off x="4771656" y="3011609"/>
            <a:ext cx="936120" cy="3241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latin typeface="Montserrat" pitchFamily="2" charset="77"/>
              </a:rPr>
              <a:t>18%</a:t>
            </a:r>
            <a:endParaRPr lang="en-UA" sz="900" b="1" dirty="0">
              <a:latin typeface="Montserrat" pitchFamily="2" charset="77"/>
            </a:endParaRPr>
          </a:p>
        </p:txBody>
      </p:sp>
      <p:sp>
        <p:nvSpPr>
          <p:cNvPr id="91" name="Rectangle 90">
            <a:extLst>
              <a:ext uri="{FF2B5EF4-FFF2-40B4-BE49-F238E27FC236}">
                <a16:creationId xmlns:a16="http://schemas.microsoft.com/office/drawing/2014/main" id="{D19FCBC9-2AAF-FC43-30B1-8E8B288FDCDC}"/>
              </a:ext>
            </a:extLst>
          </p:cNvPr>
          <p:cNvSpPr/>
          <p:nvPr/>
        </p:nvSpPr>
        <p:spPr>
          <a:xfrm>
            <a:off x="3012205" y="3011609"/>
            <a:ext cx="1690914" cy="3241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latin typeface="Montserrat" pitchFamily="2" charset="77"/>
              </a:rPr>
              <a:t>32%</a:t>
            </a:r>
            <a:endParaRPr lang="en-UA" sz="900" b="1" dirty="0">
              <a:latin typeface="Montserrat" pitchFamily="2" charset="77"/>
            </a:endParaRPr>
          </a:p>
        </p:txBody>
      </p:sp>
      <p:sp>
        <p:nvSpPr>
          <p:cNvPr id="93" name="Rectangle 92">
            <a:extLst>
              <a:ext uri="{FF2B5EF4-FFF2-40B4-BE49-F238E27FC236}">
                <a16:creationId xmlns:a16="http://schemas.microsoft.com/office/drawing/2014/main" id="{E6CA5A14-AABB-7B93-4002-7CB68D3EC1A1}"/>
              </a:ext>
            </a:extLst>
          </p:cNvPr>
          <p:cNvSpPr/>
          <p:nvPr/>
        </p:nvSpPr>
        <p:spPr>
          <a:xfrm>
            <a:off x="8274894" y="3811724"/>
            <a:ext cx="1510784" cy="32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27%</a:t>
            </a:r>
            <a:endParaRPr lang="en-UA" sz="900" b="1" dirty="0">
              <a:solidFill>
                <a:schemeClr val="bg1"/>
              </a:solidFill>
              <a:latin typeface="Montserrat" pitchFamily="2" charset="77"/>
            </a:endParaRPr>
          </a:p>
        </p:txBody>
      </p:sp>
      <p:sp>
        <p:nvSpPr>
          <p:cNvPr id="94" name="Rectangle 93">
            <a:extLst>
              <a:ext uri="{FF2B5EF4-FFF2-40B4-BE49-F238E27FC236}">
                <a16:creationId xmlns:a16="http://schemas.microsoft.com/office/drawing/2014/main" id="{C1E01C74-E375-9573-4408-8D3081E92668}"/>
              </a:ext>
            </a:extLst>
          </p:cNvPr>
          <p:cNvSpPr/>
          <p:nvPr/>
        </p:nvSpPr>
        <p:spPr>
          <a:xfrm>
            <a:off x="6949164" y="3811724"/>
            <a:ext cx="1251392" cy="3241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23</a:t>
            </a:r>
            <a:r>
              <a:rPr lang="en-US" sz="900" b="1" dirty="0">
                <a:solidFill>
                  <a:schemeClr val="bg1"/>
                </a:solidFill>
                <a:latin typeface="Montserrat" pitchFamily="2" charset="77"/>
              </a:rPr>
              <a:t>%</a:t>
            </a:r>
            <a:endParaRPr lang="en-UA" sz="900" b="1" dirty="0">
              <a:solidFill>
                <a:schemeClr val="bg1"/>
              </a:solidFill>
              <a:latin typeface="Montserrat" pitchFamily="2" charset="77"/>
            </a:endParaRPr>
          </a:p>
        </p:txBody>
      </p:sp>
      <p:sp>
        <p:nvSpPr>
          <p:cNvPr id="95" name="Rectangle 94">
            <a:extLst>
              <a:ext uri="{FF2B5EF4-FFF2-40B4-BE49-F238E27FC236}">
                <a16:creationId xmlns:a16="http://schemas.microsoft.com/office/drawing/2014/main" id="{2F7F0B4C-7694-95BC-2BB5-42A6CC059B87}"/>
              </a:ext>
            </a:extLst>
          </p:cNvPr>
          <p:cNvSpPr/>
          <p:nvPr/>
        </p:nvSpPr>
        <p:spPr>
          <a:xfrm>
            <a:off x="5875976" y="3811724"/>
            <a:ext cx="997624" cy="3241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18%</a:t>
            </a:r>
            <a:endParaRPr lang="en-UA" sz="900" b="1" dirty="0">
              <a:solidFill>
                <a:schemeClr val="bg1"/>
              </a:solidFill>
              <a:latin typeface="Montserrat" pitchFamily="2" charset="77"/>
            </a:endParaRPr>
          </a:p>
        </p:txBody>
      </p:sp>
      <p:sp>
        <p:nvSpPr>
          <p:cNvPr id="96" name="Rectangle 95">
            <a:extLst>
              <a:ext uri="{FF2B5EF4-FFF2-40B4-BE49-F238E27FC236}">
                <a16:creationId xmlns:a16="http://schemas.microsoft.com/office/drawing/2014/main" id="{842E387A-ED97-FCEE-85A6-3251AE3D82DA}"/>
              </a:ext>
            </a:extLst>
          </p:cNvPr>
          <p:cNvSpPr/>
          <p:nvPr/>
        </p:nvSpPr>
        <p:spPr>
          <a:xfrm>
            <a:off x="4771656" y="3811724"/>
            <a:ext cx="1030688" cy="3241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19%</a:t>
            </a:r>
            <a:endParaRPr lang="en-UA" sz="900" b="1" dirty="0">
              <a:solidFill>
                <a:schemeClr val="bg1"/>
              </a:solidFill>
              <a:latin typeface="Montserrat" pitchFamily="2" charset="77"/>
            </a:endParaRPr>
          </a:p>
        </p:txBody>
      </p:sp>
      <p:sp>
        <p:nvSpPr>
          <p:cNvPr id="99" name="Rectangle 98">
            <a:extLst>
              <a:ext uri="{FF2B5EF4-FFF2-40B4-BE49-F238E27FC236}">
                <a16:creationId xmlns:a16="http://schemas.microsoft.com/office/drawing/2014/main" id="{515CA44F-3CA5-57A5-165F-B203E72FDF97}"/>
              </a:ext>
            </a:extLst>
          </p:cNvPr>
          <p:cNvSpPr/>
          <p:nvPr/>
        </p:nvSpPr>
        <p:spPr>
          <a:xfrm>
            <a:off x="3955115" y="3811724"/>
            <a:ext cx="740977" cy="3241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14%</a:t>
            </a:r>
            <a:endParaRPr lang="en-UA" sz="900" b="1" dirty="0">
              <a:solidFill>
                <a:schemeClr val="bg1"/>
              </a:solidFill>
              <a:latin typeface="Montserrat" pitchFamily="2" charset="77"/>
            </a:endParaRPr>
          </a:p>
        </p:txBody>
      </p:sp>
      <p:sp>
        <p:nvSpPr>
          <p:cNvPr id="100" name="Rectangle 99">
            <a:extLst>
              <a:ext uri="{FF2B5EF4-FFF2-40B4-BE49-F238E27FC236}">
                <a16:creationId xmlns:a16="http://schemas.microsoft.com/office/drawing/2014/main" id="{C80E1861-446C-D239-6ADD-FEECDB54ACDA}"/>
              </a:ext>
            </a:extLst>
          </p:cNvPr>
          <p:cNvSpPr/>
          <p:nvPr/>
        </p:nvSpPr>
        <p:spPr>
          <a:xfrm>
            <a:off x="7910580" y="4609772"/>
            <a:ext cx="2717650" cy="32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50%</a:t>
            </a:r>
            <a:endParaRPr lang="en-UA" sz="900" b="1" dirty="0">
              <a:solidFill>
                <a:schemeClr val="bg1"/>
              </a:solidFill>
              <a:latin typeface="Montserrat" pitchFamily="2" charset="77"/>
            </a:endParaRPr>
          </a:p>
        </p:txBody>
      </p:sp>
      <p:sp>
        <p:nvSpPr>
          <p:cNvPr id="101" name="Rectangle 100">
            <a:extLst>
              <a:ext uri="{FF2B5EF4-FFF2-40B4-BE49-F238E27FC236}">
                <a16:creationId xmlns:a16="http://schemas.microsoft.com/office/drawing/2014/main" id="{CB8895C8-4081-130C-C4BB-279948A724D6}"/>
              </a:ext>
            </a:extLst>
          </p:cNvPr>
          <p:cNvSpPr/>
          <p:nvPr/>
        </p:nvSpPr>
        <p:spPr>
          <a:xfrm>
            <a:off x="6949164" y="4609772"/>
            <a:ext cx="893192" cy="3241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18%</a:t>
            </a:r>
            <a:endParaRPr lang="en-UA" sz="900" b="1" dirty="0">
              <a:solidFill>
                <a:schemeClr val="bg1"/>
              </a:solidFill>
              <a:latin typeface="Montserrat" pitchFamily="2" charset="77"/>
            </a:endParaRPr>
          </a:p>
        </p:txBody>
      </p:sp>
      <p:sp>
        <p:nvSpPr>
          <p:cNvPr id="102" name="Rectangle 101">
            <a:extLst>
              <a:ext uri="{FF2B5EF4-FFF2-40B4-BE49-F238E27FC236}">
                <a16:creationId xmlns:a16="http://schemas.microsoft.com/office/drawing/2014/main" id="{CD8E32B3-96FD-3360-7306-291C49B73C25}"/>
              </a:ext>
            </a:extLst>
          </p:cNvPr>
          <p:cNvSpPr/>
          <p:nvPr/>
        </p:nvSpPr>
        <p:spPr>
          <a:xfrm>
            <a:off x="5875976" y="4609772"/>
            <a:ext cx="1009953" cy="3241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19%</a:t>
            </a:r>
            <a:endParaRPr lang="en-UA" sz="900" b="1" dirty="0">
              <a:solidFill>
                <a:schemeClr val="bg1"/>
              </a:solidFill>
              <a:latin typeface="Montserrat" pitchFamily="2" charset="77"/>
            </a:endParaRPr>
          </a:p>
        </p:txBody>
      </p:sp>
      <p:sp>
        <p:nvSpPr>
          <p:cNvPr id="103" name="Rectangle 102">
            <a:extLst>
              <a:ext uri="{FF2B5EF4-FFF2-40B4-BE49-F238E27FC236}">
                <a16:creationId xmlns:a16="http://schemas.microsoft.com/office/drawing/2014/main" id="{D6BFF145-1F5D-485F-02CA-6865D496165A}"/>
              </a:ext>
            </a:extLst>
          </p:cNvPr>
          <p:cNvSpPr/>
          <p:nvPr/>
        </p:nvSpPr>
        <p:spPr>
          <a:xfrm>
            <a:off x="5204821" y="4609772"/>
            <a:ext cx="607918" cy="3241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14%</a:t>
            </a:r>
            <a:endParaRPr lang="en-UA" sz="900" b="1" dirty="0">
              <a:solidFill>
                <a:schemeClr val="bg1"/>
              </a:solidFill>
              <a:latin typeface="Montserrat" pitchFamily="2" charset="77"/>
            </a:endParaRPr>
          </a:p>
        </p:txBody>
      </p:sp>
      <p:sp>
        <p:nvSpPr>
          <p:cNvPr id="104" name="Rectangle 103">
            <a:extLst>
              <a:ext uri="{FF2B5EF4-FFF2-40B4-BE49-F238E27FC236}">
                <a16:creationId xmlns:a16="http://schemas.microsoft.com/office/drawing/2014/main" id="{C3BBB36C-83DF-7994-38CF-C596D6814942}"/>
              </a:ext>
            </a:extLst>
          </p:cNvPr>
          <p:cNvSpPr/>
          <p:nvPr/>
        </p:nvSpPr>
        <p:spPr>
          <a:xfrm>
            <a:off x="4973155" y="4609772"/>
            <a:ext cx="168988" cy="3241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en-US" sz="900" b="1" dirty="0">
                <a:solidFill>
                  <a:schemeClr val="bg1"/>
                </a:solidFill>
                <a:latin typeface="Montserrat" pitchFamily="2" charset="77"/>
              </a:rPr>
              <a:t>0</a:t>
            </a:r>
            <a:endParaRPr lang="en-UA" sz="900" b="1" dirty="0">
              <a:solidFill>
                <a:schemeClr val="bg1"/>
              </a:solidFill>
              <a:latin typeface="Montserrat" pitchFamily="2" charset="77"/>
            </a:endParaRPr>
          </a:p>
        </p:txBody>
      </p:sp>
      <p:sp>
        <p:nvSpPr>
          <p:cNvPr id="105" name="Rectangle 104">
            <a:extLst>
              <a:ext uri="{FF2B5EF4-FFF2-40B4-BE49-F238E27FC236}">
                <a16:creationId xmlns:a16="http://schemas.microsoft.com/office/drawing/2014/main" id="{E86F0401-0AAC-8F1B-2C13-E8A0255D9F65}"/>
              </a:ext>
            </a:extLst>
          </p:cNvPr>
          <p:cNvSpPr/>
          <p:nvPr/>
        </p:nvSpPr>
        <p:spPr>
          <a:xfrm>
            <a:off x="7737113" y="5404485"/>
            <a:ext cx="2932403" cy="32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53%</a:t>
            </a:r>
            <a:endParaRPr lang="en-UA" sz="900" b="1" dirty="0">
              <a:solidFill>
                <a:schemeClr val="bg1"/>
              </a:solidFill>
              <a:latin typeface="Montserrat" pitchFamily="2" charset="77"/>
            </a:endParaRPr>
          </a:p>
        </p:txBody>
      </p:sp>
      <p:sp>
        <p:nvSpPr>
          <p:cNvPr id="106" name="Rectangle 105">
            <a:extLst>
              <a:ext uri="{FF2B5EF4-FFF2-40B4-BE49-F238E27FC236}">
                <a16:creationId xmlns:a16="http://schemas.microsoft.com/office/drawing/2014/main" id="{379DBA14-E612-5090-0BA3-E8B672A9AD30}"/>
              </a:ext>
            </a:extLst>
          </p:cNvPr>
          <p:cNvSpPr/>
          <p:nvPr/>
        </p:nvSpPr>
        <p:spPr>
          <a:xfrm>
            <a:off x="6949164" y="5404485"/>
            <a:ext cx="721867" cy="3241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15%</a:t>
            </a:r>
            <a:endParaRPr lang="en-UA" sz="900" b="1" dirty="0">
              <a:solidFill>
                <a:schemeClr val="bg1"/>
              </a:solidFill>
              <a:latin typeface="Montserrat" pitchFamily="2" charset="77"/>
            </a:endParaRPr>
          </a:p>
        </p:txBody>
      </p:sp>
      <p:sp>
        <p:nvSpPr>
          <p:cNvPr id="107" name="Rectangle 106">
            <a:extLst>
              <a:ext uri="{FF2B5EF4-FFF2-40B4-BE49-F238E27FC236}">
                <a16:creationId xmlns:a16="http://schemas.microsoft.com/office/drawing/2014/main" id="{D73ABC15-418A-163B-4430-4FEA0AB329D2}"/>
              </a:ext>
            </a:extLst>
          </p:cNvPr>
          <p:cNvSpPr/>
          <p:nvPr/>
        </p:nvSpPr>
        <p:spPr>
          <a:xfrm>
            <a:off x="5875976" y="5404485"/>
            <a:ext cx="1009953" cy="32413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19%</a:t>
            </a:r>
            <a:endParaRPr lang="en-UA" sz="900" b="1" dirty="0">
              <a:solidFill>
                <a:schemeClr val="bg1"/>
              </a:solidFill>
              <a:latin typeface="Montserrat" pitchFamily="2" charset="77"/>
            </a:endParaRPr>
          </a:p>
        </p:txBody>
      </p:sp>
      <p:sp>
        <p:nvSpPr>
          <p:cNvPr id="108" name="Rectangle 107">
            <a:extLst>
              <a:ext uri="{FF2B5EF4-FFF2-40B4-BE49-F238E27FC236}">
                <a16:creationId xmlns:a16="http://schemas.microsoft.com/office/drawing/2014/main" id="{87B5C340-6A65-9681-7BA2-92B3AABDB34E}"/>
              </a:ext>
            </a:extLst>
          </p:cNvPr>
          <p:cNvSpPr/>
          <p:nvPr/>
        </p:nvSpPr>
        <p:spPr>
          <a:xfrm>
            <a:off x="5204821" y="5404485"/>
            <a:ext cx="607918" cy="32413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900" b="1">
                <a:solidFill>
                  <a:schemeClr val="bg1"/>
                </a:solidFill>
                <a:latin typeface="Montserrat" pitchFamily="2" charset="77"/>
              </a:rPr>
              <a:t>13%</a:t>
            </a:r>
            <a:endParaRPr lang="en-UA" sz="900" b="1" dirty="0">
              <a:solidFill>
                <a:schemeClr val="bg1"/>
              </a:solidFill>
              <a:latin typeface="Montserrat" pitchFamily="2" charset="77"/>
            </a:endParaRPr>
          </a:p>
        </p:txBody>
      </p:sp>
      <p:sp>
        <p:nvSpPr>
          <p:cNvPr id="109" name="Rectangle 108">
            <a:extLst>
              <a:ext uri="{FF2B5EF4-FFF2-40B4-BE49-F238E27FC236}">
                <a16:creationId xmlns:a16="http://schemas.microsoft.com/office/drawing/2014/main" id="{62C344BE-9B82-E59B-7A1D-CC6EB06D85B0}"/>
              </a:ext>
            </a:extLst>
          </p:cNvPr>
          <p:cNvSpPr/>
          <p:nvPr/>
        </p:nvSpPr>
        <p:spPr>
          <a:xfrm>
            <a:off x="4899607" y="5404485"/>
            <a:ext cx="242536" cy="32413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lnSpc>
                <a:spcPct val="80000"/>
              </a:lnSpc>
            </a:pPr>
            <a:r>
              <a:rPr lang="en-UA" sz="900" b="1">
                <a:solidFill>
                  <a:schemeClr val="bg1"/>
                </a:solidFill>
                <a:latin typeface="Montserrat" pitchFamily="2" charset="77"/>
              </a:rPr>
              <a:t>1%</a:t>
            </a:r>
            <a:endParaRPr lang="en-UA" sz="900" b="1" dirty="0">
              <a:solidFill>
                <a:schemeClr val="bg1"/>
              </a:solidFill>
              <a:latin typeface="Montserrat" pitchFamily="2" charset="77"/>
            </a:endParaRPr>
          </a:p>
        </p:txBody>
      </p:sp>
      <p:grpSp>
        <p:nvGrpSpPr>
          <p:cNvPr id="115" name="Group 114">
            <a:extLst>
              <a:ext uri="{FF2B5EF4-FFF2-40B4-BE49-F238E27FC236}">
                <a16:creationId xmlns:a16="http://schemas.microsoft.com/office/drawing/2014/main" id="{2D0FAC26-6261-A330-1AE2-ED17B4AE7F74}"/>
              </a:ext>
            </a:extLst>
          </p:cNvPr>
          <p:cNvGrpSpPr/>
          <p:nvPr/>
        </p:nvGrpSpPr>
        <p:grpSpPr>
          <a:xfrm>
            <a:off x="3480573" y="2206092"/>
            <a:ext cx="541257" cy="319679"/>
            <a:chOff x="2030879" y="3283446"/>
            <a:chExt cx="489853" cy="380943"/>
          </a:xfrm>
        </p:grpSpPr>
        <p:sp>
          <p:nvSpPr>
            <p:cNvPr id="113" name="Rounded Rectangle 112">
              <a:extLst>
                <a:ext uri="{FF2B5EF4-FFF2-40B4-BE49-F238E27FC236}">
                  <a16:creationId xmlns:a16="http://schemas.microsoft.com/office/drawing/2014/main" id="{B81514F9-6979-B59D-A0CF-039D345DFA02}"/>
                </a:ext>
              </a:extLst>
            </p:cNvPr>
            <p:cNvSpPr/>
            <p:nvPr/>
          </p:nvSpPr>
          <p:spPr>
            <a:xfrm>
              <a:off x="2030879" y="3283446"/>
              <a:ext cx="387135" cy="380943"/>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3</a:t>
              </a:r>
              <a:r>
                <a:rPr lang="en-US"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a:t>
              </a: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4</a:t>
              </a:r>
            </a:p>
          </p:txBody>
        </p:sp>
        <p:sp>
          <p:nvSpPr>
            <p:cNvPr id="114" name="Triangle 113">
              <a:extLst>
                <a:ext uri="{FF2B5EF4-FFF2-40B4-BE49-F238E27FC236}">
                  <a16:creationId xmlns:a16="http://schemas.microsoft.com/office/drawing/2014/main" id="{1C99CD0F-CAE6-B6DD-BC0D-8B10AFACDD24}"/>
                </a:ext>
              </a:extLst>
            </p:cNvPr>
            <p:cNvSpPr/>
            <p:nvPr/>
          </p:nvSpPr>
          <p:spPr>
            <a:xfrm rot="5400000">
              <a:off x="2367983" y="3425133"/>
              <a:ext cx="198986" cy="1065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a:solidFill>
                  <a:schemeClr val="tx1">
                    <a:lumMod val="50000"/>
                    <a:lumOff val="50000"/>
                  </a:schemeClr>
                </a:solidFill>
                <a:latin typeface="Montserrat" pitchFamily="2" charset="77"/>
              </a:endParaRPr>
            </a:p>
          </p:txBody>
        </p:sp>
      </p:grpSp>
      <p:grpSp>
        <p:nvGrpSpPr>
          <p:cNvPr id="116" name="Group 115">
            <a:extLst>
              <a:ext uri="{FF2B5EF4-FFF2-40B4-BE49-F238E27FC236}">
                <a16:creationId xmlns:a16="http://schemas.microsoft.com/office/drawing/2014/main" id="{8FFEAE53-74E5-405D-67CF-3CE889536EFC}"/>
              </a:ext>
            </a:extLst>
          </p:cNvPr>
          <p:cNvGrpSpPr/>
          <p:nvPr/>
        </p:nvGrpSpPr>
        <p:grpSpPr>
          <a:xfrm>
            <a:off x="2348513" y="3016066"/>
            <a:ext cx="541257" cy="319679"/>
            <a:chOff x="2030879" y="3283446"/>
            <a:chExt cx="489853" cy="380943"/>
          </a:xfrm>
        </p:grpSpPr>
        <p:sp>
          <p:nvSpPr>
            <p:cNvPr id="117" name="Rounded Rectangle 116">
              <a:extLst>
                <a:ext uri="{FF2B5EF4-FFF2-40B4-BE49-F238E27FC236}">
                  <a16:creationId xmlns:a16="http://schemas.microsoft.com/office/drawing/2014/main" id="{C2CC0927-514E-7BC8-D36C-24B1E7C6644E}"/>
                </a:ext>
              </a:extLst>
            </p:cNvPr>
            <p:cNvSpPr/>
            <p:nvPr/>
          </p:nvSpPr>
          <p:spPr>
            <a:xfrm>
              <a:off x="2030879" y="3283446"/>
              <a:ext cx="387135" cy="380943"/>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2</a:t>
              </a:r>
              <a:r>
                <a:rPr lang="en-US"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a:t>
              </a: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4</a:t>
              </a:r>
            </a:p>
          </p:txBody>
        </p:sp>
        <p:sp>
          <p:nvSpPr>
            <p:cNvPr id="118" name="Triangle 117">
              <a:extLst>
                <a:ext uri="{FF2B5EF4-FFF2-40B4-BE49-F238E27FC236}">
                  <a16:creationId xmlns:a16="http://schemas.microsoft.com/office/drawing/2014/main" id="{2AC93528-9108-4E6D-E65C-74974B73A3B5}"/>
                </a:ext>
              </a:extLst>
            </p:cNvPr>
            <p:cNvSpPr/>
            <p:nvPr/>
          </p:nvSpPr>
          <p:spPr>
            <a:xfrm rot="5400000">
              <a:off x="2367983" y="3425133"/>
              <a:ext cx="198986" cy="1065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a:solidFill>
                  <a:schemeClr val="tx1">
                    <a:lumMod val="50000"/>
                    <a:lumOff val="50000"/>
                  </a:schemeClr>
                </a:solidFill>
                <a:latin typeface="Montserrat" pitchFamily="2" charset="77"/>
              </a:endParaRPr>
            </a:p>
          </p:txBody>
        </p:sp>
      </p:grpSp>
      <p:grpSp>
        <p:nvGrpSpPr>
          <p:cNvPr id="119" name="Group 118">
            <a:extLst>
              <a:ext uri="{FF2B5EF4-FFF2-40B4-BE49-F238E27FC236}">
                <a16:creationId xmlns:a16="http://schemas.microsoft.com/office/drawing/2014/main" id="{132128CB-7217-41E0-7960-FFE093EE310B}"/>
              </a:ext>
            </a:extLst>
          </p:cNvPr>
          <p:cNvGrpSpPr/>
          <p:nvPr/>
        </p:nvGrpSpPr>
        <p:grpSpPr>
          <a:xfrm>
            <a:off x="3273437" y="3816181"/>
            <a:ext cx="541257" cy="319679"/>
            <a:chOff x="2030879" y="3283446"/>
            <a:chExt cx="489853" cy="380943"/>
          </a:xfrm>
        </p:grpSpPr>
        <p:sp>
          <p:nvSpPr>
            <p:cNvPr id="120" name="Rounded Rectangle 119">
              <a:extLst>
                <a:ext uri="{FF2B5EF4-FFF2-40B4-BE49-F238E27FC236}">
                  <a16:creationId xmlns:a16="http://schemas.microsoft.com/office/drawing/2014/main" id="{C6B43198-0AFA-2293-8921-84174CFC37E5}"/>
                </a:ext>
              </a:extLst>
            </p:cNvPr>
            <p:cNvSpPr/>
            <p:nvPr/>
          </p:nvSpPr>
          <p:spPr>
            <a:xfrm>
              <a:off x="2030879" y="3283446"/>
              <a:ext cx="387135" cy="380943"/>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3</a:t>
              </a:r>
              <a:r>
                <a:rPr lang="en-US"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a:t>
              </a: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3</a:t>
              </a:r>
            </a:p>
          </p:txBody>
        </p:sp>
        <p:sp>
          <p:nvSpPr>
            <p:cNvPr id="121" name="Triangle 120">
              <a:extLst>
                <a:ext uri="{FF2B5EF4-FFF2-40B4-BE49-F238E27FC236}">
                  <a16:creationId xmlns:a16="http://schemas.microsoft.com/office/drawing/2014/main" id="{194B7853-D622-CFBA-2372-03C4E25F1E0A}"/>
                </a:ext>
              </a:extLst>
            </p:cNvPr>
            <p:cNvSpPr/>
            <p:nvPr/>
          </p:nvSpPr>
          <p:spPr>
            <a:xfrm rot="5400000">
              <a:off x="2367983" y="3425133"/>
              <a:ext cx="198986" cy="1065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a:solidFill>
                  <a:schemeClr val="tx1">
                    <a:lumMod val="50000"/>
                    <a:lumOff val="50000"/>
                  </a:schemeClr>
                </a:solidFill>
                <a:latin typeface="Montserrat" pitchFamily="2" charset="77"/>
              </a:endParaRPr>
            </a:p>
          </p:txBody>
        </p:sp>
      </p:grpSp>
      <p:grpSp>
        <p:nvGrpSpPr>
          <p:cNvPr id="122" name="Group 121">
            <a:extLst>
              <a:ext uri="{FF2B5EF4-FFF2-40B4-BE49-F238E27FC236}">
                <a16:creationId xmlns:a16="http://schemas.microsoft.com/office/drawing/2014/main" id="{7E03C679-E494-F5B8-C846-3657BBC32CE9}"/>
              </a:ext>
            </a:extLst>
          </p:cNvPr>
          <p:cNvGrpSpPr/>
          <p:nvPr/>
        </p:nvGrpSpPr>
        <p:grpSpPr>
          <a:xfrm>
            <a:off x="4301413" y="4614229"/>
            <a:ext cx="541257" cy="319679"/>
            <a:chOff x="2030879" y="3283446"/>
            <a:chExt cx="489853" cy="380943"/>
          </a:xfrm>
        </p:grpSpPr>
        <p:sp>
          <p:nvSpPr>
            <p:cNvPr id="123" name="Rounded Rectangle 122">
              <a:extLst>
                <a:ext uri="{FF2B5EF4-FFF2-40B4-BE49-F238E27FC236}">
                  <a16:creationId xmlns:a16="http://schemas.microsoft.com/office/drawing/2014/main" id="{4B7A76E8-D2FC-8BE0-F3B4-9AE92FA651D4}"/>
                </a:ext>
              </a:extLst>
            </p:cNvPr>
            <p:cNvSpPr/>
            <p:nvPr/>
          </p:nvSpPr>
          <p:spPr>
            <a:xfrm>
              <a:off x="2030879" y="3283446"/>
              <a:ext cx="387135" cy="380943"/>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4</a:t>
              </a:r>
              <a:r>
                <a:rPr lang="en-US"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a:t>
              </a: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0</a:t>
              </a:r>
            </a:p>
          </p:txBody>
        </p:sp>
        <p:sp>
          <p:nvSpPr>
            <p:cNvPr id="124" name="Triangle 123">
              <a:extLst>
                <a:ext uri="{FF2B5EF4-FFF2-40B4-BE49-F238E27FC236}">
                  <a16:creationId xmlns:a16="http://schemas.microsoft.com/office/drawing/2014/main" id="{B9834AA6-2615-4867-53D1-28EE7740D81D}"/>
                </a:ext>
              </a:extLst>
            </p:cNvPr>
            <p:cNvSpPr/>
            <p:nvPr/>
          </p:nvSpPr>
          <p:spPr>
            <a:xfrm rot="5400000">
              <a:off x="2367983" y="3425133"/>
              <a:ext cx="198986" cy="1065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a:solidFill>
                  <a:schemeClr val="tx1">
                    <a:lumMod val="50000"/>
                    <a:lumOff val="50000"/>
                  </a:schemeClr>
                </a:solidFill>
                <a:latin typeface="Montserrat" pitchFamily="2" charset="77"/>
              </a:endParaRPr>
            </a:p>
          </p:txBody>
        </p:sp>
      </p:grpSp>
      <p:grpSp>
        <p:nvGrpSpPr>
          <p:cNvPr id="125" name="Group 124">
            <a:extLst>
              <a:ext uri="{FF2B5EF4-FFF2-40B4-BE49-F238E27FC236}">
                <a16:creationId xmlns:a16="http://schemas.microsoft.com/office/drawing/2014/main" id="{3A8DA11D-0017-EC65-1E14-F1FE2DDEA36C}"/>
              </a:ext>
            </a:extLst>
          </p:cNvPr>
          <p:cNvGrpSpPr/>
          <p:nvPr/>
        </p:nvGrpSpPr>
        <p:grpSpPr>
          <a:xfrm>
            <a:off x="4179651" y="5408942"/>
            <a:ext cx="541257" cy="319679"/>
            <a:chOff x="2030879" y="3283446"/>
            <a:chExt cx="489853" cy="380943"/>
          </a:xfrm>
        </p:grpSpPr>
        <p:sp>
          <p:nvSpPr>
            <p:cNvPr id="126" name="Rounded Rectangle 125">
              <a:extLst>
                <a:ext uri="{FF2B5EF4-FFF2-40B4-BE49-F238E27FC236}">
                  <a16:creationId xmlns:a16="http://schemas.microsoft.com/office/drawing/2014/main" id="{BAAFD6F3-DB86-024C-D454-41DC91C31A0C}"/>
                </a:ext>
              </a:extLst>
            </p:cNvPr>
            <p:cNvSpPr/>
            <p:nvPr/>
          </p:nvSpPr>
          <p:spPr>
            <a:xfrm>
              <a:off x="2030879" y="3283446"/>
              <a:ext cx="387135" cy="380943"/>
            </a:xfrm>
            <a:prstGeom prst="roundRect">
              <a:avLst>
                <a:gd name="adj" fmla="val 0"/>
              </a:avLst>
            </a:prstGeom>
            <a:solidFill>
              <a:schemeClr val="bg1"/>
            </a:solidFill>
            <a:ln>
              <a:noFill/>
            </a:ln>
            <a:effectLst>
              <a:outerShdw blurRad="1778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4</a:t>
              </a:r>
              <a:r>
                <a:rPr lang="en-US"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a:t>
              </a:r>
              <a:r>
                <a:rPr lang="en-UA" sz="1200" b="1" dirty="0">
                  <a:solidFill>
                    <a:schemeClr val="tx1">
                      <a:lumMod val="50000"/>
                      <a:lumOff val="50000"/>
                    </a:schemeClr>
                  </a:solidFill>
                  <a:latin typeface="Montserrat" pitchFamily="2" charset="77"/>
                  <a:ea typeface="Open Sans" panose="020B0606030504020204" pitchFamily="34" charset="0"/>
                  <a:cs typeface="Open Sans" panose="020B0606030504020204" pitchFamily="34" charset="0"/>
                </a:rPr>
                <a:t>1</a:t>
              </a:r>
            </a:p>
          </p:txBody>
        </p:sp>
        <p:sp>
          <p:nvSpPr>
            <p:cNvPr id="127" name="Triangle 126">
              <a:extLst>
                <a:ext uri="{FF2B5EF4-FFF2-40B4-BE49-F238E27FC236}">
                  <a16:creationId xmlns:a16="http://schemas.microsoft.com/office/drawing/2014/main" id="{1922736F-BE9C-F517-F508-32C7A8A24A72}"/>
                </a:ext>
              </a:extLst>
            </p:cNvPr>
            <p:cNvSpPr/>
            <p:nvPr/>
          </p:nvSpPr>
          <p:spPr>
            <a:xfrm rot="5400000">
              <a:off x="2367983" y="3425133"/>
              <a:ext cx="198986" cy="10651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a:solidFill>
                  <a:schemeClr val="tx1">
                    <a:lumMod val="50000"/>
                    <a:lumOff val="50000"/>
                  </a:schemeClr>
                </a:solidFill>
                <a:latin typeface="Montserrat" pitchFamily="2" charset="77"/>
              </a:endParaRPr>
            </a:p>
          </p:txBody>
        </p:sp>
      </p:grpSp>
      <p:sp>
        <p:nvSpPr>
          <p:cNvPr id="128" name="TextBox 127">
            <a:extLst>
              <a:ext uri="{FF2B5EF4-FFF2-40B4-BE49-F238E27FC236}">
                <a16:creationId xmlns:a16="http://schemas.microsoft.com/office/drawing/2014/main" id="{340ACB86-3E18-613B-27E1-11BEB1DCE292}"/>
              </a:ext>
            </a:extLst>
          </p:cNvPr>
          <p:cNvSpPr txBox="1"/>
          <p:nvPr/>
        </p:nvSpPr>
        <p:spPr>
          <a:xfrm>
            <a:off x="5869032" y="1994722"/>
            <a:ext cx="987424" cy="167253"/>
          </a:xfrm>
          <a:prstGeom prst="rect">
            <a:avLst/>
          </a:prstGeom>
          <a:solidFill>
            <a:schemeClr val="bg2"/>
          </a:solidFill>
        </p:spPr>
        <p:txBody>
          <a:bodyPr wrap="square" lIns="0" rIns="0" rtlCol="0" anchor="ctr">
            <a:noAutofit/>
          </a:bodyPr>
          <a:lstStyle/>
          <a:p>
            <a:pPr algn="ctr">
              <a:lnSpc>
                <a:spcPct val="90000"/>
              </a:lnSpc>
            </a:pPr>
            <a:r>
              <a:rPr lang="en-US" sz="1000" dirty="0">
                <a:solidFill>
                  <a:schemeClr val="tx2"/>
                </a:solidFill>
                <a:latin typeface="Montserrat" panose="00000500000000000000" pitchFamily="50" charset="0"/>
              </a:rPr>
              <a:t>Overall (3.79k)</a:t>
            </a:r>
          </a:p>
        </p:txBody>
      </p:sp>
      <p:sp>
        <p:nvSpPr>
          <p:cNvPr id="130" name="TextBox 129">
            <a:extLst>
              <a:ext uri="{FF2B5EF4-FFF2-40B4-BE49-F238E27FC236}">
                <a16:creationId xmlns:a16="http://schemas.microsoft.com/office/drawing/2014/main" id="{D6A529F2-FB8B-5ED2-7BC9-ED13512DFE25}"/>
              </a:ext>
            </a:extLst>
          </p:cNvPr>
          <p:cNvSpPr txBox="1"/>
          <p:nvPr/>
        </p:nvSpPr>
        <p:spPr>
          <a:xfrm>
            <a:off x="4349018" y="2796865"/>
            <a:ext cx="4022239" cy="167253"/>
          </a:xfrm>
          <a:prstGeom prst="rect">
            <a:avLst/>
          </a:prstGeom>
          <a:solidFill>
            <a:schemeClr val="bg2"/>
          </a:solidFill>
        </p:spPr>
        <p:txBody>
          <a:bodyPr wrap="square" lIns="0" rIns="0" rtlCol="0" anchor="ctr">
            <a:noAutofit/>
          </a:bodyPr>
          <a:lstStyle/>
          <a:p>
            <a:pPr algn="ctr">
              <a:lnSpc>
                <a:spcPct val="90000"/>
              </a:lnSpc>
            </a:pPr>
            <a:r>
              <a:rPr lang="en-US" sz="1000" dirty="0">
                <a:solidFill>
                  <a:schemeClr val="tx2"/>
                </a:solidFill>
                <a:latin typeface="Montserrat" panose="00000500000000000000" pitchFamily="50" charset="0"/>
              </a:rPr>
              <a:t>The virtual models of customized products are realistic (1.00k)</a:t>
            </a:r>
          </a:p>
        </p:txBody>
      </p:sp>
      <p:sp>
        <p:nvSpPr>
          <p:cNvPr id="131" name="TextBox 130">
            <a:extLst>
              <a:ext uri="{FF2B5EF4-FFF2-40B4-BE49-F238E27FC236}">
                <a16:creationId xmlns:a16="http://schemas.microsoft.com/office/drawing/2014/main" id="{1F543C66-1C9D-EF89-A9D6-6DB02C671B3E}"/>
              </a:ext>
            </a:extLst>
          </p:cNvPr>
          <p:cNvSpPr txBox="1"/>
          <p:nvPr/>
        </p:nvSpPr>
        <p:spPr>
          <a:xfrm>
            <a:off x="3959435" y="3599661"/>
            <a:ext cx="4803205" cy="167253"/>
          </a:xfrm>
          <a:prstGeom prst="rect">
            <a:avLst/>
          </a:prstGeom>
          <a:solidFill>
            <a:schemeClr val="bg2"/>
          </a:solidFill>
        </p:spPr>
        <p:txBody>
          <a:bodyPr wrap="square" lIns="0" rIns="0" rtlCol="0" anchor="ctr">
            <a:noAutofit/>
          </a:bodyPr>
          <a:lstStyle/>
          <a:p>
            <a:pPr algn="ctr">
              <a:lnSpc>
                <a:spcPct val="90000"/>
              </a:lnSpc>
            </a:pPr>
            <a:r>
              <a:rPr lang="en-US" sz="1000" dirty="0">
                <a:solidFill>
                  <a:schemeClr val="tx2"/>
                </a:solidFill>
                <a:latin typeface="Montserrat" panose="00000500000000000000" pitchFamily="50" charset="0"/>
              </a:rPr>
              <a:t>The information about customized components is clearly identified (1.00k)</a:t>
            </a:r>
          </a:p>
        </p:txBody>
      </p:sp>
      <p:sp>
        <p:nvSpPr>
          <p:cNvPr id="132" name="TextBox 131">
            <a:extLst>
              <a:ext uri="{FF2B5EF4-FFF2-40B4-BE49-F238E27FC236}">
                <a16:creationId xmlns:a16="http://schemas.microsoft.com/office/drawing/2014/main" id="{9A510445-931B-3E1B-840E-781EC12CF9AB}"/>
              </a:ext>
            </a:extLst>
          </p:cNvPr>
          <p:cNvSpPr txBox="1"/>
          <p:nvPr/>
        </p:nvSpPr>
        <p:spPr>
          <a:xfrm>
            <a:off x="4496508" y="4394374"/>
            <a:ext cx="3738410" cy="167253"/>
          </a:xfrm>
          <a:prstGeom prst="rect">
            <a:avLst/>
          </a:prstGeom>
          <a:solidFill>
            <a:schemeClr val="bg2"/>
          </a:solidFill>
        </p:spPr>
        <p:txBody>
          <a:bodyPr wrap="square" lIns="0" rIns="0" rtlCol="0" anchor="ctr">
            <a:noAutofit/>
          </a:bodyPr>
          <a:lstStyle/>
          <a:p>
            <a:pPr algn="ctr">
              <a:lnSpc>
                <a:spcPct val="90000"/>
              </a:lnSpc>
            </a:pPr>
            <a:r>
              <a:rPr lang="en-US" sz="1000" dirty="0">
                <a:solidFill>
                  <a:schemeClr val="tx2"/>
                </a:solidFill>
                <a:latin typeface="Montserrat" panose="00000500000000000000" pitchFamily="50" charset="0"/>
              </a:rPr>
              <a:t>The verify of customized products are satisfactory (1.00k)</a:t>
            </a:r>
          </a:p>
        </p:txBody>
      </p:sp>
      <p:sp>
        <p:nvSpPr>
          <p:cNvPr id="133" name="TextBox 132">
            <a:extLst>
              <a:ext uri="{FF2B5EF4-FFF2-40B4-BE49-F238E27FC236}">
                <a16:creationId xmlns:a16="http://schemas.microsoft.com/office/drawing/2014/main" id="{06BEE7DB-D9D3-28FD-B15E-99466FDF46DC}"/>
              </a:ext>
            </a:extLst>
          </p:cNvPr>
          <p:cNvSpPr txBox="1"/>
          <p:nvPr/>
        </p:nvSpPr>
        <p:spPr>
          <a:xfrm>
            <a:off x="4016722" y="5188273"/>
            <a:ext cx="4691956" cy="167253"/>
          </a:xfrm>
          <a:prstGeom prst="rect">
            <a:avLst/>
          </a:prstGeom>
          <a:solidFill>
            <a:schemeClr val="bg2"/>
          </a:solidFill>
        </p:spPr>
        <p:txBody>
          <a:bodyPr wrap="square" lIns="0" rIns="0" rtlCol="0" anchor="ctr">
            <a:noAutofit/>
          </a:bodyPr>
          <a:lstStyle/>
          <a:p>
            <a:pPr algn="ctr">
              <a:lnSpc>
                <a:spcPct val="90000"/>
              </a:lnSpc>
            </a:pPr>
            <a:r>
              <a:rPr lang="en-US" sz="1000" dirty="0">
                <a:solidFill>
                  <a:schemeClr val="tx2"/>
                </a:solidFill>
                <a:latin typeface="Montserrat" panose="00000500000000000000" pitchFamily="50" charset="0"/>
              </a:rPr>
              <a:t>Image rotation is useful for viewing products from different angles (787)</a:t>
            </a:r>
          </a:p>
        </p:txBody>
      </p:sp>
      <p:grpSp>
        <p:nvGrpSpPr>
          <p:cNvPr id="147" name="Graphic 135" descr="Confused face outline outline">
            <a:extLst>
              <a:ext uri="{FF2B5EF4-FFF2-40B4-BE49-F238E27FC236}">
                <a16:creationId xmlns:a16="http://schemas.microsoft.com/office/drawing/2014/main" id="{C65C2921-CD81-BAAF-6735-7B0392081B83}"/>
              </a:ext>
            </a:extLst>
          </p:cNvPr>
          <p:cNvGrpSpPr/>
          <p:nvPr/>
        </p:nvGrpSpPr>
        <p:grpSpPr>
          <a:xfrm>
            <a:off x="5097073" y="6035551"/>
            <a:ext cx="307005" cy="307005"/>
            <a:chOff x="5064838" y="5796157"/>
            <a:chExt cx="371475" cy="371475"/>
          </a:xfrm>
          <a:solidFill>
            <a:schemeClr val="tx2">
              <a:lumMod val="60000"/>
              <a:lumOff val="40000"/>
            </a:schemeClr>
          </a:solidFill>
        </p:grpSpPr>
        <p:sp>
          <p:nvSpPr>
            <p:cNvPr id="148" name="Freeform 147">
              <a:extLst>
                <a:ext uri="{FF2B5EF4-FFF2-40B4-BE49-F238E27FC236}">
                  <a16:creationId xmlns:a16="http://schemas.microsoft.com/office/drawing/2014/main" id="{FC52F881-0EAE-1CB7-50CB-8EEFE99E9505}"/>
                </a:ext>
              </a:extLst>
            </p:cNvPr>
            <p:cNvSpPr/>
            <p:nvPr/>
          </p:nvSpPr>
          <p:spPr>
            <a:xfrm>
              <a:off x="5064838" y="5796157"/>
              <a:ext cx="371475" cy="371475"/>
            </a:xfrm>
            <a:custGeom>
              <a:avLst/>
              <a:gdLst>
                <a:gd name="connsiteX0" fmla="*/ 185738 w 371475"/>
                <a:gd name="connsiteY0" fmla="*/ 0 h 371475"/>
                <a:gd name="connsiteX1" fmla="*/ 0 w 371475"/>
                <a:gd name="connsiteY1" fmla="*/ 185738 h 371475"/>
                <a:gd name="connsiteX2" fmla="*/ 185738 w 371475"/>
                <a:gd name="connsiteY2" fmla="*/ 371475 h 371475"/>
                <a:gd name="connsiteX3" fmla="*/ 371475 w 371475"/>
                <a:gd name="connsiteY3" fmla="*/ 185738 h 371475"/>
                <a:gd name="connsiteX4" fmla="*/ 185738 w 371475"/>
                <a:gd name="connsiteY4" fmla="*/ 0 h 371475"/>
                <a:gd name="connsiteX5" fmla="*/ 185738 w 371475"/>
                <a:gd name="connsiteY5" fmla="*/ 361700 h 371475"/>
                <a:gd name="connsiteX6" fmla="*/ 9776 w 371475"/>
                <a:gd name="connsiteY6" fmla="*/ 185738 h 371475"/>
                <a:gd name="connsiteX7" fmla="*/ 185738 w 371475"/>
                <a:gd name="connsiteY7" fmla="*/ 9776 h 371475"/>
                <a:gd name="connsiteX8" fmla="*/ 361700 w 371475"/>
                <a:gd name="connsiteY8" fmla="*/ 185738 h 371475"/>
                <a:gd name="connsiteX9" fmla="*/ 185738 w 371475"/>
                <a:gd name="connsiteY9" fmla="*/ 3617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5738" y="0"/>
                  </a:moveTo>
                  <a:cubicBezTo>
                    <a:pt x="83158" y="0"/>
                    <a:pt x="0" y="83158"/>
                    <a:pt x="0" y="185738"/>
                  </a:cubicBezTo>
                  <a:cubicBezTo>
                    <a:pt x="0" y="288318"/>
                    <a:pt x="83158" y="371475"/>
                    <a:pt x="185738" y="371475"/>
                  </a:cubicBezTo>
                  <a:cubicBezTo>
                    <a:pt x="288318" y="371475"/>
                    <a:pt x="371475" y="288318"/>
                    <a:pt x="371475" y="185738"/>
                  </a:cubicBezTo>
                  <a:cubicBezTo>
                    <a:pt x="371475" y="83158"/>
                    <a:pt x="288318" y="0"/>
                    <a:pt x="185738" y="0"/>
                  </a:cubicBezTo>
                  <a:close/>
                  <a:moveTo>
                    <a:pt x="185738" y="361700"/>
                  </a:moveTo>
                  <a:cubicBezTo>
                    <a:pt x="88556" y="361700"/>
                    <a:pt x="9776" y="282919"/>
                    <a:pt x="9776" y="185738"/>
                  </a:cubicBezTo>
                  <a:cubicBezTo>
                    <a:pt x="9776" y="88556"/>
                    <a:pt x="88556" y="9776"/>
                    <a:pt x="185738" y="9776"/>
                  </a:cubicBezTo>
                  <a:cubicBezTo>
                    <a:pt x="282919" y="9776"/>
                    <a:pt x="361700" y="88556"/>
                    <a:pt x="361700" y="185738"/>
                  </a:cubicBezTo>
                  <a:cubicBezTo>
                    <a:pt x="361589" y="282873"/>
                    <a:pt x="282873" y="361589"/>
                    <a:pt x="185738" y="361700"/>
                  </a:cubicBezTo>
                  <a:close/>
                </a:path>
              </a:pathLst>
            </a:custGeom>
            <a:grpFill/>
            <a:ln w="4862" cap="flat">
              <a:noFill/>
              <a:prstDash val="solid"/>
              <a:miter/>
            </a:ln>
          </p:spPr>
          <p:txBody>
            <a:bodyPr rtlCol="0" anchor="ctr"/>
            <a:lstStyle/>
            <a:p>
              <a:endParaRPr lang="en-UA"/>
            </a:p>
          </p:txBody>
        </p:sp>
        <p:sp>
          <p:nvSpPr>
            <p:cNvPr id="149" name="Freeform 148">
              <a:extLst>
                <a:ext uri="{FF2B5EF4-FFF2-40B4-BE49-F238E27FC236}">
                  <a16:creationId xmlns:a16="http://schemas.microsoft.com/office/drawing/2014/main" id="{C1DF1BF5-B547-E9F7-6B4C-85B169EAB582}"/>
                </a:ext>
              </a:extLst>
            </p:cNvPr>
            <p:cNvSpPr/>
            <p:nvPr/>
          </p:nvSpPr>
          <p:spPr>
            <a:xfrm>
              <a:off x="5143043" y="5923299"/>
              <a:ext cx="58654" cy="58654"/>
            </a:xfrm>
            <a:custGeom>
              <a:avLst/>
              <a:gdLst>
                <a:gd name="connsiteX0" fmla="*/ 58654 w 58654"/>
                <a:gd name="connsiteY0" fmla="*/ 29327 h 58654"/>
                <a:gd name="connsiteX1" fmla="*/ 29327 w 58654"/>
                <a:gd name="connsiteY1" fmla="*/ 0 h 58654"/>
                <a:gd name="connsiteX2" fmla="*/ 0 w 58654"/>
                <a:gd name="connsiteY2" fmla="*/ 29327 h 58654"/>
                <a:gd name="connsiteX3" fmla="*/ 29327 w 58654"/>
                <a:gd name="connsiteY3" fmla="*/ 58654 h 58654"/>
                <a:gd name="connsiteX4" fmla="*/ 58654 w 58654"/>
                <a:gd name="connsiteY4" fmla="*/ 29327 h 58654"/>
                <a:gd name="connsiteX5" fmla="*/ 29327 w 58654"/>
                <a:gd name="connsiteY5" fmla="*/ 48878 h 58654"/>
                <a:gd name="connsiteX6" fmla="*/ 9776 w 58654"/>
                <a:gd name="connsiteY6" fmla="*/ 29327 h 58654"/>
                <a:gd name="connsiteX7" fmla="*/ 29327 w 58654"/>
                <a:gd name="connsiteY7" fmla="*/ 9776 h 58654"/>
                <a:gd name="connsiteX8" fmla="*/ 48878 w 58654"/>
                <a:gd name="connsiteY8" fmla="*/ 29327 h 58654"/>
                <a:gd name="connsiteX9" fmla="*/ 29327 w 58654"/>
                <a:gd name="connsiteY9" fmla="*/ 48883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54" h="58654">
                  <a:moveTo>
                    <a:pt x="58654" y="29327"/>
                  </a:moveTo>
                  <a:cubicBezTo>
                    <a:pt x="58654" y="13130"/>
                    <a:pt x="45524" y="0"/>
                    <a:pt x="29327" y="0"/>
                  </a:cubicBezTo>
                  <a:cubicBezTo>
                    <a:pt x="13130" y="0"/>
                    <a:pt x="0" y="13130"/>
                    <a:pt x="0" y="29327"/>
                  </a:cubicBezTo>
                  <a:cubicBezTo>
                    <a:pt x="0" y="45524"/>
                    <a:pt x="13130" y="58654"/>
                    <a:pt x="29327" y="58654"/>
                  </a:cubicBezTo>
                  <a:cubicBezTo>
                    <a:pt x="45524" y="58654"/>
                    <a:pt x="58654" y="45524"/>
                    <a:pt x="58654" y="29327"/>
                  </a:cubicBezTo>
                  <a:close/>
                  <a:moveTo>
                    <a:pt x="29327" y="48878"/>
                  </a:moveTo>
                  <a:cubicBezTo>
                    <a:pt x="18529" y="48878"/>
                    <a:pt x="9776" y="40125"/>
                    <a:pt x="9776" y="29327"/>
                  </a:cubicBezTo>
                  <a:cubicBezTo>
                    <a:pt x="9776" y="18529"/>
                    <a:pt x="18529" y="9776"/>
                    <a:pt x="29327" y="9776"/>
                  </a:cubicBezTo>
                  <a:cubicBezTo>
                    <a:pt x="40125" y="9776"/>
                    <a:pt x="48878" y="18529"/>
                    <a:pt x="48878" y="29327"/>
                  </a:cubicBezTo>
                  <a:cubicBezTo>
                    <a:pt x="48865" y="40120"/>
                    <a:pt x="40120" y="48867"/>
                    <a:pt x="29327" y="48883"/>
                  </a:cubicBezTo>
                  <a:close/>
                </a:path>
              </a:pathLst>
            </a:custGeom>
            <a:grpFill/>
            <a:ln w="4862" cap="flat">
              <a:noFill/>
              <a:prstDash val="solid"/>
              <a:miter/>
            </a:ln>
          </p:spPr>
          <p:txBody>
            <a:bodyPr rtlCol="0" anchor="ctr"/>
            <a:lstStyle/>
            <a:p>
              <a:endParaRPr lang="en-UA"/>
            </a:p>
          </p:txBody>
        </p:sp>
        <p:sp>
          <p:nvSpPr>
            <p:cNvPr id="150" name="Freeform 149">
              <a:extLst>
                <a:ext uri="{FF2B5EF4-FFF2-40B4-BE49-F238E27FC236}">
                  <a16:creationId xmlns:a16="http://schemas.microsoft.com/office/drawing/2014/main" id="{C947A0CB-DFD9-3755-2D7B-018B5E13A573}"/>
                </a:ext>
              </a:extLst>
            </p:cNvPr>
            <p:cNvSpPr/>
            <p:nvPr/>
          </p:nvSpPr>
          <p:spPr>
            <a:xfrm>
              <a:off x="5299454" y="5923289"/>
              <a:ext cx="58654" cy="58654"/>
            </a:xfrm>
            <a:custGeom>
              <a:avLst/>
              <a:gdLst>
                <a:gd name="connsiteX0" fmla="*/ 29327 w 58654"/>
                <a:gd name="connsiteY0" fmla="*/ 0 h 58654"/>
                <a:gd name="connsiteX1" fmla="*/ 0 w 58654"/>
                <a:gd name="connsiteY1" fmla="*/ 29327 h 58654"/>
                <a:gd name="connsiteX2" fmla="*/ 29327 w 58654"/>
                <a:gd name="connsiteY2" fmla="*/ 58654 h 58654"/>
                <a:gd name="connsiteX3" fmla="*/ 58654 w 58654"/>
                <a:gd name="connsiteY3" fmla="*/ 29327 h 58654"/>
                <a:gd name="connsiteX4" fmla="*/ 29327 w 58654"/>
                <a:gd name="connsiteY4" fmla="*/ 0 h 58654"/>
                <a:gd name="connsiteX5" fmla="*/ 29327 w 58654"/>
                <a:gd name="connsiteY5" fmla="*/ 48878 h 58654"/>
                <a:gd name="connsiteX6" fmla="*/ 9776 w 58654"/>
                <a:gd name="connsiteY6" fmla="*/ 29327 h 58654"/>
                <a:gd name="connsiteX7" fmla="*/ 29327 w 58654"/>
                <a:gd name="connsiteY7" fmla="*/ 9776 h 58654"/>
                <a:gd name="connsiteX8" fmla="*/ 48878 w 58654"/>
                <a:gd name="connsiteY8" fmla="*/ 29327 h 58654"/>
                <a:gd name="connsiteX9" fmla="*/ 29342 w 58654"/>
                <a:gd name="connsiteY9" fmla="*/ 48893 h 58654"/>
                <a:gd name="connsiteX10" fmla="*/ 29327 w 58654"/>
                <a:gd name="connsiteY10" fmla="*/ 48893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54" h="58654">
                  <a:moveTo>
                    <a:pt x="29327" y="0"/>
                  </a:moveTo>
                  <a:cubicBezTo>
                    <a:pt x="13130" y="0"/>
                    <a:pt x="0" y="13130"/>
                    <a:pt x="0" y="29327"/>
                  </a:cubicBezTo>
                  <a:cubicBezTo>
                    <a:pt x="0" y="45524"/>
                    <a:pt x="13130" y="58654"/>
                    <a:pt x="29327" y="58654"/>
                  </a:cubicBezTo>
                  <a:cubicBezTo>
                    <a:pt x="45524" y="58654"/>
                    <a:pt x="58654" y="45524"/>
                    <a:pt x="58654" y="29327"/>
                  </a:cubicBezTo>
                  <a:cubicBezTo>
                    <a:pt x="58654" y="13130"/>
                    <a:pt x="45524" y="0"/>
                    <a:pt x="29327" y="0"/>
                  </a:cubicBezTo>
                  <a:close/>
                  <a:moveTo>
                    <a:pt x="29327" y="48878"/>
                  </a:moveTo>
                  <a:cubicBezTo>
                    <a:pt x="18529" y="48878"/>
                    <a:pt x="9776" y="40125"/>
                    <a:pt x="9776" y="29327"/>
                  </a:cubicBezTo>
                  <a:cubicBezTo>
                    <a:pt x="9776" y="18529"/>
                    <a:pt x="18529" y="9776"/>
                    <a:pt x="29327" y="9776"/>
                  </a:cubicBezTo>
                  <a:cubicBezTo>
                    <a:pt x="40125" y="9776"/>
                    <a:pt x="48878" y="18529"/>
                    <a:pt x="48878" y="29327"/>
                  </a:cubicBezTo>
                  <a:cubicBezTo>
                    <a:pt x="48887" y="40125"/>
                    <a:pt x="40139" y="48885"/>
                    <a:pt x="29342" y="48893"/>
                  </a:cubicBezTo>
                  <a:cubicBezTo>
                    <a:pt x="29337" y="48893"/>
                    <a:pt x="29332" y="48893"/>
                    <a:pt x="29327" y="48893"/>
                  </a:cubicBezTo>
                  <a:close/>
                </a:path>
              </a:pathLst>
            </a:custGeom>
            <a:grpFill/>
            <a:ln w="4862" cap="flat">
              <a:noFill/>
              <a:prstDash val="solid"/>
              <a:miter/>
            </a:ln>
          </p:spPr>
          <p:txBody>
            <a:bodyPr rtlCol="0" anchor="ctr"/>
            <a:lstStyle/>
            <a:p>
              <a:endParaRPr lang="en-UA"/>
            </a:p>
          </p:txBody>
        </p:sp>
        <p:sp>
          <p:nvSpPr>
            <p:cNvPr id="151" name="Freeform 150">
              <a:extLst>
                <a:ext uri="{FF2B5EF4-FFF2-40B4-BE49-F238E27FC236}">
                  <a16:creationId xmlns:a16="http://schemas.microsoft.com/office/drawing/2014/main" id="{EE5425F4-F5BC-1685-A26D-EF2EC408FB61}"/>
                </a:ext>
              </a:extLst>
            </p:cNvPr>
            <p:cNvSpPr/>
            <p:nvPr/>
          </p:nvSpPr>
          <p:spPr>
            <a:xfrm>
              <a:off x="5192437" y="6032190"/>
              <a:ext cx="129339" cy="57227"/>
            </a:xfrm>
            <a:custGeom>
              <a:avLst/>
              <a:gdLst>
                <a:gd name="connsiteX0" fmla="*/ 124452 w 129339"/>
                <a:gd name="connsiteY0" fmla="*/ 0 h 57227"/>
                <a:gd name="connsiteX1" fmla="*/ 79254 w 129339"/>
                <a:gd name="connsiteY1" fmla="*/ 0 h 57227"/>
                <a:gd name="connsiteX2" fmla="*/ 613 w 129339"/>
                <a:gd name="connsiteY2" fmla="*/ 49968 h 57227"/>
                <a:gd name="connsiteX3" fmla="*/ 2519 w 129339"/>
                <a:gd name="connsiteY3" fmla="*/ 56613 h 57227"/>
                <a:gd name="connsiteX4" fmla="*/ 2525 w 129339"/>
                <a:gd name="connsiteY4" fmla="*/ 56616 h 57227"/>
                <a:gd name="connsiteX5" fmla="*/ 9167 w 129339"/>
                <a:gd name="connsiteY5" fmla="*/ 54705 h 57227"/>
                <a:gd name="connsiteX6" fmla="*/ 79254 w 129339"/>
                <a:gd name="connsiteY6" fmla="*/ 9776 h 57227"/>
                <a:gd name="connsiteX7" fmla="*/ 124452 w 129339"/>
                <a:gd name="connsiteY7" fmla="*/ 9776 h 57227"/>
                <a:gd name="connsiteX8" fmla="*/ 129339 w 129339"/>
                <a:gd name="connsiteY8" fmla="*/ 4888 h 57227"/>
                <a:gd name="connsiteX9" fmla="*/ 124452 w 129339"/>
                <a:gd name="connsiteY9" fmla="*/ 0 h 5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39" h="57227">
                  <a:moveTo>
                    <a:pt x="124452" y="0"/>
                  </a:moveTo>
                  <a:lnTo>
                    <a:pt x="79254" y="0"/>
                  </a:lnTo>
                  <a:cubicBezTo>
                    <a:pt x="41618" y="0"/>
                    <a:pt x="13376" y="26917"/>
                    <a:pt x="613" y="49968"/>
                  </a:cubicBezTo>
                  <a:cubicBezTo>
                    <a:pt x="-695" y="52330"/>
                    <a:pt x="158" y="55304"/>
                    <a:pt x="2519" y="56613"/>
                  </a:cubicBezTo>
                  <a:cubicBezTo>
                    <a:pt x="2521" y="56614"/>
                    <a:pt x="2523" y="56615"/>
                    <a:pt x="2525" y="56616"/>
                  </a:cubicBezTo>
                  <a:cubicBezTo>
                    <a:pt x="4887" y="57922"/>
                    <a:pt x="7861" y="57066"/>
                    <a:pt x="9167" y="54705"/>
                  </a:cubicBezTo>
                  <a:cubicBezTo>
                    <a:pt x="21548" y="32343"/>
                    <a:pt x="48021" y="9776"/>
                    <a:pt x="79254" y="9776"/>
                  </a:cubicBezTo>
                  <a:lnTo>
                    <a:pt x="124452" y="9776"/>
                  </a:lnTo>
                  <a:cubicBezTo>
                    <a:pt x="127151" y="9776"/>
                    <a:pt x="129339" y="7587"/>
                    <a:pt x="129339" y="4888"/>
                  </a:cubicBezTo>
                  <a:cubicBezTo>
                    <a:pt x="129339" y="2188"/>
                    <a:pt x="127151" y="0"/>
                    <a:pt x="124452" y="0"/>
                  </a:cubicBezTo>
                  <a:close/>
                </a:path>
              </a:pathLst>
            </a:custGeom>
            <a:grpFill/>
            <a:ln w="4862" cap="flat">
              <a:noFill/>
              <a:prstDash val="solid"/>
              <a:miter/>
            </a:ln>
          </p:spPr>
          <p:txBody>
            <a:bodyPr rtlCol="0" anchor="ctr"/>
            <a:lstStyle/>
            <a:p>
              <a:endParaRPr lang="en-UA"/>
            </a:p>
          </p:txBody>
        </p:sp>
      </p:grpSp>
      <p:grpSp>
        <p:nvGrpSpPr>
          <p:cNvPr id="152" name="Graphic 139" descr="Expressionless face outline outline">
            <a:extLst>
              <a:ext uri="{FF2B5EF4-FFF2-40B4-BE49-F238E27FC236}">
                <a16:creationId xmlns:a16="http://schemas.microsoft.com/office/drawing/2014/main" id="{31EAEAFA-70AF-2789-7FB6-7D3B6D1E791F}"/>
              </a:ext>
            </a:extLst>
          </p:cNvPr>
          <p:cNvGrpSpPr/>
          <p:nvPr/>
        </p:nvGrpSpPr>
        <p:grpSpPr>
          <a:xfrm>
            <a:off x="6213084" y="6035551"/>
            <a:ext cx="307005" cy="307005"/>
            <a:chOff x="6180849" y="5796157"/>
            <a:chExt cx="371475" cy="371475"/>
          </a:xfrm>
          <a:solidFill>
            <a:schemeClr val="bg2">
              <a:lumMod val="75000"/>
            </a:schemeClr>
          </a:solidFill>
        </p:grpSpPr>
        <p:sp>
          <p:nvSpPr>
            <p:cNvPr id="153" name="Freeform 152">
              <a:extLst>
                <a:ext uri="{FF2B5EF4-FFF2-40B4-BE49-F238E27FC236}">
                  <a16:creationId xmlns:a16="http://schemas.microsoft.com/office/drawing/2014/main" id="{293C1C2C-B2D2-516C-9415-5B0EB0F77E01}"/>
                </a:ext>
              </a:extLst>
            </p:cNvPr>
            <p:cNvSpPr/>
            <p:nvPr/>
          </p:nvSpPr>
          <p:spPr>
            <a:xfrm>
              <a:off x="6180849" y="5796157"/>
              <a:ext cx="371475" cy="371475"/>
            </a:xfrm>
            <a:custGeom>
              <a:avLst/>
              <a:gdLst>
                <a:gd name="connsiteX0" fmla="*/ 185738 w 371475"/>
                <a:gd name="connsiteY0" fmla="*/ 0 h 371475"/>
                <a:gd name="connsiteX1" fmla="*/ 0 w 371475"/>
                <a:gd name="connsiteY1" fmla="*/ 185738 h 371475"/>
                <a:gd name="connsiteX2" fmla="*/ 185738 w 371475"/>
                <a:gd name="connsiteY2" fmla="*/ 371475 h 371475"/>
                <a:gd name="connsiteX3" fmla="*/ 371475 w 371475"/>
                <a:gd name="connsiteY3" fmla="*/ 185738 h 371475"/>
                <a:gd name="connsiteX4" fmla="*/ 185738 w 371475"/>
                <a:gd name="connsiteY4" fmla="*/ 0 h 371475"/>
                <a:gd name="connsiteX5" fmla="*/ 185738 w 371475"/>
                <a:gd name="connsiteY5" fmla="*/ 361700 h 371475"/>
                <a:gd name="connsiteX6" fmla="*/ 9776 w 371475"/>
                <a:gd name="connsiteY6" fmla="*/ 185738 h 371475"/>
                <a:gd name="connsiteX7" fmla="*/ 185738 w 371475"/>
                <a:gd name="connsiteY7" fmla="*/ 9776 h 371475"/>
                <a:gd name="connsiteX8" fmla="*/ 361700 w 371475"/>
                <a:gd name="connsiteY8" fmla="*/ 185738 h 371475"/>
                <a:gd name="connsiteX9" fmla="*/ 185738 w 371475"/>
                <a:gd name="connsiteY9" fmla="*/ 3617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5738" y="0"/>
                  </a:moveTo>
                  <a:cubicBezTo>
                    <a:pt x="83158" y="0"/>
                    <a:pt x="0" y="83158"/>
                    <a:pt x="0" y="185738"/>
                  </a:cubicBezTo>
                  <a:cubicBezTo>
                    <a:pt x="0" y="288318"/>
                    <a:pt x="83158" y="371475"/>
                    <a:pt x="185738" y="371475"/>
                  </a:cubicBezTo>
                  <a:cubicBezTo>
                    <a:pt x="288318" y="371475"/>
                    <a:pt x="371475" y="288318"/>
                    <a:pt x="371475" y="185738"/>
                  </a:cubicBezTo>
                  <a:cubicBezTo>
                    <a:pt x="371475" y="83158"/>
                    <a:pt x="288318" y="0"/>
                    <a:pt x="185738" y="0"/>
                  </a:cubicBezTo>
                  <a:close/>
                  <a:moveTo>
                    <a:pt x="185738" y="361700"/>
                  </a:moveTo>
                  <a:cubicBezTo>
                    <a:pt x="88556" y="361700"/>
                    <a:pt x="9776" y="282919"/>
                    <a:pt x="9776" y="185738"/>
                  </a:cubicBezTo>
                  <a:cubicBezTo>
                    <a:pt x="9776" y="88556"/>
                    <a:pt x="88556" y="9776"/>
                    <a:pt x="185738" y="9776"/>
                  </a:cubicBezTo>
                  <a:cubicBezTo>
                    <a:pt x="282919" y="9776"/>
                    <a:pt x="361700" y="88556"/>
                    <a:pt x="361700" y="185738"/>
                  </a:cubicBezTo>
                  <a:cubicBezTo>
                    <a:pt x="361589" y="282873"/>
                    <a:pt x="282873" y="361589"/>
                    <a:pt x="185738" y="361700"/>
                  </a:cubicBezTo>
                  <a:close/>
                </a:path>
              </a:pathLst>
            </a:custGeom>
            <a:grpFill/>
            <a:ln w="4862" cap="flat">
              <a:noFill/>
              <a:prstDash val="solid"/>
              <a:miter/>
            </a:ln>
          </p:spPr>
          <p:txBody>
            <a:bodyPr rtlCol="0" anchor="ctr"/>
            <a:lstStyle/>
            <a:p>
              <a:endParaRPr lang="en-UA"/>
            </a:p>
          </p:txBody>
        </p:sp>
        <p:sp>
          <p:nvSpPr>
            <p:cNvPr id="154" name="Freeform 153">
              <a:extLst>
                <a:ext uri="{FF2B5EF4-FFF2-40B4-BE49-F238E27FC236}">
                  <a16:creationId xmlns:a16="http://schemas.microsoft.com/office/drawing/2014/main" id="{8DEF0CAA-60E1-15BE-A404-FC1446DE5A04}"/>
                </a:ext>
              </a:extLst>
            </p:cNvPr>
            <p:cNvSpPr/>
            <p:nvPr/>
          </p:nvSpPr>
          <p:spPr>
            <a:xfrm>
              <a:off x="6278606" y="6025885"/>
              <a:ext cx="175962" cy="9775"/>
            </a:xfrm>
            <a:custGeom>
              <a:avLst/>
              <a:gdLst>
                <a:gd name="connsiteX0" fmla="*/ 171074 w 175962"/>
                <a:gd name="connsiteY0" fmla="*/ 0 h 9775"/>
                <a:gd name="connsiteX1" fmla="*/ 4888 w 175962"/>
                <a:gd name="connsiteY1" fmla="*/ 0 h 9775"/>
                <a:gd name="connsiteX2" fmla="*/ 0 w 175962"/>
                <a:gd name="connsiteY2" fmla="*/ 4888 h 9775"/>
                <a:gd name="connsiteX3" fmla="*/ 4888 w 175962"/>
                <a:gd name="connsiteY3" fmla="*/ 9776 h 9775"/>
                <a:gd name="connsiteX4" fmla="*/ 171074 w 175962"/>
                <a:gd name="connsiteY4" fmla="*/ 9776 h 9775"/>
                <a:gd name="connsiteX5" fmla="*/ 175962 w 175962"/>
                <a:gd name="connsiteY5" fmla="*/ 4888 h 9775"/>
                <a:gd name="connsiteX6" fmla="*/ 171074 w 175962"/>
                <a:gd name="connsiteY6" fmla="*/ 0 h 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962" h="9775">
                  <a:moveTo>
                    <a:pt x="171074" y="0"/>
                  </a:moveTo>
                  <a:lnTo>
                    <a:pt x="4888" y="0"/>
                  </a:lnTo>
                  <a:cubicBezTo>
                    <a:pt x="2188" y="0"/>
                    <a:pt x="0" y="2188"/>
                    <a:pt x="0" y="4888"/>
                  </a:cubicBezTo>
                  <a:cubicBezTo>
                    <a:pt x="0" y="7587"/>
                    <a:pt x="2188" y="9776"/>
                    <a:pt x="4888" y="9776"/>
                  </a:cubicBezTo>
                  <a:lnTo>
                    <a:pt x="171074" y="9776"/>
                  </a:lnTo>
                  <a:cubicBezTo>
                    <a:pt x="173774" y="9776"/>
                    <a:pt x="175962" y="7587"/>
                    <a:pt x="175962" y="4888"/>
                  </a:cubicBezTo>
                  <a:cubicBezTo>
                    <a:pt x="175962" y="2188"/>
                    <a:pt x="173774" y="0"/>
                    <a:pt x="171074" y="0"/>
                  </a:cubicBezTo>
                  <a:close/>
                </a:path>
              </a:pathLst>
            </a:custGeom>
            <a:grpFill/>
            <a:ln w="4862" cap="flat">
              <a:noFill/>
              <a:prstDash val="solid"/>
              <a:miter/>
            </a:ln>
          </p:spPr>
          <p:txBody>
            <a:bodyPr rtlCol="0" anchor="ctr"/>
            <a:lstStyle/>
            <a:p>
              <a:endParaRPr lang="en-UA"/>
            </a:p>
          </p:txBody>
        </p:sp>
        <p:sp>
          <p:nvSpPr>
            <p:cNvPr id="155" name="Freeform 154">
              <a:extLst>
                <a:ext uri="{FF2B5EF4-FFF2-40B4-BE49-F238E27FC236}">
                  <a16:creationId xmlns:a16="http://schemas.microsoft.com/office/drawing/2014/main" id="{E0897A81-0010-3797-8FC8-A611F341FC75}"/>
                </a:ext>
              </a:extLst>
            </p:cNvPr>
            <p:cNvSpPr/>
            <p:nvPr/>
          </p:nvSpPr>
          <p:spPr>
            <a:xfrm>
              <a:off x="6278606" y="5937904"/>
              <a:ext cx="63541" cy="9775"/>
            </a:xfrm>
            <a:custGeom>
              <a:avLst/>
              <a:gdLst>
                <a:gd name="connsiteX0" fmla="*/ 4888 w 63541"/>
                <a:gd name="connsiteY0" fmla="*/ 9776 h 9775"/>
                <a:gd name="connsiteX1" fmla="*/ 58654 w 63541"/>
                <a:gd name="connsiteY1" fmla="*/ 9776 h 9775"/>
                <a:gd name="connsiteX2" fmla="*/ 63542 w 63541"/>
                <a:gd name="connsiteY2" fmla="*/ 4888 h 9775"/>
                <a:gd name="connsiteX3" fmla="*/ 58654 w 63541"/>
                <a:gd name="connsiteY3" fmla="*/ 0 h 9775"/>
                <a:gd name="connsiteX4" fmla="*/ 4888 w 63541"/>
                <a:gd name="connsiteY4" fmla="*/ 0 h 9775"/>
                <a:gd name="connsiteX5" fmla="*/ 0 w 63541"/>
                <a:gd name="connsiteY5" fmla="*/ 4888 h 9775"/>
                <a:gd name="connsiteX6" fmla="*/ 4888 w 63541"/>
                <a:gd name="connsiteY6" fmla="*/ 9776 h 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41" h="9775">
                  <a:moveTo>
                    <a:pt x="4888" y="9776"/>
                  </a:moveTo>
                  <a:lnTo>
                    <a:pt x="58654" y="9776"/>
                  </a:lnTo>
                  <a:cubicBezTo>
                    <a:pt x="61354" y="9776"/>
                    <a:pt x="63542" y="7587"/>
                    <a:pt x="63542" y="4888"/>
                  </a:cubicBezTo>
                  <a:cubicBezTo>
                    <a:pt x="63542" y="2188"/>
                    <a:pt x="61354" y="0"/>
                    <a:pt x="58654" y="0"/>
                  </a:cubicBezTo>
                  <a:lnTo>
                    <a:pt x="4888" y="0"/>
                  </a:lnTo>
                  <a:cubicBezTo>
                    <a:pt x="2188" y="0"/>
                    <a:pt x="0" y="2188"/>
                    <a:pt x="0" y="4888"/>
                  </a:cubicBezTo>
                  <a:cubicBezTo>
                    <a:pt x="0" y="7587"/>
                    <a:pt x="2188" y="9776"/>
                    <a:pt x="4888" y="9776"/>
                  </a:cubicBezTo>
                  <a:close/>
                </a:path>
              </a:pathLst>
            </a:custGeom>
            <a:grpFill/>
            <a:ln w="4862" cap="flat">
              <a:noFill/>
              <a:prstDash val="solid"/>
              <a:miter/>
            </a:ln>
          </p:spPr>
          <p:txBody>
            <a:bodyPr rtlCol="0" anchor="ctr"/>
            <a:lstStyle/>
            <a:p>
              <a:endParaRPr lang="en-UA"/>
            </a:p>
          </p:txBody>
        </p:sp>
        <p:sp>
          <p:nvSpPr>
            <p:cNvPr id="156" name="Freeform 155">
              <a:extLst>
                <a:ext uri="{FF2B5EF4-FFF2-40B4-BE49-F238E27FC236}">
                  <a16:creationId xmlns:a16="http://schemas.microsoft.com/office/drawing/2014/main" id="{EDA16816-B6E5-EE82-9C45-F777B6E43C86}"/>
                </a:ext>
              </a:extLst>
            </p:cNvPr>
            <p:cNvSpPr/>
            <p:nvPr/>
          </p:nvSpPr>
          <p:spPr>
            <a:xfrm>
              <a:off x="6391026" y="5937904"/>
              <a:ext cx="63541" cy="9775"/>
            </a:xfrm>
            <a:custGeom>
              <a:avLst/>
              <a:gdLst>
                <a:gd name="connsiteX0" fmla="*/ 58654 w 63541"/>
                <a:gd name="connsiteY0" fmla="*/ 0 h 9775"/>
                <a:gd name="connsiteX1" fmla="*/ 4888 w 63541"/>
                <a:gd name="connsiteY1" fmla="*/ 0 h 9775"/>
                <a:gd name="connsiteX2" fmla="*/ 0 w 63541"/>
                <a:gd name="connsiteY2" fmla="*/ 4888 h 9775"/>
                <a:gd name="connsiteX3" fmla="*/ 4888 w 63541"/>
                <a:gd name="connsiteY3" fmla="*/ 9776 h 9775"/>
                <a:gd name="connsiteX4" fmla="*/ 58654 w 63541"/>
                <a:gd name="connsiteY4" fmla="*/ 9776 h 9775"/>
                <a:gd name="connsiteX5" fmla="*/ 63542 w 63541"/>
                <a:gd name="connsiteY5" fmla="*/ 4888 h 9775"/>
                <a:gd name="connsiteX6" fmla="*/ 58654 w 63541"/>
                <a:gd name="connsiteY6" fmla="*/ 0 h 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41" h="9775">
                  <a:moveTo>
                    <a:pt x="58654" y="0"/>
                  </a:moveTo>
                  <a:lnTo>
                    <a:pt x="4888" y="0"/>
                  </a:lnTo>
                  <a:cubicBezTo>
                    <a:pt x="2188" y="0"/>
                    <a:pt x="0" y="2188"/>
                    <a:pt x="0" y="4888"/>
                  </a:cubicBezTo>
                  <a:cubicBezTo>
                    <a:pt x="0" y="7587"/>
                    <a:pt x="2188" y="9776"/>
                    <a:pt x="4888" y="9776"/>
                  </a:cubicBezTo>
                  <a:lnTo>
                    <a:pt x="58654" y="9776"/>
                  </a:lnTo>
                  <a:cubicBezTo>
                    <a:pt x="61354" y="9776"/>
                    <a:pt x="63542" y="7587"/>
                    <a:pt x="63542" y="4888"/>
                  </a:cubicBezTo>
                  <a:cubicBezTo>
                    <a:pt x="63542" y="2188"/>
                    <a:pt x="61354" y="0"/>
                    <a:pt x="58654" y="0"/>
                  </a:cubicBezTo>
                  <a:close/>
                </a:path>
              </a:pathLst>
            </a:custGeom>
            <a:grpFill/>
            <a:ln w="4862" cap="flat">
              <a:noFill/>
              <a:prstDash val="solid"/>
              <a:miter/>
            </a:ln>
          </p:spPr>
          <p:txBody>
            <a:bodyPr rtlCol="0" anchor="ctr"/>
            <a:lstStyle/>
            <a:p>
              <a:endParaRPr lang="en-UA"/>
            </a:p>
          </p:txBody>
        </p:sp>
      </p:grpSp>
      <p:grpSp>
        <p:nvGrpSpPr>
          <p:cNvPr id="157" name="Graphic 141" descr="Smiling face outline outline">
            <a:extLst>
              <a:ext uri="{FF2B5EF4-FFF2-40B4-BE49-F238E27FC236}">
                <a16:creationId xmlns:a16="http://schemas.microsoft.com/office/drawing/2014/main" id="{CB622787-1CDA-40B0-38A7-B0F5FDB0BDB4}"/>
              </a:ext>
            </a:extLst>
          </p:cNvPr>
          <p:cNvGrpSpPr/>
          <p:nvPr/>
        </p:nvGrpSpPr>
        <p:grpSpPr>
          <a:xfrm>
            <a:off x="7324114" y="6035551"/>
            <a:ext cx="307005" cy="307005"/>
            <a:chOff x="7291879" y="5796157"/>
            <a:chExt cx="371475" cy="371475"/>
          </a:xfrm>
          <a:solidFill>
            <a:schemeClr val="accent1">
              <a:lumMod val="60000"/>
              <a:lumOff val="40000"/>
            </a:schemeClr>
          </a:solidFill>
        </p:grpSpPr>
        <p:sp>
          <p:nvSpPr>
            <p:cNvPr id="158" name="Freeform 157">
              <a:extLst>
                <a:ext uri="{FF2B5EF4-FFF2-40B4-BE49-F238E27FC236}">
                  <a16:creationId xmlns:a16="http://schemas.microsoft.com/office/drawing/2014/main" id="{F019C858-3A64-C460-BC2F-BC910D6A34C1}"/>
                </a:ext>
              </a:extLst>
            </p:cNvPr>
            <p:cNvSpPr/>
            <p:nvPr/>
          </p:nvSpPr>
          <p:spPr>
            <a:xfrm>
              <a:off x="7291879" y="5796157"/>
              <a:ext cx="371475" cy="371475"/>
            </a:xfrm>
            <a:custGeom>
              <a:avLst/>
              <a:gdLst>
                <a:gd name="connsiteX0" fmla="*/ 185738 w 371475"/>
                <a:gd name="connsiteY0" fmla="*/ 0 h 371475"/>
                <a:gd name="connsiteX1" fmla="*/ 0 w 371475"/>
                <a:gd name="connsiteY1" fmla="*/ 185738 h 371475"/>
                <a:gd name="connsiteX2" fmla="*/ 185738 w 371475"/>
                <a:gd name="connsiteY2" fmla="*/ 371475 h 371475"/>
                <a:gd name="connsiteX3" fmla="*/ 371475 w 371475"/>
                <a:gd name="connsiteY3" fmla="*/ 185738 h 371475"/>
                <a:gd name="connsiteX4" fmla="*/ 185738 w 371475"/>
                <a:gd name="connsiteY4" fmla="*/ 0 h 371475"/>
                <a:gd name="connsiteX5" fmla="*/ 185738 w 371475"/>
                <a:gd name="connsiteY5" fmla="*/ 361700 h 371475"/>
                <a:gd name="connsiteX6" fmla="*/ 9776 w 371475"/>
                <a:gd name="connsiteY6" fmla="*/ 185738 h 371475"/>
                <a:gd name="connsiteX7" fmla="*/ 185738 w 371475"/>
                <a:gd name="connsiteY7" fmla="*/ 9776 h 371475"/>
                <a:gd name="connsiteX8" fmla="*/ 361700 w 371475"/>
                <a:gd name="connsiteY8" fmla="*/ 185738 h 371475"/>
                <a:gd name="connsiteX9" fmla="*/ 185738 w 371475"/>
                <a:gd name="connsiteY9" fmla="*/ 3617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5738" y="0"/>
                  </a:moveTo>
                  <a:cubicBezTo>
                    <a:pt x="83093" y="0"/>
                    <a:pt x="0" y="83093"/>
                    <a:pt x="0" y="185738"/>
                  </a:cubicBezTo>
                  <a:cubicBezTo>
                    <a:pt x="0" y="288382"/>
                    <a:pt x="83093" y="371475"/>
                    <a:pt x="185738" y="371475"/>
                  </a:cubicBezTo>
                  <a:cubicBezTo>
                    <a:pt x="288382" y="371475"/>
                    <a:pt x="371475" y="288382"/>
                    <a:pt x="371475" y="185738"/>
                  </a:cubicBezTo>
                  <a:cubicBezTo>
                    <a:pt x="371475" y="83093"/>
                    <a:pt x="288382" y="0"/>
                    <a:pt x="185738" y="0"/>
                  </a:cubicBezTo>
                  <a:close/>
                  <a:moveTo>
                    <a:pt x="185738" y="361700"/>
                  </a:moveTo>
                  <a:cubicBezTo>
                    <a:pt x="88470" y="361700"/>
                    <a:pt x="9776" y="283006"/>
                    <a:pt x="9776" y="185738"/>
                  </a:cubicBezTo>
                  <a:cubicBezTo>
                    <a:pt x="9776" y="88470"/>
                    <a:pt x="88470" y="9776"/>
                    <a:pt x="185738" y="9776"/>
                  </a:cubicBezTo>
                  <a:cubicBezTo>
                    <a:pt x="283006" y="9776"/>
                    <a:pt x="361700" y="88470"/>
                    <a:pt x="361700" y="185738"/>
                  </a:cubicBezTo>
                  <a:cubicBezTo>
                    <a:pt x="361700" y="283006"/>
                    <a:pt x="283006" y="361700"/>
                    <a:pt x="185738" y="361700"/>
                  </a:cubicBezTo>
                  <a:close/>
                </a:path>
              </a:pathLst>
            </a:custGeom>
            <a:grpFill/>
            <a:ln w="4862" cap="flat">
              <a:noFill/>
              <a:prstDash val="solid"/>
              <a:miter/>
            </a:ln>
          </p:spPr>
          <p:txBody>
            <a:bodyPr rtlCol="0" anchor="ctr"/>
            <a:lstStyle/>
            <a:p>
              <a:endParaRPr lang="en-UA"/>
            </a:p>
          </p:txBody>
        </p:sp>
        <p:sp>
          <p:nvSpPr>
            <p:cNvPr id="159" name="Freeform 158">
              <a:extLst>
                <a:ext uri="{FF2B5EF4-FFF2-40B4-BE49-F238E27FC236}">
                  <a16:creationId xmlns:a16="http://schemas.microsoft.com/office/drawing/2014/main" id="{8F5C59A1-154A-C4D2-6395-3C0469B931A6}"/>
                </a:ext>
              </a:extLst>
            </p:cNvPr>
            <p:cNvSpPr/>
            <p:nvPr/>
          </p:nvSpPr>
          <p:spPr>
            <a:xfrm>
              <a:off x="7381451" y="6050301"/>
              <a:ext cx="192478" cy="53672"/>
            </a:xfrm>
            <a:custGeom>
              <a:avLst/>
              <a:gdLst>
                <a:gd name="connsiteX0" fmla="*/ 183658 w 192478"/>
                <a:gd name="connsiteY0" fmla="*/ 1978 h 53672"/>
                <a:gd name="connsiteX1" fmla="*/ 26269 w 192478"/>
                <a:gd name="connsiteY1" fmla="*/ 19574 h 53672"/>
                <a:gd name="connsiteX2" fmla="*/ 8673 w 192478"/>
                <a:gd name="connsiteY2" fmla="*/ 1978 h 53672"/>
                <a:gd name="connsiteX3" fmla="*/ 1830 w 192478"/>
                <a:gd name="connsiteY3" fmla="*/ 1001 h 53672"/>
                <a:gd name="connsiteX4" fmla="*/ 853 w 192478"/>
                <a:gd name="connsiteY4" fmla="*/ 7844 h 53672"/>
                <a:gd name="connsiteX5" fmla="*/ 172416 w 192478"/>
                <a:gd name="connsiteY5" fmla="*/ 26906 h 53672"/>
                <a:gd name="connsiteX6" fmla="*/ 191478 w 192478"/>
                <a:gd name="connsiteY6" fmla="*/ 7844 h 53672"/>
                <a:gd name="connsiteX7" fmla="*/ 190501 w 192478"/>
                <a:gd name="connsiteY7" fmla="*/ 1001 h 53672"/>
                <a:gd name="connsiteX8" fmla="*/ 183658 w 192478"/>
                <a:gd name="connsiteY8" fmla="*/ 1978 h 53672"/>
                <a:gd name="connsiteX9" fmla="*/ 183658 w 192478"/>
                <a:gd name="connsiteY9" fmla="*/ 1978 h 5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478" h="53672">
                  <a:moveTo>
                    <a:pt x="183658" y="1978"/>
                  </a:moveTo>
                  <a:cubicBezTo>
                    <a:pt x="145044" y="50368"/>
                    <a:pt x="74659" y="58188"/>
                    <a:pt x="26269" y="19574"/>
                  </a:cubicBezTo>
                  <a:cubicBezTo>
                    <a:pt x="19915" y="14198"/>
                    <a:pt x="14050" y="8332"/>
                    <a:pt x="8673" y="1978"/>
                  </a:cubicBezTo>
                  <a:cubicBezTo>
                    <a:pt x="7207" y="23"/>
                    <a:pt x="3785" y="-466"/>
                    <a:pt x="1830" y="1001"/>
                  </a:cubicBezTo>
                  <a:cubicBezTo>
                    <a:pt x="-125" y="2467"/>
                    <a:pt x="-614" y="5889"/>
                    <a:pt x="853" y="7844"/>
                  </a:cubicBezTo>
                  <a:cubicBezTo>
                    <a:pt x="42888" y="60632"/>
                    <a:pt x="119627" y="68942"/>
                    <a:pt x="172416" y="26906"/>
                  </a:cubicBezTo>
                  <a:cubicBezTo>
                    <a:pt x="179259" y="21041"/>
                    <a:pt x="185613" y="14687"/>
                    <a:pt x="191478" y="7844"/>
                  </a:cubicBezTo>
                  <a:cubicBezTo>
                    <a:pt x="192944" y="5889"/>
                    <a:pt x="192944" y="2467"/>
                    <a:pt x="190501" y="1001"/>
                  </a:cubicBezTo>
                  <a:cubicBezTo>
                    <a:pt x="188057" y="-466"/>
                    <a:pt x="185613" y="-466"/>
                    <a:pt x="183658" y="1978"/>
                  </a:cubicBezTo>
                  <a:lnTo>
                    <a:pt x="183658" y="1978"/>
                  </a:lnTo>
                  <a:close/>
                </a:path>
              </a:pathLst>
            </a:custGeom>
            <a:grpFill/>
            <a:ln w="4862" cap="flat">
              <a:noFill/>
              <a:prstDash val="solid"/>
              <a:miter/>
            </a:ln>
          </p:spPr>
          <p:txBody>
            <a:bodyPr rtlCol="0" anchor="ctr"/>
            <a:lstStyle/>
            <a:p>
              <a:endParaRPr lang="en-UA"/>
            </a:p>
          </p:txBody>
        </p:sp>
        <p:sp>
          <p:nvSpPr>
            <p:cNvPr id="160" name="Freeform 159">
              <a:extLst>
                <a:ext uri="{FF2B5EF4-FFF2-40B4-BE49-F238E27FC236}">
                  <a16:creationId xmlns:a16="http://schemas.microsoft.com/office/drawing/2014/main" id="{8E4B40AC-55C9-A251-FCF6-CCA1CDE04889}"/>
                </a:ext>
              </a:extLst>
            </p:cNvPr>
            <p:cNvSpPr/>
            <p:nvPr/>
          </p:nvSpPr>
          <p:spPr>
            <a:xfrm>
              <a:off x="7370084" y="5923241"/>
              <a:ext cx="58654" cy="58654"/>
            </a:xfrm>
            <a:custGeom>
              <a:avLst/>
              <a:gdLst>
                <a:gd name="connsiteX0" fmla="*/ 58654 w 58654"/>
                <a:gd name="connsiteY0" fmla="*/ 29327 h 58654"/>
                <a:gd name="connsiteX1" fmla="*/ 29327 w 58654"/>
                <a:gd name="connsiteY1" fmla="*/ 0 h 58654"/>
                <a:gd name="connsiteX2" fmla="*/ 0 w 58654"/>
                <a:gd name="connsiteY2" fmla="*/ 29327 h 58654"/>
                <a:gd name="connsiteX3" fmla="*/ 29327 w 58654"/>
                <a:gd name="connsiteY3" fmla="*/ 58654 h 58654"/>
                <a:gd name="connsiteX4" fmla="*/ 58654 w 58654"/>
                <a:gd name="connsiteY4" fmla="*/ 29327 h 58654"/>
                <a:gd name="connsiteX5" fmla="*/ 9776 w 58654"/>
                <a:gd name="connsiteY5" fmla="*/ 29327 h 58654"/>
                <a:gd name="connsiteX6" fmla="*/ 29327 w 58654"/>
                <a:gd name="connsiteY6" fmla="*/ 9776 h 58654"/>
                <a:gd name="connsiteX7" fmla="*/ 48878 w 58654"/>
                <a:gd name="connsiteY7" fmla="*/ 29327 h 58654"/>
                <a:gd name="connsiteX8" fmla="*/ 29327 w 58654"/>
                <a:gd name="connsiteY8" fmla="*/ 48878 h 58654"/>
                <a:gd name="connsiteX9" fmla="*/ 9776 w 58654"/>
                <a:gd name="connsiteY9" fmla="*/ 29327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54" h="58654">
                  <a:moveTo>
                    <a:pt x="58654" y="29327"/>
                  </a:moveTo>
                  <a:cubicBezTo>
                    <a:pt x="58654" y="13197"/>
                    <a:pt x="45457" y="0"/>
                    <a:pt x="29327" y="0"/>
                  </a:cubicBezTo>
                  <a:cubicBezTo>
                    <a:pt x="13197" y="0"/>
                    <a:pt x="0" y="13197"/>
                    <a:pt x="0" y="29327"/>
                  </a:cubicBezTo>
                  <a:cubicBezTo>
                    <a:pt x="0" y="45457"/>
                    <a:pt x="13197" y="58654"/>
                    <a:pt x="29327" y="58654"/>
                  </a:cubicBezTo>
                  <a:cubicBezTo>
                    <a:pt x="45457" y="58654"/>
                    <a:pt x="58654" y="45457"/>
                    <a:pt x="58654" y="29327"/>
                  </a:cubicBezTo>
                  <a:close/>
                  <a:moveTo>
                    <a:pt x="9776" y="29327"/>
                  </a:moveTo>
                  <a:cubicBezTo>
                    <a:pt x="9776" y="18574"/>
                    <a:pt x="18574" y="9776"/>
                    <a:pt x="29327" y="9776"/>
                  </a:cubicBezTo>
                  <a:cubicBezTo>
                    <a:pt x="40080" y="9776"/>
                    <a:pt x="48878" y="18574"/>
                    <a:pt x="48878" y="29327"/>
                  </a:cubicBezTo>
                  <a:cubicBezTo>
                    <a:pt x="48878" y="40080"/>
                    <a:pt x="40080" y="48878"/>
                    <a:pt x="29327" y="48878"/>
                  </a:cubicBezTo>
                  <a:cubicBezTo>
                    <a:pt x="18574" y="48878"/>
                    <a:pt x="9776" y="40080"/>
                    <a:pt x="9776" y="29327"/>
                  </a:cubicBezTo>
                  <a:close/>
                </a:path>
              </a:pathLst>
            </a:custGeom>
            <a:grpFill/>
            <a:ln w="4862" cap="flat">
              <a:noFill/>
              <a:prstDash val="solid"/>
              <a:miter/>
            </a:ln>
          </p:spPr>
          <p:txBody>
            <a:bodyPr rtlCol="0" anchor="ctr"/>
            <a:lstStyle/>
            <a:p>
              <a:endParaRPr lang="en-UA"/>
            </a:p>
          </p:txBody>
        </p:sp>
        <p:sp>
          <p:nvSpPr>
            <p:cNvPr id="161" name="Freeform 160">
              <a:extLst>
                <a:ext uri="{FF2B5EF4-FFF2-40B4-BE49-F238E27FC236}">
                  <a16:creationId xmlns:a16="http://schemas.microsoft.com/office/drawing/2014/main" id="{23A84BCC-37E2-376D-921C-ED67FA738CD7}"/>
                </a:ext>
              </a:extLst>
            </p:cNvPr>
            <p:cNvSpPr/>
            <p:nvPr/>
          </p:nvSpPr>
          <p:spPr>
            <a:xfrm>
              <a:off x="7526495" y="5923241"/>
              <a:ext cx="58654" cy="58654"/>
            </a:xfrm>
            <a:custGeom>
              <a:avLst/>
              <a:gdLst>
                <a:gd name="connsiteX0" fmla="*/ 29327 w 58654"/>
                <a:gd name="connsiteY0" fmla="*/ 0 h 58654"/>
                <a:gd name="connsiteX1" fmla="*/ 0 w 58654"/>
                <a:gd name="connsiteY1" fmla="*/ 29327 h 58654"/>
                <a:gd name="connsiteX2" fmla="*/ 29327 w 58654"/>
                <a:gd name="connsiteY2" fmla="*/ 58654 h 58654"/>
                <a:gd name="connsiteX3" fmla="*/ 58654 w 58654"/>
                <a:gd name="connsiteY3" fmla="*/ 29327 h 58654"/>
                <a:gd name="connsiteX4" fmla="*/ 29327 w 58654"/>
                <a:gd name="connsiteY4" fmla="*/ 0 h 58654"/>
                <a:gd name="connsiteX5" fmla="*/ 29327 w 58654"/>
                <a:gd name="connsiteY5" fmla="*/ 48878 h 58654"/>
                <a:gd name="connsiteX6" fmla="*/ 9776 w 58654"/>
                <a:gd name="connsiteY6" fmla="*/ 29327 h 58654"/>
                <a:gd name="connsiteX7" fmla="*/ 29327 w 58654"/>
                <a:gd name="connsiteY7" fmla="*/ 9776 h 58654"/>
                <a:gd name="connsiteX8" fmla="*/ 48878 w 58654"/>
                <a:gd name="connsiteY8" fmla="*/ 29327 h 58654"/>
                <a:gd name="connsiteX9" fmla="*/ 29327 w 58654"/>
                <a:gd name="connsiteY9" fmla="*/ 48878 h 58654"/>
                <a:gd name="connsiteX10" fmla="*/ 29327 w 58654"/>
                <a:gd name="connsiteY10" fmla="*/ 48878 h 58654"/>
                <a:gd name="connsiteX11" fmla="*/ 29327 w 58654"/>
                <a:gd name="connsiteY11" fmla="*/ 48878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654" h="58654">
                  <a:moveTo>
                    <a:pt x="29327" y="0"/>
                  </a:moveTo>
                  <a:cubicBezTo>
                    <a:pt x="13197" y="0"/>
                    <a:pt x="0" y="13197"/>
                    <a:pt x="0" y="29327"/>
                  </a:cubicBezTo>
                  <a:cubicBezTo>
                    <a:pt x="0" y="45457"/>
                    <a:pt x="13197" y="58654"/>
                    <a:pt x="29327" y="58654"/>
                  </a:cubicBezTo>
                  <a:cubicBezTo>
                    <a:pt x="45457" y="58654"/>
                    <a:pt x="58654" y="45457"/>
                    <a:pt x="58654" y="29327"/>
                  </a:cubicBezTo>
                  <a:cubicBezTo>
                    <a:pt x="58654" y="13197"/>
                    <a:pt x="45457" y="0"/>
                    <a:pt x="29327" y="0"/>
                  </a:cubicBezTo>
                  <a:close/>
                  <a:moveTo>
                    <a:pt x="29327" y="48878"/>
                  </a:moveTo>
                  <a:cubicBezTo>
                    <a:pt x="18574" y="48878"/>
                    <a:pt x="9776" y="40080"/>
                    <a:pt x="9776" y="29327"/>
                  </a:cubicBezTo>
                  <a:cubicBezTo>
                    <a:pt x="9776" y="18574"/>
                    <a:pt x="18574" y="9776"/>
                    <a:pt x="29327" y="9776"/>
                  </a:cubicBezTo>
                  <a:cubicBezTo>
                    <a:pt x="40080" y="9776"/>
                    <a:pt x="48878" y="18574"/>
                    <a:pt x="48878" y="29327"/>
                  </a:cubicBezTo>
                  <a:cubicBezTo>
                    <a:pt x="48878" y="40080"/>
                    <a:pt x="40080" y="48878"/>
                    <a:pt x="29327" y="48878"/>
                  </a:cubicBezTo>
                  <a:cubicBezTo>
                    <a:pt x="29327" y="48878"/>
                    <a:pt x="29327" y="48878"/>
                    <a:pt x="29327" y="48878"/>
                  </a:cubicBezTo>
                  <a:lnTo>
                    <a:pt x="29327" y="48878"/>
                  </a:lnTo>
                  <a:close/>
                </a:path>
              </a:pathLst>
            </a:custGeom>
            <a:grpFill/>
            <a:ln w="4862" cap="flat">
              <a:noFill/>
              <a:prstDash val="solid"/>
              <a:miter/>
            </a:ln>
          </p:spPr>
          <p:txBody>
            <a:bodyPr rtlCol="0" anchor="ctr"/>
            <a:lstStyle/>
            <a:p>
              <a:endParaRPr lang="en-UA"/>
            </a:p>
          </p:txBody>
        </p:sp>
      </p:grpSp>
      <p:grpSp>
        <p:nvGrpSpPr>
          <p:cNvPr id="162" name="Graphic 143" descr="Sad face outline outline">
            <a:extLst>
              <a:ext uri="{FF2B5EF4-FFF2-40B4-BE49-F238E27FC236}">
                <a16:creationId xmlns:a16="http://schemas.microsoft.com/office/drawing/2014/main" id="{B6CE7654-50B2-17E1-43EE-19575159CCBF}"/>
              </a:ext>
            </a:extLst>
          </p:cNvPr>
          <p:cNvGrpSpPr/>
          <p:nvPr/>
        </p:nvGrpSpPr>
        <p:grpSpPr>
          <a:xfrm>
            <a:off x="3989924" y="6035551"/>
            <a:ext cx="307005" cy="307005"/>
            <a:chOff x="3957689" y="5796157"/>
            <a:chExt cx="371475" cy="371475"/>
          </a:xfrm>
          <a:solidFill>
            <a:schemeClr val="tx2"/>
          </a:solidFill>
        </p:grpSpPr>
        <p:sp>
          <p:nvSpPr>
            <p:cNvPr id="163" name="Freeform 162">
              <a:extLst>
                <a:ext uri="{FF2B5EF4-FFF2-40B4-BE49-F238E27FC236}">
                  <a16:creationId xmlns:a16="http://schemas.microsoft.com/office/drawing/2014/main" id="{B40FF6CF-1351-7BC4-C129-0EB49F104DB2}"/>
                </a:ext>
              </a:extLst>
            </p:cNvPr>
            <p:cNvSpPr/>
            <p:nvPr/>
          </p:nvSpPr>
          <p:spPr>
            <a:xfrm>
              <a:off x="3957689" y="5796157"/>
              <a:ext cx="371475" cy="371475"/>
            </a:xfrm>
            <a:custGeom>
              <a:avLst/>
              <a:gdLst>
                <a:gd name="connsiteX0" fmla="*/ 185738 w 371475"/>
                <a:gd name="connsiteY0" fmla="*/ 0 h 371475"/>
                <a:gd name="connsiteX1" fmla="*/ 0 w 371475"/>
                <a:gd name="connsiteY1" fmla="*/ 185738 h 371475"/>
                <a:gd name="connsiteX2" fmla="*/ 185738 w 371475"/>
                <a:gd name="connsiteY2" fmla="*/ 371475 h 371475"/>
                <a:gd name="connsiteX3" fmla="*/ 371475 w 371475"/>
                <a:gd name="connsiteY3" fmla="*/ 185738 h 371475"/>
                <a:gd name="connsiteX4" fmla="*/ 185738 w 371475"/>
                <a:gd name="connsiteY4" fmla="*/ 0 h 371475"/>
                <a:gd name="connsiteX5" fmla="*/ 185738 w 371475"/>
                <a:gd name="connsiteY5" fmla="*/ 361700 h 371475"/>
                <a:gd name="connsiteX6" fmla="*/ 9776 w 371475"/>
                <a:gd name="connsiteY6" fmla="*/ 185738 h 371475"/>
                <a:gd name="connsiteX7" fmla="*/ 185738 w 371475"/>
                <a:gd name="connsiteY7" fmla="*/ 9776 h 371475"/>
                <a:gd name="connsiteX8" fmla="*/ 361700 w 371475"/>
                <a:gd name="connsiteY8" fmla="*/ 185738 h 371475"/>
                <a:gd name="connsiteX9" fmla="*/ 185738 w 371475"/>
                <a:gd name="connsiteY9" fmla="*/ 36170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5738" y="0"/>
                  </a:moveTo>
                  <a:cubicBezTo>
                    <a:pt x="83158" y="0"/>
                    <a:pt x="0" y="83158"/>
                    <a:pt x="0" y="185738"/>
                  </a:cubicBezTo>
                  <a:cubicBezTo>
                    <a:pt x="0" y="288318"/>
                    <a:pt x="83158" y="371475"/>
                    <a:pt x="185738" y="371475"/>
                  </a:cubicBezTo>
                  <a:cubicBezTo>
                    <a:pt x="288318" y="371475"/>
                    <a:pt x="371475" y="288318"/>
                    <a:pt x="371475" y="185738"/>
                  </a:cubicBezTo>
                  <a:cubicBezTo>
                    <a:pt x="371475" y="83158"/>
                    <a:pt x="288318" y="0"/>
                    <a:pt x="185738" y="0"/>
                  </a:cubicBezTo>
                  <a:close/>
                  <a:moveTo>
                    <a:pt x="185738" y="361700"/>
                  </a:moveTo>
                  <a:cubicBezTo>
                    <a:pt x="88556" y="361700"/>
                    <a:pt x="9776" y="282919"/>
                    <a:pt x="9776" y="185738"/>
                  </a:cubicBezTo>
                  <a:cubicBezTo>
                    <a:pt x="9776" y="88556"/>
                    <a:pt x="88556" y="9776"/>
                    <a:pt x="185738" y="9776"/>
                  </a:cubicBezTo>
                  <a:cubicBezTo>
                    <a:pt x="282919" y="9776"/>
                    <a:pt x="361700" y="88556"/>
                    <a:pt x="361700" y="185738"/>
                  </a:cubicBezTo>
                  <a:cubicBezTo>
                    <a:pt x="361589" y="282873"/>
                    <a:pt x="282873" y="361589"/>
                    <a:pt x="185738" y="361700"/>
                  </a:cubicBezTo>
                  <a:close/>
                </a:path>
              </a:pathLst>
            </a:custGeom>
            <a:grpFill/>
            <a:ln w="4862" cap="flat">
              <a:noFill/>
              <a:prstDash val="solid"/>
              <a:miter/>
            </a:ln>
          </p:spPr>
          <p:txBody>
            <a:bodyPr rtlCol="0" anchor="ctr"/>
            <a:lstStyle/>
            <a:p>
              <a:endParaRPr lang="en-UA"/>
            </a:p>
          </p:txBody>
        </p:sp>
        <p:sp>
          <p:nvSpPr>
            <p:cNvPr id="164" name="Freeform 163">
              <a:extLst>
                <a:ext uri="{FF2B5EF4-FFF2-40B4-BE49-F238E27FC236}">
                  <a16:creationId xmlns:a16="http://schemas.microsoft.com/office/drawing/2014/main" id="{C44B463B-157D-7954-F6C4-672A1D33A0C7}"/>
                </a:ext>
              </a:extLst>
            </p:cNvPr>
            <p:cNvSpPr/>
            <p:nvPr/>
          </p:nvSpPr>
          <p:spPr>
            <a:xfrm>
              <a:off x="4047038" y="6035661"/>
              <a:ext cx="192797" cy="53767"/>
            </a:xfrm>
            <a:custGeom>
              <a:avLst/>
              <a:gdLst>
                <a:gd name="connsiteX0" fmla="*/ 96389 w 192797"/>
                <a:gd name="connsiteY0" fmla="*/ 0 h 53767"/>
                <a:gd name="connsiteX1" fmla="*/ 1076 w 192797"/>
                <a:gd name="connsiteY1" fmla="*/ 45819 h 53767"/>
                <a:gd name="connsiteX2" fmla="*/ 1829 w 192797"/>
                <a:gd name="connsiteY2" fmla="*/ 52691 h 53767"/>
                <a:gd name="connsiteX3" fmla="*/ 8701 w 192797"/>
                <a:gd name="connsiteY3" fmla="*/ 51938 h 53767"/>
                <a:gd name="connsiteX4" fmla="*/ 166525 w 192797"/>
                <a:gd name="connsiteY4" fmla="*/ 34367 h 53767"/>
                <a:gd name="connsiteX5" fmla="*/ 184096 w 192797"/>
                <a:gd name="connsiteY5" fmla="*/ 51938 h 53767"/>
                <a:gd name="connsiteX6" fmla="*/ 190968 w 192797"/>
                <a:gd name="connsiteY6" fmla="*/ 52691 h 53767"/>
                <a:gd name="connsiteX7" fmla="*/ 191721 w 192797"/>
                <a:gd name="connsiteY7" fmla="*/ 45819 h 53767"/>
                <a:gd name="connsiteX8" fmla="*/ 96389 w 192797"/>
                <a:gd name="connsiteY8" fmla="*/ 0 h 5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97" h="53767">
                  <a:moveTo>
                    <a:pt x="96389" y="0"/>
                  </a:moveTo>
                  <a:cubicBezTo>
                    <a:pt x="59296" y="-49"/>
                    <a:pt x="24205" y="16820"/>
                    <a:pt x="1076" y="45819"/>
                  </a:cubicBezTo>
                  <a:cubicBezTo>
                    <a:pt x="-614" y="47924"/>
                    <a:pt x="-277" y="51001"/>
                    <a:pt x="1829" y="52691"/>
                  </a:cubicBezTo>
                  <a:cubicBezTo>
                    <a:pt x="3935" y="54381"/>
                    <a:pt x="7011" y="54044"/>
                    <a:pt x="8701" y="51938"/>
                  </a:cubicBezTo>
                  <a:cubicBezTo>
                    <a:pt x="47431" y="3504"/>
                    <a:pt x="118091" y="-4362"/>
                    <a:pt x="166525" y="34367"/>
                  </a:cubicBezTo>
                  <a:cubicBezTo>
                    <a:pt x="173014" y="39556"/>
                    <a:pt x="178907" y="45449"/>
                    <a:pt x="184096" y="51938"/>
                  </a:cubicBezTo>
                  <a:cubicBezTo>
                    <a:pt x="185786" y="54044"/>
                    <a:pt x="188863" y="54381"/>
                    <a:pt x="190968" y="52691"/>
                  </a:cubicBezTo>
                  <a:cubicBezTo>
                    <a:pt x="193074" y="51001"/>
                    <a:pt x="193411" y="47924"/>
                    <a:pt x="191721" y="45819"/>
                  </a:cubicBezTo>
                  <a:cubicBezTo>
                    <a:pt x="168588" y="16814"/>
                    <a:pt x="133489" y="-56"/>
                    <a:pt x="96389" y="0"/>
                  </a:cubicBezTo>
                  <a:close/>
                </a:path>
              </a:pathLst>
            </a:custGeom>
            <a:grpFill/>
            <a:ln w="4862" cap="flat">
              <a:noFill/>
              <a:prstDash val="solid"/>
              <a:miter/>
            </a:ln>
          </p:spPr>
          <p:txBody>
            <a:bodyPr rtlCol="0" anchor="ctr"/>
            <a:lstStyle/>
            <a:p>
              <a:endParaRPr lang="en-UA"/>
            </a:p>
          </p:txBody>
        </p:sp>
        <p:sp>
          <p:nvSpPr>
            <p:cNvPr id="165" name="Freeform 164">
              <a:extLst>
                <a:ext uri="{FF2B5EF4-FFF2-40B4-BE49-F238E27FC236}">
                  <a16:creationId xmlns:a16="http://schemas.microsoft.com/office/drawing/2014/main" id="{CFA0DE62-AAE1-496A-3139-0A6A30FB7154}"/>
                </a:ext>
              </a:extLst>
            </p:cNvPr>
            <p:cNvSpPr/>
            <p:nvPr/>
          </p:nvSpPr>
          <p:spPr>
            <a:xfrm>
              <a:off x="4035894" y="5923299"/>
              <a:ext cx="58654" cy="58654"/>
            </a:xfrm>
            <a:custGeom>
              <a:avLst/>
              <a:gdLst>
                <a:gd name="connsiteX0" fmla="*/ 58654 w 58654"/>
                <a:gd name="connsiteY0" fmla="*/ 29327 h 58654"/>
                <a:gd name="connsiteX1" fmla="*/ 29327 w 58654"/>
                <a:gd name="connsiteY1" fmla="*/ 0 h 58654"/>
                <a:gd name="connsiteX2" fmla="*/ 0 w 58654"/>
                <a:gd name="connsiteY2" fmla="*/ 29327 h 58654"/>
                <a:gd name="connsiteX3" fmla="*/ 29327 w 58654"/>
                <a:gd name="connsiteY3" fmla="*/ 58654 h 58654"/>
                <a:gd name="connsiteX4" fmla="*/ 58654 w 58654"/>
                <a:gd name="connsiteY4" fmla="*/ 29327 h 58654"/>
                <a:gd name="connsiteX5" fmla="*/ 9776 w 58654"/>
                <a:gd name="connsiteY5" fmla="*/ 29327 h 58654"/>
                <a:gd name="connsiteX6" fmla="*/ 29327 w 58654"/>
                <a:gd name="connsiteY6" fmla="*/ 9776 h 58654"/>
                <a:gd name="connsiteX7" fmla="*/ 48878 w 58654"/>
                <a:gd name="connsiteY7" fmla="*/ 29327 h 58654"/>
                <a:gd name="connsiteX8" fmla="*/ 29327 w 58654"/>
                <a:gd name="connsiteY8" fmla="*/ 48878 h 58654"/>
                <a:gd name="connsiteX9" fmla="*/ 9776 w 58654"/>
                <a:gd name="connsiteY9" fmla="*/ 29327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54" h="58654">
                  <a:moveTo>
                    <a:pt x="58654" y="29327"/>
                  </a:moveTo>
                  <a:cubicBezTo>
                    <a:pt x="58654" y="13130"/>
                    <a:pt x="45524" y="0"/>
                    <a:pt x="29327" y="0"/>
                  </a:cubicBezTo>
                  <a:cubicBezTo>
                    <a:pt x="13130" y="0"/>
                    <a:pt x="0" y="13130"/>
                    <a:pt x="0" y="29327"/>
                  </a:cubicBezTo>
                  <a:cubicBezTo>
                    <a:pt x="0" y="45524"/>
                    <a:pt x="13130" y="58654"/>
                    <a:pt x="29327" y="58654"/>
                  </a:cubicBezTo>
                  <a:cubicBezTo>
                    <a:pt x="45524" y="58654"/>
                    <a:pt x="58654" y="45524"/>
                    <a:pt x="58654" y="29327"/>
                  </a:cubicBezTo>
                  <a:close/>
                  <a:moveTo>
                    <a:pt x="9776" y="29327"/>
                  </a:moveTo>
                  <a:cubicBezTo>
                    <a:pt x="9776" y="18529"/>
                    <a:pt x="18529" y="9776"/>
                    <a:pt x="29327" y="9776"/>
                  </a:cubicBezTo>
                  <a:cubicBezTo>
                    <a:pt x="40125" y="9776"/>
                    <a:pt x="48878" y="18529"/>
                    <a:pt x="48878" y="29327"/>
                  </a:cubicBezTo>
                  <a:cubicBezTo>
                    <a:pt x="48878" y="40125"/>
                    <a:pt x="40125" y="48878"/>
                    <a:pt x="29327" y="48878"/>
                  </a:cubicBezTo>
                  <a:cubicBezTo>
                    <a:pt x="18536" y="48862"/>
                    <a:pt x="9792" y="40118"/>
                    <a:pt x="9776" y="29327"/>
                  </a:cubicBezTo>
                  <a:close/>
                </a:path>
              </a:pathLst>
            </a:custGeom>
            <a:grpFill/>
            <a:ln w="4862" cap="flat">
              <a:noFill/>
              <a:prstDash val="solid"/>
              <a:miter/>
            </a:ln>
          </p:spPr>
          <p:txBody>
            <a:bodyPr rtlCol="0" anchor="ctr"/>
            <a:lstStyle/>
            <a:p>
              <a:endParaRPr lang="en-UA"/>
            </a:p>
          </p:txBody>
        </p:sp>
        <p:sp>
          <p:nvSpPr>
            <p:cNvPr id="166" name="Freeform 165">
              <a:extLst>
                <a:ext uri="{FF2B5EF4-FFF2-40B4-BE49-F238E27FC236}">
                  <a16:creationId xmlns:a16="http://schemas.microsoft.com/office/drawing/2014/main" id="{367EFB98-8149-798D-2ED7-694ED1B11065}"/>
                </a:ext>
              </a:extLst>
            </p:cNvPr>
            <p:cNvSpPr/>
            <p:nvPr/>
          </p:nvSpPr>
          <p:spPr>
            <a:xfrm>
              <a:off x="4192305" y="5923289"/>
              <a:ext cx="58654" cy="58654"/>
            </a:xfrm>
            <a:custGeom>
              <a:avLst/>
              <a:gdLst>
                <a:gd name="connsiteX0" fmla="*/ 29327 w 58654"/>
                <a:gd name="connsiteY0" fmla="*/ 0 h 58654"/>
                <a:gd name="connsiteX1" fmla="*/ 0 w 58654"/>
                <a:gd name="connsiteY1" fmla="*/ 29327 h 58654"/>
                <a:gd name="connsiteX2" fmla="*/ 29327 w 58654"/>
                <a:gd name="connsiteY2" fmla="*/ 58654 h 58654"/>
                <a:gd name="connsiteX3" fmla="*/ 58654 w 58654"/>
                <a:gd name="connsiteY3" fmla="*/ 29327 h 58654"/>
                <a:gd name="connsiteX4" fmla="*/ 29327 w 58654"/>
                <a:gd name="connsiteY4" fmla="*/ 0 h 58654"/>
                <a:gd name="connsiteX5" fmla="*/ 29327 w 58654"/>
                <a:gd name="connsiteY5" fmla="*/ 48878 h 58654"/>
                <a:gd name="connsiteX6" fmla="*/ 9776 w 58654"/>
                <a:gd name="connsiteY6" fmla="*/ 29327 h 58654"/>
                <a:gd name="connsiteX7" fmla="*/ 29327 w 58654"/>
                <a:gd name="connsiteY7" fmla="*/ 9776 h 58654"/>
                <a:gd name="connsiteX8" fmla="*/ 48878 w 58654"/>
                <a:gd name="connsiteY8" fmla="*/ 29327 h 58654"/>
                <a:gd name="connsiteX9" fmla="*/ 29342 w 58654"/>
                <a:gd name="connsiteY9" fmla="*/ 48893 h 58654"/>
                <a:gd name="connsiteX10" fmla="*/ 29327 w 58654"/>
                <a:gd name="connsiteY10" fmla="*/ 48893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654" h="58654">
                  <a:moveTo>
                    <a:pt x="29327" y="0"/>
                  </a:moveTo>
                  <a:cubicBezTo>
                    <a:pt x="13130" y="0"/>
                    <a:pt x="0" y="13130"/>
                    <a:pt x="0" y="29327"/>
                  </a:cubicBezTo>
                  <a:cubicBezTo>
                    <a:pt x="0" y="45524"/>
                    <a:pt x="13130" y="58654"/>
                    <a:pt x="29327" y="58654"/>
                  </a:cubicBezTo>
                  <a:cubicBezTo>
                    <a:pt x="45524" y="58654"/>
                    <a:pt x="58654" y="45524"/>
                    <a:pt x="58654" y="29327"/>
                  </a:cubicBezTo>
                  <a:cubicBezTo>
                    <a:pt x="58654" y="13130"/>
                    <a:pt x="45524" y="0"/>
                    <a:pt x="29327" y="0"/>
                  </a:cubicBezTo>
                  <a:close/>
                  <a:moveTo>
                    <a:pt x="29327" y="48878"/>
                  </a:moveTo>
                  <a:cubicBezTo>
                    <a:pt x="18529" y="48878"/>
                    <a:pt x="9776" y="40125"/>
                    <a:pt x="9776" y="29327"/>
                  </a:cubicBezTo>
                  <a:cubicBezTo>
                    <a:pt x="9776" y="18529"/>
                    <a:pt x="18529" y="9776"/>
                    <a:pt x="29327" y="9776"/>
                  </a:cubicBezTo>
                  <a:cubicBezTo>
                    <a:pt x="40125" y="9776"/>
                    <a:pt x="48878" y="18529"/>
                    <a:pt x="48878" y="29327"/>
                  </a:cubicBezTo>
                  <a:cubicBezTo>
                    <a:pt x="48887" y="40125"/>
                    <a:pt x="40139" y="48885"/>
                    <a:pt x="29342" y="48893"/>
                  </a:cubicBezTo>
                  <a:cubicBezTo>
                    <a:pt x="29337" y="48893"/>
                    <a:pt x="29332" y="48893"/>
                    <a:pt x="29327" y="48893"/>
                  </a:cubicBezTo>
                  <a:close/>
                </a:path>
              </a:pathLst>
            </a:custGeom>
            <a:grpFill/>
            <a:ln w="4862" cap="flat">
              <a:noFill/>
              <a:prstDash val="solid"/>
              <a:miter/>
            </a:ln>
          </p:spPr>
          <p:txBody>
            <a:bodyPr rtlCol="0" anchor="ctr"/>
            <a:lstStyle/>
            <a:p>
              <a:endParaRPr lang="en-UA"/>
            </a:p>
          </p:txBody>
        </p:sp>
      </p:grpSp>
      <p:grpSp>
        <p:nvGrpSpPr>
          <p:cNvPr id="167" name="Graphic 145" descr="Winking face outline outline">
            <a:extLst>
              <a:ext uri="{FF2B5EF4-FFF2-40B4-BE49-F238E27FC236}">
                <a16:creationId xmlns:a16="http://schemas.microsoft.com/office/drawing/2014/main" id="{FF5A0931-5A0A-B1C2-9CCE-5E5CEAB783C7}"/>
              </a:ext>
            </a:extLst>
          </p:cNvPr>
          <p:cNvGrpSpPr/>
          <p:nvPr/>
        </p:nvGrpSpPr>
        <p:grpSpPr>
          <a:xfrm>
            <a:off x="8435144" y="6035551"/>
            <a:ext cx="307005" cy="307005"/>
            <a:chOff x="8402909" y="5796157"/>
            <a:chExt cx="371475" cy="371475"/>
          </a:xfrm>
          <a:solidFill>
            <a:schemeClr val="accent1"/>
          </a:solidFill>
        </p:grpSpPr>
        <p:sp>
          <p:nvSpPr>
            <p:cNvPr id="168" name="Freeform 167">
              <a:extLst>
                <a:ext uri="{FF2B5EF4-FFF2-40B4-BE49-F238E27FC236}">
                  <a16:creationId xmlns:a16="http://schemas.microsoft.com/office/drawing/2014/main" id="{482823DF-BFBB-D36D-0609-FDF59919E759}"/>
                </a:ext>
              </a:extLst>
            </p:cNvPr>
            <p:cNvSpPr/>
            <p:nvPr/>
          </p:nvSpPr>
          <p:spPr>
            <a:xfrm>
              <a:off x="8402909" y="5796157"/>
              <a:ext cx="371475" cy="371475"/>
            </a:xfrm>
            <a:custGeom>
              <a:avLst/>
              <a:gdLst>
                <a:gd name="connsiteX0" fmla="*/ 185738 w 371475"/>
                <a:gd name="connsiteY0" fmla="*/ 371475 h 371475"/>
                <a:gd name="connsiteX1" fmla="*/ 371475 w 371475"/>
                <a:gd name="connsiteY1" fmla="*/ 185738 h 371475"/>
                <a:gd name="connsiteX2" fmla="*/ 185738 w 371475"/>
                <a:gd name="connsiteY2" fmla="*/ 0 h 371475"/>
                <a:gd name="connsiteX3" fmla="*/ 0 w 371475"/>
                <a:gd name="connsiteY3" fmla="*/ 185738 h 371475"/>
                <a:gd name="connsiteX4" fmla="*/ 185738 w 371475"/>
                <a:gd name="connsiteY4" fmla="*/ 371475 h 371475"/>
                <a:gd name="connsiteX5" fmla="*/ 185738 w 371475"/>
                <a:gd name="connsiteY5" fmla="*/ 9776 h 371475"/>
                <a:gd name="connsiteX6" fmla="*/ 361700 w 371475"/>
                <a:gd name="connsiteY6" fmla="*/ 185738 h 371475"/>
                <a:gd name="connsiteX7" fmla="*/ 185738 w 371475"/>
                <a:gd name="connsiteY7" fmla="*/ 361700 h 371475"/>
                <a:gd name="connsiteX8" fmla="*/ 9776 w 371475"/>
                <a:gd name="connsiteY8" fmla="*/ 185738 h 371475"/>
                <a:gd name="connsiteX9" fmla="*/ 185738 w 371475"/>
                <a:gd name="connsiteY9" fmla="*/ 9776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5" h="371475">
                  <a:moveTo>
                    <a:pt x="185738" y="371475"/>
                  </a:moveTo>
                  <a:cubicBezTo>
                    <a:pt x="288318" y="371475"/>
                    <a:pt x="371475" y="288318"/>
                    <a:pt x="371475" y="185738"/>
                  </a:cubicBezTo>
                  <a:cubicBezTo>
                    <a:pt x="371475" y="83158"/>
                    <a:pt x="288318" y="0"/>
                    <a:pt x="185738" y="0"/>
                  </a:cubicBezTo>
                  <a:cubicBezTo>
                    <a:pt x="83158" y="0"/>
                    <a:pt x="0" y="83158"/>
                    <a:pt x="0" y="185738"/>
                  </a:cubicBezTo>
                  <a:cubicBezTo>
                    <a:pt x="0" y="288318"/>
                    <a:pt x="83158" y="371475"/>
                    <a:pt x="185738" y="371475"/>
                  </a:cubicBezTo>
                  <a:close/>
                  <a:moveTo>
                    <a:pt x="185738" y="9776"/>
                  </a:moveTo>
                  <a:cubicBezTo>
                    <a:pt x="282919" y="9776"/>
                    <a:pt x="361700" y="88556"/>
                    <a:pt x="361700" y="185738"/>
                  </a:cubicBezTo>
                  <a:cubicBezTo>
                    <a:pt x="361700" y="282919"/>
                    <a:pt x="282919" y="361700"/>
                    <a:pt x="185738" y="361700"/>
                  </a:cubicBezTo>
                  <a:cubicBezTo>
                    <a:pt x="88556" y="361700"/>
                    <a:pt x="9776" y="282919"/>
                    <a:pt x="9776" y="185738"/>
                  </a:cubicBezTo>
                  <a:cubicBezTo>
                    <a:pt x="9886" y="88602"/>
                    <a:pt x="88602" y="9886"/>
                    <a:pt x="185738" y="9776"/>
                  </a:cubicBezTo>
                  <a:close/>
                </a:path>
              </a:pathLst>
            </a:custGeom>
            <a:grpFill/>
            <a:ln w="4862" cap="flat">
              <a:noFill/>
              <a:prstDash val="solid"/>
              <a:miter/>
            </a:ln>
          </p:spPr>
          <p:txBody>
            <a:bodyPr rtlCol="0" anchor="ctr"/>
            <a:lstStyle/>
            <a:p>
              <a:endParaRPr lang="en-UA"/>
            </a:p>
          </p:txBody>
        </p:sp>
        <p:sp>
          <p:nvSpPr>
            <p:cNvPr id="169" name="Freeform 168">
              <a:extLst>
                <a:ext uri="{FF2B5EF4-FFF2-40B4-BE49-F238E27FC236}">
                  <a16:creationId xmlns:a16="http://schemas.microsoft.com/office/drawing/2014/main" id="{5A4E7999-0369-4141-6490-A9336E610A0B}"/>
                </a:ext>
              </a:extLst>
            </p:cNvPr>
            <p:cNvSpPr/>
            <p:nvPr/>
          </p:nvSpPr>
          <p:spPr>
            <a:xfrm>
              <a:off x="8492144" y="6050187"/>
              <a:ext cx="192962" cy="53902"/>
            </a:xfrm>
            <a:custGeom>
              <a:avLst/>
              <a:gdLst>
                <a:gd name="connsiteX0" fmla="*/ 8805 w 192962"/>
                <a:gd name="connsiteY0" fmla="*/ 1965 h 53902"/>
                <a:gd name="connsiteX1" fmla="*/ 1965 w 192962"/>
                <a:gd name="connsiteY1" fmla="*/ 971 h 53902"/>
                <a:gd name="connsiteX2" fmla="*/ 971 w 192962"/>
                <a:gd name="connsiteY2" fmla="*/ 7812 h 53902"/>
                <a:gd name="connsiteX3" fmla="*/ 1190 w 192962"/>
                <a:gd name="connsiteY3" fmla="*/ 8084 h 53902"/>
                <a:gd name="connsiteX4" fmla="*/ 172744 w 192962"/>
                <a:gd name="connsiteY4" fmla="*/ 27156 h 53902"/>
                <a:gd name="connsiteX5" fmla="*/ 191816 w 192962"/>
                <a:gd name="connsiteY5" fmla="*/ 8084 h 53902"/>
                <a:gd name="connsiteX6" fmla="*/ 191220 w 192962"/>
                <a:gd name="connsiteY6" fmla="*/ 1198 h 53902"/>
                <a:gd name="connsiteX7" fmla="*/ 184333 w 192962"/>
                <a:gd name="connsiteY7" fmla="*/ 1794 h 53902"/>
                <a:gd name="connsiteX8" fmla="*/ 184196 w 192962"/>
                <a:gd name="connsiteY8" fmla="*/ 1965 h 53902"/>
                <a:gd name="connsiteX9" fmla="*/ 26371 w 192962"/>
                <a:gd name="connsiteY9" fmla="*/ 19536 h 53902"/>
                <a:gd name="connsiteX10" fmla="*/ 8801 w 192962"/>
                <a:gd name="connsiteY10" fmla="*/ 1965 h 5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962" h="53902">
                  <a:moveTo>
                    <a:pt x="8805" y="1965"/>
                  </a:moveTo>
                  <a:cubicBezTo>
                    <a:pt x="7191" y="-198"/>
                    <a:pt x="4128" y="-644"/>
                    <a:pt x="1965" y="971"/>
                  </a:cubicBezTo>
                  <a:cubicBezTo>
                    <a:pt x="-198" y="2586"/>
                    <a:pt x="-644" y="5648"/>
                    <a:pt x="971" y="7812"/>
                  </a:cubicBezTo>
                  <a:cubicBezTo>
                    <a:pt x="1041" y="7905"/>
                    <a:pt x="1114" y="7996"/>
                    <a:pt x="1190" y="8084"/>
                  </a:cubicBezTo>
                  <a:cubicBezTo>
                    <a:pt x="43297" y="60724"/>
                    <a:pt x="120104" y="69263"/>
                    <a:pt x="172744" y="27156"/>
                  </a:cubicBezTo>
                  <a:cubicBezTo>
                    <a:pt x="179786" y="21523"/>
                    <a:pt x="186182" y="15127"/>
                    <a:pt x="191816" y="8084"/>
                  </a:cubicBezTo>
                  <a:cubicBezTo>
                    <a:pt x="193553" y="6018"/>
                    <a:pt x="193286" y="2935"/>
                    <a:pt x="191220" y="1198"/>
                  </a:cubicBezTo>
                  <a:cubicBezTo>
                    <a:pt x="189153" y="-539"/>
                    <a:pt x="186070" y="-272"/>
                    <a:pt x="184333" y="1794"/>
                  </a:cubicBezTo>
                  <a:cubicBezTo>
                    <a:pt x="184286" y="1850"/>
                    <a:pt x="184240" y="1907"/>
                    <a:pt x="184196" y="1965"/>
                  </a:cubicBezTo>
                  <a:cubicBezTo>
                    <a:pt x="145465" y="50399"/>
                    <a:pt x="74805" y="58265"/>
                    <a:pt x="26371" y="19536"/>
                  </a:cubicBezTo>
                  <a:cubicBezTo>
                    <a:pt x="19882" y="14347"/>
                    <a:pt x="13989" y="8454"/>
                    <a:pt x="8801" y="1965"/>
                  </a:cubicBezTo>
                  <a:close/>
                </a:path>
              </a:pathLst>
            </a:custGeom>
            <a:grpFill/>
            <a:ln w="4862" cap="flat">
              <a:noFill/>
              <a:prstDash val="solid"/>
              <a:miter/>
            </a:ln>
          </p:spPr>
          <p:txBody>
            <a:bodyPr rtlCol="0" anchor="ctr"/>
            <a:lstStyle/>
            <a:p>
              <a:endParaRPr lang="en-UA"/>
            </a:p>
          </p:txBody>
        </p:sp>
        <p:sp>
          <p:nvSpPr>
            <p:cNvPr id="170" name="Freeform 169">
              <a:extLst>
                <a:ext uri="{FF2B5EF4-FFF2-40B4-BE49-F238E27FC236}">
                  <a16:creationId xmlns:a16="http://schemas.microsoft.com/office/drawing/2014/main" id="{10D7715C-B538-ED9F-C273-E468AFCCC267}"/>
                </a:ext>
              </a:extLst>
            </p:cNvPr>
            <p:cNvSpPr/>
            <p:nvPr/>
          </p:nvSpPr>
          <p:spPr>
            <a:xfrm>
              <a:off x="8637525" y="5923304"/>
              <a:ext cx="58654" cy="58654"/>
            </a:xfrm>
            <a:custGeom>
              <a:avLst/>
              <a:gdLst>
                <a:gd name="connsiteX0" fmla="*/ 29327 w 58654"/>
                <a:gd name="connsiteY0" fmla="*/ 58654 h 58654"/>
                <a:gd name="connsiteX1" fmla="*/ 58654 w 58654"/>
                <a:gd name="connsiteY1" fmla="*/ 29327 h 58654"/>
                <a:gd name="connsiteX2" fmla="*/ 29327 w 58654"/>
                <a:gd name="connsiteY2" fmla="*/ 0 h 58654"/>
                <a:gd name="connsiteX3" fmla="*/ 0 w 58654"/>
                <a:gd name="connsiteY3" fmla="*/ 29327 h 58654"/>
                <a:gd name="connsiteX4" fmla="*/ 29327 w 58654"/>
                <a:gd name="connsiteY4" fmla="*/ 58654 h 58654"/>
                <a:gd name="connsiteX5" fmla="*/ 29327 w 58654"/>
                <a:gd name="connsiteY5" fmla="*/ 9776 h 58654"/>
                <a:gd name="connsiteX6" fmla="*/ 48878 w 58654"/>
                <a:gd name="connsiteY6" fmla="*/ 29327 h 58654"/>
                <a:gd name="connsiteX7" fmla="*/ 29327 w 58654"/>
                <a:gd name="connsiteY7" fmla="*/ 48878 h 58654"/>
                <a:gd name="connsiteX8" fmla="*/ 9776 w 58654"/>
                <a:gd name="connsiteY8" fmla="*/ 29327 h 58654"/>
                <a:gd name="connsiteX9" fmla="*/ 29327 w 58654"/>
                <a:gd name="connsiteY9" fmla="*/ 9761 h 5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54" h="58654">
                  <a:moveTo>
                    <a:pt x="29327" y="58654"/>
                  </a:moveTo>
                  <a:cubicBezTo>
                    <a:pt x="45524" y="58654"/>
                    <a:pt x="58654" y="45524"/>
                    <a:pt x="58654" y="29327"/>
                  </a:cubicBezTo>
                  <a:cubicBezTo>
                    <a:pt x="58654" y="13130"/>
                    <a:pt x="45524" y="0"/>
                    <a:pt x="29327" y="0"/>
                  </a:cubicBezTo>
                  <a:cubicBezTo>
                    <a:pt x="13130" y="0"/>
                    <a:pt x="0" y="13130"/>
                    <a:pt x="0" y="29327"/>
                  </a:cubicBezTo>
                  <a:cubicBezTo>
                    <a:pt x="0" y="45524"/>
                    <a:pt x="13130" y="58654"/>
                    <a:pt x="29327" y="58654"/>
                  </a:cubicBezTo>
                  <a:close/>
                  <a:moveTo>
                    <a:pt x="29327" y="9776"/>
                  </a:moveTo>
                  <a:cubicBezTo>
                    <a:pt x="40125" y="9776"/>
                    <a:pt x="48878" y="18529"/>
                    <a:pt x="48878" y="29327"/>
                  </a:cubicBezTo>
                  <a:cubicBezTo>
                    <a:pt x="48878" y="40125"/>
                    <a:pt x="40125" y="48878"/>
                    <a:pt x="29327" y="48878"/>
                  </a:cubicBezTo>
                  <a:cubicBezTo>
                    <a:pt x="18529" y="48878"/>
                    <a:pt x="9776" y="40125"/>
                    <a:pt x="9776" y="29327"/>
                  </a:cubicBezTo>
                  <a:cubicBezTo>
                    <a:pt x="9781" y="18529"/>
                    <a:pt x="18529" y="9775"/>
                    <a:pt x="29327" y="9761"/>
                  </a:cubicBezTo>
                  <a:close/>
                </a:path>
              </a:pathLst>
            </a:custGeom>
            <a:grpFill/>
            <a:ln w="4862" cap="flat">
              <a:noFill/>
              <a:prstDash val="solid"/>
              <a:miter/>
            </a:ln>
          </p:spPr>
          <p:txBody>
            <a:bodyPr rtlCol="0" anchor="ctr"/>
            <a:lstStyle/>
            <a:p>
              <a:endParaRPr lang="en-UA"/>
            </a:p>
          </p:txBody>
        </p:sp>
        <p:sp>
          <p:nvSpPr>
            <p:cNvPr id="171" name="Freeform 170">
              <a:extLst>
                <a:ext uri="{FF2B5EF4-FFF2-40B4-BE49-F238E27FC236}">
                  <a16:creationId xmlns:a16="http://schemas.microsoft.com/office/drawing/2014/main" id="{CE9845FB-4E9D-91DD-BFBA-309D588CB20E}"/>
                </a:ext>
              </a:extLst>
            </p:cNvPr>
            <p:cNvSpPr/>
            <p:nvPr/>
          </p:nvSpPr>
          <p:spPr>
            <a:xfrm>
              <a:off x="8476226" y="5947738"/>
              <a:ext cx="73317" cy="9775"/>
            </a:xfrm>
            <a:custGeom>
              <a:avLst/>
              <a:gdLst>
                <a:gd name="connsiteX0" fmla="*/ 4888 w 73317"/>
                <a:gd name="connsiteY0" fmla="*/ 9776 h 9775"/>
                <a:gd name="connsiteX1" fmla="*/ 68430 w 73317"/>
                <a:gd name="connsiteY1" fmla="*/ 9776 h 9775"/>
                <a:gd name="connsiteX2" fmla="*/ 73318 w 73317"/>
                <a:gd name="connsiteY2" fmla="*/ 4888 h 9775"/>
                <a:gd name="connsiteX3" fmla="*/ 68430 w 73317"/>
                <a:gd name="connsiteY3" fmla="*/ 0 h 9775"/>
                <a:gd name="connsiteX4" fmla="*/ 4888 w 73317"/>
                <a:gd name="connsiteY4" fmla="*/ 0 h 9775"/>
                <a:gd name="connsiteX5" fmla="*/ 0 w 73317"/>
                <a:gd name="connsiteY5" fmla="*/ 4888 h 9775"/>
                <a:gd name="connsiteX6" fmla="*/ 4888 w 73317"/>
                <a:gd name="connsiteY6" fmla="*/ 9776 h 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17" h="9775">
                  <a:moveTo>
                    <a:pt x="4888" y="9776"/>
                  </a:moveTo>
                  <a:lnTo>
                    <a:pt x="68430" y="9776"/>
                  </a:lnTo>
                  <a:cubicBezTo>
                    <a:pt x="71129" y="9776"/>
                    <a:pt x="73318" y="7587"/>
                    <a:pt x="73318" y="4888"/>
                  </a:cubicBezTo>
                  <a:cubicBezTo>
                    <a:pt x="73318" y="2188"/>
                    <a:pt x="71129" y="0"/>
                    <a:pt x="68430" y="0"/>
                  </a:cubicBezTo>
                  <a:lnTo>
                    <a:pt x="4888" y="0"/>
                  </a:lnTo>
                  <a:cubicBezTo>
                    <a:pt x="2188" y="0"/>
                    <a:pt x="0" y="2188"/>
                    <a:pt x="0" y="4888"/>
                  </a:cubicBezTo>
                  <a:cubicBezTo>
                    <a:pt x="0" y="7587"/>
                    <a:pt x="2188" y="9776"/>
                    <a:pt x="4888" y="9776"/>
                  </a:cubicBezTo>
                  <a:close/>
                </a:path>
              </a:pathLst>
            </a:custGeom>
            <a:grpFill/>
            <a:ln w="4862" cap="flat">
              <a:noFill/>
              <a:prstDash val="solid"/>
              <a:miter/>
            </a:ln>
          </p:spPr>
          <p:txBody>
            <a:bodyPr rtlCol="0" anchor="ctr"/>
            <a:lstStyle/>
            <a:p>
              <a:endParaRPr lang="en-UA"/>
            </a:p>
          </p:txBody>
        </p:sp>
      </p:grpSp>
      <p:sp>
        <p:nvSpPr>
          <p:cNvPr id="2" name="TextBox 1">
            <a:extLst>
              <a:ext uri="{FF2B5EF4-FFF2-40B4-BE49-F238E27FC236}">
                <a16:creationId xmlns:a16="http://schemas.microsoft.com/office/drawing/2014/main" id="{1A04B517-55A0-B7D4-19BF-47A6EE4201BF}"/>
              </a:ext>
            </a:extLst>
          </p:cNvPr>
          <p:cNvSpPr txBox="1"/>
          <p:nvPr/>
        </p:nvSpPr>
        <p:spPr>
          <a:xfrm>
            <a:off x="1398868" y="534456"/>
            <a:ext cx="5238550" cy="589066"/>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Likert Scale</a:t>
            </a:r>
          </a:p>
        </p:txBody>
      </p:sp>
      <p:cxnSp>
        <p:nvCxnSpPr>
          <p:cNvPr id="3" name="Straight Connector 2">
            <a:extLst>
              <a:ext uri="{FF2B5EF4-FFF2-40B4-BE49-F238E27FC236}">
                <a16:creationId xmlns:a16="http://schemas.microsoft.com/office/drawing/2014/main" id="{A668D812-ABF9-2B4D-A152-3535DF6F6323}"/>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par>
                                <p:cTn id="8" presetID="12" presetClass="entr" presetSubtype="4" fill="hold" nodeType="withEffect">
                                  <p:stCondLst>
                                    <p:cond delay="500"/>
                                  </p:stCondLst>
                                  <p:childTnLst>
                                    <p:set>
                                      <p:cBhvr>
                                        <p:cTn id="9" dur="1" fill="hold">
                                          <p:stCondLst>
                                            <p:cond delay="0"/>
                                          </p:stCondLst>
                                        </p:cTn>
                                        <p:tgtEl>
                                          <p:spTgt spid="129"/>
                                        </p:tgtEl>
                                        <p:attrNameLst>
                                          <p:attrName>style.visibility</p:attrName>
                                        </p:attrNameLst>
                                      </p:cBhvr>
                                      <p:to>
                                        <p:strVal val="visible"/>
                                      </p:to>
                                    </p:set>
                                    <p:anim calcmode="lin" valueType="num">
                                      <p:cBhvr additive="base">
                                        <p:cTn id="10" dur="1000"/>
                                        <p:tgtEl>
                                          <p:spTgt spid="129"/>
                                        </p:tgtEl>
                                        <p:attrNameLst>
                                          <p:attrName>ppt_y</p:attrName>
                                        </p:attrNameLst>
                                      </p:cBhvr>
                                      <p:tavLst>
                                        <p:tav tm="0">
                                          <p:val>
                                            <p:strVal val="#ppt_y+#ppt_h*1.125000"/>
                                          </p:val>
                                        </p:tav>
                                        <p:tav tm="100000">
                                          <p:val>
                                            <p:strVal val="#ppt_y"/>
                                          </p:val>
                                        </p:tav>
                                      </p:tavLst>
                                    </p:anim>
                                    <p:animEffect transition="in" filter="wipe(up)">
                                      <p:cBhvr>
                                        <p:cTn id="11" dur="1000"/>
                                        <p:tgtEl>
                                          <p:spTgt spid="129"/>
                                        </p:tgtEl>
                                      </p:cBhvr>
                                    </p:animEffect>
                                  </p:childTnLst>
                                </p:cTn>
                              </p:par>
                              <p:par>
                                <p:cTn id="12" presetID="16" presetClass="entr" presetSubtype="37"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1000"/>
                                        <p:tgtEl>
                                          <p:spTgt spid="5"/>
                                        </p:tgtEl>
                                      </p:cBhvr>
                                    </p:animEffect>
                                  </p:childTnLst>
                                </p:cTn>
                              </p:par>
                              <p:par>
                                <p:cTn id="15" presetID="23" presetClass="entr" presetSubtype="16" fill="hold" nodeType="withEffect">
                                  <p:stCondLst>
                                    <p:cond delay="1000"/>
                                  </p:stCondLst>
                                  <p:childTnLst>
                                    <p:set>
                                      <p:cBhvr>
                                        <p:cTn id="16" dur="1" fill="hold">
                                          <p:stCondLst>
                                            <p:cond delay="0"/>
                                          </p:stCondLst>
                                        </p:cTn>
                                        <p:tgtEl>
                                          <p:spTgt spid="147"/>
                                        </p:tgtEl>
                                        <p:attrNameLst>
                                          <p:attrName>style.visibility</p:attrName>
                                        </p:attrNameLst>
                                      </p:cBhvr>
                                      <p:to>
                                        <p:strVal val="visible"/>
                                      </p:to>
                                    </p:set>
                                    <p:anim calcmode="lin" valueType="num">
                                      <p:cBhvr>
                                        <p:cTn id="17" dur="1500" fill="hold"/>
                                        <p:tgtEl>
                                          <p:spTgt spid="147"/>
                                        </p:tgtEl>
                                        <p:attrNameLst>
                                          <p:attrName>ppt_w</p:attrName>
                                        </p:attrNameLst>
                                      </p:cBhvr>
                                      <p:tavLst>
                                        <p:tav tm="0">
                                          <p:val>
                                            <p:fltVal val="0"/>
                                          </p:val>
                                        </p:tav>
                                        <p:tav tm="100000">
                                          <p:val>
                                            <p:strVal val="#ppt_w"/>
                                          </p:val>
                                        </p:tav>
                                      </p:tavLst>
                                    </p:anim>
                                    <p:anim calcmode="lin" valueType="num">
                                      <p:cBhvr>
                                        <p:cTn id="18" dur="1500" fill="hold"/>
                                        <p:tgtEl>
                                          <p:spTgt spid="147"/>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1000"/>
                                  </p:stCondLst>
                                  <p:childTnLst>
                                    <p:set>
                                      <p:cBhvr>
                                        <p:cTn id="20" dur="1" fill="hold">
                                          <p:stCondLst>
                                            <p:cond delay="0"/>
                                          </p:stCondLst>
                                        </p:cTn>
                                        <p:tgtEl>
                                          <p:spTgt spid="152"/>
                                        </p:tgtEl>
                                        <p:attrNameLst>
                                          <p:attrName>style.visibility</p:attrName>
                                        </p:attrNameLst>
                                      </p:cBhvr>
                                      <p:to>
                                        <p:strVal val="visible"/>
                                      </p:to>
                                    </p:set>
                                    <p:anim calcmode="lin" valueType="num">
                                      <p:cBhvr>
                                        <p:cTn id="21" dur="1500" fill="hold"/>
                                        <p:tgtEl>
                                          <p:spTgt spid="152"/>
                                        </p:tgtEl>
                                        <p:attrNameLst>
                                          <p:attrName>ppt_w</p:attrName>
                                        </p:attrNameLst>
                                      </p:cBhvr>
                                      <p:tavLst>
                                        <p:tav tm="0">
                                          <p:val>
                                            <p:fltVal val="0"/>
                                          </p:val>
                                        </p:tav>
                                        <p:tav tm="100000">
                                          <p:val>
                                            <p:strVal val="#ppt_w"/>
                                          </p:val>
                                        </p:tav>
                                      </p:tavLst>
                                    </p:anim>
                                    <p:anim calcmode="lin" valueType="num">
                                      <p:cBhvr>
                                        <p:cTn id="22" dur="1500" fill="hold"/>
                                        <p:tgtEl>
                                          <p:spTgt spid="152"/>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1000"/>
                                  </p:stCondLst>
                                  <p:childTnLst>
                                    <p:set>
                                      <p:cBhvr>
                                        <p:cTn id="24" dur="1" fill="hold">
                                          <p:stCondLst>
                                            <p:cond delay="0"/>
                                          </p:stCondLst>
                                        </p:cTn>
                                        <p:tgtEl>
                                          <p:spTgt spid="157"/>
                                        </p:tgtEl>
                                        <p:attrNameLst>
                                          <p:attrName>style.visibility</p:attrName>
                                        </p:attrNameLst>
                                      </p:cBhvr>
                                      <p:to>
                                        <p:strVal val="visible"/>
                                      </p:to>
                                    </p:set>
                                    <p:anim calcmode="lin" valueType="num">
                                      <p:cBhvr>
                                        <p:cTn id="25" dur="1500" fill="hold"/>
                                        <p:tgtEl>
                                          <p:spTgt spid="157"/>
                                        </p:tgtEl>
                                        <p:attrNameLst>
                                          <p:attrName>ppt_w</p:attrName>
                                        </p:attrNameLst>
                                      </p:cBhvr>
                                      <p:tavLst>
                                        <p:tav tm="0">
                                          <p:val>
                                            <p:fltVal val="0"/>
                                          </p:val>
                                        </p:tav>
                                        <p:tav tm="100000">
                                          <p:val>
                                            <p:strVal val="#ppt_w"/>
                                          </p:val>
                                        </p:tav>
                                      </p:tavLst>
                                    </p:anim>
                                    <p:anim calcmode="lin" valueType="num">
                                      <p:cBhvr>
                                        <p:cTn id="26" dur="1500" fill="hold"/>
                                        <p:tgtEl>
                                          <p:spTgt spid="157"/>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1000"/>
                                  </p:stCondLst>
                                  <p:childTnLst>
                                    <p:set>
                                      <p:cBhvr>
                                        <p:cTn id="28" dur="1" fill="hold">
                                          <p:stCondLst>
                                            <p:cond delay="0"/>
                                          </p:stCondLst>
                                        </p:cTn>
                                        <p:tgtEl>
                                          <p:spTgt spid="162"/>
                                        </p:tgtEl>
                                        <p:attrNameLst>
                                          <p:attrName>style.visibility</p:attrName>
                                        </p:attrNameLst>
                                      </p:cBhvr>
                                      <p:to>
                                        <p:strVal val="visible"/>
                                      </p:to>
                                    </p:set>
                                    <p:anim calcmode="lin" valueType="num">
                                      <p:cBhvr>
                                        <p:cTn id="29" dur="1500" fill="hold"/>
                                        <p:tgtEl>
                                          <p:spTgt spid="162"/>
                                        </p:tgtEl>
                                        <p:attrNameLst>
                                          <p:attrName>ppt_w</p:attrName>
                                        </p:attrNameLst>
                                      </p:cBhvr>
                                      <p:tavLst>
                                        <p:tav tm="0">
                                          <p:val>
                                            <p:fltVal val="0"/>
                                          </p:val>
                                        </p:tav>
                                        <p:tav tm="100000">
                                          <p:val>
                                            <p:strVal val="#ppt_w"/>
                                          </p:val>
                                        </p:tav>
                                      </p:tavLst>
                                    </p:anim>
                                    <p:anim calcmode="lin" valueType="num">
                                      <p:cBhvr>
                                        <p:cTn id="30" dur="1500" fill="hold"/>
                                        <p:tgtEl>
                                          <p:spTgt spid="162"/>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1000"/>
                                  </p:stCondLst>
                                  <p:childTnLst>
                                    <p:set>
                                      <p:cBhvr>
                                        <p:cTn id="32" dur="1" fill="hold">
                                          <p:stCondLst>
                                            <p:cond delay="0"/>
                                          </p:stCondLst>
                                        </p:cTn>
                                        <p:tgtEl>
                                          <p:spTgt spid="167"/>
                                        </p:tgtEl>
                                        <p:attrNameLst>
                                          <p:attrName>style.visibility</p:attrName>
                                        </p:attrNameLst>
                                      </p:cBhvr>
                                      <p:to>
                                        <p:strVal val="visible"/>
                                      </p:to>
                                    </p:set>
                                    <p:anim calcmode="lin" valueType="num">
                                      <p:cBhvr>
                                        <p:cTn id="33" dur="1500" fill="hold"/>
                                        <p:tgtEl>
                                          <p:spTgt spid="167"/>
                                        </p:tgtEl>
                                        <p:attrNameLst>
                                          <p:attrName>ppt_w</p:attrName>
                                        </p:attrNameLst>
                                      </p:cBhvr>
                                      <p:tavLst>
                                        <p:tav tm="0">
                                          <p:val>
                                            <p:fltVal val="0"/>
                                          </p:val>
                                        </p:tav>
                                        <p:tav tm="100000">
                                          <p:val>
                                            <p:strVal val="#ppt_w"/>
                                          </p:val>
                                        </p:tav>
                                      </p:tavLst>
                                    </p:anim>
                                    <p:anim calcmode="lin" valueType="num">
                                      <p:cBhvr>
                                        <p:cTn id="34" dur="1500" fill="hold"/>
                                        <p:tgtEl>
                                          <p:spTgt spid="167"/>
                                        </p:tgtEl>
                                        <p:attrNameLst>
                                          <p:attrName>ppt_h</p:attrName>
                                        </p:attrNameLst>
                                      </p:cBhvr>
                                      <p:tavLst>
                                        <p:tav tm="0">
                                          <p:val>
                                            <p:fltVal val="0"/>
                                          </p:val>
                                        </p:tav>
                                        <p:tav tm="100000">
                                          <p:val>
                                            <p:strVal val="#ppt_h"/>
                                          </p:val>
                                        </p:tav>
                                      </p:tavLst>
                                    </p:anim>
                                  </p:childTnLst>
                                </p:cTn>
                              </p:par>
                              <p:par>
                                <p:cTn id="35" presetID="10" presetClass="entr" presetSubtype="0" fill="hold" grpId="0" nodeType="withEffect">
                                  <p:stCondLst>
                                    <p:cond delay="2000"/>
                                  </p:stCondLst>
                                  <p:childTnLst>
                                    <p:set>
                                      <p:cBhvr>
                                        <p:cTn id="36" dur="1" fill="hold">
                                          <p:stCondLst>
                                            <p:cond delay="0"/>
                                          </p:stCondLst>
                                        </p:cTn>
                                        <p:tgtEl>
                                          <p:spTgt spid="128"/>
                                        </p:tgtEl>
                                        <p:attrNameLst>
                                          <p:attrName>style.visibility</p:attrName>
                                        </p:attrNameLst>
                                      </p:cBhvr>
                                      <p:to>
                                        <p:strVal val="visible"/>
                                      </p:to>
                                    </p:set>
                                    <p:animEffect transition="in" filter="fade">
                                      <p:cBhvr>
                                        <p:cTn id="37" dur="1000"/>
                                        <p:tgtEl>
                                          <p:spTgt spid="128"/>
                                        </p:tgtEl>
                                      </p:cBhvr>
                                    </p:animEffect>
                                  </p:childTnLst>
                                </p:cTn>
                              </p:par>
                              <p:par>
                                <p:cTn id="38" presetID="10" presetClass="entr" presetSubtype="0" fill="hold" grpId="0" nodeType="withEffect">
                                  <p:stCondLst>
                                    <p:cond delay="200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1000"/>
                                        <p:tgtEl>
                                          <p:spTgt spid="130"/>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131"/>
                                        </p:tgtEl>
                                        <p:attrNameLst>
                                          <p:attrName>style.visibility</p:attrName>
                                        </p:attrNameLst>
                                      </p:cBhvr>
                                      <p:to>
                                        <p:strVal val="visible"/>
                                      </p:to>
                                    </p:set>
                                    <p:animEffect transition="in" filter="fade">
                                      <p:cBhvr>
                                        <p:cTn id="43" dur="1000"/>
                                        <p:tgtEl>
                                          <p:spTgt spid="131"/>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132"/>
                                        </p:tgtEl>
                                        <p:attrNameLst>
                                          <p:attrName>style.visibility</p:attrName>
                                        </p:attrNameLst>
                                      </p:cBhvr>
                                      <p:to>
                                        <p:strVal val="visible"/>
                                      </p:to>
                                    </p:set>
                                    <p:animEffect transition="in" filter="fade">
                                      <p:cBhvr>
                                        <p:cTn id="46" dur="1000"/>
                                        <p:tgtEl>
                                          <p:spTgt spid="132"/>
                                        </p:tgtEl>
                                      </p:cBhvr>
                                    </p:animEffect>
                                  </p:childTnLst>
                                </p:cTn>
                              </p:par>
                              <p:par>
                                <p:cTn id="47" presetID="10" presetClass="entr" presetSubtype="0" fill="hold" grpId="0" nodeType="withEffect">
                                  <p:stCondLst>
                                    <p:cond delay="2000"/>
                                  </p:stCondLst>
                                  <p:childTnLst>
                                    <p:set>
                                      <p:cBhvr>
                                        <p:cTn id="48" dur="1" fill="hold">
                                          <p:stCondLst>
                                            <p:cond delay="0"/>
                                          </p:stCondLst>
                                        </p:cTn>
                                        <p:tgtEl>
                                          <p:spTgt spid="133"/>
                                        </p:tgtEl>
                                        <p:attrNameLst>
                                          <p:attrName>style.visibility</p:attrName>
                                        </p:attrNameLst>
                                      </p:cBhvr>
                                      <p:to>
                                        <p:strVal val="visible"/>
                                      </p:to>
                                    </p:set>
                                    <p:animEffect transition="in" filter="fade">
                                      <p:cBhvr>
                                        <p:cTn id="49" dur="1000"/>
                                        <p:tgtEl>
                                          <p:spTgt spid="133"/>
                                        </p:tgtEl>
                                      </p:cBhvr>
                                    </p:animEffect>
                                  </p:childTnLst>
                                </p:cTn>
                              </p:par>
                              <p:par>
                                <p:cTn id="50" presetID="17" presetClass="entr" presetSubtype="8" fill="hold" grpId="0" nodeType="withEffect">
                                  <p:stCondLst>
                                    <p:cond delay="3000"/>
                                  </p:stCondLst>
                                  <p:childTnLst>
                                    <p:set>
                                      <p:cBhvr>
                                        <p:cTn id="51" dur="1" fill="hold">
                                          <p:stCondLst>
                                            <p:cond delay="0"/>
                                          </p:stCondLst>
                                        </p:cTn>
                                        <p:tgtEl>
                                          <p:spTgt spid="77"/>
                                        </p:tgtEl>
                                        <p:attrNameLst>
                                          <p:attrName>style.visibility</p:attrName>
                                        </p:attrNameLst>
                                      </p:cBhvr>
                                      <p:to>
                                        <p:strVal val="visible"/>
                                      </p:to>
                                    </p:set>
                                    <p:anim calcmode="lin" valueType="num">
                                      <p:cBhvr>
                                        <p:cTn id="52" dur="1500" fill="hold"/>
                                        <p:tgtEl>
                                          <p:spTgt spid="77"/>
                                        </p:tgtEl>
                                        <p:attrNameLst>
                                          <p:attrName>ppt_x</p:attrName>
                                        </p:attrNameLst>
                                      </p:cBhvr>
                                      <p:tavLst>
                                        <p:tav tm="0">
                                          <p:val>
                                            <p:strVal val="#ppt_x-#ppt_w/2"/>
                                          </p:val>
                                        </p:tav>
                                        <p:tav tm="100000">
                                          <p:val>
                                            <p:strVal val="#ppt_x"/>
                                          </p:val>
                                        </p:tav>
                                      </p:tavLst>
                                    </p:anim>
                                    <p:anim calcmode="lin" valueType="num">
                                      <p:cBhvr>
                                        <p:cTn id="53" dur="1500" fill="hold"/>
                                        <p:tgtEl>
                                          <p:spTgt spid="77"/>
                                        </p:tgtEl>
                                        <p:attrNameLst>
                                          <p:attrName>ppt_y</p:attrName>
                                        </p:attrNameLst>
                                      </p:cBhvr>
                                      <p:tavLst>
                                        <p:tav tm="0">
                                          <p:val>
                                            <p:strVal val="#ppt_y"/>
                                          </p:val>
                                        </p:tav>
                                        <p:tav tm="100000">
                                          <p:val>
                                            <p:strVal val="#ppt_y"/>
                                          </p:val>
                                        </p:tav>
                                      </p:tavLst>
                                    </p:anim>
                                    <p:anim calcmode="lin" valueType="num">
                                      <p:cBhvr>
                                        <p:cTn id="54" dur="1500" fill="hold"/>
                                        <p:tgtEl>
                                          <p:spTgt spid="77"/>
                                        </p:tgtEl>
                                        <p:attrNameLst>
                                          <p:attrName>ppt_w</p:attrName>
                                        </p:attrNameLst>
                                      </p:cBhvr>
                                      <p:tavLst>
                                        <p:tav tm="0">
                                          <p:val>
                                            <p:fltVal val="0"/>
                                          </p:val>
                                        </p:tav>
                                        <p:tav tm="100000">
                                          <p:val>
                                            <p:strVal val="#ppt_w"/>
                                          </p:val>
                                        </p:tav>
                                      </p:tavLst>
                                    </p:anim>
                                    <p:anim calcmode="lin" valueType="num">
                                      <p:cBhvr>
                                        <p:cTn id="55" dur="1500" fill="hold"/>
                                        <p:tgtEl>
                                          <p:spTgt spid="77"/>
                                        </p:tgtEl>
                                        <p:attrNameLst>
                                          <p:attrName>ppt_h</p:attrName>
                                        </p:attrNameLst>
                                      </p:cBhvr>
                                      <p:tavLst>
                                        <p:tav tm="0">
                                          <p:val>
                                            <p:strVal val="#ppt_h"/>
                                          </p:val>
                                        </p:tav>
                                        <p:tav tm="100000">
                                          <p:val>
                                            <p:strVal val="#ppt_h"/>
                                          </p:val>
                                        </p:tav>
                                      </p:tavLst>
                                    </p:anim>
                                  </p:childTnLst>
                                </p:cTn>
                              </p:par>
                              <p:par>
                                <p:cTn id="56" presetID="17" presetClass="entr" presetSubtype="8" fill="hold" grpId="0" nodeType="withEffect">
                                  <p:stCondLst>
                                    <p:cond delay="3000"/>
                                  </p:stCondLst>
                                  <p:childTnLst>
                                    <p:set>
                                      <p:cBhvr>
                                        <p:cTn id="57" dur="1" fill="hold">
                                          <p:stCondLst>
                                            <p:cond delay="0"/>
                                          </p:stCondLst>
                                        </p:cTn>
                                        <p:tgtEl>
                                          <p:spTgt spid="78"/>
                                        </p:tgtEl>
                                        <p:attrNameLst>
                                          <p:attrName>style.visibility</p:attrName>
                                        </p:attrNameLst>
                                      </p:cBhvr>
                                      <p:to>
                                        <p:strVal val="visible"/>
                                      </p:to>
                                    </p:set>
                                    <p:anim calcmode="lin" valueType="num">
                                      <p:cBhvr>
                                        <p:cTn id="58" dur="1500" fill="hold"/>
                                        <p:tgtEl>
                                          <p:spTgt spid="78"/>
                                        </p:tgtEl>
                                        <p:attrNameLst>
                                          <p:attrName>ppt_x</p:attrName>
                                        </p:attrNameLst>
                                      </p:cBhvr>
                                      <p:tavLst>
                                        <p:tav tm="0">
                                          <p:val>
                                            <p:strVal val="#ppt_x-#ppt_w/2"/>
                                          </p:val>
                                        </p:tav>
                                        <p:tav tm="100000">
                                          <p:val>
                                            <p:strVal val="#ppt_x"/>
                                          </p:val>
                                        </p:tav>
                                      </p:tavLst>
                                    </p:anim>
                                    <p:anim calcmode="lin" valueType="num">
                                      <p:cBhvr>
                                        <p:cTn id="59" dur="1500" fill="hold"/>
                                        <p:tgtEl>
                                          <p:spTgt spid="78"/>
                                        </p:tgtEl>
                                        <p:attrNameLst>
                                          <p:attrName>ppt_y</p:attrName>
                                        </p:attrNameLst>
                                      </p:cBhvr>
                                      <p:tavLst>
                                        <p:tav tm="0">
                                          <p:val>
                                            <p:strVal val="#ppt_y"/>
                                          </p:val>
                                        </p:tav>
                                        <p:tav tm="100000">
                                          <p:val>
                                            <p:strVal val="#ppt_y"/>
                                          </p:val>
                                        </p:tav>
                                      </p:tavLst>
                                    </p:anim>
                                    <p:anim calcmode="lin" valueType="num">
                                      <p:cBhvr>
                                        <p:cTn id="60" dur="1500" fill="hold"/>
                                        <p:tgtEl>
                                          <p:spTgt spid="78"/>
                                        </p:tgtEl>
                                        <p:attrNameLst>
                                          <p:attrName>ppt_w</p:attrName>
                                        </p:attrNameLst>
                                      </p:cBhvr>
                                      <p:tavLst>
                                        <p:tav tm="0">
                                          <p:val>
                                            <p:fltVal val="0"/>
                                          </p:val>
                                        </p:tav>
                                        <p:tav tm="100000">
                                          <p:val>
                                            <p:strVal val="#ppt_w"/>
                                          </p:val>
                                        </p:tav>
                                      </p:tavLst>
                                    </p:anim>
                                    <p:anim calcmode="lin" valueType="num">
                                      <p:cBhvr>
                                        <p:cTn id="61" dur="1500" fill="hold"/>
                                        <p:tgtEl>
                                          <p:spTgt spid="78"/>
                                        </p:tgtEl>
                                        <p:attrNameLst>
                                          <p:attrName>ppt_h</p:attrName>
                                        </p:attrNameLst>
                                      </p:cBhvr>
                                      <p:tavLst>
                                        <p:tav tm="0">
                                          <p:val>
                                            <p:strVal val="#ppt_h"/>
                                          </p:val>
                                        </p:tav>
                                        <p:tav tm="100000">
                                          <p:val>
                                            <p:strVal val="#ppt_h"/>
                                          </p:val>
                                        </p:tav>
                                      </p:tavLst>
                                    </p:anim>
                                  </p:childTnLst>
                                </p:cTn>
                              </p:par>
                              <p:par>
                                <p:cTn id="62" presetID="17" presetClass="entr" presetSubtype="8" fill="hold" grpId="0" nodeType="withEffect">
                                  <p:stCondLst>
                                    <p:cond delay="3000"/>
                                  </p:stCondLst>
                                  <p:childTnLst>
                                    <p:set>
                                      <p:cBhvr>
                                        <p:cTn id="63" dur="1" fill="hold">
                                          <p:stCondLst>
                                            <p:cond delay="0"/>
                                          </p:stCondLst>
                                        </p:cTn>
                                        <p:tgtEl>
                                          <p:spTgt spid="79"/>
                                        </p:tgtEl>
                                        <p:attrNameLst>
                                          <p:attrName>style.visibility</p:attrName>
                                        </p:attrNameLst>
                                      </p:cBhvr>
                                      <p:to>
                                        <p:strVal val="visible"/>
                                      </p:to>
                                    </p:set>
                                    <p:anim calcmode="lin" valueType="num">
                                      <p:cBhvr>
                                        <p:cTn id="64" dur="1500" fill="hold"/>
                                        <p:tgtEl>
                                          <p:spTgt spid="79"/>
                                        </p:tgtEl>
                                        <p:attrNameLst>
                                          <p:attrName>ppt_x</p:attrName>
                                        </p:attrNameLst>
                                      </p:cBhvr>
                                      <p:tavLst>
                                        <p:tav tm="0">
                                          <p:val>
                                            <p:strVal val="#ppt_x-#ppt_w/2"/>
                                          </p:val>
                                        </p:tav>
                                        <p:tav tm="100000">
                                          <p:val>
                                            <p:strVal val="#ppt_x"/>
                                          </p:val>
                                        </p:tav>
                                      </p:tavLst>
                                    </p:anim>
                                    <p:anim calcmode="lin" valueType="num">
                                      <p:cBhvr>
                                        <p:cTn id="65" dur="1500" fill="hold"/>
                                        <p:tgtEl>
                                          <p:spTgt spid="79"/>
                                        </p:tgtEl>
                                        <p:attrNameLst>
                                          <p:attrName>ppt_y</p:attrName>
                                        </p:attrNameLst>
                                      </p:cBhvr>
                                      <p:tavLst>
                                        <p:tav tm="0">
                                          <p:val>
                                            <p:strVal val="#ppt_y"/>
                                          </p:val>
                                        </p:tav>
                                        <p:tav tm="100000">
                                          <p:val>
                                            <p:strVal val="#ppt_y"/>
                                          </p:val>
                                        </p:tav>
                                      </p:tavLst>
                                    </p:anim>
                                    <p:anim calcmode="lin" valueType="num">
                                      <p:cBhvr>
                                        <p:cTn id="66" dur="1500" fill="hold"/>
                                        <p:tgtEl>
                                          <p:spTgt spid="79"/>
                                        </p:tgtEl>
                                        <p:attrNameLst>
                                          <p:attrName>ppt_w</p:attrName>
                                        </p:attrNameLst>
                                      </p:cBhvr>
                                      <p:tavLst>
                                        <p:tav tm="0">
                                          <p:val>
                                            <p:fltVal val="0"/>
                                          </p:val>
                                        </p:tav>
                                        <p:tav tm="100000">
                                          <p:val>
                                            <p:strVal val="#ppt_w"/>
                                          </p:val>
                                        </p:tav>
                                      </p:tavLst>
                                    </p:anim>
                                    <p:anim calcmode="lin" valueType="num">
                                      <p:cBhvr>
                                        <p:cTn id="67" dur="1500" fill="hold"/>
                                        <p:tgtEl>
                                          <p:spTgt spid="79"/>
                                        </p:tgtEl>
                                        <p:attrNameLst>
                                          <p:attrName>ppt_h</p:attrName>
                                        </p:attrNameLst>
                                      </p:cBhvr>
                                      <p:tavLst>
                                        <p:tav tm="0">
                                          <p:val>
                                            <p:strVal val="#ppt_h"/>
                                          </p:val>
                                        </p:tav>
                                        <p:tav tm="100000">
                                          <p:val>
                                            <p:strVal val="#ppt_h"/>
                                          </p:val>
                                        </p:tav>
                                      </p:tavLst>
                                    </p:anim>
                                  </p:childTnLst>
                                </p:cTn>
                              </p:par>
                              <p:par>
                                <p:cTn id="68" presetID="17" presetClass="entr" presetSubtype="8" fill="hold" grpId="0" nodeType="withEffect">
                                  <p:stCondLst>
                                    <p:cond delay="3000"/>
                                  </p:stCondLst>
                                  <p:childTnLst>
                                    <p:set>
                                      <p:cBhvr>
                                        <p:cTn id="69" dur="1" fill="hold">
                                          <p:stCondLst>
                                            <p:cond delay="0"/>
                                          </p:stCondLst>
                                        </p:cTn>
                                        <p:tgtEl>
                                          <p:spTgt spid="80"/>
                                        </p:tgtEl>
                                        <p:attrNameLst>
                                          <p:attrName>style.visibility</p:attrName>
                                        </p:attrNameLst>
                                      </p:cBhvr>
                                      <p:to>
                                        <p:strVal val="visible"/>
                                      </p:to>
                                    </p:set>
                                    <p:anim calcmode="lin" valueType="num">
                                      <p:cBhvr>
                                        <p:cTn id="70" dur="1500" fill="hold"/>
                                        <p:tgtEl>
                                          <p:spTgt spid="80"/>
                                        </p:tgtEl>
                                        <p:attrNameLst>
                                          <p:attrName>ppt_x</p:attrName>
                                        </p:attrNameLst>
                                      </p:cBhvr>
                                      <p:tavLst>
                                        <p:tav tm="0">
                                          <p:val>
                                            <p:strVal val="#ppt_x-#ppt_w/2"/>
                                          </p:val>
                                        </p:tav>
                                        <p:tav tm="100000">
                                          <p:val>
                                            <p:strVal val="#ppt_x"/>
                                          </p:val>
                                        </p:tav>
                                      </p:tavLst>
                                    </p:anim>
                                    <p:anim calcmode="lin" valueType="num">
                                      <p:cBhvr>
                                        <p:cTn id="71" dur="1500" fill="hold"/>
                                        <p:tgtEl>
                                          <p:spTgt spid="80"/>
                                        </p:tgtEl>
                                        <p:attrNameLst>
                                          <p:attrName>ppt_y</p:attrName>
                                        </p:attrNameLst>
                                      </p:cBhvr>
                                      <p:tavLst>
                                        <p:tav tm="0">
                                          <p:val>
                                            <p:strVal val="#ppt_y"/>
                                          </p:val>
                                        </p:tav>
                                        <p:tav tm="100000">
                                          <p:val>
                                            <p:strVal val="#ppt_y"/>
                                          </p:val>
                                        </p:tav>
                                      </p:tavLst>
                                    </p:anim>
                                    <p:anim calcmode="lin" valueType="num">
                                      <p:cBhvr>
                                        <p:cTn id="72" dur="1500" fill="hold"/>
                                        <p:tgtEl>
                                          <p:spTgt spid="80"/>
                                        </p:tgtEl>
                                        <p:attrNameLst>
                                          <p:attrName>ppt_w</p:attrName>
                                        </p:attrNameLst>
                                      </p:cBhvr>
                                      <p:tavLst>
                                        <p:tav tm="0">
                                          <p:val>
                                            <p:fltVal val="0"/>
                                          </p:val>
                                        </p:tav>
                                        <p:tav tm="100000">
                                          <p:val>
                                            <p:strVal val="#ppt_w"/>
                                          </p:val>
                                        </p:tav>
                                      </p:tavLst>
                                    </p:anim>
                                    <p:anim calcmode="lin" valueType="num">
                                      <p:cBhvr>
                                        <p:cTn id="73" dur="1500" fill="hold"/>
                                        <p:tgtEl>
                                          <p:spTgt spid="80"/>
                                        </p:tgtEl>
                                        <p:attrNameLst>
                                          <p:attrName>ppt_h</p:attrName>
                                        </p:attrNameLst>
                                      </p:cBhvr>
                                      <p:tavLst>
                                        <p:tav tm="0">
                                          <p:val>
                                            <p:strVal val="#ppt_h"/>
                                          </p:val>
                                        </p:tav>
                                        <p:tav tm="100000">
                                          <p:val>
                                            <p:strVal val="#ppt_h"/>
                                          </p:val>
                                        </p:tav>
                                      </p:tavLst>
                                    </p:anim>
                                  </p:childTnLst>
                                </p:cTn>
                              </p:par>
                              <p:par>
                                <p:cTn id="74" presetID="17" presetClass="entr" presetSubtype="8" fill="hold" grpId="0" nodeType="withEffect">
                                  <p:stCondLst>
                                    <p:cond delay="3000"/>
                                  </p:stCondLst>
                                  <p:childTnLst>
                                    <p:set>
                                      <p:cBhvr>
                                        <p:cTn id="75" dur="1" fill="hold">
                                          <p:stCondLst>
                                            <p:cond delay="0"/>
                                          </p:stCondLst>
                                        </p:cTn>
                                        <p:tgtEl>
                                          <p:spTgt spid="81"/>
                                        </p:tgtEl>
                                        <p:attrNameLst>
                                          <p:attrName>style.visibility</p:attrName>
                                        </p:attrNameLst>
                                      </p:cBhvr>
                                      <p:to>
                                        <p:strVal val="visible"/>
                                      </p:to>
                                    </p:set>
                                    <p:anim calcmode="lin" valueType="num">
                                      <p:cBhvr>
                                        <p:cTn id="76" dur="1500" fill="hold"/>
                                        <p:tgtEl>
                                          <p:spTgt spid="81"/>
                                        </p:tgtEl>
                                        <p:attrNameLst>
                                          <p:attrName>ppt_x</p:attrName>
                                        </p:attrNameLst>
                                      </p:cBhvr>
                                      <p:tavLst>
                                        <p:tav tm="0">
                                          <p:val>
                                            <p:strVal val="#ppt_x-#ppt_w/2"/>
                                          </p:val>
                                        </p:tav>
                                        <p:tav tm="100000">
                                          <p:val>
                                            <p:strVal val="#ppt_x"/>
                                          </p:val>
                                        </p:tav>
                                      </p:tavLst>
                                    </p:anim>
                                    <p:anim calcmode="lin" valueType="num">
                                      <p:cBhvr>
                                        <p:cTn id="77" dur="1500" fill="hold"/>
                                        <p:tgtEl>
                                          <p:spTgt spid="81"/>
                                        </p:tgtEl>
                                        <p:attrNameLst>
                                          <p:attrName>ppt_y</p:attrName>
                                        </p:attrNameLst>
                                      </p:cBhvr>
                                      <p:tavLst>
                                        <p:tav tm="0">
                                          <p:val>
                                            <p:strVal val="#ppt_y"/>
                                          </p:val>
                                        </p:tav>
                                        <p:tav tm="100000">
                                          <p:val>
                                            <p:strVal val="#ppt_y"/>
                                          </p:val>
                                        </p:tav>
                                      </p:tavLst>
                                    </p:anim>
                                    <p:anim calcmode="lin" valueType="num">
                                      <p:cBhvr>
                                        <p:cTn id="78" dur="1500" fill="hold"/>
                                        <p:tgtEl>
                                          <p:spTgt spid="81"/>
                                        </p:tgtEl>
                                        <p:attrNameLst>
                                          <p:attrName>ppt_w</p:attrName>
                                        </p:attrNameLst>
                                      </p:cBhvr>
                                      <p:tavLst>
                                        <p:tav tm="0">
                                          <p:val>
                                            <p:fltVal val="0"/>
                                          </p:val>
                                        </p:tav>
                                        <p:tav tm="100000">
                                          <p:val>
                                            <p:strVal val="#ppt_w"/>
                                          </p:val>
                                        </p:tav>
                                      </p:tavLst>
                                    </p:anim>
                                    <p:anim calcmode="lin" valueType="num">
                                      <p:cBhvr>
                                        <p:cTn id="79" dur="1500" fill="hold"/>
                                        <p:tgtEl>
                                          <p:spTgt spid="81"/>
                                        </p:tgtEl>
                                        <p:attrNameLst>
                                          <p:attrName>ppt_h</p:attrName>
                                        </p:attrNameLst>
                                      </p:cBhvr>
                                      <p:tavLst>
                                        <p:tav tm="0">
                                          <p:val>
                                            <p:strVal val="#ppt_h"/>
                                          </p:val>
                                        </p:tav>
                                        <p:tav tm="100000">
                                          <p:val>
                                            <p:strVal val="#ppt_h"/>
                                          </p:val>
                                        </p:tav>
                                      </p:tavLst>
                                    </p:anim>
                                  </p:childTnLst>
                                </p:cTn>
                              </p:par>
                              <p:par>
                                <p:cTn id="80" presetID="17" presetClass="entr" presetSubtype="8" fill="hold" grpId="0" nodeType="withEffect">
                                  <p:stCondLst>
                                    <p:cond delay="3000"/>
                                  </p:stCondLst>
                                  <p:childTnLst>
                                    <p:set>
                                      <p:cBhvr>
                                        <p:cTn id="81" dur="1" fill="hold">
                                          <p:stCondLst>
                                            <p:cond delay="0"/>
                                          </p:stCondLst>
                                        </p:cTn>
                                        <p:tgtEl>
                                          <p:spTgt spid="87"/>
                                        </p:tgtEl>
                                        <p:attrNameLst>
                                          <p:attrName>style.visibility</p:attrName>
                                        </p:attrNameLst>
                                      </p:cBhvr>
                                      <p:to>
                                        <p:strVal val="visible"/>
                                      </p:to>
                                    </p:set>
                                    <p:anim calcmode="lin" valueType="num">
                                      <p:cBhvr>
                                        <p:cTn id="82" dur="1500" fill="hold"/>
                                        <p:tgtEl>
                                          <p:spTgt spid="87"/>
                                        </p:tgtEl>
                                        <p:attrNameLst>
                                          <p:attrName>ppt_x</p:attrName>
                                        </p:attrNameLst>
                                      </p:cBhvr>
                                      <p:tavLst>
                                        <p:tav tm="0">
                                          <p:val>
                                            <p:strVal val="#ppt_x-#ppt_w/2"/>
                                          </p:val>
                                        </p:tav>
                                        <p:tav tm="100000">
                                          <p:val>
                                            <p:strVal val="#ppt_x"/>
                                          </p:val>
                                        </p:tav>
                                      </p:tavLst>
                                    </p:anim>
                                    <p:anim calcmode="lin" valueType="num">
                                      <p:cBhvr>
                                        <p:cTn id="83" dur="1500" fill="hold"/>
                                        <p:tgtEl>
                                          <p:spTgt spid="87"/>
                                        </p:tgtEl>
                                        <p:attrNameLst>
                                          <p:attrName>ppt_y</p:attrName>
                                        </p:attrNameLst>
                                      </p:cBhvr>
                                      <p:tavLst>
                                        <p:tav tm="0">
                                          <p:val>
                                            <p:strVal val="#ppt_y"/>
                                          </p:val>
                                        </p:tav>
                                        <p:tav tm="100000">
                                          <p:val>
                                            <p:strVal val="#ppt_y"/>
                                          </p:val>
                                        </p:tav>
                                      </p:tavLst>
                                    </p:anim>
                                    <p:anim calcmode="lin" valueType="num">
                                      <p:cBhvr>
                                        <p:cTn id="84" dur="1500" fill="hold"/>
                                        <p:tgtEl>
                                          <p:spTgt spid="87"/>
                                        </p:tgtEl>
                                        <p:attrNameLst>
                                          <p:attrName>ppt_w</p:attrName>
                                        </p:attrNameLst>
                                      </p:cBhvr>
                                      <p:tavLst>
                                        <p:tav tm="0">
                                          <p:val>
                                            <p:fltVal val="0"/>
                                          </p:val>
                                        </p:tav>
                                        <p:tav tm="100000">
                                          <p:val>
                                            <p:strVal val="#ppt_w"/>
                                          </p:val>
                                        </p:tav>
                                      </p:tavLst>
                                    </p:anim>
                                    <p:anim calcmode="lin" valueType="num">
                                      <p:cBhvr>
                                        <p:cTn id="85" dur="1500" fill="hold"/>
                                        <p:tgtEl>
                                          <p:spTgt spid="87"/>
                                        </p:tgtEl>
                                        <p:attrNameLst>
                                          <p:attrName>ppt_h</p:attrName>
                                        </p:attrNameLst>
                                      </p:cBhvr>
                                      <p:tavLst>
                                        <p:tav tm="0">
                                          <p:val>
                                            <p:strVal val="#ppt_h"/>
                                          </p:val>
                                        </p:tav>
                                        <p:tav tm="100000">
                                          <p:val>
                                            <p:strVal val="#ppt_h"/>
                                          </p:val>
                                        </p:tav>
                                      </p:tavLst>
                                    </p:anim>
                                  </p:childTnLst>
                                </p:cTn>
                              </p:par>
                              <p:par>
                                <p:cTn id="86" presetID="17" presetClass="entr" presetSubtype="8" fill="hold" grpId="0" nodeType="withEffect">
                                  <p:stCondLst>
                                    <p:cond delay="3000"/>
                                  </p:stCondLst>
                                  <p:childTnLst>
                                    <p:set>
                                      <p:cBhvr>
                                        <p:cTn id="87" dur="1" fill="hold">
                                          <p:stCondLst>
                                            <p:cond delay="0"/>
                                          </p:stCondLst>
                                        </p:cTn>
                                        <p:tgtEl>
                                          <p:spTgt spid="88"/>
                                        </p:tgtEl>
                                        <p:attrNameLst>
                                          <p:attrName>style.visibility</p:attrName>
                                        </p:attrNameLst>
                                      </p:cBhvr>
                                      <p:to>
                                        <p:strVal val="visible"/>
                                      </p:to>
                                    </p:set>
                                    <p:anim calcmode="lin" valueType="num">
                                      <p:cBhvr>
                                        <p:cTn id="88" dur="1500" fill="hold"/>
                                        <p:tgtEl>
                                          <p:spTgt spid="88"/>
                                        </p:tgtEl>
                                        <p:attrNameLst>
                                          <p:attrName>ppt_x</p:attrName>
                                        </p:attrNameLst>
                                      </p:cBhvr>
                                      <p:tavLst>
                                        <p:tav tm="0">
                                          <p:val>
                                            <p:strVal val="#ppt_x-#ppt_w/2"/>
                                          </p:val>
                                        </p:tav>
                                        <p:tav tm="100000">
                                          <p:val>
                                            <p:strVal val="#ppt_x"/>
                                          </p:val>
                                        </p:tav>
                                      </p:tavLst>
                                    </p:anim>
                                    <p:anim calcmode="lin" valueType="num">
                                      <p:cBhvr>
                                        <p:cTn id="89" dur="1500" fill="hold"/>
                                        <p:tgtEl>
                                          <p:spTgt spid="88"/>
                                        </p:tgtEl>
                                        <p:attrNameLst>
                                          <p:attrName>ppt_y</p:attrName>
                                        </p:attrNameLst>
                                      </p:cBhvr>
                                      <p:tavLst>
                                        <p:tav tm="0">
                                          <p:val>
                                            <p:strVal val="#ppt_y"/>
                                          </p:val>
                                        </p:tav>
                                        <p:tav tm="100000">
                                          <p:val>
                                            <p:strVal val="#ppt_y"/>
                                          </p:val>
                                        </p:tav>
                                      </p:tavLst>
                                    </p:anim>
                                    <p:anim calcmode="lin" valueType="num">
                                      <p:cBhvr>
                                        <p:cTn id="90" dur="1500" fill="hold"/>
                                        <p:tgtEl>
                                          <p:spTgt spid="88"/>
                                        </p:tgtEl>
                                        <p:attrNameLst>
                                          <p:attrName>ppt_w</p:attrName>
                                        </p:attrNameLst>
                                      </p:cBhvr>
                                      <p:tavLst>
                                        <p:tav tm="0">
                                          <p:val>
                                            <p:fltVal val="0"/>
                                          </p:val>
                                        </p:tav>
                                        <p:tav tm="100000">
                                          <p:val>
                                            <p:strVal val="#ppt_w"/>
                                          </p:val>
                                        </p:tav>
                                      </p:tavLst>
                                    </p:anim>
                                    <p:anim calcmode="lin" valueType="num">
                                      <p:cBhvr>
                                        <p:cTn id="91" dur="1500" fill="hold"/>
                                        <p:tgtEl>
                                          <p:spTgt spid="88"/>
                                        </p:tgtEl>
                                        <p:attrNameLst>
                                          <p:attrName>ppt_h</p:attrName>
                                        </p:attrNameLst>
                                      </p:cBhvr>
                                      <p:tavLst>
                                        <p:tav tm="0">
                                          <p:val>
                                            <p:strVal val="#ppt_h"/>
                                          </p:val>
                                        </p:tav>
                                        <p:tav tm="100000">
                                          <p:val>
                                            <p:strVal val="#ppt_h"/>
                                          </p:val>
                                        </p:tav>
                                      </p:tavLst>
                                    </p:anim>
                                  </p:childTnLst>
                                </p:cTn>
                              </p:par>
                              <p:par>
                                <p:cTn id="92" presetID="17" presetClass="entr" presetSubtype="8" fill="hold" grpId="0" nodeType="withEffect">
                                  <p:stCondLst>
                                    <p:cond delay="3000"/>
                                  </p:stCondLst>
                                  <p:childTnLst>
                                    <p:set>
                                      <p:cBhvr>
                                        <p:cTn id="93" dur="1" fill="hold">
                                          <p:stCondLst>
                                            <p:cond delay="0"/>
                                          </p:stCondLst>
                                        </p:cTn>
                                        <p:tgtEl>
                                          <p:spTgt spid="89"/>
                                        </p:tgtEl>
                                        <p:attrNameLst>
                                          <p:attrName>style.visibility</p:attrName>
                                        </p:attrNameLst>
                                      </p:cBhvr>
                                      <p:to>
                                        <p:strVal val="visible"/>
                                      </p:to>
                                    </p:set>
                                    <p:anim calcmode="lin" valueType="num">
                                      <p:cBhvr>
                                        <p:cTn id="94" dur="1500" fill="hold"/>
                                        <p:tgtEl>
                                          <p:spTgt spid="89"/>
                                        </p:tgtEl>
                                        <p:attrNameLst>
                                          <p:attrName>ppt_x</p:attrName>
                                        </p:attrNameLst>
                                      </p:cBhvr>
                                      <p:tavLst>
                                        <p:tav tm="0">
                                          <p:val>
                                            <p:strVal val="#ppt_x-#ppt_w/2"/>
                                          </p:val>
                                        </p:tav>
                                        <p:tav tm="100000">
                                          <p:val>
                                            <p:strVal val="#ppt_x"/>
                                          </p:val>
                                        </p:tav>
                                      </p:tavLst>
                                    </p:anim>
                                    <p:anim calcmode="lin" valueType="num">
                                      <p:cBhvr>
                                        <p:cTn id="95" dur="1500" fill="hold"/>
                                        <p:tgtEl>
                                          <p:spTgt spid="89"/>
                                        </p:tgtEl>
                                        <p:attrNameLst>
                                          <p:attrName>ppt_y</p:attrName>
                                        </p:attrNameLst>
                                      </p:cBhvr>
                                      <p:tavLst>
                                        <p:tav tm="0">
                                          <p:val>
                                            <p:strVal val="#ppt_y"/>
                                          </p:val>
                                        </p:tav>
                                        <p:tav tm="100000">
                                          <p:val>
                                            <p:strVal val="#ppt_y"/>
                                          </p:val>
                                        </p:tav>
                                      </p:tavLst>
                                    </p:anim>
                                    <p:anim calcmode="lin" valueType="num">
                                      <p:cBhvr>
                                        <p:cTn id="96" dur="1500" fill="hold"/>
                                        <p:tgtEl>
                                          <p:spTgt spid="89"/>
                                        </p:tgtEl>
                                        <p:attrNameLst>
                                          <p:attrName>ppt_w</p:attrName>
                                        </p:attrNameLst>
                                      </p:cBhvr>
                                      <p:tavLst>
                                        <p:tav tm="0">
                                          <p:val>
                                            <p:fltVal val="0"/>
                                          </p:val>
                                        </p:tav>
                                        <p:tav tm="100000">
                                          <p:val>
                                            <p:strVal val="#ppt_w"/>
                                          </p:val>
                                        </p:tav>
                                      </p:tavLst>
                                    </p:anim>
                                    <p:anim calcmode="lin" valueType="num">
                                      <p:cBhvr>
                                        <p:cTn id="97" dur="1500" fill="hold"/>
                                        <p:tgtEl>
                                          <p:spTgt spid="89"/>
                                        </p:tgtEl>
                                        <p:attrNameLst>
                                          <p:attrName>ppt_h</p:attrName>
                                        </p:attrNameLst>
                                      </p:cBhvr>
                                      <p:tavLst>
                                        <p:tav tm="0">
                                          <p:val>
                                            <p:strVal val="#ppt_h"/>
                                          </p:val>
                                        </p:tav>
                                        <p:tav tm="100000">
                                          <p:val>
                                            <p:strVal val="#ppt_h"/>
                                          </p:val>
                                        </p:tav>
                                      </p:tavLst>
                                    </p:anim>
                                  </p:childTnLst>
                                </p:cTn>
                              </p:par>
                              <p:par>
                                <p:cTn id="98" presetID="17" presetClass="entr" presetSubtype="8" fill="hold" grpId="0" nodeType="withEffect">
                                  <p:stCondLst>
                                    <p:cond delay="3000"/>
                                  </p:stCondLst>
                                  <p:childTnLst>
                                    <p:set>
                                      <p:cBhvr>
                                        <p:cTn id="99" dur="1" fill="hold">
                                          <p:stCondLst>
                                            <p:cond delay="0"/>
                                          </p:stCondLst>
                                        </p:cTn>
                                        <p:tgtEl>
                                          <p:spTgt spid="90"/>
                                        </p:tgtEl>
                                        <p:attrNameLst>
                                          <p:attrName>style.visibility</p:attrName>
                                        </p:attrNameLst>
                                      </p:cBhvr>
                                      <p:to>
                                        <p:strVal val="visible"/>
                                      </p:to>
                                    </p:set>
                                    <p:anim calcmode="lin" valueType="num">
                                      <p:cBhvr>
                                        <p:cTn id="100" dur="1500" fill="hold"/>
                                        <p:tgtEl>
                                          <p:spTgt spid="90"/>
                                        </p:tgtEl>
                                        <p:attrNameLst>
                                          <p:attrName>ppt_x</p:attrName>
                                        </p:attrNameLst>
                                      </p:cBhvr>
                                      <p:tavLst>
                                        <p:tav tm="0">
                                          <p:val>
                                            <p:strVal val="#ppt_x-#ppt_w/2"/>
                                          </p:val>
                                        </p:tav>
                                        <p:tav tm="100000">
                                          <p:val>
                                            <p:strVal val="#ppt_x"/>
                                          </p:val>
                                        </p:tav>
                                      </p:tavLst>
                                    </p:anim>
                                    <p:anim calcmode="lin" valueType="num">
                                      <p:cBhvr>
                                        <p:cTn id="101" dur="1500" fill="hold"/>
                                        <p:tgtEl>
                                          <p:spTgt spid="90"/>
                                        </p:tgtEl>
                                        <p:attrNameLst>
                                          <p:attrName>ppt_y</p:attrName>
                                        </p:attrNameLst>
                                      </p:cBhvr>
                                      <p:tavLst>
                                        <p:tav tm="0">
                                          <p:val>
                                            <p:strVal val="#ppt_y"/>
                                          </p:val>
                                        </p:tav>
                                        <p:tav tm="100000">
                                          <p:val>
                                            <p:strVal val="#ppt_y"/>
                                          </p:val>
                                        </p:tav>
                                      </p:tavLst>
                                    </p:anim>
                                    <p:anim calcmode="lin" valueType="num">
                                      <p:cBhvr>
                                        <p:cTn id="102" dur="1500" fill="hold"/>
                                        <p:tgtEl>
                                          <p:spTgt spid="90"/>
                                        </p:tgtEl>
                                        <p:attrNameLst>
                                          <p:attrName>ppt_w</p:attrName>
                                        </p:attrNameLst>
                                      </p:cBhvr>
                                      <p:tavLst>
                                        <p:tav tm="0">
                                          <p:val>
                                            <p:fltVal val="0"/>
                                          </p:val>
                                        </p:tav>
                                        <p:tav tm="100000">
                                          <p:val>
                                            <p:strVal val="#ppt_w"/>
                                          </p:val>
                                        </p:tav>
                                      </p:tavLst>
                                    </p:anim>
                                    <p:anim calcmode="lin" valueType="num">
                                      <p:cBhvr>
                                        <p:cTn id="103" dur="1500" fill="hold"/>
                                        <p:tgtEl>
                                          <p:spTgt spid="90"/>
                                        </p:tgtEl>
                                        <p:attrNameLst>
                                          <p:attrName>ppt_h</p:attrName>
                                        </p:attrNameLst>
                                      </p:cBhvr>
                                      <p:tavLst>
                                        <p:tav tm="0">
                                          <p:val>
                                            <p:strVal val="#ppt_h"/>
                                          </p:val>
                                        </p:tav>
                                        <p:tav tm="100000">
                                          <p:val>
                                            <p:strVal val="#ppt_h"/>
                                          </p:val>
                                        </p:tav>
                                      </p:tavLst>
                                    </p:anim>
                                  </p:childTnLst>
                                </p:cTn>
                              </p:par>
                              <p:par>
                                <p:cTn id="104" presetID="17" presetClass="entr" presetSubtype="8" fill="hold" grpId="0" nodeType="withEffect">
                                  <p:stCondLst>
                                    <p:cond delay="3000"/>
                                  </p:stCondLst>
                                  <p:childTnLst>
                                    <p:set>
                                      <p:cBhvr>
                                        <p:cTn id="105" dur="1" fill="hold">
                                          <p:stCondLst>
                                            <p:cond delay="0"/>
                                          </p:stCondLst>
                                        </p:cTn>
                                        <p:tgtEl>
                                          <p:spTgt spid="91"/>
                                        </p:tgtEl>
                                        <p:attrNameLst>
                                          <p:attrName>style.visibility</p:attrName>
                                        </p:attrNameLst>
                                      </p:cBhvr>
                                      <p:to>
                                        <p:strVal val="visible"/>
                                      </p:to>
                                    </p:set>
                                    <p:anim calcmode="lin" valueType="num">
                                      <p:cBhvr>
                                        <p:cTn id="106" dur="1500" fill="hold"/>
                                        <p:tgtEl>
                                          <p:spTgt spid="91"/>
                                        </p:tgtEl>
                                        <p:attrNameLst>
                                          <p:attrName>ppt_x</p:attrName>
                                        </p:attrNameLst>
                                      </p:cBhvr>
                                      <p:tavLst>
                                        <p:tav tm="0">
                                          <p:val>
                                            <p:strVal val="#ppt_x-#ppt_w/2"/>
                                          </p:val>
                                        </p:tav>
                                        <p:tav tm="100000">
                                          <p:val>
                                            <p:strVal val="#ppt_x"/>
                                          </p:val>
                                        </p:tav>
                                      </p:tavLst>
                                    </p:anim>
                                    <p:anim calcmode="lin" valueType="num">
                                      <p:cBhvr>
                                        <p:cTn id="107" dur="1500" fill="hold"/>
                                        <p:tgtEl>
                                          <p:spTgt spid="91"/>
                                        </p:tgtEl>
                                        <p:attrNameLst>
                                          <p:attrName>ppt_y</p:attrName>
                                        </p:attrNameLst>
                                      </p:cBhvr>
                                      <p:tavLst>
                                        <p:tav tm="0">
                                          <p:val>
                                            <p:strVal val="#ppt_y"/>
                                          </p:val>
                                        </p:tav>
                                        <p:tav tm="100000">
                                          <p:val>
                                            <p:strVal val="#ppt_y"/>
                                          </p:val>
                                        </p:tav>
                                      </p:tavLst>
                                    </p:anim>
                                    <p:anim calcmode="lin" valueType="num">
                                      <p:cBhvr>
                                        <p:cTn id="108" dur="1500" fill="hold"/>
                                        <p:tgtEl>
                                          <p:spTgt spid="91"/>
                                        </p:tgtEl>
                                        <p:attrNameLst>
                                          <p:attrName>ppt_w</p:attrName>
                                        </p:attrNameLst>
                                      </p:cBhvr>
                                      <p:tavLst>
                                        <p:tav tm="0">
                                          <p:val>
                                            <p:fltVal val="0"/>
                                          </p:val>
                                        </p:tav>
                                        <p:tav tm="100000">
                                          <p:val>
                                            <p:strVal val="#ppt_w"/>
                                          </p:val>
                                        </p:tav>
                                      </p:tavLst>
                                    </p:anim>
                                    <p:anim calcmode="lin" valueType="num">
                                      <p:cBhvr>
                                        <p:cTn id="109" dur="1500" fill="hold"/>
                                        <p:tgtEl>
                                          <p:spTgt spid="91"/>
                                        </p:tgtEl>
                                        <p:attrNameLst>
                                          <p:attrName>ppt_h</p:attrName>
                                        </p:attrNameLst>
                                      </p:cBhvr>
                                      <p:tavLst>
                                        <p:tav tm="0">
                                          <p:val>
                                            <p:strVal val="#ppt_h"/>
                                          </p:val>
                                        </p:tav>
                                        <p:tav tm="100000">
                                          <p:val>
                                            <p:strVal val="#ppt_h"/>
                                          </p:val>
                                        </p:tav>
                                      </p:tavLst>
                                    </p:anim>
                                  </p:childTnLst>
                                </p:cTn>
                              </p:par>
                              <p:par>
                                <p:cTn id="110" presetID="17" presetClass="entr" presetSubtype="8" fill="hold" grpId="0" nodeType="withEffect">
                                  <p:stCondLst>
                                    <p:cond delay="3000"/>
                                  </p:stCondLst>
                                  <p:childTnLst>
                                    <p:set>
                                      <p:cBhvr>
                                        <p:cTn id="111" dur="1" fill="hold">
                                          <p:stCondLst>
                                            <p:cond delay="0"/>
                                          </p:stCondLst>
                                        </p:cTn>
                                        <p:tgtEl>
                                          <p:spTgt spid="93"/>
                                        </p:tgtEl>
                                        <p:attrNameLst>
                                          <p:attrName>style.visibility</p:attrName>
                                        </p:attrNameLst>
                                      </p:cBhvr>
                                      <p:to>
                                        <p:strVal val="visible"/>
                                      </p:to>
                                    </p:set>
                                    <p:anim calcmode="lin" valueType="num">
                                      <p:cBhvr>
                                        <p:cTn id="112" dur="1500" fill="hold"/>
                                        <p:tgtEl>
                                          <p:spTgt spid="93"/>
                                        </p:tgtEl>
                                        <p:attrNameLst>
                                          <p:attrName>ppt_x</p:attrName>
                                        </p:attrNameLst>
                                      </p:cBhvr>
                                      <p:tavLst>
                                        <p:tav tm="0">
                                          <p:val>
                                            <p:strVal val="#ppt_x-#ppt_w/2"/>
                                          </p:val>
                                        </p:tav>
                                        <p:tav tm="100000">
                                          <p:val>
                                            <p:strVal val="#ppt_x"/>
                                          </p:val>
                                        </p:tav>
                                      </p:tavLst>
                                    </p:anim>
                                    <p:anim calcmode="lin" valueType="num">
                                      <p:cBhvr>
                                        <p:cTn id="113" dur="1500" fill="hold"/>
                                        <p:tgtEl>
                                          <p:spTgt spid="93"/>
                                        </p:tgtEl>
                                        <p:attrNameLst>
                                          <p:attrName>ppt_y</p:attrName>
                                        </p:attrNameLst>
                                      </p:cBhvr>
                                      <p:tavLst>
                                        <p:tav tm="0">
                                          <p:val>
                                            <p:strVal val="#ppt_y"/>
                                          </p:val>
                                        </p:tav>
                                        <p:tav tm="100000">
                                          <p:val>
                                            <p:strVal val="#ppt_y"/>
                                          </p:val>
                                        </p:tav>
                                      </p:tavLst>
                                    </p:anim>
                                    <p:anim calcmode="lin" valueType="num">
                                      <p:cBhvr>
                                        <p:cTn id="114" dur="1500" fill="hold"/>
                                        <p:tgtEl>
                                          <p:spTgt spid="93"/>
                                        </p:tgtEl>
                                        <p:attrNameLst>
                                          <p:attrName>ppt_w</p:attrName>
                                        </p:attrNameLst>
                                      </p:cBhvr>
                                      <p:tavLst>
                                        <p:tav tm="0">
                                          <p:val>
                                            <p:fltVal val="0"/>
                                          </p:val>
                                        </p:tav>
                                        <p:tav tm="100000">
                                          <p:val>
                                            <p:strVal val="#ppt_w"/>
                                          </p:val>
                                        </p:tav>
                                      </p:tavLst>
                                    </p:anim>
                                    <p:anim calcmode="lin" valueType="num">
                                      <p:cBhvr>
                                        <p:cTn id="115" dur="1500" fill="hold"/>
                                        <p:tgtEl>
                                          <p:spTgt spid="93"/>
                                        </p:tgtEl>
                                        <p:attrNameLst>
                                          <p:attrName>ppt_h</p:attrName>
                                        </p:attrNameLst>
                                      </p:cBhvr>
                                      <p:tavLst>
                                        <p:tav tm="0">
                                          <p:val>
                                            <p:strVal val="#ppt_h"/>
                                          </p:val>
                                        </p:tav>
                                        <p:tav tm="100000">
                                          <p:val>
                                            <p:strVal val="#ppt_h"/>
                                          </p:val>
                                        </p:tav>
                                      </p:tavLst>
                                    </p:anim>
                                  </p:childTnLst>
                                </p:cTn>
                              </p:par>
                              <p:par>
                                <p:cTn id="116" presetID="17" presetClass="entr" presetSubtype="8" fill="hold" grpId="0" nodeType="withEffect">
                                  <p:stCondLst>
                                    <p:cond delay="3000"/>
                                  </p:stCondLst>
                                  <p:childTnLst>
                                    <p:set>
                                      <p:cBhvr>
                                        <p:cTn id="117" dur="1" fill="hold">
                                          <p:stCondLst>
                                            <p:cond delay="0"/>
                                          </p:stCondLst>
                                        </p:cTn>
                                        <p:tgtEl>
                                          <p:spTgt spid="94"/>
                                        </p:tgtEl>
                                        <p:attrNameLst>
                                          <p:attrName>style.visibility</p:attrName>
                                        </p:attrNameLst>
                                      </p:cBhvr>
                                      <p:to>
                                        <p:strVal val="visible"/>
                                      </p:to>
                                    </p:set>
                                    <p:anim calcmode="lin" valueType="num">
                                      <p:cBhvr>
                                        <p:cTn id="118" dur="1500" fill="hold"/>
                                        <p:tgtEl>
                                          <p:spTgt spid="94"/>
                                        </p:tgtEl>
                                        <p:attrNameLst>
                                          <p:attrName>ppt_x</p:attrName>
                                        </p:attrNameLst>
                                      </p:cBhvr>
                                      <p:tavLst>
                                        <p:tav tm="0">
                                          <p:val>
                                            <p:strVal val="#ppt_x-#ppt_w/2"/>
                                          </p:val>
                                        </p:tav>
                                        <p:tav tm="100000">
                                          <p:val>
                                            <p:strVal val="#ppt_x"/>
                                          </p:val>
                                        </p:tav>
                                      </p:tavLst>
                                    </p:anim>
                                    <p:anim calcmode="lin" valueType="num">
                                      <p:cBhvr>
                                        <p:cTn id="119" dur="1500" fill="hold"/>
                                        <p:tgtEl>
                                          <p:spTgt spid="94"/>
                                        </p:tgtEl>
                                        <p:attrNameLst>
                                          <p:attrName>ppt_y</p:attrName>
                                        </p:attrNameLst>
                                      </p:cBhvr>
                                      <p:tavLst>
                                        <p:tav tm="0">
                                          <p:val>
                                            <p:strVal val="#ppt_y"/>
                                          </p:val>
                                        </p:tav>
                                        <p:tav tm="100000">
                                          <p:val>
                                            <p:strVal val="#ppt_y"/>
                                          </p:val>
                                        </p:tav>
                                      </p:tavLst>
                                    </p:anim>
                                    <p:anim calcmode="lin" valueType="num">
                                      <p:cBhvr>
                                        <p:cTn id="120" dur="1500" fill="hold"/>
                                        <p:tgtEl>
                                          <p:spTgt spid="94"/>
                                        </p:tgtEl>
                                        <p:attrNameLst>
                                          <p:attrName>ppt_w</p:attrName>
                                        </p:attrNameLst>
                                      </p:cBhvr>
                                      <p:tavLst>
                                        <p:tav tm="0">
                                          <p:val>
                                            <p:fltVal val="0"/>
                                          </p:val>
                                        </p:tav>
                                        <p:tav tm="100000">
                                          <p:val>
                                            <p:strVal val="#ppt_w"/>
                                          </p:val>
                                        </p:tav>
                                      </p:tavLst>
                                    </p:anim>
                                    <p:anim calcmode="lin" valueType="num">
                                      <p:cBhvr>
                                        <p:cTn id="121" dur="1500" fill="hold"/>
                                        <p:tgtEl>
                                          <p:spTgt spid="94"/>
                                        </p:tgtEl>
                                        <p:attrNameLst>
                                          <p:attrName>ppt_h</p:attrName>
                                        </p:attrNameLst>
                                      </p:cBhvr>
                                      <p:tavLst>
                                        <p:tav tm="0">
                                          <p:val>
                                            <p:strVal val="#ppt_h"/>
                                          </p:val>
                                        </p:tav>
                                        <p:tav tm="100000">
                                          <p:val>
                                            <p:strVal val="#ppt_h"/>
                                          </p:val>
                                        </p:tav>
                                      </p:tavLst>
                                    </p:anim>
                                  </p:childTnLst>
                                </p:cTn>
                              </p:par>
                              <p:par>
                                <p:cTn id="122" presetID="17" presetClass="entr" presetSubtype="8" fill="hold" grpId="0" nodeType="withEffect">
                                  <p:stCondLst>
                                    <p:cond delay="3000"/>
                                  </p:stCondLst>
                                  <p:childTnLst>
                                    <p:set>
                                      <p:cBhvr>
                                        <p:cTn id="123" dur="1" fill="hold">
                                          <p:stCondLst>
                                            <p:cond delay="0"/>
                                          </p:stCondLst>
                                        </p:cTn>
                                        <p:tgtEl>
                                          <p:spTgt spid="95"/>
                                        </p:tgtEl>
                                        <p:attrNameLst>
                                          <p:attrName>style.visibility</p:attrName>
                                        </p:attrNameLst>
                                      </p:cBhvr>
                                      <p:to>
                                        <p:strVal val="visible"/>
                                      </p:to>
                                    </p:set>
                                    <p:anim calcmode="lin" valueType="num">
                                      <p:cBhvr>
                                        <p:cTn id="124" dur="1500" fill="hold"/>
                                        <p:tgtEl>
                                          <p:spTgt spid="95"/>
                                        </p:tgtEl>
                                        <p:attrNameLst>
                                          <p:attrName>ppt_x</p:attrName>
                                        </p:attrNameLst>
                                      </p:cBhvr>
                                      <p:tavLst>
                                        <p:tav tm="0">
                                          <p:val>
                                            <p:strVal val="#ppt_x-#ppt_w/2"/>
                                          </p:val>
                                        </p:tav>
                                        <p:tav tm="100000">
                                          <p:val>
                                            <p:strVal val="#ppt_x"/>
                                          </p:val>
                                        </p:tav>
                                      </p:tavLst>
                                    </p:anim>
                                    <p:anim calcmode="lin" valueType="num">
                                      <p:cBhvr>
                                        <p:cTn id="125" dur="1500" fill="hold"/>
                                        <p:tgtEl>
                                          <p:spTgt spid="95"/>
                                        </p:tgtEl>
                                        <p:attrNameLst>
                                          <p:attrName>ppt_y</p:attrName>
                                        </p:attrNameLst>
                                      </p:cBhvr>
                                      <p:tavLst>
                                        <p:tav tm="0">
                                          <p:val>
                                            <p:strVal val="#ppt_y"/>
                                          </p:val>
                                        </p:tav>
                                        <p:tav tm="100000">
                                          <p:val>
                                            <p:strVal val="#ppt_y"/>
                                          </p:val>
                                        </p:tav>
                                      </p:tavLst>
                                    </p:anim>
                                    <p:anim calcmode="lin" valueType="num">
                                      <p:cBhvr>
                                        <p:cTn id="126" dur="1500" fill="hold"/>
                                        <p:tgtEl>
                                          <p:spTgt spid="95"/>
                                        </p:tgtEl>
                                        <p:attrNameLst>
                                          <p:attrName>ppt_w</p:attrName>
                                        </p:attrNameLst>
                                      </p:cBhvr>
                                      <p:tavLst>
                                        <p:tav tm="0">
                                          <p:val>
                                            <p:fltVal val="0"/>
                                          </p:val>
                                        </p:tav>
                                        <p:tav tm="100000">
                                          <p:val>
                                            <p:strVal val="#ppt_w"/>
                                          </p:val>
                                        </p:tav>
                                      </p:tavLst>
                                    </p:anim>
                                    <p:anim calcmode="lin" valueType="num">
                                      <p:cBhvr>
                                        <p:cTn id="127" dur="1500" fill="hold"/>
                                        <p:tgtEl>
                                          <p:spTgt spid="95"/>
                                        </p:tgtEl>
                                        <p:attrNameLst>
                                          <p:attrName>ppt_h</p:attrName>
                                        </p:attrNameLst>
                                      </p:cBhvr>
                                      <p:tavLst>
                                        <p:tav tm="0">
                                          <p:val>
                                            <p:strVal val="#ppt_h"/>
                                          </p:val>
                                        </p:tav>
                                        <p:tav tm="100000">
                                          <p:val>
                                            <p:strVal val="#ppt_h"/>
                                          </p:val>
                                        </p:tav>
                                      </p:tavLst>
                                    </p:anim>
                                  </p:childTnLst>
                                </p:cTn>
                              </p:par>
                              <p:par>
                                <p:cTn id="128" presetID="17" presetClass="entr" presetSubtype="8" fill="hold" grpId="0" nodeType="withEffect">
                                  <p:stCondLst>
                                    <p:cond delay="3000"/>
                                  </p:stCondLst>
                                  <p:childTnLst>
                                    <p:set>
                                      <p:cBhvr>
                                        <p:cTn id="129" dur="1" fill="hold">
                                          <p:stCondLst>
                                            <p:cond delay="0"/>
                                          </p:stCondLst>
                                        </p:cTn>
                                        <p:tgtEl>
                                          <p:spTgt spid="96"/>
                                        </p:tgtEl>
                                        <p:attrNameLst>
                                          <p:attrName>style.visibility</p:attrName>
                                        </p:attrNameLst>
                                      </p:cBhvr>
                                      <p:to>
                                        <p:strVal val="visible"/>
                                      </p:to>
                                    </p:set>
                                    <p:anim calcmode="lin" valueType="num">
                                      <p:cBhvr>
                                        <p:cTn id="130" dur="1500" fill="hold"/>
                                        <p:tgtEl>
                                          <p:spTgt spid="96"/>
                                        </p:tgtEl>
                                        <p:attrNameLst>
                                          <p:attrName>ppt_x</p:attrName>
                                        </p:attrNameLst>
                                      </p:cBhvr>
                                      <p:tavLst>
                                        <p:tav tm="0">
                                          <p:val>
                                            <p:strVal val="#ppt_x-#ppt_w/2"/>
                                          </p:val>
                                        </p:tav>
                                        <p:tav tm="100000">
                                          <p:val>
                                            <p:strVal val="#ppt_x"/>
                                          </p:val>
                                        </p:tav>
                                      </p:tavLst>
                                    </p:anim>
                                    <p:anim calcmode="lin" valueType="num">
                                      <p:cBhvr>
                                        <p:cTn id="131" dur="1500" fill="hold"/>
                                        <p:tgtEl>
                                          <p:spTgt spid="96"/>
                                        </p:tgtEl>
                                        <p:attrNameLst>
                                          <p:attrName>ppt_y</p:attrName>
                                        </p:attrNameLst>
                                      </p:cBhvr>
                                      <p:tavLst>
                                        <p:tav tm="0">
                                          <p:val>
                                            <p:strVal val="#ppt_y"/>
                                          </p:val>
                                        </p:tav>
                                        <p:tav tm="100000">
                                          <p:val>
                                            <p:strVal val="#ppt_y"/>
                                          </p:val>
                                        </p:tav>
                                      </p:tavLst>
                                    </p:anim>
                                    <p:anim calcmode="lin" valueType="num">
                                      <p:cBhvr>
                                        <p:cTn id="132" dur="1500" fill="hold"/>
                                        <p:tgtEl>
                                          <p:spTgt spid="96"/>
                                        </p:tgtEl>
                                        <p:attrNameLst>
                                          <p:attrName>ppt_w</p:attrName>
                                        </p:attrNameLst>
                                      </p:cBhvr>
                                      <p:tavLst>
                                        <p:tav tm="0">
                                          <p:val>
                                            <p:fltVal val="0"/>
                                          </p:val>
                                        </p:tav>
                                        <p:tav tm="100000">
                                          <p:val>
                                            <p:strVal val="#ppt_w"/>
                                          </p:val>
                                        </p:tav>
                                      </p:tavLst>
                                    </p:anim>
                                    <p:anim calcmode="lin" valueType="num">
                                      <p:cBhvr>
                                        <p:cTn id="133" dur="1500" fill="hold"/>
                                        <p:tgtEl>
                                          <p:spTgt spid="96"/>
                                        </p:tgtEl>
                                        <p:attrNameLst>
                                          <p:attrName>ppt_h</p:attrName>
                                        </p:attrNameLst>
                                      </p:cBhvr>
                                      <p:tavLst>
                                        <p:tav tm="0">
                                          <p:val>
                                            <p:strVal val="#ppt_h"/>
                                          </p:val>
                                        </p:tav>
                                        <p:tav tm="100000">
                                          <p:val>
                                            <p:strVal val="#ppt_h"/>
                                          </p:val>
                                        </p:tav>
                                      </p:tavLst>
                                    </p:anim>
                                  </p:childTnLst>
                                </p:cTn>
                              </p:par>
                              <p:par>
                                <p:cTn id="134" presetID="17" presetClass="entr" presetSubtype="8" fill="hold" grpId="0" nodeType="withEffect">
                                  <p:stCondLst>
                                    <p:cond delay="3000"/>
                                  </p:stCondLst>
                                  <p:childTnLst>
                                    <p:set>
                                      <p:cBhvr>
                                        <p:cTn id="135" dur="1" fill="hold">
                                          <p:stCondLst>
                                            <p:cond delay="0"/>
                                          </p:stCondLst>
                                        </p:cTn>
                                        <p:tgtEl>
                                          <p:spTgt spid="99"/>
                                        </p:tgtEl>
                                        <p:attrNameLst>
                                          <p:attrName>style.visibility</p:attrName>
                                        </p:attrNameLst>
                                      </p:cBhvr>
                                      <p:to>
                                        <p:strVal val="visible"/>
                                      </p:to>
                                    </p:set>
                                    <p:anim calcmode="lin" valueType="num">
                                      <p:cBhvr>
                                        <p:cTn id="136" dur="1500" fill="hold"/>
                                        <p:tgtEl>
                                          <p:spTgt spid="99"/>
                                        </p:tgtEl>
                                        <p:attrNameLst>
                                          <p:attrName>ppt_x</p:attrName>
                                        </p:attrNameLst>
                                      </p:cBhvr>
                                      <p:tavLst>
                                        <p:tav tm="0">
                                          <p:val>
                                            <p:strVal val="#ppt_x-#ppt_w/2"/>
                                          </p:val>
                                        </p:tav>
                                        <p:tav tm="100000">
                                          <p:val>
                                            <p:strVal val="#ppt_x"/>
                                          </p:val>
                                        </p:tav>
                                      </p:tavLst>
                                    </p:anim>
                                    <p:anim calcmode="lin" valueType="num">
                                      <p:cBhvr>
                                        <p:cTn id="137" dur="1500" fill="hold"/>
                                        <p:tgtEl>
                                          <p:spTgt spid="99"/>
                                        </p:tgtEl>
                                        <p:attrNameLst>
                                          <p:attrName>ppt_y</p:attrName>
                                        </p:attrNameLst>
                                      </p:cBhvr>
                                      <p:tavLst>
                                        <p:tav tm="0">
                                          <p:val>
                                            <p:strVal val="#ppt_y"/>
                                          </p:val>
                                        </p:tav>
                                        <p:tav tm="100000">
                                          <p:val>
                                            <p:strVal val="#ppt_y"/>
                                          </p:val>
                                        </p:tav>
                                      </p:tavLst>
                                    </p:anim>
                                    <p:anim calcmode="lin" valueType="num">
                                      <p:cBhvr>
                                        <p:cTn id="138" dur="1500" fill="hold"/>
                                        <p:tgtEl>
                                          <p:spTgt spid="99"/>
                                        </p:tgtEl>
                                        <p:attrNameLst>
                                          <p:attrName>ppt_w</p:attrName>
                                        </p:attrNameLst>
                                      </p:cBhvr>
                                      <p:tavLst>
                                        <p:tav tm="0">
                                          <p:val>
                                            <p:fltVal val="0"/>
                                          </p:val>
                                        </p:tav>
                                        <p:tav tm="100000">
                                          <p:val>
                                            <p:strVal val="#ppt_w"/>
                                          </p:val>
                                        </p:tav>
                                      </p:tavLst>
                                    </p:anim>
                                    <p:anim calcmode="lin" valueType="num">
                                      <p:cBhvr>
                                        <p:cTn id="139" dur="1500" fill="hold"/>
                                        <p:tgtEl>
                                          <p:spTgt spid="99"/>
                                        </p:tgtEl>
                                        <p:attrNameLst>
                                          <p:attrName>ppt_h</p:attrName>
                                        </p:attrNameLst>
                                      </p:cBhvr>
                                      <p:tavLst>
                                        <p:tav tm="0">
                                          <p:val>
                                            <p:strVal val="#ppt_h"/>
                                          </p:val>
                                        </p:tav>
                                        <p:tav tm="100000">
                                          <p:val>
                                            <p:strVal val="#ppt_h"/>
                                          </p:val>
                                        </p:tav>
                                      </p:tavLst>
                                    </p:anim>
                                  </p:childTnLst>
                                </p:cTn>
                              </p:par>
                              <p:par>
                                <p:cTn id="140" presetID="17" presetClass="entr" presetSubtype="8" fill="hold" grpId="0" nodeType="withEffect">
                                  <p:stCondLst>
                                    <p:cond delay="3000"/>
                                  </p:stCondLst>
                                  <p:childTnLst>
                                    <p:set>
                                      <p:cBhvr>
                                        <p:cTn id="141" dur="1" fill="hold">
                                          <p:stCondLst>
                                            <p:cond delay="0"/>
                                          </p:stCondLst>
                                        </p:cTn>
                                        <p:tgtEl>
                                          <p:spTgt spid="100"/>
                                        </p:tgtEl>
                                        <p:attrNameLst>
                                          <p:attrName>style.visibility</p:attrName>
                                        </p:attrNameLst>
                                      </p:cBhvr>
                                      <p:to>
                                        <p:strVal val="visible"/>
                                      </p:to>
                                    </p:set>
                                    <p:anim calcmode="lin" valueType="num">
                                      <p:cBhvr>
                                        <p:cTn id="142" dur="1500" fill="hold"/>
                                        <p:tgtEl>
                                          <p:spTgt spid="100"/>
                                        </p:tgtEl>
                                        <p:attrNameLst>
                                          <p:attrName>ppt_x</p:attrName>
                                        </p:attrNameLst>
                                      </p:cBhvr>
                                      <p:tavLst>
                                        <p:tav tm="0">
                                          <p:val>
                                            <p:strVal val="#ppt_x-#ppt_w/2"/>
                                          </p:val>
                                        </p:tav>
                                        <p:tav tm="100000">
                                          <p:val>
                                            <p:strVal val="#ppt_x"/>
                                          </p:val>
                                        </p:tav>
                                      </p:tavLst>
                                    </p:anim>
                                    <p:anim calcmode="lin" valueType="num">
                                      <p:cBhvr>
                                        <p:cTn id="143" dur="1500" fill="hold"/>
                                        <p:tgtEl>
                                          <p:spTgt spid="100"/>
                                        </p:tgtEl>
                                        <p:attrNameLst>
                                          <p:attrName>ppt_y</p:attrName>
                                        </p:attrNameLst>
                                      </p:cBhvr>
                                      <p:tavLst>
                                        <p:tav tm="0">
                                          <p:val>
                                            <p:strVal val="#ppt_y"/>
                                          </p:val>
                                        </p:tav>
                                        <p:tav tm="100000">
                                          <p:val>
                                            <p:strVal val="#ppt_y"/>
                                          </p:val>
                                        </p:tav>
                                      </p:tavLst>
                                    </p:anim>
                                    <p:anim calcmode="lin" valueType="num">
                                      <p:cBhvr>
                                        <p:cTn id="144" dur="1500" fill="hold"/>
                                        <p:tgtEl>
                                          <p:spTgt spid="100"/>
                                        </p:tgtEl>
                                        <p:attrNameLst>
                                          <p:attrName>ppt_w</p:attrName>
                                        </p:attrNameLst>
                                      </p:cBhvr>
                                      <p:tavLst>
                                        <p:tav tm="0">
                                          <p:val>
                                            <p:fltVal val="0"/>
                                          </p:val>
                                        </p:tav>
                                        <p:tav tm="100000">
                                          <p:val>
                                            <p:strVal val="#ppt_w"/>
                                          </p:val>
                                        </p:tav>
                                      </p:tavLst>
                                    </p:anim>
                                    <p:anim calcmode="lin" valueType="num">
                                      <p:cBhvr>
                                        <p:cTn id="145" dur="1500" fill="hold"/>
                                        <p:tgtEl>
                                          <p:spTgt spid="100"/>
                                        </p:tgtEl>
                                        <p:attrNameLst>
                                          <p:attrName>ppt_h</p:attrName>
                                        </p:attrNameLst>
                                      </p:cBhvr>
                                      <p:tavLst>
                                        <p:tav tm="0">
                                          <p:val>
                                            <p:strVal val="#ppt_h"/>
                                          </p:val>
                                        </p:tav>
                                        <p:tav tm="100000">
                                          <p:val>
                                            <p:strVal val="#ppt_h"/>
                                          </p:val>
                                        </p:tav>
                                      </p:tavLst>
                                    </p:anim>
                                  </p:childTnLst>
                                </p:cTn>
                              </p:par>
                              <p:par>
                                <p:cTn id="146" presetID="17" presetClass="entr" presetSubtype="8" fill="hold" grpId="0" nodeType="withEffect">
                                  <p:stCondLst>
                                    <p:cond delay="3000"/>
                                  </p:stCondLst>
                                  <p:childTnLst>
                                    <p:set>
                                      <p:cBhvr>
                                        <p:cTn id="147" dur="1" fill="hold">
                                          <p:stCondLst>
                                            <p:cond delay="0"/>
                                          </p:stCondLst>
                                        </p:cTn>
                                        <p:tgtEl>
                                          <p:spTgt spid="101"/>
                                        </p:tgtEl>
                                        <p:attrNameLst>
                                          <p:attrName>style.visibility</p:attrName>
                                        </p:attrNameLst>
                                      </p:cBhvr>
                                      <p:to>
                                        <p:strVal val="visible"/>
                                      </p:to>
                                    </p:set>
                                    <p:anim calcmode="lin" valueType="num">
                                      <p:cBhvr>
                                        <p:cTn id="148" dur="1500" fill="hold"/>
                                        <p:tgtEl>
                                          <p:spTgt spid="101"/>
                                        </p:tgtEl>
                                        <p:attrNameLst>
                                          <p:attrName>ppt_x</p:attrName>
                                        </p:attrNameLst>
                                      </p:cBhvr>
                                      <p:tavLst>
                                        <p:tav tm="0">
                                          <p:val>
                                            <p:strVal val="#ppt_x-#ppt_w/2"/>
                                          </p:val>
                                        </p:tav>
                                        <p:tav tm="100000">
                                          <p:val>
                                            <p:strVal val="#ppt_x"/>
                                          </p:val>
                                        </p:tav>
                                      </p:tavLst>
                                    </p:anim>
                                    <p:anim calcmode="lin" valueType="num">
                                      <p:cBhvr>
                                        <p:cTn id="149" dur="1500" fill="hold"/>
                                        <p:tgtEl>
                                          <p:spTgt spid="101"/>
                                        </p:tgtEl>
                                        <p:attrNameLst>
                                          <p:attrName>ppt_y</p:attrName>
                                        </p:attrNameLst>
                                      </p:cBhvr>
                                      <p:tavLst>
                                        <p:tav tm="0">
                                          <p:val>
                                            <p:strVal val="#ppt_y"/>
                                          </p:val>
                                        </p:tav>
                                        <p:tav tm="100000">
                                          <p:val>
                                            <p:strVal val="#ppt_y"/>
                                          </p:val>
                                        </p:tav>
                                      </p:tavLst>
                                    </p:anim>
                                    <p:anim calcmode="lin" valueType="num">
                                      <p:cBhvr>
                                        <p:cTn id="150" dur="1500" fill="hold"/>
                                        <p:tgtEl>
                                          <p:spTgt spid="101"/>
                                        </p:tgtEl>
                                        <p:attrNameLst>
                                          <p:attrName>ppt_w</p:attrName>
                                        </p:attrNameLst>
                                      </p:cBhvr>
                                      <p:tavLst>
                                        <p:tav tm="0">
                                          <p:val>
                                            <p:fltVal val="0"/>
                                          </p:val>
                                        </p:tav>
                                        <p:tav tm="100000">
                                          <p:val>
                                            <p:strVal val="#ppt_w"/>
                                          </p:val>
                                        </p:tav>
                                      </p:tavLst>
                                    </p:anim>
                                    <p:anim calcmode="lin" valueType="num">
                                      <p:cBhvr>
                                        <p:cTn id="151" dur="1500" fill="hold"/>
                                        <p:tgtEl>
                                          <p:spTgt spid="101"/>
                                        </p:tgtEl>
                                        <p:attrNameLst>
                                          <p:attrName>ppt_h</p:attrName>
                                        </p:attrNameLst>
                                      </p:cBhvr>
                                      <p:tavLst>
                                        <p:tav tm="0">
                                          <p:val>
                                            <p:strVal val="#ppt_h"/>
                                          </p:val>
                                        </p:tav>
                                        <p:tav tm="100000">
                                          <p:val>
                                            <p:strVal val="#ppt_h"/>
                                          </p:val>
                                        </p:tav>
                                      </p:tavLst>
                                    </p:anim>
                                  </p:childTnLst>
                                </p:cTn>
                              </p:par>
                              <p:par>
                                <p:cTn id="152" presetID="17" presetClass="entr" presetSubtype="8" fill="hold" grpId="0" nodeType="withEffect">
                                  <p:stCondLst>
                                    <p:cond delay="3000"/>
                                  </p:stCondLst>
                                  <p:childTnLst>
                                    <p:set>
                                      <p:cBhvr>
                                        <p:cTn id="153" dur="1" fill="hold">
                                          <p:stCondLst>
                                            <p:cond delay="0"/>
                                          </p:stCondLst>
                                        </p:cTn>
                                        <p:tgtEl>
                                          <p:spTgt spid="102"/>
                                        </p:tgtEl>
                                        <p:attrNameLst>
                                          <p:attrName>style.visibility</p:attrName>
                                        </p:attrNameLst>
                                      </p:cBhvr>
                                      <p:to>
                                        <p:strVal val="visible"/>
                                      </p:to>
                                    </p:set>
                                    <p:anim calcmode="lin" valueType="num">
                                      <p:cBhvr>
                                        <p:cTn id="154" dur="1500" fill="hold"/>
                                        <p:tgtEl>
                                          <p:spTgt spid="102"/>
                                        </p:tgtEl>
                                        <p:attrNameLst>
                                          <p:attrName>ppt_x</p:attrName>
                                        </p:attrNameLst>
                                      </p:cBhvr>
                                      <p:tavLst>
                                        <p:tav tm="0">
                                          <p:val>
                                            <p:strVal val="#ppt_x-#ppt_w/2"/>
                                          </p:val>
                                        </p:tav>
                                        <p:tav tm="100000">
                                          <p:val>
                                            <p:strVal val="#ppt_x"/>
                                          </p:val>
                                        </p:tav>
                                      </p:tavLst>
                                    </p:anim>
                                    <p:anim calcmode="lin" valueType="num">
                                      <p:cBhvr>
                                        <p:cTn id="155" dur="1500" fill="hold"/>
                                        <p:tgtEl>
                                          <p:spTgt spid="102"/>
                                        </p:tgtEl>
                                        <p:attrNameLst>
                                          <p:attrName>ppt_y</p:attrName>
                                        </p:attrNameLst>
                                      </p:cBhvr>
                                      <p:tavLst>
                                        <p:tav tm="0">
                                          <p:val>
                                            <p:strVal val="#ppt_y"/>
                                          </p:val>
                                        </p:tav>
                                        <p:tav tm="100000">
                                          <p:val>
                                            <p:strVal val="#ppt_y"/>
                                          </p:val>
                                        </p:tav>
                                      </p:tavLst>
                                    </p:anim>
                                    <p:anim calcmode="lin" valueType="num">
                                      <p:cBhvr>
                                        <p:cTn id="156" dur="1500" fill="hold"/>
                                        <p:tgtEl>
                                          <p:spTgt spid="102"/>
                                        </p:tgtEl>
                                        <p:attrNameLst>
                                          <p:attrName>ppt_w</p:attrName>
                                        </p:attrNameLst>
                                      </p:cBhvr>
                                      <p:tavLst>
                                        <p:tav tm="0">
                                          <p:val>
                                            <p:fltVal val="0"/>
                                          </p:val>
                                        </p:tav>
                                        <p:tav tm="100000">
                                          <p:val>
                                            <p:strVal val="#ppt_w"/>
                                          </p:val>
                                        </p:tav>
                                      </p:tavLst>
                                    </p:anim>
                                    <p:anim calcmode="lin" valueType="num">
                                      <p:cBhvr>
                                        <p:cTn id="157" dur="1500" fill="hold"/>
                                        <p:tgtEl>
                                          <p:spTgt spid="102"/>
                                        </p:tgtEl>
                                        <p:attrNameLst>
                                          <p:attrName>ppt_h</p:attrName>
                                        </p:attrNameLst>
                                      </p:cBhvr>
                                      <p:tavLst>
                                        <p:tav tm="0">
                                          <p:val>
                                            <p:strVal val="#ppt_h"/>
                                          </p:val>
                                        </p:tav>
                                        <p:tav tm="100000">
                                          <p:val>
                                            <p:strVal val="#ppt_h"/>
                                          </p:val>
                                        </p:tav>
                                      </p:tavLst>
                                    </p:anim>
                                  </p:childTnLst>
                                </p:cTn>
                              </p:par>
                              <p:par>
                                <p:cTn id="158" presetID="17" presetClass="entr" presetSubtype="8" fill="hold" grpId="0" nodeType="withEffect">
                                  <p:stCondLst>
                                    <p:cond delay="3000"/>
                                  </p:stCondLst>
                                  <p:childTnLst>
                                    <p:set>
                                      <p:cBhvr>
                                        <p:cTn id="159" dur="1" fill="hold">
                                          <p:stCondLst>
                                            <p:cond delay="0"/>
                                          </p:stCondLst>
                                        </p:cTn>
                                        <p:tgtEl>
                                          <p:spTgt spid="103"/>
                                        </p:tgtEl>
                                        <p:attrNameLst>
                                          <p:attrName>style.visibility</p:attrName>
                                        </p:attrNameLst>
                                      </p:cBhvr>
                                      <p:to>
                                        <p:strVal val="visible"/>
                                      </p:to>
                                    </p:set>
                                    <p:anim calcmode="lin" valueType="num">
                                      <p:cBhvr>
                                        <p:cTn id="160" dur="1500" fill="hold"/>
                                        <p:tgtEl>
                                          <p:spTgt spid="103"/>
                                        </p:tgtEl>
                                        <p:attrNameLst>
                                          <p:attrName>ppt_x</p:attrName>
                                        </p:attrNameLst>
                                      </p:cBhvr>
                                      <p:tavLst>
                                        <p:tav tm="0">
                                          <p:val>
                                            <p:strVal val="#ppt_x-#ppt_w/2"/>
                                          </p:val>
                                        </p:tav>
                                        <p:tav tm="100000">
                                          <p:val>
                                            <p:strVal val="#ppt_x"/>
                                          </p:val>
                                        </p:tav>
                                      </p:tavLst>
                                    </p:anim>
                                    <p:anim calcmode="lin" valueType="num">
                                      <p:cBhvr>
                                        <p:cTn id="161" dur="1500" fill="hold"/>
                                        <p:tgtEl>
                                          <p:spTgt spid="103"/>
                                        </p:tgtEl>
                                        <p:attrNameLst>
                                          <p:attrName>ppt_y</p:attrName>
                                        </p:attrNameLst>
                                      </p:cBhvr>
                                      <p:tavLst>
                                        <p:tav tm="0">
                                          <p:val>
                                            <p:strVal val="#ppt_y"/>
                                          </p:val>
                                        </p:tav>
                                        <p:tav tm="100000">
                                          <p:val>
                                            <p:strVal val="#ppt_y"/>
                                          </p:val>
                                        </p:tav>
                                      </p:tavLst>
                                    </p:anim>
                                    <p:anim calcmode="lin" valueType="num">
                                      <p:cBhvr>
                                        <p:cTn id="162" dur="1500" fill="hold"/>
                                        <p:tgtEl>
                                          <p:spTgt spid="103"/>
                                        </p:tgtEl>
                                        <p:attrNameLst>
                                          <p:attrName>ppt_w</p:attrName>
                                        </p:attrNameLst>
                                      </p:cBhvr>
                                      <p:tavLst>
                                        <p:tav tm="0">
                                          <p:val>
                                            <p:fltVal val="0"/>
                                          </p:val>
                                        </p:tav>
                                        <p:tav tm="100000">
                                          <p:val>
                                            <p:strVal val="#ppt_w"/>
                                          </p:val>
                                        </p:tav>
                                      </p:tavLst>
                                    </p:anim>
                                    <p:anim calcmode="lin" valueType="num">
                                      <p:cBhvr>
                                        <p:cTn id="163" dur="1500" fill="hold"/>
                                        <p:tgtEl>
                                          <p:spTgt spid="103"/>
                                        </p:tgtEl>
                                        <p:attrNameLst>
                                          <p:attrName>ppt_h</p:attrName>
                                        </p:attrNameLst>
                                      </p:cBhvr>
                                      <p:tavLst>
                                        <p:tav tm="0">
                                          <p:val>
                                            <p:strVal val="#ppt_h"/>
                                          </p:val>
                                        </p:tav>
                                        <p:tav tm="100000">
                                          <p:val>
                                            <p:strVal val="#ppt_h"/>
                                          </p:val>
                                        </p:tav>
                                      </p:tavLst>
                                    </p:anim>
                                  </p:childTnLst>
                                </p:cTn>
                              </p:par>
                              <p:par>
                                <p:cTn id="164" presetID="17" presetClass="entr" presetSubtype="8" fill="hold" grpId="0" nodeType="withEffect">
                                  <p:stCondLst>
                                    <p:cond delay="3000"/>
                                  </p:stCondLst>
                                  <p:childTnLst>
                                    <p:set>
                                      <p:cBhvr>
                                        <p:cTn id="165" dur="1" fill="hold">
                                          <p:stCondLst>
                                            <p:cond delay="0"/>
                                          </p:stCondLst>
                                        </p:cTn>
                                        <p:tgtEl>
                                          <p:spTgt spid="104"/>
                                        </p:tgtEl>
                                        <p:attrNameLst>
                                          <p:attrName>style.visibility</p:attrName>
                                        </p:attrNameLst>
                                      </p:cBhvr>
                                      <p:to>
                                        <p:strVal val="visible"/>
                                      </p:to>
                                    </p:set>
                                    <p:anim calcmode="lin" valueType="num">
                                      <p:cBhvr>
                                        <p:cTn id="166" dur="1500" fill="hold"/>
                                        <p:tgtEl>
                                          <p:spTgt spid="104"/>
                                        </p:tgtEl>
                                        <p:attrNameLst>
                                          <p:attrName>ppt_x</p:attrName>
                                        </p:attrNameLst>
                                      </p:cBhvr>
                                      <p:tavLst>
                                        <p:tav tm="0">
                                          <p:val>
                                            <p:strVal val="#ppt_x-#ppt_w/2"/>
                                          </p:val>
                                        </p:tav>
                                        <p:tav tm="100000">
                                          <p:val>
                                            <p:strVal val="#ppt_x"/>
                                          </p:val>
                                        </p:tav>
                                      </p:tavLst>
                                    </p:anim>
                                    <p:anim calcmode="lin" valueType="num">
                                      <p:cBhvr>
                                        <p:cTn id="167" dur="1500" fill="hold"/>
                                        <p:tgtEl>
                                          <p:spTgt spid="104"/>
                                        </p:tgtEl>
                                        <p:attrNameLst>
                                          <p:attrName>ppt_y</p:attrName>
                                        </p:attrNameLst>
                                      </p:cBhvr>
                                      <p:tavLst>
                                        <p:tav tm="0">
                                          <p:val>
                                            <p:strVal val="#ppt_y"/>
                                          </p:val>
                                        </p:tav>
                                        <p:tav tm="100000">
                                          <p:val>
                                            <p:strVal val="#ppt_y"/>
                                          </p:val>
                                        </p:tav>
                                      </p:tavLst>
                                    </p:anim>
                                    <p:anim calcmode="lin" valueType="num">
                                      <p:cBhvr>
                                        <p:cTn id="168" dur="1500" fill="hold"/>
                                        <p:tgtEl>
                                          <p:spTgt spid="104"/>
                                        </p:tgtEl>
                                        <p:attrNameLst>
                                          <p:attrName>ppt_w</p:attrName>
                                        </p:attrNameLst>
                                      </p:cBhvr>
                                      <p:tavLst>
                                        <p:tav tm="0">
                                          <p:val>
                                            <p:fltVal val="0"/>
                                          </p:val>
                                        </p:tav>
                                        <p:tav tm="100000">
                                          <p:val>
                                            <p:strVal val="#ppt_w"/>
                                          </p:val>
                                        </p:tav>
                                      </p:tavLst>
                                    </p:anim>
                                    <p:anim calcmode="lin" valueType="num">
                                      <p:cBhvr>
                                        <p:cTn id="169" dur="1500" fill="hold"/>
                                        <p:tgtEl>
                                          <p:spTgt spid="104"/>
                                        </p:tgtEl>
                                        <p:attrNameLst>
                                          <p:attrName>ppt_h</p:attrName>
                                        </p:attrNameLst>
                                      </p:cBhvr>
                                      <p:tavLst>
                                        <p:tav tm="0">
                                          <p:val>
                                            <p:strVal val="#ppt_h"/>
                                          </p:val>
                                        </p:tav>
                                        <p:tav tm="100000">
                                          <p:val>
                                            <p:strVal val="#ppt_h"/>
                                          </p:val>
                                        </p:tav>
                                      </p:tavLst>
                                    </p:anim>
                                  </p:childTnLst>
                                </p:cTn>
                              </p:par>
                              <p:par>
                                <p:cTn id="170" presetID="17" presetClass="entr" presetSubtype="8" fill="hold" grpId="0" nodeType="withEffect">
                                  <p:stCondLst>
                                    <p:cond delay="3000"/>
                                  </p:stCondLst>
                                  <p:childTnLst>
                                    <p:set>
                                      <p:cBhvr>
                                        <p:cTn id="171" dur="1" fill="hold">
                                          <p:stCondLst>
                                            <p:cond delay="0"/>
                                          </p:stCondLst>
                                        </p:cTn>
                                        <p:tgtEl>
                                          <p:spTgt spid="105"/>
                                        </p:tgtEl>
                                        <p:attrNameLst>
                                          <p:attrName>style.visibility</p:attrName>
                                        </p:attrNameLst>
                                      </p:cBhvr>
                                      <p:to>
                                        <p:strVal val="visible"/>
                                      </p:to>
                                    </p:set>
                                    <p:anim calcmode="lin" valueType="num">
                                      <p:cBhvr>
                                        <p:cTn id="172" dur="1500" fill="hold"/>
                                        <p:tgtEl>
                                          <p:spTgt spid="105"/>
                                        </p:tgtEl>
                                        <p:attrNameLst>
                                          <p:attrName>ppt_x</p:attrName>
                                        </p:attrNameLst>
                                      </p:cBhvr>
                                      <p:tavLst>
                                        <p:tav tm="0">
                                          <p:val>
                                            <p:strVal val="#ppt_x-#ppt_w/2"/>
                                          </p:val>
                                        </p:tav>
                                        <p:tav tm="100000">
                                          <p:val>
                                            <p:strVal val="#ppt_x"/>
                                          </p:val>
                                        </p:tav>
                                      </p:tavLst>
                                    </p:anim>
                                    <p:anim calcmode="lin" valueType="num">
                                      <p:cBhvr>
                                        <p:cTn id="173" dur="1500" fill="hold"/>
                                        <p:tgtEl>
                                          <p:spTgt spid="105"/>
                                        </p:tgtEl>
                                        <p:attrNameLst>
                                          <p:attrName>ppt_y</p:attrName>
                                        </p:attrNameLst>
                                      </p:cBhvr>
                                      <p:tavLst>
                                        <p:tav tm="0">
                                          <p:val>
                                            <p:strVal val="#ppt_y"/>
                                          </p:val>
                                        </p:tav>
                                        <p:tav tm="100000">
                                          <p:val>
                                            <p:strVal val="#ppt_y"/>
                                          </p:val>
                                        </p:tav>
                                      </p:tavLst>
                                    </p:anim>
                                    <p:anim calcmode="lin" valueType="num">
                                      <p:cBhvr>
                                        <p:cTn id="174" dur="1500" fill="hold"/>
                                        <p:tgtEl>
                                          <p:spTgt spid="105"/>
                                        </p:tgtEl>
                                        <p:attrNameLst>
                                          <p:attrName>ppt_w</p:attrName>
                                        </p:attrNameLst>
                                      </p:cBhvr>
                                      <p:tavLst>
                                        <p:tav tm="0">
                                          <p:val>
                                            <p:fltVal val="0"/>
                                          </p:val>
                                        </p:tav>
                                        <p:tav tm="100000">
                                          <p:val>
                                            <p:strVal val="#ppt_w"/>
                                          </p:val>
                                        </p:tav>
                                      </p:tavLst>
                                    </p:anim>
                                    <p:anim calcmode="lin" valueType="num">
                                      <p:cBhvr>
                                        <p:cTn id="175" dur="1500" fill="hold"/>
                                        <p:tgtEl>
                                          <p:spTgt spid="105"/>
                                        </p:tgtEl>
                                        <p:attrNameLst>
                                          <p:attrName>ppt_h</p:attrName>
                                        </p:attrNameLst>
                                      </p:cBhvr>
                                      <p:tavLst>
                                        <p:tav tm="0">
                                          <p:val>
                                            <p:strVal val="#ppt_h"/>
                                          </p:val>
                                        </p:tav>
                                        <p:tav tm="100000">
                                          <p:val>
                                            <p:strVal val="#ppt_h"/>
                                          </p:val>
                                        </p:tav>
                                      </p:tavLst>
                                    </p:anim>
                                  </p:childTnLst>
                                </p:cTn>
                              </p:par>
                              <p:par>
                                <p:cTn id="176" presetID="17" presetClass="entr" presetSubtype="8" fill="hold" grpId="0" nodeType="withEffect">
                                  <p:stCondLst>
                                    <p:cond delay="3000"/>
                                  </p:stCondLst>
                                  <p:childTnLst>
                                    <p:set>
                                      <p:cBhvr>
                                        <p:cTn id="177" dur="1" fill="hold">
                                          <p:stCondLst>
                                            <p:cond delay="0"/>
                                          </p:stCondLst>
                                        </p:cTn>
                                        <p:tgtEl>
                                          <p:spTgt spid="106"/>
                                        </p:tgtEl>
                                        <p:attrNameLst>
                                          <p:attrName>style.visibility</p:attrName>
                                        </p:attrNameLst>
                                      </p:cBhvr>
                                      <p:to>
                                        <p:strVal val="visible"/>
                                      </p:to>
                                    </p:set>
                                    <p:anim calcmode="lin" valueType="num">
                                      <p:cBhvr>
                                        <p:cTn id="178" dur="1500" fill="hold"/>
                                        <p:tgtEl>
                                          <p:spTgt spid="106"/>
                                        </p:tgtEl>
                                        <p:attrNameLst>
                                          <p:attrName>ppt_x</p:attrName>
                                        </p:attrNameLst>
                                      </p:cBhvr>
                                      <p:tavLst>
                                        <p:tav tm="0">
                                          <p:val>
                                            <p:strVal val="#ppt_x-#ppt_w/2"/>
                                          </p:val>
                                        </p:tav>
                                        <p:tav tm="100000">
                                          <p:val>
                                            <p:strVal val="#ppt_x"/>
                                          </p:val>
                                        </p:tav>
                                      </p:tavLst>
                                    </p:anim>
                                    <p:anim calcmode="lin" valueType="num">
                                      <p:cBhvr>
                                        <p:cTn id="179" dur="1500" fill="hold"/>
                                        <p:tgtEl>
                                          <p:spTgt spid="106"/>
                                        </p:tgtEl>
                                        <p:attrNameLst>
                                          <p:attrName>ppt_y</p:attrName>
                                        </p:attrNameLst>
                                      </p:cBhvr>
                                      <p:tavLst>
                                        <p:tav tm="0">
                                          <p:val>
                                            <p:strVal val="#ppt_y"/>
                                          </p:val>
                                        </p:tav>
                                        <p:tav tm="100000">
                                          <p:val>
                                            <p:strVal val="#ppt_y"/>
                                          </p:val>
                                        </p:tav>
                                      </p:tavLst>
                                    </p:anim>
                                    <p:anim calcmode="lin" valueType="num">
                                      <p:cBhvr>
                                        <p:cTn id="180" dur="1500" fill="hold"/>
                                        <p:tgtEl>
                                          <p:spTgt spid="106"/>
                                        </p:tgtEl>
                                        <p:attrNameLst>
                                          <p:attrName>ppt_w</p:attrName>
                                        </p:attrNameLst>
                                      </p:cBhvr>
                                      <p:tavLst>
                                        <p:tav tm="0">
                                          <p:val>
                                            <p:fltVal val="0"/>
                                          </p:val>
                                        </p:tav>
                                        <p:tav tm="100000">
                                          <p:val>
                                            <p:strVal val="#ppt_w"/>
                                          </p:val>
                                        </p:tav>
                                      </p:tavLst>
                                    </p:anim>
                                    <p:anim calcmode="lin" valueType="num">
                                      <p:cBhvr>
                                        <p:cTn id="181" dur="1500" fill="hold"/>
                                        <p:tgtEl>
                                          <p:spTgt spid="106"/>
                                        </p:tgtEl>
                                        <p:attrNameLst>
                                          <p:attrName>ppt_h</p:attrName>
                                        </p:attrNameLst>
                                      </p:cBhvr>
                                      <p:tavLst>
                                        <p:tav tm="0">
                                          <p:val>
                                            <p:strVal val="#ppt_h"/>
                                          </p:val>
                                        </p:tav>
                                        <p:tav tm="100000">
                                          <p:val>
                                            <p:strVal val="#ppt_h"/>
                                          </p:val>
                                        </p:tav>
                                      </p:tavLst>
                                    </p:anim>
                                  </p:childTnLst>
                                </p:cTn>
                              </p:par>
                              <p:par>
                                <p:cTn id="182" presetID="17" presetClass="entr" presetSubtype="8" fill="hold" grpId="0" nodeType="withEffect">
                                  <p:stCondLst>
                                    <p:cond delay="3000"/>
                                  </p:stCondLst>
                                  <p:childTnLst>
                                    <p:set>
                                      <p:cBhvr>
                                        <p:cTn id="183" dur="1" fill="hold">
                                          <p:stCondLst>
                                            <p:cond delay="0"/>
                                          </p:stCondLst>
                                        </p:cTn>
                                        <p:tgtEl>
                                          <p:spTgt spid="107"/>
                                        </p:tgtEl>
                                        <p:attrNameLst>
                                          <p:attrName>style.visibility</p:attrName>
                                        </p:attrNameLst>
                                      </p:cBhvr>
                                      <p:to>
                                        <p:strVal val="visible"/>
                                      </p:to>
                                    </p:set>
                                    <p:anim calcmode="lin" valueType="num">
                                      <p:cBhvr>
                                        <p:cTn id="184" dur="1500" fill="hold"/>
                                        <p:tgtEl>
                                          <p:spTgt spid="107"/>
                                        </p:tgtEl>
                                        <p:attrNameLst>
                                          <p:attrName>ppt_x</p:attrName>
                                        </p:attrNameLst>
                                      </p:cBhvr>
                                      <p:tavLst>
                                        <p:tav tm="0">
                                          <p:val>
                                            <p:strVal val="#ppt_x-#ppt_w/2"/>
                                          </p:val>
                                        </p:tav>
                                        <p:tav tm="100000">
                                          <p:val>
                                            <p:strVal val="#ppt_x"/>
                                          </p:val>
                                        </p:tav>
                                      </p:tavLst>
                                    </p:anim>
                                    <p:anim calcmode="lin" valueType="num">
                                      <p:cBhvr>
                                        <p:cTn id="185" dur="1500" fill="hold"/>
                                        <p:tgtEl>
                                          <p:spTgt spid="107"/>
                                        </p:tgtEl>
                                        <p:attrNameLst>
                                          <p:attrName>ppt_y</p:attrName>
                                        </p:attrNameLst>
                                      </p:cBhvr>
                                      <p:tavLst>
                                        <p:tav tm="0">
                                          <p:val>
                                            <p:strVal val="#ppt_y"/>
                                          </p:val>
                                        </p:tav>
                                        <p:tav tm="100000">
                                          <p:val>
                                            <p:strVal val="#ppt_y"/>
                                          </p:val>
                                        </p:tav>
                                      </p:tavLst>
                                    </p:anim>
                                    <p:anim calcmode="lin" valueType="num">
                                      <p:cBhvr>
                                        <p:cTn id="186" dur="1500" fill="hold"/>
                                        <p:tgtEl>
                                          <p:spTgt spid="107"/>
                                        </p:tgtEl>
                                        <p:attrNameLst>
                                          <p:attrName>ppt_w</p:attrName>
                                        </p:attrNameLst>
                                      </p:cBhvr>
                                      <p:tavLst>
                                        <p:tav tm="0">
                                          <p:val>
                                            <p:fltVal val="0"/>
                                          </p:val>
                                        </p:tav>
                                        <p:tav tm="100000">
                                          <p:val>
                                            <p:strVal val="#ppt_w"/>
                                          </p:val>
                                        </p:tav>
                                      </p:tavLst>
                                    </p:anim>
                                    <p:anim calcmode="lin" valueType="num">
                                      <p:cBhvr>
                                        <p:cTn id="187" dur="1500" fill="hold"/>
                                        <p:tgtEl>
                                          <p:spTgt spid="107"/>
                                        </p:tgtEl>
                                        <p:attrNameLst>
                                          <p:attrName>ppt_h</p:attrName>
                                        </p:attrNameLst>
                                      </p:cBhvr>
                                      <p:tavLst>
                                        <p:tav tm="0">
                                          <p:val>
                                            <p:strVal val="#ppt_h"/>
                                          </p:val>
                                        </p:tav>
                                        <p:tav tm="100000">
                                          <p:val>
                                            <p:strVal val="#ppt_h"/>
                                          </p:val>
                                        </p:tav>
                                      </p:tavLst>
                                    </p:anim>
                                  </p:childTnLst>
                                </p:cTn>
                              </p:par>
                              <p:par>
                                <p:cTn id="188" presetID="17" presetClass="entr" presetSubtype="8" fill="hold" grpId="0" nodeType="withEffect">
                                  <p:stCondLst>
                                    <p:cond delay="3000"/>
                                  </p:stCondLst>
                                  <p:childTnLst>
                                    <p:set>
                                      <p:cBhvr>
                                        <p:cTn id="189" dur="1" fill="hold">
                                          <p:stCondLst>
                                            <p:cond delay="0"/>
                                          </p:stCondLst>
                                        </p:cTn>
                                        <p:tgtEl>
                                          <p:spTgt spid="108"/>
                                        </p:tgtEl>
                                        <p:attrNameLst>
                                          <p:attrName>style.visibility</p:attrName>
                                        </p:attrNameLst>
                                      </p:cBhvr>
                                      <p:to>
                                        <p:strVal val="visible"/>
                                      </p:to>
                                    </p:set>
                                    <p:anim calcmode="lin" valueType="num">
                                      <p:cBhvr>
                                        <p:cTn id="190" dur="1500" fill="hold"/>
                                        <p:tgtEl>
                                          <p:spTgt spid="108"/>
                                        </p:tgtEl>
                                        <p:attrNameLst>
                                          <p:attrName>ppt_x</p:attrName>
                                        </p:attrNameLst>
                                      </p:cBhvr>
                                      <p:tavLst>
                                        <p:tav tm="0">
                                          <p:val>
                                            <p:strVal val="#ppt_x-#ppt_w/2"/>
                                          </p:val>
                                        </p:tav>
                                        <p:tav tm="100000">
                                          <p:val>
                                            <p:strVal val="#ppt_x"/>
                                          </p:val>
                                        </p:tav>
                                      </p:tavLst>
                                    </p:anim>
                                    <p:anim calcmode="lin" valueType="num">
                                      <p:cBhvr>
                                        <p:cTn id="191" dur="1500" fill="hold"/>
                                        <p:tgtEl>
                                          <p:spTgt spid="108"/>
                                        </p:tgtEl>
                                        <p:attrNameLst>
                                          <p:attrName>ppt_y</p:attrName>
                                        </p:attrNameLst>
                                      </p:cBhvr>
                                      <p:tavLst>
                                        <p:tav tm="0">
                                          <p:val>
                                            <p:strVal val="#ppt_y"/>
                                          </p:val>
                                        </p:tav>
                                        <p:tav tm="100000">
                                          <p:val>
                                            <p:strVal val="#ppt_y"/>
                                          </p:val>
                                        </p:tav>
                                      </p:tavLst>
                                    </p:anim>
                                    <p:anim calcmode="lin" valueType="num">
                                      <p:cBhvr>
                                        <p:cTn id="192" dur="1500" fill="hold"/>
                                        <p:tgtEl>
                                          <p:spTgt spid="108"/>
                                        </p:tgtEl>
                                        <p:attrNameLst>
                                          <p:attrName>ppt_w</p:attrName>
                                        </p:attrNameLst>
                                      </p:cBhvr>
                                      <p:tavLst>
                                        <p:tav tm="0">
                                          <p:val>
                                            <p:fltVal val="0"/>
                                          </p:val>
                                        </p:tav>
                                        <p:tav tm="100000">
                                          <p:val>
                                            <p:strVal val="#ppt_w"/>
                                          </p:val>
                                        </p:tav>
                                      </p:tavLst>
                                    </p:anim>
                                    <p:anim calcmode="lin" valueType="num">
                                      <p:cBhvr>
                                        <p:cTn id="193" dur="1500" fill="hold"/>
                                        <p:tgtEl>
                                          <p:spTgt spid="108"/>
                                        </p:tgtEl>
                                        <p:attrNameLst>
                                          <p:attrName>ppt_h</p:attrName>
                                        </p:attrNameLst>
                                      </p:cBhvr>
                                      <p:tavLst>
                                        <p:tav tm="0">
                                          <p:val>
                                            <p:strVal val="#ppt_h"/>
                                          </p:val>
                                        </p:tav>
                                        <p:tav tm="100000">
                                          <p:val>
                                            <p:strVal val="#ppt_h"/>
                                          </p:val>
                                        </p:tav>
                                      </p:tavLst>
                                    </p:anim>
                                  </p:childTnLst>
                                </p:cTn>
                              </p:par>
                              <p:par>
                                <p:cTn id="194" presetID="17" presetClass="entr" presetSubtype="8" fill="hold" grpId="0" nodeType="withEffect">
                                  <p:stCondLst>
                                    <p:cond delay="3000"/>
                                  </p:stCondLst>
                                  <p:childTnLst>
                                    <p:set>
                                      <p:cBhvr>
                                        <p:cTn id="195" dur="1" fill="hold">
                                          <p:stCondLst>
                                            <p:cond delay="0"/>
                                          </p:stCondLst>
                                        </p:cTn>
                                        <p:tgtEl>
                                          <p:spTgt spid="109"/>
                                        </p:tgtEl>
                                        <p:attrNameLst>
                                          <p:attrName>style.visibility</p:attrName>
                                        </p:attrNameLst>
                                      </p:cBhvr>
                                      <p:to>
                                        <p:strVal val="visible"/>
                                      </p:to>
                                    </p:set>
                                    <p:anim calcmode="lin" valueType="num">
                                      <p:cBhvr>
                                        <p:cTn id="196" dur="1500" fill="hold"/>
                                        <p:tgtEl>
                                          <p:spTgt spid="109"/>
                                        </p:tgtEl>
                                        <p:attrNameLst>
                                          <p:attrName>ppt_x</p:attrName>
                                        </p:attrNameLst>
                                      </p:cBhvr>
                                      <p:tavLst>
                                        <p:tav tm="0">
                                          <p:val>
                                            <p:strVal val="#ppt_x-#ppt_w/2"/>
                                          </p:val>
                                        </p:tav>
                                        <p:tav tm="100000">
                                          <p:val>
                                            <p:strVal val="#ppt_x"/>
                                          </p:val>
                                        </p:tav>
                                      </p:tavLst>
                                    </p:anim>
                                    <p:anim calcmode="lin" valueType="num">
                                      <p:cBhvr>
                                        <p:cTn id="197" dur="1500" fill="hold"/>
                                        <p:tgtEl>
                                          <p:spTgt spid="109"/>
                                        </p:tgtEl>
                                        <p:attrNameLst>
                                          <p:attrName>ppt_y</p:attrName>
                                        </p:attrNameLst>
                                      </p:cBhvr>
                                      <p:tavLst>
                                        <p:tav tm="0">
                                          <p:val>
                                            <p:strVal val="#ppt_y"/>
                                          </p:val>
                                        </p:tav>
                                        <p:tav tm="100000">
                                          <p:val>
                                            <p:strVal val="#ppt_y"/>
                                          </p:val>
                                        </p:tav>
                                      </p:tavLst>
                                    </p:anim>
                                    <p:anim calcmode="lin" valueType="num">
                                      <p:cBhvr>
                                        <p:cTn id="198" dur="1500" fill="hold"/>
                                        <p:tgtEl>
                                          <p:spTgt spid="109"/>
                                        </p:tgtEl>
                                        <p:attrNameLst>
                                          <p:attrName>ppt_w</p:attrName>
                                        </p:attrNameLst>
                                      </p:cBhvr>
                                      <p:tavLst>
                                        <p:tav tm="0">
                                          <p:val>
                                            <p:fltVal val="0"/>
                                          </p:val>
                                        </p:tav>
                                        <p:tav tm="100000">
                                          <p:val>
                                            <p:strVal val="#ppt_w"/>
                                          </p:val>
                                        </p:tav>
                                      </p:tavLst>
                                    </p:anim>
                                    <p:anim calcmode="lin" valueType="num">
                                      <p:cBhvr>
                                        <p:cTn id="199" dur="1500" fill="hold"/>
                                        <p:tgtEl>
                                          <p:spTgt spid="109"/>
                                        </p:tgtEl>
                                        <p:attrNameLst>
                                          <p:attrName>ppt_h</p:attrName>
                                        </p:attrNameLst>
                                      </p:cBhvr>
                                      <p:tavLst>
                                        <p:tav tm="0">
                                          <p:val>
                                            <p:strVal val="#ppt_h"/>
                                          </p:val>
                                        </p:tav>
                                        <p:tav tm="100000">
                                          <p:val>
                                            <p:strVal val="#ppt_h"/>
                                          </p:val>
                                        </p:tav>
                                      </p:tavLst>
                                    </p:anim>
                                  </p:childTnLst>
                                </p:cTn>
                              </p:par>
                              <p:par>
                                <p:cTn id="200" presetID="23" presetClass="entr" presetSubtype="16" fill="hold" nodeType="withEffect">
                                  <p:stCondLst>
                                    <p:cond delay="3500"/>
                                  </p:stCondLst>
                                  <p:childTnLst>
                                    <p:set>
                                      <p:cBhvr>
                                        <p:cTn id="201" dur="1" fill="hold">
                                          <p:stCondLst>
                                            <p:cond delay="0"/>
                                          </p:stCondLst>
                                        </p:cTn>
                                        <p:tgtEl>
                                          <p:spTgt spid="115"/>
                                        </p:tgtEl>
                                        <p:attrNameLst>
                                          <p:attrName>style.visibility</p:attrName>
                                        </p:attrNameLst>
                                      </p:cBhvr>
                                      <p:to>
                                        <p:strVal val="visible"/>
                                      </p:to>
                                    </p:set>
                                    <p:anim calcmode="lin" valueType="num">
                                      <p:cBhvr>
                                        <p:cTn id="202" dur="1500" fill="hold"/>
                                        <p:tgtEl>
                                          <p:spTgt spid="115"/>
                                        </p:tgtEl>
                                        <p:attrNameLst>
                                          <p:attrName>ppt_w</p:attrName>
                                        </p:attrNameLst>
                                      </p:cBhvr>
                                      <p:tavLst>
                                        <p:tav tm="0">
                                          <p:val>
                                            <p:fltVal val="0"/>
                                          </p:val>
                                        </p:tav>
                                        <p:tav tm="100000">
                                          <p:val>
                                            <p:strVal val="#ppt_w"/>
                                          </p:val>
                                        </p:tav>
                                      </p:tavLst>
                                    </p:anim>
                                    <p:anim calcmode="lin" valueType="num">
                                      <p:cBhvr>
                                        <p:cTn id="203" dur="1500" fill="hold"/>
                                        <p:tgtEl>
                                          <p:spTgt spid="115"/>
                                        </p:tgtEl>
                                        <p:attrNameLst>
                                          <p:attrName>ppt_h</p:attrName>
                                        </p:attrNameLst>
                                      </p:cBhvr>
                                      <p:tavLst>
                                        <p:tav tm="0">
                                          <p:val>
                                            <p:fltVal val="0"/>
                                          </p:val>
                                        </p:tav>
                                        <p:tav tm="100000">
                                          <p:val>
                                            <p:strVal val="#ppt_h"/>
                                          </p:val>
                                        </p:tav>
                                      </p:tavLst>
                                    </p:anim>
                                  </p:childTnLst>
                                </p:cTn>
                              </p:par>
                              <p:par>
                                <p:cTn id="204" presetID="23" presetClass="entr" presetSubtype="16" fill="hold" nodeType="withEffect">
                                  <p:stCondLst>
                                    <p:cond delay="3500"/>
                                  </p:stCondLst>
                                  <p:childTnLst>
                                    <p:set>
                                      <p:cBhvr>
                                        <p:cTn id="205" dur="1" fill="hold">
                                          <p:stCondLst>
                                            <p:cond delay="0"/>
                                          </p:stCondLst>
                                        </p:cTn>
                                        <p:tgtEl>
                                          <p:spTgt spid="116"/>
                                        </p:tgtEl>
                                        <p:attrNameLst>
                                          <p:attrName>style.visibility</p:attrName>
                                        </p:attrNameLst>
                                      </p:cBhvr>
                                      <p:to>
                                        <p:strVal val="visible"/>
                                      </p:to>
                                    </p:set>
                                    <p:anim calcmode="lin" valueType="num">
                                      <p:cBhvr>
                                        <p:cTn id="206" dur="1500" fill="hold"/>
                                        <p:tgtEl>
                                          <p:spTgt spid="116"/>
                                        </p:tgtEl>
                                        <p:attrNameLst>
                                          <p:attrName>ppt_w</p:attrName>
                                        </p:attrNameLst>
                                      </p:cBhvr>
                                      <p:tavLst>
                                        <p:tav tm="0">
                                          <p:val>
                                            <p:fltVal val="0"/>
                                          </p:val>
                                        </p:tav>
                                        <p:tav tm="100000">
                                          <p:val>
                                            <p:strVal val="#ppt_w"/>
                                          </p:val>
                                        </p:tav>
                                      </p:tavLst>
                                    </p:anim>
                                    <p:anim calcmode="lin" valueType="num">
                                      <p:cBhvr>
                                        <p:cTn id="207" dur="1500" fill="hold"/>
                                        <p:tgtEl>
                                          <p:spTgt spid="116"/>
                                        </p:tgtEl>
                                        <p:attrNameLst>
                                          <p:attrName>ppt_h</p:attrName>
                                        </p:attrNameLst>
                                      </p:cBhvr>
                                      <p:tavLst>
                                        <p:tav tm="0">
                                          <p:val>
                                            <p:fltVal val="0"/>
                                          </p:val>
                                        </p:tav>
                                        <p:tav tm="100000">
                                          <p:val>
                                            <p:strVal val="#ppt_h"/>
                                          </p:val>
                                        </p:tav>
                                      </p:tavLst>
                                    </p:anim>
                                  </p:childTnLst>
                                </p:cTn>
                              </p:par>
                              <p:par>
                                <p:cTn id="208" presetID="23" presetClass="entr" presetSubtype="16" fill="hold" nodeType="withEffect">
                                  <p:stCondLst>
                                    <p:cond delay="3500"/>
                                  </p:stCondLst>
                                  <p:childTnLst>
                                    <p:set>
                                      <p:cBhvr>
                                        <p:cTn id="209" dur="1" fill="hold">
                                          <p:stCondLst>
                                            <p:cond delay="0"/>
                                          </p:stCondLst>
                                        </p:cTn>
                                        <p:tgtEl>
                                          <p:spTgt spid="119"/>
                                        </p:tgtEl>
                                        <p:attrNameLst>
                                          <p:attrName>style.visibility</p:attrName>
                                        </p:attrNameLst>
                                      </p:cBhvr>
                                      <p:to>
                                        <p:strVal val="visible"/>
                                      </p:to>
                                    </p:set>
                                    <p:anim calcmode="lin" valueType="num">
                                      <p:cBhvr>
                                        <p:cTn id="210" dur="1500" fill="hold"/>
                                        <p:tgtEl>
                                          <p:spTgt spid="119"/>
                                        </p:tgtEl>
                                        <p:attrNameLst>
                                          <p:attrName>ppt_w</p:attrName>
                                        </p:attrNameLst>
                                      </p:cBhvr>
                                      <p:tavLst>
                                        <p:tav tm="0">
                                          <p:val>
                                            <p:fltVal val="0"/>
                                          </p:val>
                                        </p:tav>
                                        <p:tav tm="100000">
                                          <p:val>
                                            <p:strVal val="#ppt_w"/>
                                          </p:val>
                                        </p:tav>
                                      </p:tavLst>
                                    </p:anim>
                                    <p:anim calcmode="lin" valueType="num">
                                      <p:cBhvr>
                                        <p:cTn id="211" dur="1500" fill="hold"/>
                                        <p:tgtEl>
                                          <p:spTgt spid="119"/>
                                        </p:tgtEl>
                                        <p:attrNameLst>
                                          <p:attrName>ppt_h</p:attrName>
                                        </p:attrNameLst>
                                      </p:cBhvr>
                                      <p:tavLst>
                                        <p:tav tm="0">
                                          <p:val>
                                            <p:fltVal val="0"/>
                                          </p:val>
                                        </p:tav>
                                        <p:tav tm="100000">
                                          <p:val>
                                            <p:strVal val="#ppt_h"/>
                                          </p:val>
                                        </p:tav>
                                      </p:tavLst>
                                    </p:anim>
                                  </p:childTnLst>
                                </p:cTn>
                              </p:par>
                              <p:par>
                                <p:cTn id="212" presetID="23" presetClass="entr" presetSubtype="16" fill="hold" nodeType="withEffect">
                                  <p:stCondLst>
                                    <p:cond delay="3500"/>
                                  </p:stCondLst>
                                  <p:childTnLst>
                                    <p:set>
                                      <p:cBhvr>
                                        <p:cTn id="213" dur="1" fill="hold">
                                          <p:stCondLst>
                                            <p:cond delay="0"/>
                                          </p:stCondLst>
                                        </p:cTn>
                                        <p:tgtEl>
                                          <p:spTgt spid="122"/>
                                        </p:tgtEl>
                                        <p:attrNameLst>
                                          <p:attrName>style.visibility</p:attrName>
                                        </p:attrNameLst>
                                      </p:cBhvr>
                                      <p:to>
                                        <p:strVal val="visible"/>
                                      </p:to>
                                    </p:set>
                                    <p:anim calcmode="lin" valueType="num">
                                      <p:cBhvr>
                                        <p:cTn id="214" dur="1500" fill="hold"/>
                                        <p:tgtEl>
                                          <p:spTgt spid="122"/>
                                        </p:tgtEl>
                                        <p:attrNameLst>
                                          <p:attrName>ppt_w</p:attrName>
                                        </p:attrNameLst>
                                      </p:cBhvr>
                                      <p:tavLst>
                                        <p:tav tm="0">
                                          <p:val>
                                            <p:fltVal val="0"/>
                                          </p:val>
                                        </p:tav>
                                        <p:tav tm="100000">
                                          <p:val>
                                            <p:strVal val="#ppt_w"/>
                                          </p:val>
                                        </p:tav>
                                      </p:tavLst>
                                    </p:anim>
                                    <p:anim calcmode="lin" valueType="num">
                                      <p:cBhvr>
                                        <p:cTn id="215" dur="1500" fill="hold"/>
                                        <p:tgtEl>
                                          <p:spTgt spid="122"/>
                                        </p:tgtEl>
                                        <p:attrNameLst>
                                          <p:attrName>ppt_h</p:attrName>
                                        </p:attrNameLst>
                                      </p:cBhvr>
                                      <p:tavLst>
                                        <p:tav tm="0">
                                          <p:val>
                                            <p:fltVal val="0"/>
                                          </p:val>
                                        </p:tav>
                                        <p:tav tm="100000">
                                          <p:val>
                                            <p:strVal val="#ppt_h"/>
                                          </p:val>
                                        </p:tav>
                                      </p:tavLst>
                                    </p:anim>
                                  </p:childTnLst>
                                </p:cTn>
                              </p:par>
                              <p:par>
                                <p:cTn id="216" presetID="23" presetClass="entr" presetSubtype="16" fill="hold" nodeType="withEffect">
                                  <p:stCondLst>
                                    <p:cond delay="3500"/>
                                  </p:stCondLst>
                                  <p:childTnLst>
                                    <p:set>
                                      <p:cBhvr>
                                        <p:cTn id="217" dur="1" fill="hold">
                                          <p:stCondLst>
                                            <p:cond delay="0"/>
                                          </p:stCondLst>
                                        </p:cTn>
                                        <p:tgtEl>
                                          <p:spTgt spid="125"/>
                                        </p:tgtEl>
                                        <p:attrNameLst>
                                          <p:attrName>style.visibility</p:attrName>
                                        </p:attrNameLst>
                                      </p:cBhvr>
                                      <p:to>
                                        <p:strVal val="visible"/>
                                      </p:to>
                                    </p:set>
                                    <p:anim calcmode="lin" valueType="num">
                                      <p:cBhvr>
                                        <p:cTn id="218" dur="1500" fill="hold"/>
                                        <p:tgtEl>
                                          <p:spTgt spid="125"/>
                                        </p:tgtEl>
                                        <p:attrNameLst>
                                          <p:attrName>ppt_w</p:attrName>
                                        </p:attrNameLst>
                                      </p:cBhvr>
                                      <p:tavLst>
                                        <p:tav tm="0">
                                          <p:val>
                                            <p:fltVal val="0"/>
                                          </p:val>
                                        </p:tav>
                                        <p:tav tm="100000">
                                          <p:val>
                                            <p:strVal val="#ppt_w"/>
                                          </p:val>
                                        </p:tav>
                                      </p:tavLst>
                                    </p:anim>
                                    <p:anim calcmode="lin" valueType="num">
                                      <p:cBhvr>
                                        <p:cTn id="219" dur="1500" fill="hold"/>
                                        <p:tgtEl>
                                          <p:spTgt spid="1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7" grpId="0" animBg="1"/>
      <p:bldP spid="88" grpId="0" animBg="1"/>
      <p:bldP spid="89" grpId="0" animBg="1"/>
      <p:bldP spid="90" grpId="0" animBg="1"/>
      <p:bldP spid="91" grpId="0" animBg="1"/>
      <p:bldP spid="93" grpId="0" animBg="1"/>
      <p:bldP spid="94" grpId="0" animBg="1"/>
      <p:bldP spid="95" grpId="0" animBg="1"/>
      <p:bldP spid="96"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28" grpId="0" animBg="1"/>
      <p:bldP spid="130" grpId="0" animBg="1"/>
      <p:bldP spid="131" grpId="0" animBg="1"/>
      <p:bldP spid="132" grpId="0" animBg="1"/>
      <p:bldP spid="1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AA9E42-6AA1-C5A5-F030-876CA842DB8F}"/>
              </a:ext>
            </a:extLst>
          </p:cNvPr>
          <p:cNvSpPr/>
          <p:nvPr/>
        </p:nvSpPr>
        <p:spPr>
          <a:xfrm>
            <a:off x="1782499" y="4591392"/>
            <a:ext cx="10409497" cy="2266608"/>
          </a:xfrm>
          <a:prstGeom prst="rect">
            <a:avLst/>
          </a:prstGeom>
          <a:gradFill>
            <a:gsLst>
              <a:gs pos="73000">
                <a:srgbClr val="2B71FD">
                  <a:alpha val="76000"/>
                </a:srgbClr>
              </a:gs>
              <a:gs pos="100000">
                <a:schemeClr val="accent1">
                  <a:alpha val="29895"/>
                </a:schemeClr>
              </a:gs>
              <a:gs pos="19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599BFCB-25EA-D7D4-565F-07B079BA3C96}"/>
              </a:ext>
            </a:extLst>
          </p:cNvPr>
          <p:cNvSpPr/>
          <p:nvPr/>
        </p:nvSpPr>
        <p:spPr>
          <a:xfrm>
            <a:off x="5076674" y="3651347"/>
            <a:ext cx="2881959" cy="2188181"/>
          </a:xfrm>
          <a:prstGeom prst="rect">
            <a:avLst/>
          </a:prstGeom>
          <a:gradFill>
            <a:gsLst>
              <a:gs pos="68000">
                <a:schemeClr val="bg1"/>
              </a:gs>
              <a:gs pos="0">
                <a:schemeClr val="bg1">
                  <a:alpha val="70020"/>
                </a:schemeClr>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6DCE565-4C05-4F4A-3325-0AB21373A676}"/>
              </a:ext>
            </a:extLst>
          </p:cNvPr>
          <p:cNvSpPr/>
          <p:nvPr/>
        </p:nvSpPr>
        <p:spPr>
          <a:xfrm>
            <a:off x="8082382" y="3659016"/>
            <a:ext cx="2881959" cy="2188181"/>
          </a:xfrm>
          <a:prstGeom prst="rect">
            <a:avLst/>
          </a:prstGeom>
          <a:gradFill>
            <a:gsLst>
              <a:gs pos="68000">
                <a:schemeClr val="bg1"/>
              </a:gs>
              <a:gs pos="0">
                <a:schemeClr val="bg1">
                  <a:alpha val="70020"/>
                </a:schemeClr>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1B3F6589-DA39-05CF-1C7A-B5A2583DFAD0}"/>
              </a:ext>
            </a:extLst>
          </p:cNvPr>
          <p:cNvSpPr/>
          <p:nvPr/>
        </p:nvSpPr>
        <p:spPr>
          <a:xfrm>
            <a:off x="-533411" y="5928913"/>
            <a:ext cx="2823944" cy="2823944"/>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93E54F2-5341-D994-4190-B2843CC51E8C}"/>
              </a:ext>
            </a:extLst>
          </p:cNvPr>
          <p:cNvSpPr/>
          <p:nvPr/>
        </p:nvSpPr>
        <p:spPr>
          <a:xfrm>
            <a:off x="1887942" y="1894127"/>
            <a:ext cx="8961120" cy="235058"/>
          </a:xfrm>
          <a:prstGeom prst="rect">
            <a:avLst/>
          </a:prstGeom>
          <a:solidFill>
            <a:schemeClr val="bg1"/>
          </a:solidFill>
          <a:ln>
            <a:noFill/>
          </a:ln>
          <a:effectLst>
            <a:outerShdw blurRad="228600"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ound Same-side Corner of Rectangle 3">
            <a:extLst>
              <a:ext uri="{FF2B5EF4-FFF2-40B4-BE49-F238E27FC236}">
                <a16:creationId xmlns:a16="http://schemas.microsoft.com/office/drawing/2014/main" id="{12940741-07AD-ECE7-9692-2B379460C70C}"/>
              </a:ext>
            </a:extLst>
          </p:cNvPr>
          <p:cNvSpPr/>
          <p:nvPr/>
        </p:nvSpPr>
        <p:spPr>
          <a:xfrm rot="16200000">
            <a:off x="2684665" y="1170514"/>
            <a:ext cx="165039" cy="168228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ound Same-side Corner of Rectangle 4">
            <a:extLst>
              <a:ext uri="{FF2B5EF4-FFF2-40B4-BE49-F238E27FC236}">
                <a16:creationId xmlns:a16="http://schemas.microsoft.com/office/drawing/2014/main" id="{D662084B-2E20-D63C-022A-BEF93A7498EC}"/>
              </a:ext>
            </a:extLst>
          </p:cNvPr>
          <p:cNvSpPr/>
          <p:nvPr/>
        </p:nvSpPr>
        <p:spPr>
          <a:xfrm rot="5400000">
            <a:off x="8287092" y="-431920"/>
            <a:ext cx="165039" cy="48871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ound Same-side Corner of Rectangle 5">
            <a:extLst>
              <a:ext uri="{FF2B5EF4-FFF2-40B4-BE49-F238E27FC236}">
                <a16:creationId xmlns:a16="http://schemas.microsoft.com/office/drawing/2014/main" id="{1B399CD6-1A77-7B00-90ED-C44199BAA2F6}"/>
              </a:ext>
            </a:extLst>
          </p:cNvPr>
          <p:cNvSpPr/>
          <p:nvPr/>
        </p:nvSpPr>
        <p:spPr>
          <a:xfrm rot="16200000">
            <a:off x="4684662" y="852801"/>
            <a:ext cx="165039" cy="2317709"/>
          </a:xfrm>
          <a:prstGeom prst="round2SameRect">
            <a:avLst>
              <a:gd name="adj1" fmla="val 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F7528AD-1958-311F-0F39-04F59D0D8B22}"/>
              </a:ext>
            </a:extLst>
          </p:cNvPr>
          <p:cNvCxnSpPr>
            <a:cxnSpLocks/>
          </p:cNvCxnSpPr>
          <p:nvPr/>
        </p:nvCxnSpPr>
        <p:spPr>
          <a:xfrm flipV="1">
            <a:off x="1960658" y="2180354"/>
            <a:ext cx="0" cy="760403"/>
          </a:xfrm>
          <a:prstGeom prst="line">
            <a:avLst/>
          </a:prstGeom>
          <a:ln w="635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25386BB-3F81-E9C4-44E9-2F978AD4C6A0}"/>
              </a:ext>
            </a:extLst>
          </p:cNvPr>
          <p:cNvSpPr txBox="1"/>
          <p:nvPr/>
        </p:nvSpPr>
        <p:spPr>
          <a:xfrm>
            <a:off x="2101959" y="2717038"/>
            <a:ext cx="1260009" cy="235059"/>
          </a:xfrm>
          <a:prstGeom prst="rect">
            <a:avLst/>
          </a:prstGeom>
          <a:noFill/>
        </p:spPr>
        <p:txBody>
          <a:bodyPr wrap="square" lIns="0" r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60000"/>
                    <a:lumOff val="40000"/>
                  </a:srgbClr>
                </a:solidFill>
                <a:effectLst/>
                <a:uLnTx/>
                <a:uFillTx/>
                <a:latin typeface="Montserrat" panose="00000500000000000000" pitchFamily="50" charset="0"/>
                <a:ea typeface="+mn-ea"/>
                <a:cs typeface="+mn-cs"/>
              </a:rPr>
              <a:t>Detractors</a:t>
            </a:r>
          </a:p>
        </p:txBody>
      </p:sp>
      <p:sp>
        <p:nvSpPr>
          <p:cNvPr id="10" name="TextBox 9">
            <a:extLst>
              <a:ext uri="{FF2B5EF4-FFF2-40B4-BE49-F238E27FC236}">
                <a16:creationId xmlns:a16="http://schemas.microsoft.com/office/drawing/2014/main" id="{60E88C21-8A3A-D735-5471-14C275D8FC4F}"/>
              </a:ext>
            </a:extLst>
          </p:cNvPr>
          <p:cNvSpPr txBox="1"/>
          <p:nvPr/>
        </p:nvSpPr>
        <p:spPr>
          <a:xfrm>
            <a:off x="2101959" y="2451076"/>
            <a:ext cx="636913" cy="235059"/>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16%</a:t>
            </a:r>
          </a:p>
        </p:txBody>
      </p:sp>
      <p:cxnSp>
        <p:nvCxnSpPr>
          <p:cNvPr id="12" name="Straight Connector 11">
            <a:extLst>
              <a:ext uri="{FF2B5EF4-FFF2-40B4-BE49-F238E27FC236}">
                <a16:creationId xmlns:a16="http://schemas.microsoft.com/office/drawing/2014/main" id="{E68D1A5C-5AB6-D006-FA9D-5DF65906A635}"/>
              </a:ext>
            </a:extLst>
          </p:cNvPr>
          <p:cNvCxnSpPr>
            <a:cxnSpLocks/>
          </p:cNvCxnSpPr>
          <p:nvPr/>
        </p:nvCxnSpPr>
        <p:spPr>
          <a:xfrm flipV="1">
            <a:off x="3602422" y="2180354"/>
            <a:ext cx="0" cy="760403"/>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2FFA1C5-6585-F014-EDF4-CB2935C32248}"/>
              </a:ext>
            </a:extLst>
          </p:cNvPr>
          <p:cNvSpPr txBox="1"/>
          <p:nvPr/>
        </p:nvSpPr>
        <p:spPr>
          <a:xfrm>
            <a:off x="3743723" y="2717038"/>
            <a:ext cx="1260009" cy="235059"/>
          </a:xfrm>
          <a:prstGeom prst="rect">
            <a:avLst/>
          </a:prstGeom>
          <a:noFill/>
        </p:spPr>
        <p:txBody>
          <a:bodyPr wrap="square" lIns="0" r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71FD">
                    <a:lumMod val="60000"/>
                    <a:lumOff val="40000"/>
                  </a:srgbClr>
                </a:solidFill>
                <a:effectLst/>
                <a:uLnTx/>
                <a:uFillTx/>
                <a:latin typeface="Montserrat" panose="00000500000000000000" pitchFamily="50" charset="0"/>
                <a:ea typeface="+mn-ea"/>
                <a:cs typeface="+mn-cs"/>
              </a:rPr>
              <a:t>Neutral</a:t>
            </a:r>
          </a:p>
        </p:txBody>
      </p:sp>
      <p:sp>
        <p:nvSpPr>
          <p:cNvPr id="15" name="TextBox 14">
            <a:extLst>
              <a:ext uri="{FF2B5EF4-FFF2-40B4-BE49-F238E27FC236}">
                <a16:creationId xmlns:a16="http://schemas.microsoft.com/office/drawing/2014/main" id="{14DB4213-59EC-1E2C-F4EC-890211CD7011}"/>
              </a:ext>
            </a:extLst>
          </p:cNvPr>
          <p:cNvSpPr txBox="1"/>
          <p:nvPr/>
        </p:nvSpPr>
        <p:spPr>
          <a:xfrm>
            <a:off x="3743723" y="2451076"/>
            <a:ext cx="636913" cy="235059"/>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B71FD">
                    <a:lumMod val="60000"/>
                    <a:lumOff val="40000"/>
                  </a:srgbClr>
                </a:solidFill>
                <a:effectLst/>
                <a:uLnTx/>
                <a:uFillTx/>
                <a:latin typeface="Montserrat" panose="00000500000000000000" pitchFamily="50" charset="0"/>
                <a:ea typeface="+mn-ea"/>
                <a:cs typeface="+mn-cs"/>
              </a:rPr>
              <a:t>30%</a:t>
            </a:r>
          </a:p>
        </p:txBody>
      </p:sp>
      <p:cxnSp>
        <p:nvCxnSpPr>
          <p:cNvPr id="16" name="Straight Connector 15">
            <a:extLst>
              <a:ext uri="{FF2B5EF4-FFF2-40B4-BE49-F238E27FC236}">
                <a16:creationId xmlns:a16="http://schemas.microsoft.com/office/drawing/2014/main" id="{98B8219F-1E5A-ECE3-73FA-78624BD8BDCB}"/>
              </a:ext>
            </a:extLst>
          </p:cNvPr>
          <p:cNvCxnSpPr>
            <a:cxnSpLocks/>
          </p:cNvCxnSpPr>
          <p:nvPr/>
        </p:nvCxnSpPr>
        <p:spPr>
          <a:xfrm flipV="1">
            <a:off x="5929985" y="2180354"/>
            <a:ext cx="0" cy="760403"/>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74F22B-3D04-8E72-245C-CAA36133334E}"/>
              </a:ext>
            </a:extLst>
          </p:cNvPr>
          <p:cNvSpPr txBox="1"/>
          <p:nvPr/>
        </p:nvSpPr>
        <p:spPr>
          <a:xfrm>
            <a:off x="6071286" y="2717038"/>
            <a:ext cx="1260009" cy="235059"/>
          </a:xfrm>
          <a:prstGeom prst="rect">
            <a:avLst/>
          </a:prstGeom>
          <a:noFill/>
        </p:spPr>
        <p:txBody>
          <a:bodyPr wrap="square" lIns="0" r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Promoters</a:t>
            </a:r>
          </a:p>
        </p:txBody>
      </p:sp>
      <p:sp>
        <p:nvSpPr>
          <p:cNvPr id="18" name="TextBox 17">
            <a:extLst>
              <a:ext uri="{FF2B5EF4-FFF2-40B4-BE49-F238E27FC236}">
                <a16:creationId xmlns:a16="http://schemas.microsoft.com/office/drawing/2014/main" id="{833E654E-A88A-5BEC-3F0A-8E21E48DC9A5}"/>
              </a:ext>
            </a:extLst>
          </p:cNvPr>
          <p:cNvSpPr txBox="1"/>
          <p:nvPr/>
        </p:nvSpPr>
        <p:spPr>
          <a:xfrm>
            <a:off x="6071286" y="2451076"/>
            <a:ext cx="636913" cy="235059"/>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54%</a:t>
            </a:r>
          </a:p>
        </p:txBody>
      </p:sp>
      <p:sp>
        <p:nvSpPr>
          <p:cNvPr id="23" name="TextBox 22">
            <a:extLst>
              <a:ext uri="{FF2B5EF4-FFF2-40B4-BE49-F238E27FC236}">
                <a16:creationId xmlns:a16="http://schemas.microsoft.com/office/drawing/2014/main" id="{6F8BF836-63F4-E3E3-AF89-AA26B0951CAC}"/>
              </a:ext>
            </a:extLst>
          </p:cNvPr>
          <p:cNvSpPr txBox="1"/>
          <p:nvPr/>
        </p:nvSpPr>
        <p:spPr>
          <a:xfrm>
            <a:off x="5322767" y="3828931"/>
            <a:ext cx="2443551" cy="437498"/>
          </a:xfrm>
          <a:prstGeom prst="rect">
            <a:avLst/>
          </a:prstGeom>
          <a:noFill/>
        </p:spPr>
        <p:txBody>
          <a:bodyPr wrap="square" lIns="0" r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lumMod val="50000"/>
                    <a:lumOff val="50000"/>
                  </a:srgbClr>
                </a:solidFill>
                <a:effectLst/>
                <a:uLnTx/>
                <a:uFillTx/>
                <a:latin typeface="Montserrat" panose="00000500000000000000" pitchFamily="50" charset="0"/>
                <a:ea typeface="+mn-ea"/>
                <a:cs typeface="+mn-cs"/>
              </a:rPr>
              <a:t>Reasons not to recommend</a:t>
            </a:r>
          </a:p>
        </p:txBody>
      </p:sp>
      <p:sp>
        <p:nvSpPr>
          <p:cNvPr id="25" name="TextBox 24">
            <a:extLst>
              <a:ext uri="{FF2B5EF4-FFF2-40B4-BE49-F238E27FC236}">
                <a16:creationId xmlns:a16="http://schemas.microsoft.com/office/drawing/2014/main" id="{14337F02-8886-73EA-79DB-5C9E7704AC53}"/>
              </a:ext>
            </a:extLst>
          </p:cNvPr>
          <p:cNvSpPr txBox="1"/>
          <p:nvPr/>
        </p:nvSpPr>
        <p:spPr>
          <a:xfrm>
            <a:off x="8327158" y="3828931"/>
            <a:ext cx="2443551" cy="437498"/>
          </a:xfrm>
          <a:prstGeom prst="rect">
            <a:avLst/>
          </a:prstGeom>
          <a:noFill/>
        </p:spPr>
        <p:txBody>
          <a:bodyPr wrap="square" lIns="0" r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0000">
                    <a:lumMod val="50000"/>
                    <a:lumOff val="50000"/>
                  </a:srgbClr>
                </a:solidFill>
                <a:effectLst/>
                <a:uLnTx/>
                <a:uFillTx/>
                <a:latin typeface="Montserrat" panose="00000500000000000000" pitchFamily="50" charset="0"/>
                <a:ea typeface="+mn-ea"/>
                <a:cs typeface="+mn-cs"/>
              </a:rPr>
              <a:t>Reasons to recommend</a:t>
            </a:r>
          </a:p>
        </p:txBody>
      </p:sp>
      <p:pic>
        <p:nvPicPr>
          <p:cNvPr id="27" name="Graphic 26" descr="Badge Cross with solid fill">
            <a:extLst>
              <a:ext uri="{FF2B5EF4-FFF2-40B4-BE49-F238E27FC236}">
                <a16:creationId xmlns:a16="http://schemas.microsoft.com/office/drawing/2014/main" id="{580F0337-4505-0ABF-8B26-79524E9F42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2767" y="4238854"/>
            <a:ext cx="352541" cy="352541"/>
          </a:xfrm>
          <a:prstGeom prst="rect">
            <a:avLst/>
          </a:prstGeom>
          <a:effectLst>
            <a:outerShdw blurRad="177800" dist="101600" dir="2700000" algn="tl" rotWithShape="0">
              <a:prstClr val="black">
                <a:alpha val="10000"/>
              </a:prstClr>
            </a:outerShdw>
          </a:effectLst>
        </p:spPr>
      </p:pic>
      <p:pic>
        <p:nvPicPr>
          <p:cNvPr id="29" name="Graphic 28" descr="Badge Follow with solid fill">
            <a:extLst>
              <a:ext uri="{FF2B5EF4-FFF2-40B4-BE49-F238E27FC236}">
                <a16:creationId xmlns:a16="http://schemas.microsoft.com/office/drawing/2014/main" id="{7E305355-3338-9089-FD6D-C2902C2025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7158" y="4238854"/>
            <a:ext cx="352541" cy="352541"/>
          </a:xfrm>
          <a:prstGeom prst="rect">
            <a:avLst/>
          </a:prstGeom>
          <a:effectLst>
            <a:outerShdw blurRad="177800" dist="101600" dir="2700000" algn="tl" rotWithShape="0">
              <a:prstClr val="black">
                <a:alpha val="10000"/>
              </a:prstClr>
            </a:outerShdw>
          </a:effectLst>
        </p:spPr>
      </p:pic>
      <p:pic>
        <p:nvPicPr>
          <p:cNvPr id="30" name="Graphic 29" descr="Badge Cross with solid fill">
            <a:extLst>
              <a:ext uri="{FF2B5EF4-FFF2-40B4-BE49-F238E27FC236}">
                <a16:creationId xmlns:a16="http://schemas.microsoft.com/office/drawing/2014/main" id="{ADBEB054-311C-3DD3-FB0F-F1C0CDB56C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2767" y="4721738"/>
            <a:ext cx="352541" cy="352541"/>
          </a:xfrm>
          <a:prstGeom prst="rect">
            <a:avLst/>
          </a:prstGeom>
          <a:effectLst>
            <a:outerShdw blurRad="177800" dist="101600" dir="2700000" algn="tl" rotWithShape="0">
              <a:prstClr val="black">
                <a:alpha val="10000"/>
              </a:prstClr>
            </a:outerShdw>
          </a:effectLst>
        </p:spPr>
      </p:pic>
      <p:pic>
        <p:nvPicPr>
          <p:cNvPr id="31" name="Graphic 30" descr="Badge Cross with solid fill">
            <a:extLst>
              <a:ext uri="{FF2B5EF4-FFF2-40B4-BE49-F238E27FC236}">
                <a16:creationId xmlns:a16="http://schemas.microsoft.com/office/drawing/2014/main" id="{A40A3792-6433-2E6C-61C5-D0060C9ACF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2767" y="5206025"/>
            <a:ext cx="352541" cy="352541"/>
          </a:xfrm>
          <a:prstGeom prst="rect">
            <a:avLst/>
          </a:prstGeom>
          <a:effectLst>
            <a:outerShdw blurRad="177800" dist="101600" dir="2700000" algn="tl" rotWithShape="0">
              <a:prstClr val="black">
                <a:alpha val="10000"/>
              </a:prstClr>
            </a:outerShdw>
          </a:effectLst>
        </p:spPr>
      </p:pic>
      <p:pic>
        <p:nvPicPr>
          <p:cNvPr id="32" name="Graphic 31" descr="Badge Follow with solid fill">
            <a:extLst>
              <a:ext uri="{FF2B5EF4-FFF2-40B4-BE49-F238E27FC236}">
                <a16:creationId xmlns:a16="http://schemas.microsoft.com/office/drawing/2014/main" id="{365F3780-C0C8-8ED0-42EF-CB5DC7E11E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7158" y="4721738"/>
            <a:ext cx="352541" cy="352541"/>
          </a:xfrm>
          <a:prstGeom prst="rect">
            <a:avLst/>
          </a:prstGeom>
          <a:effectLst>
            <a:outerShdw blurRad="177800" dist="101600" dir="2700000" algn="tl" rotWithShape="0">
              <a:prstClr val="black">
                <a:alpha val="10000"/>
              </a:prstClr>
            </a:outerShdw>
          </a:effectLst>
        </p:spPr>
      </p:pic>
      <p:pic>
        <p:nvPicPr>
          <p:cNvPr id="33" name="Graphic 32" descr="Badge Follow with solid fill">
            <a:extLst>
              <a:ext uri="{FF2B5EF4-FFF2-40B4-BE49-F238E27FC236}">
                <a16:creationId xmlns:a16="http://schemas.microsoft.com/office/drawing/2014/main" id="{3A29329B-8422-17A1-B2AC-E55642E079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7158" y="5206025"/>
            <a:ext cx="352541" cy="352541"/>
          </a:xfrm>
          <a:prstGeom prst="rect">
            <a:avLst/>
          </a:prstGeom>
          <a:effectLst>
            <a:outerShdw blurRad="177800" dist="101600" dir="2700000" algn="tl" rotWithShape="0">
              <a:prstClr val="black">
                <a:alpha val="10000"/>
              </a:prstClr>
            </a:outerShdw>
          </a:effectLst>
        </p:spPr>
      </p:pic>
      <p:sp>
        <p:nvSpPr>
          <p:cNvPr id="34" name="TextBox 33">
            <a:extLst>
              <a:ext uri="{FF2B5EF4-FFF2-40B4-BE49-F238E27FC236}">
                <a16:creationId xmlns:a16="http://schemas.microsoft.com/office/drawing/2014/main" id="{536F972A-0266-0AE8-4454-9755B28B8B72}"/>
              </a:ext>
            </a:extLst>
          </p:cNvPr>
          <p:cNvSpPr txBox="1"/>
          <p:nvPr/>
        </p:nvSpPr>
        <p:spPr>
          <a:xfrm>
            <a:off x="5767901" y="4258155"/>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Customer support</a:t>
            </a:r>
          </a:p>
        </p:txBody>
      </p:sp>
      <p:sp>
        <p:nvSpPr>
          <p:cNvPr id="35" name="TextBox 34">
            <a:extLst>
              <a:ext uri="{FF2B5EF4-FFF2-40B4-BE49-F238E27FC236}">
                <a16:creationId xmlns:a16="http://schemas.microsoft.com/office/drawing/2014/main" id="{BF83FDE7-103A-C35A-435B-97AFA1284958}"/>
              </a:ext>
            </a:extLst>
          </p:cNvPr>
          <p:cNvSpPr txBox="1"/>
          <p:nvPr/>
        </p:nvSpPr>
        <p:spPr>
          <a:xfrm>
            <a:off x="5767901" y="4745438"/>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Communication</a:t>
            </a:r>
          </a:p>
        </p:txBody>
      </p:sp>
      <p:sp>
        <p:nvSpPr>
          <p:cNvPr id="36" name="TextBox 35">
            <a:extLst>
              <a:ext uri="{FF2B5EF4-FFF2-40B4-BE49-F238E27FC236}">
                <a16:creationId xmlns:a16="http://schemas.microsoft.com/office/drawing/2014/main" id="{9E128706-816A-B210-34A2-A374E1D7E424}"/>
              </a:ext>
            </a:extLst>
          </p:cNvPr>
          <p:cNvSpPr txBox="1"/>
          <p:nvPr/>
        </p:nvSpPr>
        <p:spPr>
          <a:xfrm>
            <a:off x="5767901" y="5229725"/>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Product range variety</a:t>
            </a:r>
          </a:p>
        </p:txBody>
      </p:sp>
      <p:sp>
        <p:nvSpPr>
          <p:cNvPr id="37" name="TextBox 36">
            <a:extLst>
              <a:ext uri="{FF2B5EF4-FFF2-40B4-BE49-F238E27FC236}">
                <a16:creationId xmlns:a16="http://schemas.microsoft.com/office/drawing/2014/main" id="{18479285-4CB5-4DDA-92B7-8A34D532260A}"/>
              </a:ext>
            </a:extLst>
          </p:cNvPr>
          <p:cNvSpPr txBox="1"/>
          <p:nvPr/>
        </p:nvSpPr>
        <p:spPr>
          <a:xfrm>
            <a:off x="8828320" y="4258155"/>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Quality of products</a:t>
            </a:r>
          </a:p>
        </p:txBody>
      </p:sp>
      <p:sp>
        <p:nvSpPr>
          <p:cNvPr id="38" name="TextBox 37">
            <a:extLst>
              <a:ext uri="{FF2B5EF4-FFF2-40B4-BE49-F238E27FC236}">
                <a16:creationId xmlns:a16="http://schemas.microsoft.com/office/drawing/2014/main" id="{592372AB-6ABC-6715-E66F-DD2D386547BD}"/>
              </a:ext>
            </a:extLst>
          </p:cNvPr>
          <p:cNvSpPr txBox="1"/>
          <p:nvPr/>
        </p:nvSpPr>
        <p:spPr>
          <a:xfrm>
            <a:off x="8828320" y="4745438"/>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Low upkeep</a:t>
            </a:r>
          </a:p>
        </p:txBody>
      </p:sp>
      <p:sp>
        <p:nvSpPr>
          <p:cNvPr id="39" name="TextBox 38">
            <a:extLst>
              <a:ext uri="{FF2B5EF4-FFF2-40B4-BE49-F238E27FC236}">
                <a16:creationId xmlns:a16="http://schemas.microsoft.com/office/drawing/2014/main" id="{7136F181-FDC0-AEFC-CE24-CA5CE9BE5392}"/>
              </a:ext>
            </a:extLst>
          </p:cNvPr>
          <p:cNvSpPr txBox="1"/>
          <p:nvPr/>
        </p:nvSpPr>
        <p:spPr>
          <a:xfrm>
            <a:off x="8828320" y="5229725"/>
            <a:ext cx="1942389" cy="305140"/>
          </a:xfrm>
          <a:prstGeom prst="rect">
            <a:avLst/>
          </a:prstGeom>
          <a:noFill/>
        </p:spPr>
        <p:txBody>
          <a:bodyPr wrap="square" lIns="0" rIns="0" rtlCol="0" anchor="ctr">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solidFill>
                <a:effectLst/>
                <a:uLnTx/>
                <a:uFillTx/>
                <a:latin typeface="Montserrat" panose="00000500000000000000" pitchFamily="50" charset="0"/>
                <a:ea typeface="+mn-ea"/>
                <a:cs typeface="+mn-cs"/>
              </a:rPr>
              <a:t>Ease of use</a:t>
            </a:r>
          </a:p>
        </p:txBody>
      </p:sp>
      <p:sp>
        <p:nvSpPr>
          <p:cNvPr id="2" name="TextBox 1">
            <a:extLst>
              <a:ext uri="{FF2B5EF4-FFF2-40B4-BE49-F238E27FC236}">
                <a16:creationId xmlns:a16="http://schemas.microsoft.com/office/drawing/2014/main" id="{C12BF858-107C-FE24-2737-80D01276C140}"/>
              </a:ext>
            </a:extLst>
          </p:cNvPr>
          <p:cNvSpPr txBox="1"/>
          <p:nvPr/>
        </p:nvSpPr>
        <p:spPr>
          <a:xfrm>
            <a:off x="1398867" y="534456"/>
            <a:ext cx="8940887" cy="589066"/>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Customer Sentiments</a:t>
            </a:r>
          </a:p>
        </p:txBody>
      </p:sp>
      <p:cxnSp>
        <p:nvCxnSpPr>
          <p:cNvPr id="11" name="Straight Connector 10">
            <a:extLst>
              <a:ext uri="{FF2B5EF4-FFF2-40B4-BE49-F238E27FC236}">
                <a16:creationId xmlns:a16="http://schemas.microsoft.com/office/drawing/2014/main" id="{F14BCA3F-782C-623C-5959-3D6D4374E744}"/>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04C8F176-8DF7-2017-9D82-6387C6F352B6}"/>
              </a:ext>
            </a:extLst>
          </p:cNvPr>
          <p:cNvSpPr/>
          <p:nvPr/>
        </p:nvSpPr>
        <p:spPr>
          <a:xfrm>
            <a:off x="-2790709" y="3683337"/>
            <a:ext cx="7338540" cy="7338540"/>
          </a:xfrm>
          <a:prstGeom prst="ellipse">
            <a:avLst/>
          </a:prstGeom>
          <a:solidFill>
            <a:schemeClr val="bg1">
              <a:alpha val="15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6D888A5-AC90-5D93-E165-F58FEA6D8F39}"/>
              </a:ext>
            </a:extLst>
          </p:cNvPr>
          <p:cNvSpPr/>
          <p:nvPr/>
        </p:nvSpPr>
        <p:spPr>
          <a:xfrm>
            <a:off x="-1399767" y="5074279"/>
            <a:ext cx="4556656" cy="4556656"/>
          </a:xfrm>
          <a:prstGeom prst="ellipse">
            <a:avLst/>
          </a:prstGeom>
          <a:solidFill>
            <a:schemeClr val="bg1">
              <a:alpha val="18097"/>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ound Same-side Corner of Rectangle 48">
            <a:extLst>
              <a:ext uri="{FF2B5EF4-FFF2-40B4-BE49-F238E27FC236}">
                <a16:creationId xmlns:a16="http://schemas.microsoft.com/office/drawing/2014/main" id="{69508B5D-D0FA-BC67-BBD6-8629D90CF4D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391EC5C-5F84-9256-6DDC-2A3DCB4307F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23AACF-B0A5-3CAA-50DD-E02CD4DEAC6B}"/>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26</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52" name="TextBox 51">
            <a:extLst>
              <a:ext uri="{FF2B5EF4-FFF2-40B4-BE49-F238E27FC236}">
                <a16:creationId xmlns:a16="http://schemas.microsoft.com/office/drawing/2014/main" id="{757752AD-42AE-AB65-244A-11D10EC5BD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FINDINGS &amp; RECOMMENDATIONS</a:t>
            </a:r>
            <a:endParaRPr kumimoji="0" lang="en-US" sz="11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endParaRPr>
          </a:p>
        </p:txBody>
      </p:sp>
    </p:spTree>
    <p:extLst>
      <p:ext uri="{BB962C8B-B14F-4D97-AF65-F5344CB8AC3E}">
        <p14:creationId xmlns:p14="http://schemas.microsoft.com/office/powerpoint/2010/main" val="13472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0"/>
                                        <p:tgtEl>
                                          <p:spTgt spid="20"/>
                                        </p:tgtEl>
                                      </p:cBhvr>
                                    </p:animEffect>
                                    <p:anim calcmode="lin" valueType="num">
                                      <p:cBhvr>
                                        <p:cTn id="8" dur="4000" fill="hold"/>
                                        <p:tgtEl>
                                          <p:spTgt spid="20"/>
                                        </p:tgtEl>
                                        <p:attrNameLst>
                                          <p:attrName>ppt_x</p:attrName>
                                        </p:attrNameLst>
                                      </p:cBhvr>
                                      <p:tavLst>
                                        <p:tav tm="0">
                                          <p:val>
                                            <p:strVal val="#ppt_x"/>
                                          </p:val>
                                        </p:tav>
                                        <p:tav tm="100000">
                                          <p:val>
                                            <p:strVal val="#ppt_x"/>
                                          </p:val>
                                        </p:tav>
                                      </p:tavLst>
                                    </p:anim>
                                    <p:anim calcmode="lin" valueType="num">
                                      <p:cBhvr>
                                        <p:cTn id="9" dur="4000" fill="hold"/>
                                        <p:tgtEl>
                                          <p:spTgt spid="20"/>
                                        </p:tgtEl>
                                        <p:attrNameLst>
                                          <p:attrName>ppt_y</p:attrName>
                                        </p:attrNameLst>
                                      </p:cBhvr>
                                      <p:tavLst>
                                        <p:tav tm="0">
                                          <p:val>
                                            <p:strVal val="#ppt_y+.1"/>
                                          </p:val>
                                        </p:tav>
                                        <p:tav tm="100000">
                                          <p:val>
                                            <p:strVal val="#ppt_y"/>
                                          </p:val>
                                        </p:tav>
                                      </p:tavLst>
                                    </p:anim>
                                  </p:childTnLst>
                                </p:cTn>
                              </p:par>
                              <p:par>
                                <p:cTn id="10" presetID="17" presetClass="entr" presetSubtype="8" fill="hold" grpId="0" nodeType="withEffect">
                                  <p:stCondLst>
                                    <p:cond delay="1000"/>
                                  </p:stCondLst>
                                  <p:childTnLst>
                                    <p:set>
                                      <p:cBhvr>
                                        <p:cTn id="11" dur="1" fill="hold">
                                          <p:stCondLst>
                                            <p:cond delay="0"/>
                                          </p:stCondLst>
                                        </p:cTn>
                                        <p:tgtEl>
                                          <p:spTgt spid="4"/>
                                        </p:tgtEl>
                                        <p:attrNameLst>
                                          <p:attrName>style.visibility</p:attrName>
                                        </p:attrNameLst>
                                      </p:cBhvr>
                                      <p:to>
                                        <p:strVal val="visible"/>
                                      </p:to>
                                    </p:set>
                                    <p:anim calcmode="lin" valueType="num">
                                      <p:cBhvr>
                                        <p:cTn id="12" dur="1500" fill="hold"/>
                                        <p:tgtEl>
                                          <p:spTgt spid="4"/>
                                        </p:tgtEl>
                                        <p:attrNameLst>
                                          <p:attrName>ppt_x</p:attrName>
                                        </p:attrNameLst>
                                      </p:cBhvr>
                                      <p:tavLst>
                                        <p:tav tm="0">
                                          <p:val>
                                            <p:strVal val="#ppt_x-#ppt_w/2"/>
                                          </p:val>
                                        </p:tav>
                                        <p:tav tm="100000">
                                          <p:val>
                                            <p:strVal val="#ppt_x"/>
                                          </p:val>
                                        </p:tav>
                                      </p:tavLst>
                                    </p:anim>
                                    <p:anim calcmode="lin" valueType="num">
                                      <p:cBhvr>
                                        <p:cTn id="13" dur="1500" fill="hold"/>
                                        <p:tgtEl>
                                          <p:spTgt spid="4"/>
                                        </p:tgtEl>
                                        <p:attrNameLst>
                                          <p:attrName>ppt_y</p:attrName>
                                        </p:attrNameLst>
                                      </p:cBhvr>
                                      <p:tavLst>
                                        <p:tav tm="0">
                                          <p:val>
                                            <p:strVal val="#ppt_y"/>
                                          </p:val>
                                        </p:tav>
                                        <p:tav tm="100000">
                                          <p:val>
                                            <p:strVal val="#ppt_y"/>
                                          </p:val>
                                        </p:tav>
                                      </p:tavLst>
                                    </p:anim>
                                    <p:anim calcmode="lin" valueType="num">
                                      <p:cBhvr>
                                        <p:cTn id="14" dur="1500" fill="hold"/>
                                        <p:tgtEl>
                                          <p:spTgt spid="4"/>
                                        </p:tgtEl>
                                        <p:attrNameLst>
                                          <p:attrName>ppt_w</p:attrName>
                                        </p:attrNameLst>
                                      </p:cBhvr>
                                      <p:tavLst>
                                        <p:tav tm="0">
                                          <p:val>
                                            <p:fltVal val="0"/>
                                          </p:val>
                                        </p:tav>
                                        <p:tav tm="100000">
                                          <p:val>
                                            <p:strVal val="#ppt_w"/>
                                          </p:val>
                                        </p:tav>
                                      </p:tavLst>
                                    </p:anim>
                                    <p:anim calcmode="lin" valueType="num">
                                      <p:cBhvr>
                                        <p:cTn id="15" dur="1500" fill="hold"/>
                                        <p:tgtEl>
                                          <p:spTgt spid="4"/>
                                        </p:tgtEl>
                                        <p:attrNameLst>
                                          <p:attrName>ppt_h</p:attrName>
                                        </p:attrNameLst>
                                      </p:cBhvr>
                                      <p:tavLst>
                                        <p:tav tm="0">
                                          <p:val>
                                            <p:strVal val="#ppt_h"/>
                                          </p:val>
                                        </p:tav>
                                        <p:tav tm="100000">
                                          <p:val>
                                            <p:strVal val="#ppt_h"/>
                                          </p:val>
                                        </p:tav>
                                      </p:tavLst>
                                    </p:anim>
                                  </p:childTnLst>
                                </p:cTn>
                              </p:par>
                              <p:par>
                                <p:cTn id="16" presetID="17" presetClass="entr" presetSubtype="8"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 calcmode="lin" valueType="num">
                                      <p:cBhvr>
                                        <p:cTn id="18" dur="1500" fill="hold"/>
                                        <p:tgtEl>
                                          <p:spTgt spid="6"/>
                                        </p:tgtEl>
                                        <p:attrNameLst>
                                          <p:attrName>ppt_x</p:attrName>
                                        </p:attrNameLst>
                                      </p:cBhvr>
                                      <p:tavLst>
                                        <p:tav tm="0">
                                          <p:val>
                                            <p:strVal val="#ppt_x-#ppt_w/2"/>
                                          </p:val>
                                        </p:tav>
                                        <p:tav tm="100000">
                                          <p:val>
                                            <p:strVal val="#ppt_x"/>
                                          </p:val>
                                        </p:tav>
                                      </p:tavLst>
                                    </p:anim>
                                    <p:anim calcmode="lin" valueType="num">
                                      <p:cBhvr>
                                        <p:cTn id="19" dur="1500" fill="hold"/>
                                        <p:tgtEl>
                                          <p:spTgt spid="6"/>
                                        </p:tgtEl>
                                        <p:attrNameLst>
                                          <p:attrName>ppt_y</p:attrName>
                                        </p:attrNameLst>
                                      </p:cBhvr>
                                      <p:tavLst>
                                        <p:tav tm="0">
                                          <p:val>
                                            <p:strVal val="#ppt_y"/>
                                          </p:val>
                                        </p:tav>
                                        <p:tav tm="100000">
                                          <p:val>
                                            <p:strVal val="#ppt_y"/>
                                          </p:val>
                                        </p:tav>
                                      </p:tavLst>
                                    </p:anim>
                                    <p:anim calcmode="lin" valueType="num">
                                      <p:cBhvr>
                                        <p:cTn id="20" dur="1500" fill="hold"/>
                                        <p:tgtEl>
                                          <p:spTgt spid="6"/>
                                        </p:tgtEl>
                                        <p:attrNameLst>
                                          <p:attrName>ppt_w</p:attrName>
                                        </p:attrNameLst>
                                      </p:cBhvr>
                                      <p:tavLst>
                                        <p:tav tm="0">
                                          <p:val>
                                            <p:fltVal val="0"/>
                                          </p:val>
                                        </p:tav>
                                        <p:tav tm="100000">
                                          <p:val>
                                            <p:strVal val="#ppt_w"/>
                                          </p:val>
                                        </p:tav>
                                      </p:tavLst>
                                    </p:anim>
                                    <p:anim calcmode="lin" valueType="num">
                                      <p:cBhvr>
                                        <p:cTn id="21" dur="1500" fill="hold"/>
                                        <p:tgtEl>
                                          <p:spTgt spid="6"/>
                                        </p:tgtEl>
                                        <p:attrNameLst>
                                          <p:attrName>ppt_h</p:attrName>
                                        </p:attrNameLst>
                                      </p:cBhvr>
                                      <p:tavLst>
                                        <p:tav tm="0">
                                          <p:val>
                                            <p:strVal val="#ppt_h"/>
                                          </p:val>
                                        </p:tav>
                                        <p:tav tm="100000">
                                          <p:val>
                                            <p:strVal val="#ppt_h"/>
                                          </p:val>
                                        </p:tav>
                                      </p:tavLst>
                                    </p:anim>
                                  </p:childTnLst>
                                </p:cTn>
                              </p:par>
                              <p:par>
                                <p:cTn id="22" presetID="17" presetClass="entr" presetSubtype="8" fill="hold" grpId="0" nodeType="withEffect">
                                  <p:stCondLst>
                                    <p:cond delay="100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0" fill="hold"/>
                                        <p:tgtEl>
                                          <p:spTgt spid="5"/>
                                        </p:tgtEl>
                                        <p:attrNameLst>
                                          <p:attrName>ppt_x</p:attrName>
                                        </p:attrNameLst>
                                      </p:cBhvr>
                                      <p:tavLst>
                                        <p:tav tm="0">
                                          <p:val>
                                            <p:strVal val="#ppt_x-#ppt_w/2"/>
                                          </p:val>
                                        </p:tav>
                                        <p:tav tm="100000">
                                          <p:val>
                                            <p:strVal val="#ppt_x"/>
                                          </p:val>
                                        </p:tav>
                                      </p:tavLst>
                                    </p:anim>
                                    <p:anim calcmode="lin" valueType="num">
                                      <p:cBhvr>
                                        <p:cTn id="25" dur="1500" fill="hold"/>
                                        <p:tgtEl>
                                          <p:spTgt spid="5"/>
                                        </p:tgtEl>
                                        <p:attrNameLst>
                                          <p:attrName>ppt_y</p:attrName>
                                        </p:attrNameLst>
                                      </p:cBhvr>
                                      <p:tavLst>
                                        <p:tav tm="0">
                                          <p:val>
                                            <p:strVal val="#ppt_y"/>
                                          </p:val>
                                        </p:tav>
                                        <p:tav tm="100000">
                                          <p:val>
                                            <p:strVal val="#ppt_y"/>
                                          </p:val>
                                        </p:tav>
                                      </p:tavLst>
                                    </p:anim>
                                    <p:anim calcmode="lin" valueType="num">
                                      <p:cBhvr>
                                        <p:cTn id="26" dur="1500" fill="hold"/>
                                        <p:tgtEl>
                                          <p:spTgt spid="5"/>
                                        </p:tgtEl>
                                        <p:attrNameLst>
                                          <p:attrName>ppt_w</p:attrName>
                                        </p:attrNameLst>
                                      </p:cBhvr>
                                      <p:tavLst>
                                        <p:tav tm="0">
                                          <p:val>
                                            <p:fltVal val="0"/>
                                          </p:val>
                                        </p:tav>
                                        <p:tav tm="100000">
                                          <p:val>
                                            <p:strVal val="#ppt_w"/>
                                          </p:val>
                                        </p:tav>
                                      </p:tavLst>
                                    </p:anim>
                                    <p:anim calcmode="lin" valueType="num">
                                      <p:cBhvr>
                                        <p:cTn id="27" dur="1500" fill="hold"/>
                                        <p:tgtEl>
                                          <p:spTgt spid="5"/>
                                        </p:tgtEl>
                                        <p:attrNameLst>
                                          <p:attrName>ppt_h</p:attrName>
                                        </p:attrNameLst>
                                      </p:cBhvr>
                                      <p:tavLst>
                                        <p:tav tm="0">
                                          <p:val>
                                            <p:strVal val="#ppt_h"/>
                                          </p:val>
                                        </p:tav>
                                        <p:tav tm="100000">
                                          <p:val>
                                            <p:strVal val="#ppt_h"/>
                                          </p:val>
                                        </p:tav>
                                      </p:tavLst>
                                    </p:anim>
                                  </p:childTnLst>
                                </p:cTn>
                              </p:par>
                              <p:par>
                                <p:cTn id="28" presetID="55"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1000" fill="hold"/>
                                        <p:tgtEl>
                                          <p:spTgt spid="3"/>
                                        </p:tgtEl>
                                        <p:attrNameLst>
                                          <p:attrName>ppt_w</p:attrName>
                                        </p:attrNameLst>
                                      </p:cBhvr>
                                      <p:tavLst>
                                        <p:tav tm="0">
                                          <p:val>
                                            <p:strVal val="#ppt_w*0.70"/>
                                          </p:val>
                                        </p:tav>
                                        <p:tav tm="100000">
                                          <p:val>
                                            <p:strVal val="#ppt_w"/>
                                          </p:val>
                                        </p:tav>
                                      </p:tavLst>
                                    </p:anim>
                                    <p:anim calcmode="lin" valueType="num">
                                      <p:cBhvr>
                                        <p:cTn id="31" dur="1000" fill="hold"/>
                                        <p:tgtEl>
                                          <p:spTgt spid="3"/>
                                        </p:tgtEl>
                                        <p:attrNameLst>
                                          <p:attrName>ppt_h</p:attrName>
                                        </p:attrNameLst>
                                      </p:cBhvr>
                                      <p:tavLst>
                                        <p:tav tm="0">
                                          <p:val>
                                            <p:strVal val="#ppt_h"/>
                                          </p:val>
                                        </p:tav>
                                        <p:tav tm="100000">
                                          <p:val>
                                            <p:strVal val="#ppt_h"/>
                                          </p:val>
                                        </p:tav>
                                      </p:tavLst>
                                    </p:anim>
                                    <p:animEffect transition="in" filter="fade">
                                      <p:cBhvr>
                                        <p:cTn id="32" dur="1000"/>
                                        <p:tgtEl>
                                          <p:spTgt spid="3"/>
                                        </p:tgtEl>
                                      </p:cBhvr>
                                    </p:animEffect>
                                  </p:childTnLst>
                                </p:cTn>
                              </p:par>
                              <p:par>
                                <p:cTn id="33" presetID="12" presetClass="entr" presetSubtype="1" fill="hold" nodeType="withEffect">
                                  <p:stCondLst>
                                    <p:cond delay="150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500"/>
                                        <p:tgtEl>
                                          <p:spTgt spid="8"/>
                                        </p:tgtEl>
                                        <p:attrNameLst>
                                          <p:attrName>ppt_y</p:attrName>
                                        </p:attrNameLst>
                                      </p:cBhvr>
                                      <p:tavLst>
                                        <p:tav tm="0">
                                          <p:val>
                                            <p:strVal val="#ppt_y-#ppt_h*1.125000"/>
                                          </p:val>
                                        </p:tav>
                                        <p:tav tm="100000">
                                          <p:val>
                                            <p:strVal val="#ppt_y"/>
                                          </p:val>
                                        </p:tav>
                                      </p:tavLst>
                                    </p:anim>
                                    <p:animEffect transition="in" filter="wipe(down)">
                                      <p:cBhvr>
                                        <p:cTn id="36" dur="1500"/>
                                        <p:tgtEl>
                                          <p:spTgt spid="8"/>
                                        </p:tgtEl>
                                      </p:cBhvr>
                                    </p:animEffect>
                                  </p:childTnLst>
                                </p:cTn>
                              </p:par>
                              <p:par>
                                <p:cTn id="37" presetID="12" presetClass="entr" presetSubtype="1" fill="hold" nodeType="withEffect">
                                  <p:stCondLst>
                                    <p:cond delay="1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p:tgtEl>
                                          <p:spTgt spid="12"/>
                                        </p:tgtEl>
                                        <p:attrNameLst>
                                          <p:attrName>ppt_y</p:attrName>
                                        </p:attrNameLst>
                                      </p:cBhvr>
                                      <p:tavLst>
                                        <p:tav tm="0">
                                          <p:val>
                                            <p:strVal val="#ppt_y-#ppt_h*1.125000"/>
                                          </p:val>
                                        </p:tav>
                                        <p:tav tm="100000">
                                          <p:val>
                                            <p:strVal val="#ppt_y"/>
                                          </p:val>
                                        </p:tav>
                                      </p:tavLst>
                                    </p:anim>
                                    <p:animEffect transition="in" filter="wipe(down)">
                                      <p:cBhvr>
                                        <p:cTn id="40" dur="1500"/>
                                        <p:tgtEl>
                                          <p:spTgt spid="12"/>
                                        </p:tgtEl>
                                      </p:cBhvr>
                                    </p:animEffect>
                                  </p:childTnLst>
                                </p:cTn>
                              </p:par>
                              <p:par>
                                <p:cTn id="41" presetID="12" presetClass="entr" presetSubtype="1" fill="hold" nodeType="withEffect">
                                  <p:stCondLst>
                                    <p:cond delay="150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500"/>
                                        <p:tgtEl>
                                          <p:spTgt spid="16"/>
                                        </p:tgtEl>
                                        <p:attrNameLst>
                                          <p:attrName>ppt_y</p:attrName>
                                        </p:attrNameLst>
                                      </p:cBhvr>
                                      <p:tavLst>
                                        <p:tav tm="0">
                                          <p:val>
                                            <p:strVal val="#ppt_y-#ppt_h*1.125000"/>
                                          </p:val>
                                        </p:tav>
                                        <p:tav tm="100000">
                                          <p:val>
                                            <p:strVal val="#ppt_y"/>
                                          </p:val>
                                        </p:tav>
                                      </p:tavLst>
                                    </p:anim>
                                    <p:animEffect transition="in" filter="wipe(down)">
                                      <p:cBhvr>
                                        <p:cTn id="44" dur="1500"/>
                                        <p:tgtEl>
                                          <p:spTgt spid="16"/>
                                        </p:tgtEl>
                                      </p:cBhvr>
                                    </p:animEffect>
                                  </p:childTnLst>
                                </p:cTn>
                              </p:par>
                              <p:par>
                                <p:cTn id="45" presetID="12" presetClass="entr" presetSubtype="8" fill="hold" grpId="0" nodeType="withEffect">
                                  <p:stCondLst>
                                    <p:cond delay="30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1500"/>
                                        <p:tgtEl>
                                          <p:spTgt spid="9"/>
                                        </p:tgtEl>
                                        <p:attrNameLst>
                                          <p:attrName>ppt_x</p:attrName>
                                        </p:attrNameLst>
                                      </p:cBhvr>
                                      <p:tavLst>
                                        <p:tav tm="0">
                                          <p:val>
                                            <p:strVal val="#ppt_x-#ppt_w*1.125000"/>
                                          </p:val>
                                        </p:tav>
                                        <p:tav tm="100000">
                                          <p:val>
                                            <p:strVal val="#ppt_x"/>
                                          </p:val>
                                        </p:tav>
                                      </p:tavLst>
                                    </p:anim>
                                    <p:animEffect transition="in" filter="wipe(right)">
                                      <p:cBhvr>
                                        <p:cTn id="48" dur="1500"/>
                                        <p:tgtEl>
                                          <p:spTgt spid="9"/>
                                        </p:tgtEl>
                                      </p:cBhvr>
                                    </p:animEffect>
                                  </p:childTnLst>
                                </p:cTn>
                              </p:par>
                              <p:par>
                                <p:cTn id="49" presetID="12" presetClass="entr" presetSubtype="8" fill="hold" grpId="0" nodeType="withEffect">
                                  <p:stCondLst>
                                    <p:cond delay="300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1500"/>
                                        <p:tgtEl>
                                          <p:spTgt spid="10"/>
                                        </p:tgtEl>
                                        <p:attrNameLst>
                                          <p:attrName>ppt_x</p:attrName>
                                        </p:attrNameLst>
                                      </p:cBhvr>
                                      <p:tavLst>
                                        <p:tav tm="0">
                                          <p:val>
                                            <p:strVal val="#ppt_x-#ppt_w*1.125000"/>
                                          </p:val>
                                        </p:tav>
                                        <p:tav tm="100000">
                                          <p:val>
                                            <p:strVal val="#ppt_x"/>
                                          </p:val>
                                        </p:tav>
                                      </p:tavLst>
                                    </p:anim>
                                    <p:animEffect transition="in" filter="wipe(right)">
                                      <p:cBhvr>
                                        <p:cTn id="52" dur="1500"/>
                                        <p:tgtEl>
                                          <p:spTgt spid="10"/>
                                        </p:tgtEl>
                                      </p:cBhvr>
                                    </p:animEffect>
                                  </p:childTnLst>
                                </p:cTn>
                              </p:par>
                              <p:par>
                                <p:cTn id="53" presetID="12" presetClass="entr" presetSubtype="8" fill="hold" grpId="0" nodeType="withEffect">
                                  <p:stCondLst>
                                    <p:cond delay="300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1500"/>
                                        <p:tgtEl>
                                          <p:spTgt spid="15"/>
                                        </p:tgtEl>
                                        <p:attrNameLst>
                                          <p:attrName>ppt_x</p:attrName>
                                        </p:attrNameLst>
                                      </p:cBhvr>
                                      <p:tavLst>
                                        <p:tav tm="0">
                                          <p:val>
                                            <p:strVal val="#ppt_x-#ppt_w*1.125000"/>
                                          </p:val>
                                        </p:tav>
                                        <p:tav tm="100000">
                                          <p:val>
                                            <p:strVal val="#ppt_x"/>
                                          </p:val>
                                        </p:tav>
                                      </p:tavLst>
                                    </p:anim>
                                    <p:animEffect transition="in" filter="wipe(right)">
                                      <p:cBhvr>
                                        <p:cTn id="56" dur="1500"/>
                                        <p:tgtEl>
                                          <p:spTgt spid="15"/>
                                        </p:tgtEl>
                                      </p:cBhvr>
                                    </p:animEffect>
                                  </p:childTnLst>
                                </p:cTn>
                              </p:par>
                              <p:par>
                                <p:cTn id="57" presetID="12" presetClass="entr" presetSubtype="8" fill="hold" grpId="0" nodeType="withEffect">
                                  <p:stCondLst>
                                    <p:cond delay="300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1500"/>
                                        <p:tgtEl>
                                          <p:spTgt spid="13"/>
                                        </p:tgtEl>
                                        <p:attrNameLst>
                                          <p:attrName>ppt_x</p:attrName>
                                        </p:attrNameLst>
                                      </p:cBhvr>
                                      <p:tavLst>
                                        <p:tav tm="0">
                                          <p:val>
                                            <p:strVal val="#ppt_x-#ppt_w*1.125000"/>
                                          </p:val>
                                        </p:tav>
                                        <p:tav tm="100000">
                                          <p:val>
                                            <p:strVal val="#ppt_x"/>
                                          </p:val>
                                        </p:tav>
                                      </p:tavLst>
                                    </p:anim>
                                    <p:animEffect transition="in" filter="wipe(right)">
                                      <p:cBhvr>
                                        <p:cTn id="60" dur="1500"/>
                                        <p:tgtEl>
                                          <p:spTgt spid="13"/>
                                        </p:tgtEl>
                                      </p:cBhvr>
                                    </p:animEffect>
                                  </p:childTnLst>
                                </p:cTn>
                              </p:par>
                              <p:par>
                                <p:cTn id="61" presetID="12" presetClass="entr" presetSubtype="8" fill="hold" grpId="0" nodeType="withEffect">
                                  <p:stCondLst>
                                    <p:cond delay="300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1500"/>
                                        <p:tgtEl>
                                          <p:spTgt spid="18"/>
                                        </p:tgtEl>
                                        <p:attrNameLst>
                                          <p:attrName>ppt_x</p:attrName>
                                        </p:attrNameLst>
                                      </p:cBhvr>
                                      <p:tavLst>
                                        <p:tav tm="0">
                                          <p:val>
                                            <p:strVal val="#ppt_x-#ppt_w*1.125000"/>
                                          </p:val>
                                        </p:tav>
                                        <p:tav tm="100000">
                                          <p:val>
                                            <p:strVal val="#ppt_x"/>
                                          </p:val>
                                        </p:tav>
                                      </p:tavLst>
                                    </p:anim>
                                    <p:animEffect transition="in" filter="wipe(right)">
                                      <p:cBhvr>
                                        <p:cTn id="64" dur="1500"/>
                                        <p:tgtEl>
                                          <p:spTgt spid="18"/>
                                        </p:tgtEl>
                                      </p:cBhvr>
                                    </p:animEffect>
                                  </p:childTnLst>
                                </p:cTn>
                              </p:par>
                              <p:par>
                                <p:cTn id="65" presetID="12" presetClass="entr" presetSubtype="8" fill="hold" grpId="0" nodeType="withEffect">
                                  <p:stCondLst>
                                    <p:cond delay="300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1500"/>
                                        <p:tgtEl>
                                          <p:spTgt spid="17"/>
                                        </p:tgtEl>
                                        <p:attrNameLst>
                                          <p:attrName>ppt_x</p:attrName>
                                        </p:attrNameLst>
                                      </p:cBhvr>
                                      <p:tavLst>
                                        <p:tav tm="0">
                                          <p:val>
                                            <p:strVal val="#ppt_x-#ppt_w*1.125000"/>
                                          </p:val>
                                        </p:tav>
                                        <p:tav tm="100000">
                                          <p:val>
                                            <p:strVal val="#ppt_x"/>
                                          </p:val>
                                        </p:tav>
                                      </p:tavLst>
                                    </p:anim>
                                    <p:animEffect transition="in" filter="wipe(right)">
                                      <p:cBhvr>
                                        <p:cTn id="68" dur="1500"/>
                                        <p:tgtEl>
                                          <p:spTgt spid="17"/>
                                        </p:tgtEl>
                                      </p:cBhvr>
                                    </p:animEffect>
                                  </p:childTnLst>
                                </p:cTn>
                              </p:par>
                              <p:par>
                                <p:cTn id="69" presetID="10" presetClass="entr" presetSubtype="0" fill="hold" grpId="0" nodeType="withEffect">
                                  <p:stCondLst>
                                    <p:cond delay="200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1500"/>
                                        <p:tgtEl>
                                          <p:spTgt spid="14"/>
                                        </p:tgtEl>
                                      </p:cBhvr>
                                    </p:animEffect>
                                  </p:childTnLst>
                                </p:cTn>
                              </p:par>
                              <p:par>
                                <p:cTn id="72" presetID="10" presetClass="entr" presetSubtype="0" fill="hold" grpId="0" nodeType="withEffect">
                                  <p:stCondLst>
                                    <p:cond delay="2000"/>
                                  </p:stCondLst>
                                  <p:childTnLst>
                                    <p:set>
                                      <p:cBhvr>
                                        <p:cTn id="73" dur="1" fill="hold">
                                          <p:stCondLst>
                                            <p:cond delay="0"/>
                                          </p:stCondLst>
                                        </p:cTn>
                                        <p:tgtEl>
                                          <p:spTgt spid="44"/>
                                        </p:tgtEl>
                                        <p:attrNameLst>
                                          <p:attrName>style.visibility</p:attrName>
                                        </p:attrNameLst>
                                      </p:cBhvr>
                                      <p:to>
                                        <p:strVal val="visible"/>
                                      </p:to>
                                    </p:set>
                                    <p:animEffect transition="in" filter="fade">
                                      <p:cBhvr>
                                        <p:cTn id="74" dur="1500"/>
                                        <p:tgtEl>
                                          <p:spTgt spid="44"/>
                                        </p:tgtEl>
                                      </p:cBhvr>
                                    </p:animEffect>
                                  </p:childTnLst>
                                </p:cTn>
                              </p:par>
                              <p:par>
                                <p:cTn id="75" presetID="0" presetClass="path" presetSubtype="0" decel="50000" fill="hold" grpId="1" nodeType="withEffect">
                                  <p:stCondLst>
                                    <p:cond delay="2000"/>
                                  </p:stCondLst>
                                  <p:childTnLst>
                                    <p:animMotion origin="layout" path="M 0.03697 0.07708 L 4.79167E-6 1.85185E-6 " pathEditMode="relative" rAng="0" ptsTypes="AA">
                                      <p:cBhvr>
                                        <p:cTn id="76" dur="2000" fill="hold"/>
                                        <p:tgtEl>
                                          <p:spTgt spid="14"/>
                                        </p:tgtEl>
                                        <p:attrNameLst>
                                          <p:attrName>ppt_x</p:attrName>
                                          <p:attrName>ppt_y</p:attrName>
                                        </p:attrNameLst>
                                      </p:cBhvr>
                                      <p:rCtr x="-1849" y="-3866"/>
                                    </p:animMotion>
                                  </p:childTnLst>
                                </p:cTn>
                              </p:par>
                              <p:par>
                                <p:cTn id="77" presetID="0" presetClass="path" presetSubtype="0" decel="50000" fill="hold" grpId="1" nodeType="withEffect">
                                  <p:stCondLst>
                                    <p:cond delay="2000"/>
                                  </p:stCondLst>
                                  <p:childTnLst>
                                    <p:animMotion origin="layout" path="M 0.04128 0.06504 L 2.08333E-7 4.44444E-6 " pathEditMode="relative" rAng="0" ptsTypes="AA">
                                      <p:cBhvr>
                                        <p:cTn id="78" dur="2000" fill="hold"/>
                                        <p:tgtEl>
                                          <p:spTgt spid="44"/>
                                        </p:tgtEl>
                                        <p:attrNameLst>
                                          <p:attrName>ppt_x</p:attrName>
                                          <p:attrName>ppt_y</p:attrName>
                                        </p:attrNameLst>
                                      </p:cBhvr>
                                      <p:rCtr x="-2070" y="-3264"/>
                                    </p:animMotion>
                                  </p:childTnLst>
                                </p:cTn>
                              </p:par>
                              <p:par>
                                <p:cTn id="79" presetID="22" presetClass="entr" presetSubtype="8" fill="hold" grpId="0" nodeType="withEffect">
                                  <p:stCondLst>
                                    <p:cond delay="3000"/>
                                  </p:stCondLst>
                                  <p:childTnLst>
                                    <p:set>
                                      <p:cBhvr>
                                        <p:cTn id="80" dur="1" fill="hold">
                                          <p:stCondLst>
                                            <p:cond delay="0"/>
                                          </p:stCondLst>
                                        </p:cTn>
                                        <p:tgtEl>
                                          <p:spTgt spid="23"/>
                                        </p:tgtEl>
                                        <p:attrNameLst>
                                          <p:attrName>style.visibility</p:attrName>
                                        </p:attrNameLst>
                                      </p:cBhvr>
                                      <p:to>
                                        <p:strVal val="visible"/>
                                      </p:to>
                                    </p:set>
                                    <p:animEffect transition="in" filter="wipe(left)">
                                      <p:cBhvr>
                                        <p:cTn id="81" dur="1000"/>
                                        <p:tgtEl>
                                          <p:spTgt spid="23"/>
                                        </p:tgtEl>
                                      </p:cBhvr>
                                    </p:animEffect>
                                  </p:childTnLst>
                                </p:cTn>
                              </p:par>
                              <p:par>
                                <p:cTn id="82" presetID="22" presetClass="entr" presetSubtype="8" fill="hold" grpId="0" nodeType="withEffect">
                                  <p:stCondLst>
                                    <p:cond delay="3000"/>
                                  </p:stCondLst>
                                  <p:childTnLst>
                                    <p:set>
                                      <p:cBhvr>
                                        <p:cTn id="83" dur="1" fill="hold">
                                          <p:stCondLst>
                                            <p:cond delay="0"/>
                                          </p:stCondLst>
                                        </p:cTn>
                                        <p:tgtEl>
                                          <p:spTgt spid="25"/>
                                        </p:tgtEl>
                                        <p:attrNameLst>
                                          <p:attrName>style.visibility</p:attrName>
                                        </p:attrNameLst>
                                      </p:cBhvr>
                                      <p:to>
                                        <p:strVal val="visible"/>
                                      </p:to>
                                    </p:set>
                                    <p:animEffect transition="in" filter="wipe(left)">
                                      <p:cBhvr>
                                        <p:cTn id="84" dur="1000"/>
                                        <p:tgtEl>
                                          <p:spTgt spid="25"/>
                                        </p:tgtEl>
                                      </p:cBhvr>
                                    </p:animEffect>
                                  </p:childTnLst>
                                </p:cTn>
                              </p:par>
                              <p:par>
                                <p:cTn id="85" presetID="23" presetClass="entr" presetSubtype="16" fill="hold" nodeType="withEffect">
                                  <p:stCondLst>
                                    <p:cond delay="3000"/>
                                  </p:stCondLst>
                                  <p:childTnLst>
                                    <p:set>
                                      <p:cBhvr>
                                        <p:cTn id="86" dur="1" fill="hold">
                                          <p:stCondLst>
                                            <p:cond delay="0"/>
                                          </p:stCondLst>
                                        </p:cTn>
                                        <p:tgtEl>
                                          <p:spTgt spid="27"/>
                                        </p:tgtEl>
                                        <p:attrNameLst>
                                          <p:attrName>style.visibility</p:attrName>
                                        </p:attrNameLst>
                                      </p:cBhvr>
                                      <p:to>
                                        <p:strVal val="visible"/>
                                      </p:to>
                                    </p:set>
                                    <p:anim calcmode="lin" valueType="num">
                                      <p:cBhvr>
                                        <p:cTn id="87" dur="1500" fill="hold"/>
                                        <p:tgtEl>
                                          <p:spTgt spid="27"/>
                                        </p:tgtEl>
                                        <p:attrNameLst>
                                          <p:attrName>ppt_w</p:attrName>
                                        </p:attrNameLst>
                                      </p:cBhvr>
                                      <p:tavLst>
                                        <p:tav tm="0">
                                          <p:val>
                                            <p:fltVal val="0"/>
                                          </p:val>
                                        </p:tav>
                                        <p:tav tm="100000">
                                          <p:val>
                                            <p:strVal val="#ppt_w"/>
                                          </p:val>
                                        </p:tav>
                                      </p:tavLst>
                                    </p:anim>
                                    <p:anim calcmode="lin" valueType="num">
                                      <p:cBhvr>
                                        <p:cTn id="88" dur="1500" fill="hold"/>
                                        <p:tgtEl>
                                          <p:spTgt spid="27"/>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3000"/>
                                  </p:stCondLst>
                                  <p:childTnLst>
                                    <p:set>
                                      <p:cBhvr>
                                        <p:cTn id="90" dur="1" fill="hold">
                                          <p:stCondLst>
                                            <p:cond delay="0"/>
                                          </p:stCondLst>
                                        </p:cTn>
                                        <p:tgtEl>
                                          <p:spTgt spid="30"/>
                                        </p:tgtEl>
                                        <p:attrNameLst>
                                          <p:attrName>style.visibility</p:attrName>
                                        </p:attrNameLst>
                                      </p:cBhvr>
                                      <p:to>
                                        <p:strVal val="visible"/>
                                      </p:to>
                                    </p:set>
                                    <p:anim calcmode="lin" valueType="num">
                                      <p:cBhvr>
                                        <p:cTn id="91" dur="1500" fill="hold"/>
                                        <p:tgtEl>
                                          <p:spTgt spid="30"/>
                                        </p:tgtEl>
                                        <p:attrNameLst>
                                          <p:attrName>ppt_w</p:attrName>
                                        </p:attrNameLst>
                                      </p:cBhvr>
                                      <p:tavLst>
                                        <p:tav tm="0">
                                          <p:val>
                                            <p:fltVal val="0"/>
                                          </p:val>
                                        </p:tav>
                                        <p:tav tm="100000">
                                          <p:val>
                                            <p:strVal val="#ppt_w"/>
                                          </p:val>
                                        </p:tav>
                                      </p:tavLst>
                                    </p:anim>
                                    <p:anim calcmode="lin" valueType="num">
                                      <p:cBhvr>
                                        <p:cTn id="92" dur="1500" fill="hold"/>
                                        <p:tgtEl>
                                          <p:spTgt spid="30"/>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3000"/>
                                  </p:stCondLst>
                                  <p:childTnLst>
                                    <p:set>
                                      <p:cBhvr>
                                        <p:cTn id="94" dur="1" fill="hold">
                                          <p:stCondLst>
                                            <p:cond delay="0"/>
                                          </p:stCondLst>
                                        </p:cTn>
                                        <p:tgtEl>
                                          <p:spTgt spid="31"/>
                                        </p:tgtEl>
                                        <p:attrNameLst>
                                          <p:attrName>style.visibility</p:attrName>
                                        </p:attrNameLst>
                                      </p:cBhvr>
                                      <p:to>
                                        <p:strVal val="visible"/>
                                      </p:to>
                                    </p:set>
                                    <p:anim calcmode="lin" valueType="num">
                                      <p:cBhvr>
                                        <p:cTn id="95" dur="1500" fill="hold"/>
                                        <p:tgtEl>
                                          <p:spTgt spid="31"/>
                                        </p:tgtEl>
                                        <p:attrNameLst>
                                          <p:attrName>ppt_w</p:attrName>
                                        </p:attrNameLst>
                                      </p:cBhvr>
                                      <p:tavLst>
                                        <p:tav tm="0">
                                          <p:val>
                                            <p:fltVal val="0"/>
                                          </p:val>
                                        </p:tav>
                                        <p:tav tm="100000">
                                          <p:val>
                                            <p:strVal val="#ppt_w"/>
                                          </p:val>
                                        </p:tav>
                                      </p:tavLst>
                                    </p:anim>
                                    <p:anim calcmode="lin" valueType="num">
                                      <p:cBhvr>
                                        <p:cTn id="96" dur="1500" fill="hold"/>
                                        <p:tgtEl>
                                          <p:spTgt spid="31"/>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30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1500" fill="hold"/>
                                        <p:tgtEl>
                                          <p:spTgt spid="29"/>
                                        </p:tgtEl>
                                        <p:attrNameLst>
                                          <p:attrName>ppt_w</p:attrName>
                                        </p:attrNameLst>
                                      </p:cBhvr>
                                      <p:tavLst>
                                        <p:tav tm="0">
                                          <p:val>
                                            <p:fltVal val="0"/>
                                          </p:val>
                                        </p:tav>
                                        <p:tav tm="100000">
                                          <p:val>
                                            <p:strVal val="#ppt_w"/>
                                          </p:val>
                                        </p:tav>
                                      </p:tavLst>
                                    </p:anim>
                                    <p:anim calcmode="lin" valueType="num">
                                      <p:cBhvr>
                                        <p:cTn id="100" dur="1500" fill="hold"/>
                                        <p:tgtEl>
                                          <p:spTgt spid="29"/>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3000"/>
                                  </p:stCondLst>
                                  <p:childTnLst>
                                    <p:set>
                                      <p:cBhvr>
                                        <p:cTn id="102" dur="1" fill="hold">
                                          <p:stCondLst>
                                            <p:cond delay="0"/>
                                          </p:stCondLst>
                                        </p:cTn>
                                        <p:tgtEl>
                                          <p:spTgt spid="32"/>
                                        </p:tgtEl>
                                        <p:attrNameLst>
                                          <p:attrName>style.visibility</p:attrName>
                                        </p:attrNameLst>
                                      </p:cBhvr>
                                      <p:to>
                                        <p:strVal val="visible"/>
                                      </p:to>
                                    </p:set>
                                    <p:anim calcmode="lin" valueType="num">
                                      <p:cBhvr>
                                        <p:cTn id="103" dur="1500" fill="hold"/>
                                        <p:tgtEl>
                                          <p:spTgt spid="32"/>
                                        </p:tgtEl>
                                        <p:attrNameLst>
                                          <p:attrName>ppt_w</p:attrName>
                                        </p:attrNameLst>
                                      </p:cBhvr>
                                      <p:tavLst>
                                        <p:tav tm="0">
                                          <p:val>
                                            <p:fltVal val="0"/>
                                          </p:val>
                                        </p:tav>
                                        <p:tav tm="100000">
                                          <p:val>
                                            <p:strVal val="#ppt_w"/>
                                          </p:val>
                                        </p:tav>
                                      </p:tavLst>
                                    </p:anim>
                                    <p:anim calcmode="lin" valueType="num">
                                      <p:cBhvr>
                                        <p:cTn id="104" dur="1500" fill="hold"/>
                                        <p:tgtEl>
                                          <p:spTgt spid="32"/>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3000"/>
                                  </p:stCondLst>
                                  <p:childTnLst>
                                    <p:set>
                                      <p:cBhvr>
                                        <p:cTn id="106" dur="1" fill="hold">
                                          <p:stCondLst>
                                            <p:cond delay="0"/>
                                          </p:stCondLst>
                                        </p:cTn>
                                        <p:tgtEl>
                                          <p:spTgt spid="33"/>
                                        </p:tgtEl>
                                        <p:attrNameLst>
                                          <p:attrName>style.visibility</p:attrName>
                                        </p:attrNameLst>
                                      </p:cBhvr>
                                      <p:to>
                                        <p:strVal val="visible"/>
                                      </p:to>
                                    </p:set>
                                    <p:anim calcmode="lin" valueType="num">
                                      <p:cBhvr>
                                        <p:cTn id="107" dur="1500" fill="hold"/>
                                        <p:tgtEl>
                                          <p:spTgt spid="33"/>
                                        </p:tgtEl>
                                        <p:attrNameLst>
                                          <p:attrName>ppt_w</p:attrName>
                                        </p:attrNameLst>
                                      </p:cBhvr>
                                      <p:tavLst>
                                        <p:tav tm="0">
                                          <p:val>
                                            <p:fltVal val="0"/>
                                          </p:val>
                                        </p:tav>
                                        <p:tav tm="100000">
                                          <p:val>
                                            <p:strVal val="#ppt_w"/>
                                          </p:val>
                                        </p:tav>
                                      </p:tavLst>
                                    </p:anim>
                                    <p:anim calcmode="lin" valueType="num">
                                      <p:cBhvr>
                                        <p:cTn id="108" dur="1500" fill="hold"/>
                                        <p:tgtEl>
                                          <p:spTgt spid="33"/>
                                        </p:tgtEl>
                                        <p:attrNameLst>
                                          <p:attrName>ppt_h</p:attrName>
                                        </p:attrNameLst>
                                      </p:cBhvr>
                                      <p:tavLst>
                                        <p:tav tm="0">
                                          <p:val>
                                            <p:fltVal val="0"/>
                                          </p:val>
                                        </p:tav>
                                        <p:tav tm="100000">
                                          <p:val>
                                            <p:strVal val="#ppt_h"/>
                                          </p:val>
                                        </p:tav>
                                      </p:tavLst>
                                    </p:anim>
                                  </p:childTnLst>
                                </p:cTn>
                              </p:par>
                              <p:par>
                                <p:cTn id="109" presetID="22" presetClass="entr" presetSubtype="8" fill="hold" grpId="0" nodeType="withEffect">
                                  <p:stCondLst>
                                    <p:cond delay="4000"/>
                                  </p:stCondLst>
                                  <p:childTnLst>
                                    <p:set>
                                      <p:cBhvr>
                                        <p:cTn id="110" dur="1" fill="hold">
                                          <p:stCondLst>
                                            <p:cond delay="0"/>
                                          </p:stCondLst>
                                        </p:cTn>
                                        <p:tgtEl>
                                          <p:spTgt spid="34"/>
                                        </p:tgtEl>
                                        <p:attrNameLst>
                                          <p:attrName>style.visibility</p:attrName>
                                        </p:attrNameLst>
                                      </p:cBhvr>
                                      <p:to>
                                        <p:strVal val="visible"/>
                                      </p:to>
                                    </p:set>
                                    <p:animEffect transition="in" filter="wipe(left)">
                                      <p:cBhvr>
                                        <p:cTn id="111" dur="1000"/>
                                        <p:tgtEl>
                                          <p:spTgt spid="34"/>
                                        </p:tgtEl>
                                      </p:cBhvr>
                                    </p:animEffect>
                                  </p:childTnLst>
                                </p:cTn>
                              </p:par>
                              <p:par>
                                <p:cTn id="112" presetID="22" presetClass="entr" presetSubtype="8" fill="hold" grpId="0" nodeType="withEffect">
                                  <p:stCondLst>
                                    <p:cond delay="4000"/>
                                  </p:stCondLst>
                                  <p:childTnLst>
                                    <p:set>
                                      <p:cBhvr>
                                        <p:cTn id="113" dur="1" fill="hold">
                                          <p:stCondLst>
                                            <p:cond delay="0"/>
                                          </p:stCondLst>
                                        </p:cTn>
                                        <p:tgtEl>
                                          <p:spTgt spid="35"/>
                                        </p:tgtEl>
                                        <p:attrNameLst>
                                          <p:attrName>style.visibility</p:attrName>
                                        </p:attrNameLst>
                                      </p:cBhvr>
                                      <p:to>
                                        <p:strVal val="visible"/>
                                      </p:to>
                                    </p:set>
                                    <p:animEffect transition="in" filter="wipe(left)">
                                      <p:cBhvr>
                                        <p:cTn id="114" dur="1000"/>
                                        <p:tgtEl>
                                          <p:spTgt spid="35"/>
                                        </p:tgtEl>
                                      </p:cBhvr>
                                    </p:animEffect>
                                  </p:childTnLst>
                                </p:cTn>
                              </p:par>
                              <p:par>
                                <p:cTn id="115" presetID="22" presetClass="entr" presetSubtype="8" fill="hold" grpId="0" nodeType="withEffect">
                                  <p:stCondLst>
                                    <p:cond delay="400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1000"/>
                                        <p:tgtEl>
                                          <p:spTgt spid="36"/>
                                        </p:tgtEl>
                                      </p:cBhvr>
                                    </p:animEffect>
                                  </p:childTnLst>
                                </p:cTn>
                              </p:par>
                              <p:par>
                                <p:cTn id="118" presetID="22" presetClass="entr" presetSubtype="8" fill="hold" grpId="0" nodeType="withEffect">
                                  <p:stCondLst>
                                    <p:cond delay="4000"/>
                                  </p:stCondLst>
                                  <p:childTnLst>
                                    <p:set>
                                      <p:cBhvr>
                                        <p:cTn id="119" dur="1" fill="hold">
                                          <p:stCondLst>
                                            <p:cond delay="0"/>
                                          </p:stCondLst>
                                        </p:cTn>
                                        <p:tgtEl>
                                          <p:spTgt spid="37"/>
                                        </p:tgtEl>
                                        <p:attrNameLst>
                                          <p:attrName>style.visibility</p:attrName>
                                        </p:attrNameLst>
                                      </p:cBhvr>
                                      <p:to>
                                        <p:strVal val="visible"/>
                                      </p:to>
                                    </p:set>
                                    <p:animEffect transition="in" filter="wipe(left)">
                                      <p:cBhvr>
                                        <p:cTn id="120" dur="1000"/>
                                        <p:tgtEl>
                                          <p:spTgt spid="37"/>
                                        </p:tgtEl>
                                      </p:cBhvr>
                                    </p:animEffect>
                                  </p:childTnLst>
                                </p:cTn>
                              </p:par>
                              <p:par>
                                <p:cTn id="121" presetID="22" presetClass="entr" presetSubtype="8" fill="hold" grpId="0" nodeType="withEffect">
                                  <p:stCondLst>
                                    <p:cond delay="4000"/>
                                  </p:stCondLst>
                                  <p:childTnLst>
                                    <p:set>
                                      <p:cBhvr>
                                        <p:cTn id="122" dur="1" fill="hold">
                                          <p:stCondLst>
                                            <p:cond delay="0"/>
                                          </p:stCondLst>
                                        </p:cTn>
                                        <p:tgtEl>
                                          <p:spTgt spid="38"/>
                                        </p:tgtEl>
                                        <p:attrNameLst>
                                          <p:attrName>style.visibility</p:attrName>
                                        </p:attrNameLst>
                                      </p:cBhvr>
                                      <p:to>
                                        <p:strVal val="visible"/>
                                      </p:to>
                                    </p:set>
                                    <p:animEffect transition="in" filter="wipe(left)">
                                      <p:cBhvr>
                                        <p:cTn id="123" dur="1000"/>
                                        <p:tgtEl>
                                          <p:spTgt spid="38"/>
                                        </p:tgtEl>
                                      </p:cBhvr>
                                    </p:animEffect>
                                  </p:childTnLst>
                                </p:cTn>
                              </p:par>
                              <p:par>
                                <p:cTn id="124" presetID="22" presetClass="entr" presetSubtype="8" fill="hold" grpId="0" nodeType="withEffect">
                                  <p:stCondLst>
                                    <p:cond delay="4000"/>
                                  </p:stCondLst>
                                  <p:childTnLst>
                                    <p:set>
                                      <p:cBhvr>
                                        <p:cTn id="125" dur="1" fill="hold">
                                          <p:stCondLst>
                                            <p:cond delay="0"/>
                                          </p:stCondLst>
                                        </p:cTn>
                                        <p:tgtEl>
                                          <p:spTgt spid="39"/>
                                        </p:tgtEl>
                                        <p:attrNameLst>
                                          <p:attrName>style.visibility</p:attrName>
                                        </p:attrNameLst>
                                      </p:cBhvr>
                                      <p:to>
                                        <p:strVal val="visible"/>
                                      </p:to>
                                    </p:set>
                                    <p:animEffect transition="in" filter="wipe(left)">
                                      <p:cBhvr>
                                        <p:cTn id="126" dur="1000"/>
                                        <p:tgtEl>
                                          <p:spTgt spid="39"/>
                                        </p:tgtEl>
                                      </p:cBhvr>
                                    </p:animEffect>
                                  </p:childTnLst>
                                </p:cTn>
                              </p:par>
                              <p:par>
                                <p:cTn id="127" presetID="23" presetClass="entr" presetSubtype="288"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0" fill="hold"/>
                                        <p:tgtEl>
                                          <p:spTgt spid="26"/>
                                        </p:tgtEl>
                                        <p:attrNameLst>
                                          <p:attrName>ppt_w</p:attrName>
                                        </p:attrNameLst>
                                      </p:cBhvr>
                                      <p:tavLst>
                                        <p:tav tm="0">
                                          <p:val>
                                            <p:strVal val="4/3*#ppt_w"/>
                                          </p:val>
                                        </p:tav>
                                        <p:tav tm="100000">
                                          <p:val>
                                            <p:strVal val="#ppt_w"/>
                                          </p:val>
                                        </p:tav>
                                      </p:tavLst>
                                    </p:anim>
                                    <p:anim calcmode="lin" valueType="num">
                                      <p:cBhvr>
                                        <p:cTn id="130" dur="5000" fill="hold"/>
                                        <p:tgtEl>
                                          <p:spTgt spid="26"/>
                                        </p:tgtEl>
                                        <p:attrNameLst>
                                          <p:attrName>ppt_h</p:attrName>
                                        </p:attrNameLst>
                                      </p:cBhvr>
                                      <p:tavLst>
                                        <p:tav tm="0">
                                          <p:val>
                                            <p:strVal val="4/3*#ppt_h"/>
                                          </p:val>
                                        </p:tav>
                                        <p:tav tm="100000">
                                          <p:val>
                                            <p:strVal val="#ppt_h"/>
                                          </p:val>
                                        </p:tav>
                                      </p:tavLst>
                                    </p:anim>
                                  </p:childTnLst>
                                </p:cTn>
                              </p:par>
                              <p:par>
                                <p:cTn id="131" presetID="23" presetClass="entr" presetSubtype="16" fill="hold" grpId="0" nodeType="withEffect">
                                  <p:stCondLst>
                                    <p:cond delay="2000"/>
                                  </p:stCondLst>
                                  <p:childTnLst>
                                    <p:set>
                                      <p:cBhvr>
                                        <p:cTn id="132" dur="1" fill="hold">
                                          <p:stCondLst>
                                            <p:cond delay="0"/>
                                          </p:stCondLst>
                                        </p:cTn>
                                        <p:tgtEl>
                                          <p:spTgt spid="28"/>
                                        </p:tgtEl>
                                        <p:attrNameLst>
                                          <p:attrName>style.visibility</p:attrName>
                                        </p:attrNameLst>
                                      </p:cBhvr>
                                      <p:to>
                                        <p:strVal val="visible"/>
                                      </p:to>
                                    </p:set>
                                    <p:anim calcmode="lin" valueType="num">
                                      <p:cBhvr>
                                        <p:cTn id="133" dur="3000" fill="hold"/>
                                        <p:tgtEl>
                                          <p:spTgt spid="28"/>
                                        </p:tgtEl>
                                        <p:attrNameLst>
                                          <p:attrName>ppt_w</p:attrName>
                                        </p:attrNameLst>
                                      </p:cBhvr>
                                      <p:tavLst>
                                        <p:tav tm="0">
                                          <p:val>
                                            <p:fltVal val="0"/>
                                          </p:val>
                                        </p:tav>
                                        <p:tav tm="100000">
                                          <p:val>
                                            <p:strVal val="#ppt_w"/>
                                          </p:val>
                                        </p:tav>
                                      </p:tavLst>
                                    </p:anim>
                                    <p:anim calcmode="lin" valueType="num">
                                      <p:cBhvr>
                                        <p:cTn id="134" dur="3000" fill="hold"/>
                                        <p:tgtEl>
                                          <p:spTgt spid="28"/>
                                        </p:tgtEl>
                                        <p:attrNameLst>
                                          <p:attrName>ppt_h</p:attrName>
                                        </p:attrNameLst>
                                      </p:cBhvr>
                                      <p:tavLst>
                                        <p:tav tm="0">
                                          <p:val>
                                            <p:fltVal val="0"/>
                                          </p:val>
                                        </p:tav>
                                        <p:tav tm="100000">
                                          <p:val>
                                            <p:strVal val="#ppt_h"/>
                                          </p:val>
                                        </p:tav>
                                      </p:tavLst>
                                    </p:anim>
                                  </p:childTnLst>
                                </p:cTn>
                              </p:par>
                              <p:par>
                                <p:cTn id="135" presetID="6" presetClass="emph" presetSubtype="0" repeatCount="indefinite" autoRev="1" fill="hold" grpId="0" nodeType="withEffect">
                                  <p:stCondLst>
                                    <p:cond delay="0"/>
                                  </p:stCondLst>
                                  <p:endCondLst>
                                    <p:cond evt="onNext" delay="0">
                                      <p:tgtEl>
                                        <p:sldTgt/>
                                      </p:tgtEl>
                                    </p:cond>
                                  </p:endCondLst>
                                  <p:childTnLst>
                                    <p:animScale>
                                      <p:cBhvr>
                                        <p:cTn id="136" dur="4000" fill="hold"/>
                                        <p:tgtEl>
                                          <p:spTgt spid="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animBg="1"/>
      <p:bldP spid="14" grpId="1" animBg="1"/>
      <p:bldP spid="44" grpId="0" animBg="1"/>
      <p:bldP spid="44" grpId="1" animBg="1"/>
      <p:bldP spid="43" grpId="0" animBg="1"/>
      <p:bldP spid="3" grpId="0" animBg="1"/>
      <p:bldP spid="4" grpId="0" animBg="1"/>
      <p:bldP spid="5" grpId="0" animBg="1"/>
      <p:bldP spid="6" grpId="0" animBg="1"/>
      <p:bldP spid="9" grpId="0"/>
      <p:bldP spid="10" grpId="0"/>
      <p:bldP spid="13" grpId="0"/>
      <p:bldP spid="15" grpId="0"/>
      <p:bldP spid="17" grpId="0"/>
      <p:bldP spid="18" grpId="0"/>
      <p:bldP spid="23" grpId="0"/>
      <p:bldP spid="25" grpId="0"/>
      <p:bldP spid="34" grpId="0"/>
      <p:bldP spid="35" grpId="0"/>
      <p:bldP spid="36" grpId="0"/>
      <p:bldP spid="37" grpId="0"/>
      <p:bldP spid="38" grpId="0"/>
      <p:bldP spid="39" grpId="0"/>
      <p:bldP spid="26"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hite, porcelain&#10;&#10;Description automatically generated">
            <a:extLst>
              <a:ext uri="{FF2B5EF4-FFF2-40B4-BE49-F238E27FC236}">
                <a16:creationId xmlns:a16="http://schemas.microsoft.com/office/drawing/2014/main" id="{F2D5B2B9-7A5F-7F3F-259D-4A254B4DFF56}"/>
              </a:ext>
            </a:extLst>
          </p:cNvPr>
          <p:cNvPicPr>
            <a:picLocks noChangeAspect="1"/>
          </p:cNvPicPr>
          <p:nvPr/>
        </p:nvPicPr>
        <p:blipFill rotWithShape="1">
          <a:blip r:embed="rId3">
            <a:alphaModFix amt="96000"/>
          </a:blip>
          <a:srcRect t="6855" b="59282"/>
          <a:stretch/>
        </p:blipFill>
        <p:spPr>
          <a:xfrm rot="10800000" flipH="1">
            <a:off x="-1" y="15230"/>
            <a:ext cx="12192000" cy="2322306"/>
          </a:xfrm>
          <a:prstGeom prst="rect">
            <a:avLst/>
          </a:prstGeom>
        </p:spPr>
      </p:pic>
      <p:sp>
        <p:nvSpPr>
          <p:cNvPr id="122" name="Rectangle 121">
            <a:extLst>
              <a:ext uri="{FF2B5EF4-FFF2-40B4-BE49-F238E27FC236}">
                <a16:creationId xmlns:a16="http://schemas.microsoft.com/office/drawing/2014/main" id="{AB33D074-251F-4E4D-B2E9-01BCA88E36F5}"/>
              </a:ext>
            </a:extLst>
          </p:cNvPr>
          <p:cNvSpPr/>
          <p:nvPr/>
        </p:nvSpPr>
        <p:spPr>
          <a:xfrm>
            <a:off x="632243" y="2348157"/>
            <a:ext cx="11559756" cy="4509844"/>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side Corner of Rectangle 128">
            <a:extLst>
              <a:ext uri="{FF2B5EF4-FFF2-40B4-BE49-F238E27FC236}">
                <a16:creationId xmlns:a16="http://schemas.microsoft.com/office/drawing/2014/main" id="{A4EFC5E1-7003-4330-BD43-90131DB4F479}"/>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tx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3" name="Rectangle 42">
            <a:extLst>
              <a:ext uri="{FF2B5EF4-FFF2-40B4-BE49-F238E27FC236}">
                <a16:creationId xmlns:a16="http://schemas.microsoft.com/office/drawing/2014/main" id="{025BA491-FB41-48F4-B537-187E28766BDD}"/>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9931BCB7-5EE1-4846-9379-9AD1B5AB7484}"/>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27</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45" name="TextBox 44">
            <a:extLst>
              <a:ext uri="{FF2B5EF4-FFF2-40B4-BE49-F238E27FC236}">
                <a16:creationId xmlns:a16="http://schemas.microsoft.com/office/drawing/2014/main" id="{936DBFAE-6737-480C-9985-C2C311F2894B}"/>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graphicFrame>
        <p:nvGraphicFramePr>
          <p:cNvPr id="9240" name="Table 9240">
            <a:extLst>
              <a:ext uri="{FF2B5EF4-FFF2-40B4-BE49-F238E27FC236}">
                <a16:creationId xmlns:a16="http://schemas.microsoft.com/office/drawing/2014/main" id="{9B62578E-600F-49E5-8202-95FCB0EBD431}"/>
              </a:ext>
            </a:extLst>
          </p:cNvPr>
          <p:cNvGraphicFramePr>
            <a:graphicFrameLocks noGrp="1"/>
          </p:cNvGraphicFramePr>
          <p:nvPr>
            <p:extLst>
              <p:ext uri="{D42A27DB-BD31-4B8C-83A1-F6EECF244321}">
                <p14:modId xmlns:p14="http://schemas.microsoft.com/office/powerpoint/2010/main" val="3608498521"/>
              </p:ext>
            </p:extLst>
          </p:nvPr>
        </p:nvGraphicFramePr>
        <p:xfrm>
          <a:off x="1398867" y="3837134"/>
          <a:ext cx="9980329" cy="2351527"/>
        </p:xfrm>
        <a:graphic>
          <a:graphicData uri="http://schemas.openxmlformats.org/drawingml/2006/table">
            <a:tbl>
              <a:tblPr bandRow="1">
                <a:tableStyleId>{5C22544A-7EE6-4342-B048-85BDC9FD1C3A}</a:tableStyleId>
              </a:tblPr>
              <a:tblGrid>
                <a:gridCol w="2443559">
                  <a:extLst>
                    <a:ext uri="{9D8B030D-6E8A-4147-A177-3AD203B41FA5}">
                      <a16:colId xmlns:a16="http://schemas.microsoft.com/office/drawing/2014/main" val="1819725764"/>
                    </a:ext>
                  </a:extLst>
                </a:gridCol>
                <a:gridCol w="1682074">
                  <a:extLst>
                    <a:ext uri="{9D8B030D-6E8A-4147-A177-3AD203B41FA5}">
                      <a16:colId xmlns:a16="http://schemas.microsoft.com/office/drawing/2014/main" val="1594461656"/>
                    </a:ext>
                  </a:extLst>
                </a:gridCol>
                <a:gridCol w="1368425">
                  <a:extLst>
                    <a:ext uri="{9D8B030D-6E8A-4147-A177-3AD203B41FA5}">
                      <a16:colId xmlns:a16="http://schemas.microsoft.com/office/drawing/2014/main" val="3718642245"/>
                    </a:ext>
                  </a:extLst>
                </a:gridCol>
                <a:gridCol w="1368425">
                  <a:extLst>
                    <a:ext uri="{9D8B030D-6E8A-4147-A177-3AD203B41FA5}">
                      <a16:colId xmlns:a16="http://schemas.microsoft.com/office/drawing/2014/main" val="4110930073"/>
                    </a:ext>
                  </a:extLst>
                </a:gridCol>
                <a:gridCol w="1368425">
                  <a:extLst>
                    <a:ext uri="{9D8B030D-6E8A-4147-A177-3AD203B41FA5}">
                      <a16:colId xmlns:a16="http://schemas.microsoft.com/office/drawing/2014/main" val="3321853403"/>
                    </a:ext>
                  </a:extLst>
                </a:gridCol>
                <a:gridCol w="1749421">
                  <a:extLst>
                    <a:ext uri="{9D8B030D-6E8A-4147-A177-3AD203B41FA5}">
                      <a16:colId xmlns:a16="http://schemas.microsoft.com/office/drawing/2014/main" val="3423632887"/>
                    </a:ext>
                  </a:extLst>
                </a:gridCol>
              </a:tblGrid>
              <a:tr h="474714">
                <a:tc>
                  <a:txBody>
                    <a:bodyPr/>
                    <a:lstStyle/>
                    <a:p>
                      <a:endParaRPr lang="en-US" sz="1200" b="1" dirty="0">
                        <a:latin typeface="Montserrat" panose="00000500000000000000" pitchFamily="50" charset="0"/>
                      </a:endParaRPr>
                    </a:p>
                  </a:txBody>
                  <a:tcPr anchor="ctr">
                    <a:lnL w="12700" cmpd="sng">
                      <a:noFill/>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solidFill>
                          <a:latin typeface="Montserrat" panose="00000500000000000000" pitchFamily="50" charset="0"/>
                        </a:rPr>
                        <a:t>Very Unsatisfied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solidFill>
                          <a:latin typeface="Montserrat" panose="00000500000000000000" pitchFamily="50" charset="0"/>
                        </a:rPr>
                        <a:t>Unsatisfied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solidFill>
                          <a:latin typeface="Montserrat" panose="00000500000000000000" pitchFamily="50" charset="0"/>
                        </a:rPr>
                        <a:t>Neutral</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solidFill>
                          <a:latin typeface="Montserrat" panose="00000500000000000000" pitchFamily="50" charset="0"/>
                        </a:rPr>
                        <a:t>Satisfied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accent1"/>
                          </a:solidFill>
                          <a:latin typeface="Montserrat" panose="00000500000000000000" pitchFamily="50" charset="0"/>
                        </a:rPr>
                        <a:t>Very Satisfied</a:t>
                      </a:r>
                    </a:p>
                  </a:txBody>
                  <a:tcPr anchor="ctr">
                    <a:lnL w="6350" cap="flat" cmpd="sng" algn="ctr">
                      <a:solidFill>
                        <a:schemeClr val="bg1">
                          <a:lumMod val="85000"/>
                        </a:schemeClr>
                      </a:solidFill>
                      <a:prstDash val="solid"/>
                      <a:round/>
                      <a:headEnd type="none" w="med" len="med"/>
                      <a:tailEnd type="none" w="med" len="med"/>
                    </a:lnL>
                    <a:lnR w="12700" cmpd="sng">
                      <a:noFill/>
                    </a:lnR>
                    <a:lnT w="127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8225965"/>
                  </a:ext>
                </a:extLst>
              </a:tr>
              <a:tr h="466996">
                <a:tc>
                  <a:txBody>
                    <a:bodyPr/>
                    <a:lstStyle/>
                    <a:p>
                      <a:r>
                        <a:rPr lang="en-US" sz="1200" dirty="0">
                          <a:latin typeface="Montserrat" panose="00000500000000000000" pitchFamily="50" charset="0"/>
                        </a:rPr>
                        <a:t>Customer Service</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40%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30%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13%</a:t>
                      </a: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246258"/>
                  </a:ext>
                </a:extLst>
              </a:tr>
              <a:tr h="466996">
                <a:tc>
                  <a:txBody>
                    <a:bodyPr/>
                    <a:lstStyle/>
                    <a:p>
                      <a:r>
                        <a:rPr lang="en-US" sz="1200" dirty="0">
                          <a:latin typeface="Montserrat" panose="00000500000000000000" pitchFamily="50" charset="0"/>
                        </a:rPr>
                        <a:t>Quality (of Products/Services)</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40%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30%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13%</a:t>
                      </a: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735458"/>
                  </a:ext>
                </a:extLst>
              </a:tr>
              <a:tr h="475825">
                <a:tc>
                  <a:txBody>
                    <a:bodyPr/>
                    <a:lstStyle/>
                    <a:p>
                      <a:r>
                        <a:rPr lang="en-US" sz="1200" dirty="0">
                          <a:latin typeface="Montserrat" panose="00000500000000000000" pitchFamily="50" charset="0"/>
                        </a:rPr>
                        <a:t>Knowing customer needs</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40%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30%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13%</a:t>
                      </a: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0857199"/>
                  </a:ext>
                </a:extLst>
              </a:tr>
              <a:tr h="466996">
                <a:tc>
                  <a:txBody>
                    <a:bodyPr/>
                    <a:lstStyle/>
                    <a:p>
                      <a:r>
                        <a:rPr lang="en-US" sz="1200" dirty="0">
                          <a:latin typeface="Montserrat" panose="00000500000000000000" pitchFamily="50" charset="0"/>
                        </a:rPr>
                        <a:t>Price</a:t>
                      </a:r>
                    </a:p>
                  </a:txBody>
                  <a:tcPr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5%</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12%</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40%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30%</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dirty="0">
                          <a:latin typeface="Montserrat" panose="00000500000000000000" pitchFamily="50" charset="0"/>
                        </a:rPr>
                        <a:t>13%</a:t>
                      </a:r>
                    </a:p>
                  </a:txBody>
                  <a:tcPr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31552342"/>
                  </a:ext>
                </a:extLst>
              </a:tr>
            </a:tbl>
          </a:graphicData>
        </a:graphic>
      </p:graphicFrame>
      <p:pic>
        <p:nvPicPr>
          <p:cNvPr id="116" name="Picture 115" descr="A picture containing white, porcelain&#10;&#10;Description automatically generated">
            <a:extLst>
              <a:ext uri="{FF2B5EF4-FFF2-40B4-BE49-F238E27FC236}">
                <a16:creationId xmlns:a16="http://schemas.microsoft.com/office/drawing/2014/main" id="{E43807AB-EC9E-4B32-A554-C3A523BFA7BE}"/>
              </a:ext>
            </a:extLst>
          </p:cNvPr>
          <p:cNvPicPr>
            <a:picLocks noChangeAspect="1"/>
          </p:cNvPicPr>
          <p:nvPr/>
        </p:nvPicPr>
        <p:blipFill rotWithShape="1">
          <a:blip r:embed="rId3">
            <a:alphaModFix amt="96000"/>
          </a:blip>
          <a:srcRect t="10436" b="41538"/>
          <a:stretch/>
        </p:blipFill>
        <p:spPr>
          <a:xfrm flipH="1">
            <a:off x="1398867" y="669335"/>
            <a:ext cx="9980330" cy="2696166"/>
          </a:xfrm>
          <a:prstGeom prst="rect">
            <a:avLst/>
          </a:prstGeom>
        </p:spPr>
      </p:pic>
      <p:sp>
        <p:nvSpPr>
          <p:cNvPr id="48" name="Rectangle 47">
            <a:extLst>
              <a:ext uri="{FF2B5EF4-FFF2-40B4-BE49-F238E27FC236}">
                <a16:creationId xmlns:a16="http://schemas.microsoft.com/office/drawing/2014/main" id="{40E1666F-CE22-47D6-AC33-D27307D1804B}"/>
              </a:ext>
            </a:extLst>
          </p:cNvPr>
          <p:cNvSpPr/>
          <p:nvPr/>
        </p:nvSpPr>
        <p:spPr>
          <a:xfrm>
            <a:off x="1398868" y="669335"/>
            <a:ext cx="9980332" cy="2696165"/>
          </a:xfrm>
          <a:prstGeom prst="rect">
            <a:avLst/>
          </a:prstGeom>
          <a:gradFill>
            <a:gsLst>
              <a:gs pos="74000">
                <a:srgbClr val="2B71FD">
                  <a:alpha val="85000"/>
                </a:srgbClr>
              </a:gs>
              <a:gs pos="0">
                <a:schemeClr val="accent1">
                  <a:alpha val="29895"/>
                </a:schemeClr>
              </a:gs>
              <a:gs pos="99000">
                <a:schemeClr val="accent1">
                  <a:alpha val="39614"/>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E22BAA11-465C-452E-9CB4-B6CFAE501147}"/>
              </a:ext>
            </a:extLst>
          </p:cNvPr>
          <p:cNvSpPr txBox="1"/>
          <p:nvPr/>
        </p:nvSpPr>
        <p:spPr>
          <a:xfrm>
            <a:off x="4998411" y="961153"/>
            <a:ext cx="2781247" cy="425849"/>
          </a:xfrm>
          <a:prstGeom prst="rect">
            <a:avLst/>
          </a:prstGeom>
          <a:noFill/>
        </p:spPr>
        <p:txBody>
          <a:bodyPr wrap="square" lIns="0" rIns="0" rtlCol="0">
            <a:noAutofit/>
          </a:bodyPr>
          <a:lstStyle/>
          <a:p>
            <a:pPr lvl="0" algn="ctr">
              <a:lnSpc>
                <a:spcPct val="90000"/>
              </a:lnSpc>
              <a:defRPr/>
            </a:pPr>
            <a:r>
              <a:rPr lang="en-US" sz="2000" b="1" dirty="0">
                <a:solidFill>
                  <a:schemeClr val="bg1"/>
                </a:solidFill>
                <a:latin typeface="Montserrat" panose="00000500000000000000" pitchFamily="50" charset="0"/>
              </a:rPr>
              <a:t>Overall Satisfaction</a:t>
            </a:r>
          </a:p>
        </p:txBody>
      </p:sp>
      <p:grpSp>
        <p:nvGrpSpPr>
          <p:cNvPr id="9232" name="Group 9231">
            <a:extLst>
              <a:ext uri="{FF2B5EF4-FFF2-40B4-BE49-F238E27FC236}">
                <a16:creationId xmlns:a16="http://schemas.microsoft.com/office/drawing/2014/main" id="{40CC7579-D518-4B9C-B2E5-EA3C5C220ED7}"/>
              </a:ext>
            </a:extLst>
          </p:cNvPr>
          <p:cNvGrpSpPr/>
          <p:nvPr/>
        </p:nvGrpSpPr>
        <p:grpSpPr>
          <a:xfrm>
            <a:off x="5995827" y="1640931"/>
            <a:ext cx="800354" cy="800354"/>
            <a:chOff x="5490153" y="2917553"/>
            <a:chExt cx="990600" cy="990600"/>
          </a:xfrm>
        </p:grpSpPr>
        <p:sp>
          <p:nvSpPr>
            <p:cNvPr id="52" name="Freeform: Shape 51">
              <a:extLst>
                <a:ext uri="{FF2B5EF4-FFF2-40B4-BE49-F238E27FC236}">
                  <a16:creationId xmlns:a16="http://schemas.microsoft.com/office/drawing/2014/main" id="{7A885A79-FF72-4F9D-A3CC-D3B99B37087B}"/>
                </a:ext>
              </a:extLst>
            </p:cNvPr>
            <p:cNvSpPr/>
            <p:nvPr/>
          </p:nvSpPr>
          <p:spPr>
            <a:xfrm>
              <a:off x="5490153" y="2917553"/>
              <a:ext cx="990600" cy="990600"/>
            </a:xfrm>
            <a:custGeom>
              <a:avLst/>
              <a:gdLst>
                <a:gd name="connsiteX0" fmla="*/ 591196 w 990600"/>
                <a:gd name="connsiteY0" fmla="*/ 95022 h 990600"/>
                <a:gd name="connsiteX1" fmla="*/ 897327 w 990600"/>
                <a:gd name="connsiteY1" fmla="*/ 591196 h 990600"/>
                <a:gd name="connsiteX2" fmla="*/ 401153 w 990600"/>
                <a:gd name="connsiteY2" fmla="*/ 897327 h 990600"/>
                <a:gd name="connsiteX3" fmla="*/ 95022 w 990600"/>
                <a:gd name="connsiteY3" fmla="*/ 401153 h 990600"/>
                <a:gd name="connsiteX4" fmla="*/ 591196 w 990600"/>
                <a:gd name="connsiteY4" fmla="*/ 95022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0" h="990600">
                  <a:moveTo>
                    <a:pt x="591196" y="95022"/>
                  </a:moveTo>
                  <a:cubicBezTo>
                    <a:pt x="812747" y="147501"/>
                    <a:pt x="949806" y="369646"/>
                    <a:pt x="897327" y="591196"/>
                  </a:cubicBezTo>
                  <a:cubicBezTo>
                    <a:pt x="844848" y="812747"/>
                    <a:pt x="622703" y="949806"/>
                    <a:pt x="401153" y="897327"/>
                  </a:cubicBezTo>
                  <a:cubicBezTo>
                    <a:pt x="179602" y="844848"/>
                    <a:pt x="42543" y="622703"/>
                    <a:pt x="95022" y="401153"/>
                  </a:cubicBezTo>
                  <a:cubicBezTo>
                    <a:pt x="147501" y="179602"/>
                    <a:pt x="369646" y="42543"/>
                    <a:pt x="591196" y="95022"/>
                  </a:cubicBezTo>
                  <a:close/>
                </a:path>
              </a:pathLst>
            </a:cu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3" name="Freeform: Shape 52">
              <a:extLst>
                <a:ext uri="{FF2B5EF4-FFF2-40B4-BE49-F238E27FC236}">
                  <a16:creationId xmlns:a16="http://schemas.microsoft.com/office/drawing/2014/main" id="{1C8B6DC2-7CD7-4D76-90F8-31237F32A7BC}"/>
                </a:ext>
              </a:extLst>
            </p:cNvPr>
            <p:cNvSpPr/>
            <p:nvPr/>
          </p:nvSpPr>
          <p:spPr>
            <a:xfrm>
              <a:off x="5778055" y="3501295"/>
              <a:ext cx="409575" cy="38100"/>
            </a:xfrm>
            <a:custGeom>
              <a:avLst/>
              <a:gdLst>
                <a:gd name="connsiteX0" fmla="*/ 396430 w 409575"/>
                <a:gd name="connsiteY0" fmla="*/ 40386 h 38100"/>
                <a:gd name="connsiteX1" fmla="*/ 20193 w 409575"/>
                <a:gd name="connsiteY1" fmla="*/ 40386 h 38100"/>
                <a:gd name="connsiteX2" fmla="*/ 0 w 409575"/>
                <a:gd name="connsiteY2" fmla="*/ 20193 h 38100"/>
                <a:gd name="connsiteX3" fmla="*/ 20193 w 409575"/>
                <a:gd name="connsiteY3" fmla="*/ 0 h 38100"/>
                <a:gd name="connsiteX4" fmla="*/ 396430 w 409575"/>
                <a:gd name="connsiteY4" fmla="*/ 0 h 38100"/>
                <a:gd name="connsiteX5" fmla="*/ 416623 w 409575"/>
                <a:gd name="connsiteY5" fmla="*/ 20193 h 38100"/>
                <a:gd name="connsiteX6" fmla="*/ 396430 w 409575"/>
                <a:gd name="connsiteY6" fmla="*/ 4038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575" h="38100">
                  <a:moveTo>
                    <a:pt x="396430" y="40386"/>
                  </a:moveTo>
                  <a:lnTo>
                    <a:pt x="20193" y="40386"/>
                  </a:lnTo>
                  <a:cubicBezTo>
                    <a:pt x="9049" y="40386"/>
                    <a:pt x="0" y="31337"/>
                    <a:pt x="0" y="20193"/>
                  </a:cubicBezTo>
                  <a:cubicBezTo>
                    <a:pt x="0" y="9049"/>
                    <a:pt x="9049" y="0"/>
                    <a:pt x="20193" y="0"/>
                  </a:cubicBezTo>
                  <a:lnTo>
                    <a:pt x="396430" y="0"/>
                  </a:lnTo>
                  <a:cubicBezTo>
                    <a:pt x="407575" y="0"/>
                    <a:pt x="416623" y="9049"/>
                    <a:pt x="416623" y="20193"/>
                  </a:cubicBezTo>
                  <a:cubicBezTo>
                    <a:pt x="416528" y="31432"/>
                    <a:pt x="407480" y="40386"/>
                    <a:pt x="396430" y="40386"/>
                  </a:cubicBezTo>
                  <a:close/>
                </a:path>
              </a:pathLst>
            </a:custGeom>
            <a:solidFill>
              <a:schemeClr val="tx2"/>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BD57A6E-3E48-4470-AA01-0D12CA9DDCFC}"/>
                </a:ext>
              </a:extLst>
            </p:cNvPr>
            <p:cNvSpPr/>
            <p:nvPr/>
          </p:nvSpPr>
          <p:spPr>
            <a:xfrm>
              <a:off x="6114954" y="3300127"/>
              <a:ext cx="85725" cy="85725"/>
            </a:xfrm>
            <a:custGeom>
              <a:avLst/>
              <a:gdLst>
                <a:gd name="connsiteX0" fmla="*/ 87059 w 85725"/>
                <a:gd name="connsiteY0" fmla="*/ 43529 h 85725"/>
                <a:gd name="connsiteX1" fmla="*/ 43529 w 85725"/>
                <a:gd name="connsiteY1" fmla="*/ 87058 h 85725"/>
                <a:gd name="connsiteX2" fmla="*/ 0 w 85725"/>
                <a:gd name="connsiteY2" fmla="*/ 43529 h 85725"/>
                <a:gd name="connsiteX3" fmla="*/ 43529 w 85725"/>
                <a:gd name="connsiteY3" fmla="*/ 0 h 85725"/>
                <a:gd name="connsiteX4" fmla="*/ 87059 w 85725"/>
                <a:gd name="connsiteY4" fmla="*/ 4352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7059" y="43529"/>
                  </a:moveTo>
                  <a:cubicBezTo>
                    <a:pt x="87059" y="67532"/>
                    <a:pt x="67628" y="87058"/>
                    <a:pt x="43529" y="87058"/>
                  </a:cubicBezTo>
                  <a:cubicBezTo>
                    <a:pt x="19526" y="87058"/>
                    <a:pt x="0" y="67532"/>
                    <a:pt x="0" y="43529"/>
                  </a:cubicBezTo>
                  <a:cubicBezTo>
                    <a:pt x="0" y="19526"/>
                    <a:pt x="19526" y="0"/>
                    <a:pt x="43529" y="0"/>
                  </a:cubicBezTo>
                  <a:cubicBezTo>
                    <a:pt x="67628" y="95"/>
                    <a:pt x="87059" y="19526"/>
                    <a:pt x="87059" y="43529"/>
                  </a:cubicBezTo>
                  <a:close/>
                </a:path>
              </a:pathLst>
            </a:custGeom>
            <a:solidFill>
              <a:schemeClr val="tx2"/>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88EF88-95F4-41EC-BA37-4C6CE6316544}"/>
                </a:ext>
              </a:extLst>
            </p:cNvPr>
            <p:cNvSpPr/>
            <p:nvPr/>
          </p:nvSpPr>
          <p:spPr>
            <a:xfrm>
              <a:off x="5770625" y="3300127"/>
              <a:ext cx="85725" cy="85725"/>
            </a:xfrm>
            <a:custGeom>
              <a:avLst/>
              <a:gdLst>
                <a:gd name="connsiteX0" fmla="*/ 87058 w 85725"/>
                <a:gd name="connsiteY0" fmla="*/ 43529 h 85725"/>
                <a:gd name="connsiteX1" fmla="*/ 43529 w 85725"/>
                <a:gd name="connsiteY1" fmla="*/ 87058 h 85725"/>
                <a:gd name="connsiteX2" fmla="*/ 0 w 85725"/>
                <a:gd name="connsiteY2" fmla="*/ 43529 h 85725"/>
                <a:gd name="connsiteX3" fmla="*/ 43529 w 85725"/>
                <a:gd name="connsiteY3" fmla="*/ 0 h 85725"/>
                <a:gd name="connsiteX4" fmla="*/ 87058 w 85725"/>
                <a:gd name="connsiteY4" fmla="*/ 4352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7058" y="43529"/>
                  </a:moveTo>
                  <a:cubicBezTo>
                    <a:pt x="87058" y="67532"/>
                    <a:pt x="67532" y="87058"/>
                    <a:pt x="43529" y="87058"/>
                  </a:cubicBezTo>
                  <a:cubicBezTo>
                    <a:pt x="19526" y="87058"/>
                    <a:pt x="0" y="67532"/>
                    <a:pt x="0" y="43529"/>
                  </a:cubicBezTo>
                  <a:cubicBezTo>
                    <a:pt x="0" y="19526"/>
                    <a:pt x="19526" y="0"/>
                    <a:pt x="43529" y="0"/>
                  </a:cubicBezTo>
                  <a:cubicBezTo>
                    <a:pt x="67532" y="95"/>
                    <a:pt x="87058" y="19526"/>
                    <a:pt x="87058" y="43529"/>
                  </a:cubicBezTo>
                  <a:close/>
                </a:path>
              </a:pathLst>
            </a:custGeom>
            <a:solidFill>
              <a:schemeClr val="tx2"/>
            </a:solidFill>
            <a:ln w="9525" cap="flat">
              <a:noFill/>
              <a:prstDash val="solid"/>
              <a:miter/>
            </a:ln>
          </p:spPr>
          <p:txBody>
            <a:bodyPr rtlCol="0" anchor="ctr"/>
            <a:lstStyle/>
            <a:p>
              <a:endParaRPr lang="en-US"/>
            </a:p>
          </p:txBody>
        </p:sp>
      </p:grpSp>
      <p:grpSp>
        <p:nvGrpSpPr>
          <p:cNvPr id="9229" name="Group 9228">
            <a:extLst>
              <a:ext uri="{FF2B5EF4-FFF2-40B4-BE49-F238E27FC236}">
                <a16:creationId xmlns:a16="http://schemas.microsoft.com/office/drawing/2014/main" id="{084A9AD7-AB3B-4E6D-A182-A154FF8E36F2}"/>
              </a:ext>
            </a:extLst>
          </p:cNvPr>
          <p:cNvGrpSpPr/>
          <p:nvPr/>
        </p:nvGrpSpPr>
        <p:grpSpPr>
          <a:xfrm>
            <a:off x="2336146" y="1710192"/>
            <a:ext cx="661832" cy="661832"/>
            <a:chOff x="1963737" y="1772411"/>
            <a:chExt cx="819150" cy="819150"/>
          </a:xfrm>
        </p:grpSpPr>
        <p:sp>
          <p:nvSpPr>
            <p:cNvPr id="56" name="Freeform: Shape 55">
              <a:extLst>
                <a:ext uri="{FF2B5EF4-FFF2-40B4-BE49-F238E27FC236}">
                  <a16:creationId xmlns:a16="http://schemas.microsoft.com/office/drawing/2014/main" id="{885BEA6E-CEA9-4393-A508-1C7F021B98D9}"/>
                </a:ext>
              </a:extLst>
            </p:cNvPr>
            <p:cNvSpPr/>
            <p:nvPr/>
          </p:nvSpPr>
          <p:spPr>
            <a:xfrm>
              <a:off x="1963737" y="1772411"/>
              <a:ext cx="819150" cy="819150"/>
            </a:xfrm>
            <a:custGeom>
              <a:avLst/>
              <a:gdLst>
                <a:gd name="connsiteX0" fmla="*/ 824389 w 819150"/>
                <a:gd name="connsiteY0" fmla="*/ 412242 h 819150"/>
                <a:gd name="connsiteX1" fmla="*/ 412147 w 819150"/>
                <a:gd name="connsiteY1" fmla="*/ 824484 h 819150"/>
                <a:gd name="connsiteX2" fmla="*/ 0 w 819150"/>
                <a:gd name="connsiteY2" fmla="*/ 412242 h 819150"/>
                <a:gd name="connsiteX3" fmla="*/ 412147 w 819150"/>
                <a:gd name="connsiteY3" fmla="*/ 0 h 819150"/>
                <a:gd name="connsiteX4" fmla="*/ 824389 w 819150"/>
                <a:gd name="connsiteY4" fmla="*/ 412242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824389" y="412242"/>
                  </a:moveTo>
                  <a:cubicBezTo>
                    <a:pt x="824389" y="639890"/>
                    <a:pt x="639794" y="824484"/>
                    <a:pt x="412147" y="824484"/>
                  </a:cubicBezTo>
                  <a:cubicBezTo>
                    <a:pt x="184499" y="824484"/>
                    <a:pt x="0" y="639890"/>
                    <a:pt x="0" y="412242"/>
                  </a:cubicBezTo>
                  <a:cubicBezTo>
                    <a:pt x="0" y="184499"/>
                    <a:pt x="184499" y="0"/>
                    <a:pt x="412147" y="0"/>
                  </a:cubicBezTo>
                  <a:cubicBezTo>
                    <a:pt x="639890" y="0"/>
                    <a:pt x="824389" y="184499"/>
                    <a:pt x="824389" y="412242"/>
                  </a:cubicBezTo>
                  <a:close/>
                </a:path>
              </a:pathLst>
            </a:cu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57" name="Freeform: Shape 56">
              <a:extLst>
                <a:ext uri="{FF2B5EF4-FFF2-40B4-BE49-F238E27FC236}">
                  <a16:creationId xmlns:a16="http://schemas.microsoft.com/office/drawing/2014/main" id="{279F2179-97B9-42DD-BDA8-5227423D1DF9}"/>
                </a:ext>
              </a:extLst>
            </p:cNvPr>
            <p:cNvSpPr/>
            <p:nvPr/>
          </p:nvSpPr>
          <p:spPr>
            <a:xfrm>
              <a:off x="2488302" y="2135233"/>
              <a:ext cx="114300" cy="95250"/>
            </a:xfrm>
            <a:custGeom>
              <a:avLst/>
              <a:gdLst>
                <a:gd name="connsiteX0" fmla="*/ 101037 w 114300"/>
                <a:gd name="connsiteY0" fmla="*/ 98664 h 95250"/>
                <a:gd name="connsiteX1" fmla="*/ 97227 w 114300"/>
                <a:gd name="connsiteY1" fmla="*/ 98093 h 95250"/>
                <a:gd name="connsiteX2" fmla="*/ 9693 w 114300"/>
                <a:gd name="connsiteY2" fmla="*/ 72566 h 95250"/>
                <a:gd name="connsiteX3" fmla="*/ 72 w 114300"/>
                <a:gd name="connsiteY3" fmla="*/ 60945 h 95250"/>
                <a:gd name="connsiteX4" fmla="*/ 7216 w 114300"/>
                <a:gd name="connsiteY4" fmla="*/ 47705 h 95250"/>
                <a:gd name="connsiteX5" fmla="*/ 95703 w 114300"/>
                <a:gd name="connsiteY5" fmla="*/ 1604 h 95250"/>
                <a:gd name="connsiteX6" fmla="*/ 113896 w 114300"/>
                <a:gd name="connsiteY6" fmla="*/ 7129 h 95250"/>
                <a:gd name="connsiteX7" fmla="*/ 108371 w 114300"/>
                <a:gd name="connsiteY7" fmla="*/ 25322 h 95250"/>
                <a:gd name="connsiteX8" fmla="*/ 49412 w 114300"/>
                <a:gd name="connsiteY8" fmla="*/ 56087 h 95250"/>
                <a:gd name="connsiteX9" fmla="*/ 104752 w 114300"/>
                <a:gd name="connsiteY9" fmla="*/ 72280 h 95250"/>
                <a:gd name="connsiteX10" fmla="*/ 113896 w 114300"/>
                <a:gd name="connsiteY10" fmla="*/ 88949 h 95250"/>
                <a:gd name="connsiteX11" fmla="*/ 101037 w 114300"/>
                <a:gd name="connsiteY11" fmla="*/ 986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95250">
                  <a:moveTo>
                    <a:pt x="101037" y="98664"/>
                  </a:moveTo>
                  <a:cubicBezTo>
                    <a:pt x="99799" y="98664"/>
                    <a:pt x="98561" y="98474"/>
                    <a:pt x="97227" y="98093"/>
                  </a:cubicBezTo>
                  <a:lnTo>
                    <a:pt x="9693" y="72566"/>
                  </a:lnTo>
                  <a:cubicBezTo>
                    <a:pt x="4454" y="71042"/>
                    <a:pt x="644" y="66470"/>
                    <a:pt x="72" y="60945"/>
                  </a:cubicBezTo>
                  <a:cubicBezTo>
                    <a:pt x="-499" y="55516"/>
                    <a:pt x="2358" y="50277"/>
                    <a:pt x="7216" y="47705"/>
                  </a:cubicBezTo>
                  <a:cubicBezTo>
                    <a:pt x="7216" y="47705"/>
                    <a:pt x="75320" y="12463"/>
                    <a:pt x="95703" y="1604"/>
                  </a:cubicBezTo>
                  <a:cubicBezTo>
                    <a:pt x="102276" y="-1920"/>
                    <a:pt x="110372" y="557"/>
                    <a:pt x="113896" y="7129"/>
                  </a:cubicBezTo>
                  <a:cubicBezTo>
                    <a:pt x="117420" y="13701"/>
                    <a:pt x="114944" y="21797"/>
                    <a:pt x="108371" y="25322"/>
                  </a:cubicBezTo>
                  <a:cubicBezTo>
                    <a:pt x="96942" y="31418"/>
                    <a:pt x="70462" y="45229"/>
                    <a:pt x="49412" y="56087"/>
                  </a:cubicBezTo>
                  <a:lnTo>
                    <a:pt x="104752" y="72280"/>
                  </a:lnTo>
                  <a:cubicBezTo>
                    <a:pt x="111896" y="74375"/>
                    <a:pt x="115992" y="81805"/>
                    <a:pt x="113896" y="88949"/>
                  </a:cubicBezTo>
                  <a:cubicBezTo>
                    <a:pt x="112182" y="94759"/>
                    <a:pt x="106848" y="98664"/>
                    <a:pt x="101037" y="98664"/>
                  </a:cubicBezTo>
                  <a:close/>
                </a:path>
              </a:pathLst>
            </a:custGeom>
            <a:solidFill>
              <a:schemeClr val="tx2"/>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BC50F5C-5C42-4A4D-8300-6823663937C5}"/>
                </a:ext>
              </a:extLst>
            </p:cNvPr>
            <p:cNvSpPr/>
            <p:nvPr/>
          </p:nvSpPr>
          <p:spPr>
            <a:xfrm>
              <a:off x="2148061" y="2135233"/>
              <a:ext cx="114300" cy="95250"/>
            </a:xfrm>
            <a:custGeom>
              <a:avLst/>
              <a:gdLst>
                <a:gd name="connsiteX0" fmla="*/ 14463 w 114300"/>
                <a:gd name="connsiteY0" fmla="*/ 98664 h 95250"/>
                <a:gd name="connsiteX1" fmla="*/ 1604 w 114300"/>
                <a:gd name="connsiteY1" fmla="*/ 88949 h 95250"/>
                <a:gd name="connsiteX2" fmla="*/ 10748 w 114300"/>
                <a:gd name="connsiteY2" fmla="*/ 72280 h 95250"/>
                <a:gd name="connsiteX3" fmla="*/ 66089 w 114300"/>
                <a:gd name="connsiteY3" fmla="*/ 56087 h 95250"/>
                <a:gd name="connsiteX4" fmla="*/ 7129 w 114300"/>
                <a:gd name="connsiteY4" fmla="*/ 25322 h 95250"/>
                <a:gd name="connsiteX5" fmla="*/ 1604 w 114300"/>
                <a:gd name="connsiteY5" fmla="*/ 7129 h 95250"/>
                <a:gd name="connsiteX6" fmla="*/ 19797 w 114300"/>
                <a:gd name="connsiteY6" fmla="*/ 1604 h 95250"/>
                <a:gd name="connsiteX7" fmla="*/ 108284 w 114300"/>
                <a:gd name="connsiteY7" fmla="*/ 47705 h 95250"/>
                <a:gd name="connsiteX8" fmla="*/ 115523 w 114300"/>
                <a:gd name="connsiteY8" fmla="*/ 60945 h 95250"/>
                <a:gd name="connsiteX9" fmla="*/ 105903 w 114300"/>
                <a:gd name="connsiteY9" fmla="*/ 72566 h 95250"/>
                <a:gd name="connsiteX10" fmla="*/ 18368 w 114300"/>
                <a:gd name="connsiteY10" fmla="*/ 98093 h 95250"/>
                <a:gd name="connsiteX11" fmla="*/ 14463 w 114300"/>
                <a:gd name="connsiteY11" fmla="*/ 986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95250">
                  <a:moveTo>
                    <a:pt x="14463" y="98664"/>
                  </a:moveTo>
                  <a:cubicBezTo>
                    <a:pt x="8653" y="98664"/>
                    <a:pt x="3319" y="94854"/>
                    <a:pt x="1604" y="88949"/>
                  </a:cubicBezTo>
                  <a:cubicBezTo>
                    <a:pt x="-491" y="81805"/>
                    <a:pt x="3605" y="74375"/>
                    <a:pt x="10748" y="72280"/>
                  </a:cubicBezTo>
                  <a:lnTo>
                    <a:pt x="66089" y="56087"/>
                  </a:lnTo>
                  <a:cubicBezTo>
                    <a:pt x="45038" y="45134"/>
                    <a:pt x="18559" y="31418"/>
                    <a:pt x="7129" y="25322"/>
                  </a:cubicBezTo>
                  <a:cubicBezTo>
                    <a:pt x="557" y="21797"/>
                    <a:pt x="-1920" y="13701"/>
                    <a:pt x="1604" y="7129"/>
                  </a:cubicBezTo>
                  <a:cubicBezTo>
                    <a:pt x="5129" y="557"/>
                    <a:pt x="13225" y="-1920"/>
                    <a:pt x="19797" y="1604"/>
                  </a:cubicBezTo>
                  <a:cubicBezTo>
                    <a:pt x="40181" y="12463"/>
                    <a:pt x="108284" y="47705"/>
                    <a:pt x="108284" y="47705"/>
                  </a:cubicBezTo>
                  <a:cubicBezTo>
                    <a:pt x="113142" y="50277"/>
                    <a:pt x="116000" y="55516"/>
                    <a:pt x="115523" y="60945"/>
                  </a:cubicBezTo>
                  <a:cubicBezTo>
                    <a:pt x="114952" y="66470"/>
                    <a:pt x="111142" y="71042"/>
                    <a:pt x="105903" y="72566"/>
                  </a:cubicBezTo>
                  <a:lnTo>
                    <a:pt x="18368" y="98093"/>
                  </a:lnTo>
                  <a:cubicBezTo>
                    <a:pt x="17035" y="98474"/>
                    <a:pt x="15797" y="98664"/>
                    <a:pt x="14463" y="98664"/>
                  </a:cubicBezTo>
                  <a:close/>
                </a:path>
              </a:pathLst>
            </a:custGeom>
            <a:solidFill>
              <a:schemeClr val="tx2"/>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536B1C5-E162-4200-9038-3610748AB9A9}"/>
                </a:ext>
              </a:extLst>
            </p:cNvPr>
            <p:cNvSpPr/>
            <p:nvPr/>
          </p:nvSpPr>
          <p:spPr>
            <a:xfrm>
              <a:off x="2536735" y="1976177"/>
              <a:ext cx="114300" cy="85725"/>
            </a:xfrm>
            <a:custGeom>
              <a:avLst/>
              <a:gdLst>
                <a:gd name="connsiteX0" fmla="*/ 106040 w 114300"/>
                <a:gd name="connsiteY0" fmla="*/ 87603 h 85725"/>
                <a:gd name="connsiteX1" fmla="*/ 103944 w 114300"/>
                <a:gd name="connsiteY1" fmla="*/ 87413 h 85725"/>
                <a:gd name="connsiteX2" fmla="*/ 1931 w 114300"/>
                <a:gd name="connsiteY2" fmla="*/ 20452 h 85725"/>
                <a:gd name="connsiteX3" fmla="*/ 6408 w 114300"/>
                <a:gd name="connsiteY3" fmla="*/ 1974 h 85725"/>
                <a:gd name="connsiteX4" fmla="*/ 24791 w 114300"/>
                <a:gd name="connsiteY4" fmla="*/ 6450 h 85725"/>
                <a:gd name="connsiteX5" fmla="*/ 24791 w 114300"/>
                <a:gd name="connsiteY5" fmla="*/ 6450 h 85725"/>
                <a:gd name="connsiteX6" fmla="*/ 108040 w 114300"/>
                <a:gd name="connsiteY6" fmla="*/ 60838 h 85725"/>
                <a:gd name="connsiteX7" fmla="*/ 119279 w 114300"/>
                <a:gd name="connsiteY7" fmla="*/ 76173 h 85725"/>
                <a:gd name="connsiteX8" fmla="*/ 106040 w 114300"/>
                <a:gd name="connsiteY8" fmla="*/ 8760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85725">
                  <a:moveTo>
                    <a:pt x="106040" y="87603"/>
                  </a:moveTo>
                  <a:cubicBezTo>
                    <a:pt x="105373" y="87603"/>
                    <a:pt x="104706" y="87508"/>
                    <a:pt x="103944" y="87413"/>
                  </a:cubicBezTo>
                  <a:cubicBezTo>
                    <a:pt x="36888" y="77031"/>
                    <a:pt x="3265" y="22738"/>
                    <a:pt x="1931" y="20452"/>
                  </a:cubicBezTo>
                  <a:cubicBezTo>
                    <a:pt x="-1879" y="14070"/>
                    <a:pt x="122" y="5879"/>
                    <a:pt x="6408" y="1974"/>
                  </a:cubicBezTo>
                  <a:cubicBezTo>
                    <a:pt x="12790" y="-1932"/>
                    <a:pt x="20981" y="164"/>
                    <a:pt x="24791" y="6450"/>
                  </a:cubicBezTo>
                  <a:lnTo>
                    <a:pt x="24791" y="6450"/>
                  </a:lnTo>
                  <a:cubicBezTo>
                    <a:pt x="25077" y="6927"/>
                    <a:pt x="53652" y="52456"/>
                    <a:pt x="108040" y="60838"/>
                  </a:cubicBezTo>
                  <a:cubicBezTo>
                    <a:pt x="115374" y="61981"/>
                    <a:pt x="120422" y="68839"/>
                    <a:pt x="119279" y="76173"/>
                  </a:cubicBezTo>
                  <a:cubicBezTo>
                    <a:pt x="118327" y="82841"/>
                    <a:pt x="112612" y="87603"/>
                    <a:pt x="106040" y="87603"/>
                  </a:cubicBezTo>
                  <a:close/>
                </a:path>
              </a:pathLst>
            </a:custGeom>
            <a:solidFill>
              <a:schemeClr val="tx2"/>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C55CFA8-C33F-40C7-BEAB-49A65045488B}"/>
                </a:ext>
              </a:extLst>
            </p:cNvPr>
            <p:cNvSpPr/>
            <p:nvPr/>
          </p:nvSpPr>
          <p:spPr>
            <a:xfrm>
              <a:off x="2095687" y="1976155"/>
              <a:ext cx="114300" cy="85725"/>
            </a:xfrm>
            <a:custGeom>
              <a:avLst/>
              <a:gdLst>
                <a:gd name="connsiteX0" fmla="*/ 13401 w 114300"/>
                <a:gd name="connsiteY0" fmla="*/ 87626 h 85725"/>
                <a:gd name="connsiteX1" fmla="*/ 161 w 114300"/>
                <a:gd name="connsiteY1" fmla="*/ 76196 h 85725"/>
                <a:gd name="connsiteX2" fmla="*/ 11401 w 114300"/>
                <a:gd name="connsiteY2" fmla="*/ 60860 h 85725"/>
                <a:gd name="connsiteX3" fmla="*/ 94649 w 114300"/>
                <a:gd name="connsiteY3" fmla="*/ 6473 h 85725"/>
                <a:gd name="connsiteX4" fmla="*/ 113128 w 114300"/>
                <a:gd name="connsiteY4" fmla="*/ 1996 h 85725"/>
                <a:gd name="connsiteX5" fmla="*/ 117605 w 114300"/>
                <a:gd name="connsiteY5" fmla="*/ 20474 h 85725"/>
                <a:gd name="connsiteX6" fmla="*/ 15497 w 114300"/>
                <a:gd name="connsiteY6" fmla="*/ 87435 h 85725"/>
                <a:gd name="connsiteX7" fmla="*/ 13401 w 114300"/>
                <a:gd name="connsiteY7" fmla="*/ 8762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85725">
                  <a:moveTo>
                    <a:pt x="13401" y="87626"/>
                  </a:moveTo>
                  <a:cubicBezTo>
                    <a:pt x="6924" y="87626"/>
                    <a:pt x="1114" y="82863"/>
                    <a:pt x="161" y="76196"/>
                  </a:cubicBezTo>
                  <a:cubicBezTo>
                    <a:pt x="-982" y="68861"/>
                    <a:pt x="4067" y="62003"/>
                    <a:pt x="11401" y="60860"/>
                  </a:cubicBezTo>
                  <a:cubicBezTo>
                    <a:pt x="66170" y="52383"/>
                    <a:pt x="94364" y="6949"/>
                    <a:pt x="94649" y="6473"/>
                  </a:cubicBezTo>
                  <a:cubicBezTo>
                    <a:pt x="98459" y="91"/>
                    <a:pt x="106746" y="-1909"/>
                    <a:pt x="113128" y="1996"/>
                  </a:cubicBezTo>
                  <a:cubicBezTo>
                    <a:pt x="119414" y="5806"/>
                    <a:pt x="121510" y="14093"/>
                    <a:pt x="117605" y="20474"/>
                  </a:cubicBezTo>
                  <a:cubicBezTo>
                    <a:pt x="116176" y="22760"/>
                    <a:pt x="82553" y="77148"/>
                    <a:pt x="15497" y="87435"/>
                  </a:cubicBezTo>
                  <a:cubicBezTo>
                    <a:pt x="14735" y="87530"/>
                    <a:pt x="14068" y="87626"/>
                    <a:pt x="13401" y="87626"/>
                  </a:cubicBezTo>
                  <a:close/>
                </a:path>
              </a:pathLst>
            </a:custGeom>
            <a:solidFill>
              <a:schemeClr val="tx2"/>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8B6A57D5-B7EB-4916-BB55-2EFF1A2E7189}"/>
                </a:ext>
              </a:extLst>
            </p:cNvPr>
            <p:cNvSpPr/>
            <p:nvPr/>
          </p:nvSpPr>
          <p:spPr>
            <a:xfrm>
              <a:off x="2174353" y="2314050"/>
              <a:ext cx="400050" cy="104775"/>
            </a:xfrm>
            <a:custGeom>
              <a:avLst/>
              <a:gdLst>
                <a:gd name="connsiteX0" fmla="*/ 56465 w 400050"/>
                <a:gd name="connsiteY0" fmla="*/ 109680 h 104775"/>
                <a:gd name="connsiteX1" fmla="*/ 42558 w 400050"/>
                <a:gd name="connsiteY1" fmla="*/ 104061 h 104775"/>
                <a:gd name="connsiteX2" fmla="*/ 6268 w 400050"/>
                <a:gd name="connsiteY2" fmla="*/ 69390 h 104775"/>
                <a:gd name="connsiteX3" fmla="*/ 5601 w 400050"/>
                <a:gd name="connsiteY3" fmla="*/ 40910 h 104775"/>
                <a:gd name="connsiteX4" fmla="*/ 34081 w 400050"/>
                <a:gd name="connsiteY4" fmla="*/ 40243 h 104775"/>
                <a:gd name="connsiteX5" fmla="*/ 56370 w 400050"/>
                <a:gd name="connsiteY5" fmla="*/ 61579 h 104775"/>
                <a:gd name="connsiteX6" fmla="*/ 114948 w 400050"/>
                <a:gd name="connsiteY6" fmla="*/ 5572 h 104775"/>
                <a:gd name="connsiteX7" fmla="*/ 142761 w 400050"/>
                <a:gd name="connsiteY7" fmla="*/ 5572 h 104775"/>
                <a:gd name="connsiteX8" fmla="*/ 201340 w 400050"/>
                <a:gd name="connsiteY8" fmla="*/ 61579 h 104775"/>
                <a:gd name="connsiteX9" fmla="*/ 259919 w 400050"/>
                <a:gd name="connsiteY9" fmla="*/ 5572 h 104775"/>
                <a:gd name="connsiteX10" fmla="*/ 287732 w 400050"/>
                <a:gd name="connsiteY10" fmla="*/ 5572 h 104775"/>
                <a:gd name="connsiteX11" fmla="*/ 346406 w 400050"/>
                <a:gd name="connsiteY11" fmla="*/ 61579 h 104775"/>
                <a:gd name="connsiteX12" fmla="*/ 368790 w 400050"/>
                <a:gd name="connsiteY12" fmla="*/ 40243 h 104775"/>
                <a:gd name="connsiteX13" fmla="*/ 397269 w 400050"/>
                <a:gd name="connsiteY13" fmla="*/ 40910 h 104775"/>
                <a:gd name="connsiteX14" fmla="*/ 396603 w 400050"/>
                <a:gd name="connsiteY14" fmla="*/ 69390 h 104775"/>
                <a:gd name="connsiteX15" fmla="*/ 360312 w 400050"/>
                <a:gd name="connsiteY15" fmla="*/ 104061 h 104775"/>
                <a:gd name="connsiteX16" fmla="*/ 332499 w 400050"/>
                <a:gd name="connsiteY16" fmla="*/ 104061 h 104775"/>
                <a:gd name="connsiteX17" fmla="*/ 273825 w 400050"/>
                <a:gd name="connsiteY17" fmla="*/ 48054 h 104775"/>
                <a:gd name="connsiteX18" fmla="*/ 215247 w 400050"/>
                <a:gd name="connsiteY18" fmla="*/ 104061 h 104775"/>
                <a:gd name="connsiteX19" fmla="*/ 187338 w 400050"/>
                <a:gd name="connsiteY19" fmla="*/ 104061 h 104775"/>
                <a:gd name="connsiteX20" fmla="*/ 128760 w 400050"/>
                <a:gd name="connsiteY20" fmla="*/ 48054 h 104775"/>
                <a:gd name="connsiteX21" fmla="*/ 70181 w 400050"/>
                <a:gd name="connsiteY21" fmla="*/ 104061 h 104775"/>
                <a:gd name="connsiteX22" fmla="*/ 56465 w 400050"/>
                <a:gd name="connsiteY22" fmla="*/ 10968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0050" h="104775">
                  <a:moveTo>
                    <a:pt x="56465" y="109680"/>
                  </a:moveTo>
                  <a:cubicBezTo>
                    <a:pt x="51417" y="109680"/>
                    <a:pt x="46464" y="107871"/>
                    <a:pt x="42558" y="104061"/>
                  </a:cubicBezTo>
                  <a:lnTo>
                    <a:pt x="6268" y="69390"/>
                  </a:lnTo>
                  <a:cubicBezTo>
                    <a:pt x="-1828" y="61674"/>
                    <a:pt x="-2114" y="48911"/>
                    <a:pt x="5601" y="40910"/>
                  </a:cubicBezTo>
                  <a:cubicBezTo>
                    <a:pt x="13317" y="32814"/>
                    <a:pt x="26080" y="32623"/>
                    <a:pt x="34081" y="40243"/>
                  </a:cubicBezTo>
                  <a:lnTo>
                    <a:pt x="56370" y="61579"/>
                  </a:lnTo>
                  <a:lnTo>
                    <a:pt x="114948" y="5572"/>
                  </a:lnTo>
                  <a:cubicBezTo>
                    <a:pt x="122759" y="-1857"/>
                    <a:pt x="135046" y="-1857"/>
                    <a:pt x="142761" y="5572"/>
                  </a:cubicBezTo>
                  <a:lnTo>
                    <a:pt x="201340" y="61579"/>
                  </a:lnTo>
                  <a:lnTo>
                    <a:pt x="259919" y="5572"/>
                  </a:lnTo>
                  <a:cubicBezTo>
                    <a:pt x="267729" y="-1857"/>
                    <a:pt x="280017" y="-1857"/>
                    <a:pt x="287732" y="5572"/>
                  </a:cubicBezTo>
                  <a:lnTo>
                    <a:pt x="346406" y="61579"/>
                  </a:lnTo>
                  <a:lnTo>
                    <a:pt x="368790" y="40243"/>
                  </a:lnTo>
                  <a:cubicBezTo>
                    <a:pt x="376886" y="32528"/>
                    <a:pt x="389649" y="32814"/>
                    <a:pt x="397269" y="40910"/>
                  </a:cubicBezTo>
                  <a:cubicBezTo>
                    <a:pt x="404985" y="48911"/>
                    <a:pt x="404699" y="61770"/>
                    <a:pt x="396603" y="69390"/>
                  </a:cubicBezTo>
                  <a:lnTo>
                    <a:pt x="360312" y="104061"/>
                  </a:lnTo>
                  <a:cubicBezTo>
                    <a:pt x="352502" y="111490"/>
                    <a:pt x="340215" y="111490"/>
                    <a:pt x="332499" y="104061"/>
                  </a:cubicBezTo>
                  <a:lnTo>
                    <a:pt x="273825" y="48054"/>
                  </a:lnTo>
                  <a:lnTo>
                    <a:pt x="215247" y="104061"/>
                  </a:lnTo>
                  <a:cubicBezTo>
                    <a:pt x="207436" y="111490"/>
                    <a:pt x="195149" y="111490"/>
                    <a:pt x="187338" y="104061"/>
                  </a:cubicBezTo>
                  <a:lnTo>
                    <a:pt x="128760" y="48054"/>
                  </a:lnTo>
                  <a:lnTo>
                    <a:pt x="70181" y="104061"/>
                  </a:lnTo>
                  <a:cubicBezTo>
                    <a:pt x="66466" y="107871"/>
                    <a:pt x="61513" y="109680"/>
                    <a:pt x="56465" y="109680"/>
                  </a:cubicBezTo>
                  <a:close/>
                </a:path>
              </a:pathLst>
            </a:custGeom>
            <a:solidFill>
              <a:schemeClr val="tx2"/>
            </a:solidFill>
            <a:ln w="9525" cap="flat">
              <a:noFill/>
              <a:prstDash val="solid"/>
              <a:miter/>
            </a:ln>
          </p:spPr>
          <p:txBody>
            <a:bodyPr rtlCol="0" anchor="ctr"/>
            <a:lstStyle/>
            <a:p>
              <a:endParaRPr lang="en-US"/>
            </a:p>
          </p:txBody>
        </p:sp>
      </p:grpSp>
      <p:grpSp>
        <p:nvGrpSpPr>
          <p:cNvPr id="9234" name="Group 9233">
            <a:extLst>
              <a:ext uri="{FF2B5EF4-FFF2-40B4-BE49-F238E27FC236}">
                <a16:creationId xmlns:a16="http://schemas.microsoft.com/office/drawing/2014/main" id="{6FD280F8-6E42-408F-9042-F51696FB1A8F}"/>
              </a:ext>
            </a:extLst>
          </p:cNvPr>
          <p:cNvGrpSpPr/>
          <p:nvPr/>
        </p:nvGrpSpPr>
        <p:grpSpPr>
          <a:xfrm>
            <a:off x="9795113" y="1710192"/>
            <a:ext cx="661832" cy="661832"/>
            <a:chOff x="7908512" y="3060383"/>
            <a:chExt cx="819150" cy="819150"/>
          </a:xfrm>
        </p:grpSpPr>
        <p:sp>
          <p:nvSpPr>
            <p:cNvPr id="62" name="Freeform: Shape 61">
              <a:extLst>
                <a:ext uri="{FF2B5EF4-FFF2-40B4-BE49-F238E27FC236}">
                  <a16:creationId xmlns:a16="http://schemas.microsoft.com/office/drawing/2014/main" id="{CF99C0E2-1788-4FF7-98C2-DE8A3FFE1867}"/>
                </a:ext>
              </a:extLst>
            </p:cNvPr>
            <p:cNvSpPr/>
            <p:nvPr/>
          </p:nvSpPr>
          <p:spPr>
            <a:xfrm>
              <a:off x="7908512" y="3060383"/>
              <a:ext cx="819150" cy="819150"/>
            </a:xfrm>
            <a:custGeom>
              <a:avLst/>
              <a:gdLst>
                <a:gd name="connsiteX0" fmla="*/ 824484 w 819150"/>
                <a:gd name="connsiteY0" fmla="*/ 412242 h 819150"/>
                <a:gd name="connsiteX1" fmla="*/ 412242 w 819150"/>
                <a:gd name="connsiteY1" fmla="*/ 824484 h 819150"/>
                <a:gd name="connsiteX2" fmla="*/ 0 w 819150"/>
                <a:gd name="connsiteY2" fmla="*/ 412242 h 819150"/>
                <a:gd name="connsiteX3" fmla="*/ 412242 w 819150"/>
                <a:gd name="connsiteY3" fmla="*/ 0 h 819150"/>
                <a:gd name="connsiteX4" fmla="*/ 824484 w 819150"/>
                <a:gd name="connsiteY4" fmla="*/ 412242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824484" y="412242"/>
                  </a:moveTo>
                  <a:cubicBezTo>
                    <a:pt x="824484" y="639890"/>
                    <a:pt x="639889" y="824484"/>
                    <a:pt x="412242" y="824484"/>
                  </a:cubicBezTo>
                  <a:cubicBezTo>
                    <a:pt x="184595" y="824484"/>
                    <a:pt x="0" y="639890"/>
                    <a:pt x="0" y="412242"/>
                  </a:cubicBezTo>
                  <a:cubicBezTo>
                    <a:pt x="0" y="184595"/>
                    <a:pt x="184499" y="0"/>
                    <a:pt x="412242" y="0"/>
                  </a:cubicBezTo>
                  <a:cubicBezTo>
                    <a:pt x="639985" y="0"/>
                    <a:pt x="824484" y="184499"/>
                    <a:pt x="824484" y="412242"/>
                  </a:cubicBezTo>
                  <a:close/>
                </a:path>
              </a:pathLst>
            </a:cu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63" name="Freeform: Shape 62">
              <a:extLst>
                <a:ext uri="{FF2B5EF4-FFF2-40B4-BE49-F238E27FC236}">
                  <a16:creationId xmlns:a16="http://schemas.microsoft.com/office/drawing/2014/main" id="{9068803A-848E-41A6-B275-4F2FF6134D12}"/>
                </a:ext>
              </a:extLst>
            </p:cNvPr>
            <p:cNvSpPr/>
            <p:nvPr/>
          </p:nvSpPr>
          <p:spPr>
            <a:xfrm>
              <a:off x="8494299" y="3359563"/>
              <a:ext cx="104775" cy="57150"/>
            </a:xfrm>
            <a:custGeom>
              <a:avLst/>
              <a:gdLst>
                <a:gd name="connsiteX0" fmla="*/ 99060 w 104775"/>
                <a:gd name="connsiteY0" fmla="*/ 59912 h 57150"/>
                <a:gd name="connsiteX1" fmla="*/ 108966 w 104775"/>
                <a:gd name="connsiteY1" fmla="*/ 54578 h 57150"/>
                <a:gd name="connsiteX2" fmla="*/ 108966 w 104775"/>
                <a:gd name="connsiteY2" fmla="*/ 54483 h 57150"/>
                <a:gd name="connsiteX3" fmla="*/ 54483 w 104775"/>
                <a:gd name="connsiteY3" fmla="*/ 0 h 57150"/>
                <a:gd name="connsiteX4" fmla="*/ 0 w 104775"/>
                <a:gd name="connsiteY4" fmla="*/ 54483 h 57150"/>
                <a:gd name="connsiteX5" fmla="*/ 0 w 104775"/>
                <a:gd name="connsiteY5" fmla="*/ 54578 h 57150"/>
                <a:gd name="connsiteX6" fmla="*/ 9906 w 104775"/>
                <a:gd name="connsiteY6" fmla="*/ 59912 h 57150"/>
                <a:gd name="connsiteX7" fmla="*/ 54483 w 104775"/>
                <a:gd name="connsiteY7" fmla="*/ 47244 h 57150"/>
                <a:gd name="connsiteX8" fmla="*/ 99060 w 104775"/>
                <a:gd name="connsiteY8" fmla="*/ 599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99060" y="59912"/>
                  </a:moveTo>
                  <a:cubicBezTo>
                    <a:pt x="103251" y="62579"/>
                    <a:pt x="108966" y="59531"/>
                    <a:pt x="108966" y="54578"/>
                  </a:cubicBezTo>
                  <a:cubicBezTo>
                    <a:pt x="108966" y="54578"/>
                    <a:pt x="108966" y="54483"/>
                    <a:pt x="108966" y="54483"/>
                  </a:cubicBezTo>
                  <a:cubicBezTo>
                    <a:pt x="108966" y="24384"/>
                    <a:pt x="84582" y="0"/>
                    <a:pt x="54483" y="0"/>
                  </a:cubicBezTo>
                  <a:cubicBezTo>
                    <a:pt x="24384" y="0"/>
                    <a:pt x="0" y="24384"/>
                    <a:pt x="0" y="54483"/>
                  </a:cubicBezTo>
                  <a:cubicBezTo>
                    <a:pt x="0" y="54483"/>
                    <a:pt x="0" y="54578"/>
                    <a:pt x="0" y="54578"/>
                  </a:cubicBezTo>
                  <a:cubicBezTo>
                    <a:pt x="0" y="59627"/>
                    <a:pt x="5620" y="62579"/>
                    <a:pt x="9906" y="59912"/>
                  </a:cubicBezTo>
                  <a:cubicBezTo>
                    <a:pt x="22860" y="51911"/>
                    <a:pt x="38100" y="47244"/>
                    <a:pt x="54483" y="47244"/>
                  </a:cubicBezTo>
                  <a:cubicBezTo>
                    <a:pt x="70771" y="47244"/>
                    <a:pt x="86011" y="51911"/>
                    <a:pt x="99060" y="59912"/>
                  </a:cubicBezTo>
                  <a:close/>
                </a:path>
              </a:pathLst>
            </a:custGeom>
            <a:solidFill>
              <a:schemeClr val="tx2"/>
            </a:solidFill>
            <a:ln w="9525" cap="flat">
              <a:noFill/>
              <a:prstDash val="solid"/>
              <a:miter/>
            </a:ln>
          </p:spPr>
          <p:txBody>
            <a:bodyPr rtlCol="0" anchor="ctr"/>
            <a:lstStyle/>
            <a:p>
              <a:endParaRPr lang="en-US"/>
            </a:p>
          </p:txBody>
        </p:sp>
        <p:sp>
          <p:nvSpPr>
            <p:cNvPr id="9216" name="Freeform: Shape 9215">
              <a:extLst>
                <a:ext uri="{FF2B5EF4-FFF2-40B4-BE49-F238E27FC236}">
                  <a16:creationId xmlns:a16="http://schemas.microsoft.com/office/drawing/2014/main" id="{80609AB9-19F1-480D-A114-B0B800A98E27}"/>
                </a:ext>
              </a:extLst>
            </p:cNvPr>
            <p:cNvSpPr/>
            <p:nvPr/>
          </p:nvSpPr>
          <p:spPr>
            <a:xfrm>
              <a:off x="8038338" y="3359563"/>
              <a:ext cx="104775" cy="57150"/>
            </a:xfrm>
            <a:custGeom>
              <a:avLst/>
              <a:gdLst>
                <a:gd name="connsiteX0" fmla="*/ 99060 w 104775"/>
                <a:gd name="connsiteY0" fmla="*/ 59912 h 57150"/>
                <a:gd name="connsiteX1" fmla="*/ 108966 w 104775"/>
                <a:gd name="connsiteY1" fmla="*/ 54578 h 57150"/>
                <a:gd name="connsiteX2" fmla="*/ 108966 w 104775"/>
                <a:gd name="connsiteY2" fmla="*/ 54483 h 57150"/>
                <a:gd name="connsiteX3" fmla="*/ 54483 w 104775"/>
                <a:gd name="connsiteY3" fmla="*/ 0 h 57150"/>
                <a:gd name="connsiteX4" fmla="*/ 0 w 104775"/>
                <a:gd name="connsiteY4" fmla="*/ 54483 h 57150"/>
                <a:gd name="connsiteX5" fmla="*/ 0 w 104775"/>
                <a:gd name="connsiteY5" fmla="*/ 54578 h 57150"/>
                <a:gd name="connsiteX6" fmla="*/ 9906 w 104775"/>
                <a:gd name="connsiteY6" fmla="*/ 59912 h 57150"/>
                <a:gd name="connsiteX7" fmla="*/ 54388 w 104775"/>
                <a:gd name="connsiteY7" fmla="*/ 47244 h 57150"/>
                <a:gd name="connsiteX8" fmla="*/ 99060 w 104775"/>
                <a:gd name="connsiteY8" fmla="*/ 599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99060" y="59912"/>
                  </a:moveTo>
                  <a:cubicBezTo>
                    <a:pt x="103346" y="62579"/>
                    <a:pt x="108966" y="59531"/>
                    <a:pt x="108966" y="54578"/>
                  </a:cubicBezTo>
                  <a:cubicBezTo>
                    <a:pt x="108966" y="54578"/>
                    <a:pt x="108966" y="54483"/>
                    <a:pt x="108966" y="54483"/>
                  </a:cubicBezTo>
                  <a:cubicBezTo>
                    <a:pt x="108966" y="24384"/>
                    <a:pt x="84582" y="0"/>
                    <a:pt x="54483" y="0"/>
                  </a:cubicBezTo>
                  <a:cubicBezTo>
                    <a:pt x="24384" y="0"/>
                    <a:pt x="0" y="24384"/>
                    <a:pt x="0" y="54483"/>
                  </a:cubicBezTo>
                  <a:cubicBezTo>
                    <a:pt x="0" y="54483"/>
                    <a:pt x="0" y="54578"/>
                    <a:pt x="0" y="54578"/>
                  </a:cubicBezTo>
                  <a:cubicBezTo>
                    <a:pt x="0" y="59627"/>
                    <a:pt x="5620" y="62579"/>
                    <a:pt x="9906" y="59912"/>
                  </a:cubicBezTo>
                  <a:cubicBezTo>
                    <a:pt x="22860" y="51911"/>
                    <a:pt x="38100" y="47244"/>
                    <a:pt x="54388" y="47244"/>
                  </a:cubicBezTo>
                  <a:cubicBezTo>
                    <a:pt x="70866" y="47244"/>
                    <a:pt x="86106" y="51911"/>
                    <a:pt x="99060" y="59912"/>
                  </a:cubicBezTo>
                  <a:close/>
                </a:path>
              </a:pathLst>
            </a:custGeom>
            <a:solidFill>
              <a:schemeClr val="tx2"/>
            </a:solidFill>
            <a:ln w="9525" cap="flat">
              <a:noFill/>
              <a:prstDash val="solid"/>
              <a:miter/>
            </a:ln>
          </p:spPr>
          <p:txBody>
            <a:bodyPr rtlCol="0" anchor="ctr"/>
            <a:lstStyle/>
            <a:p>
              <a:endParaRPr lang="en-US"/>
            </a:p>
          </p:txBody>
        </p:sp>
        <p:sp>
          <p:nvSpPr>
            <p:cNvPr id="9217" name="Freeform: Shape 9216">
              <a:extLst>
                <a:ext uri="{FF2B5EF4-FFF2-40B4-BE49-F238E27FC236}">
                  <a16:creationId xmlns:a16="http://schemas.microsoft.com/office/drawing/2014/main" id="{9C2AE9CB-51F7-4908-9018-937069B72973}"/>
                </a:ext>
              </a:extLst>
            </p:cNvPr>
            <p:cNvSpPr/>
            <p:nvPr/>
          </p:nvSpPr>
          <p:spPr>
            <a:xfrm>
              <a:off x="8092904" y="3502724"/>
              <a:ext cx="447675" cy="200025"/>
            </a:xfrm>
            <a:custGeom>
              <a:avLst/>
              <a:gdLst>
                <a:gd name="connsiteX0" fmla="*/ 17157 w 447675"/>
                <a:gd name="connsiteY0" fmla="*/ 32290 h 200025"/>
                <a:gd name="connsiteX1" fmla="*/ 1631 w 447675"/>
                <a:gd name="connsiteY1" fmla="*/ 64008 h 200025"/>
                <a:gd name="connsiteX2" fmla="*/ 227945 w 447675"/>
                <a:gd name="connsiteY2" fmla="*/ 207169 h 200025"/>
                <a:gd name="connsiteX3" fmla="*/ 454259 w 447675"/>
                <a:gd name="connsiteY3" fmla="*/ 64008 h 200025"/>
                <a:gd name="connsiteX4" fmla="*/ 438733 w 447675"/>
                <a:gd name="connsiteY4" fmla="*/ 32290 h 200025"/>
                <a:gd name="connsiteX5" fmla="*/ 17157 w 447675"/>
                <a:gd name="connsiteY5" fmla="*/ 3229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7675" h="200025">
                  <a:moveTo>
                    <a:pt x="17157" y="32290"/>
                  </a:moveTo>
                  <a:cubicBezTo>
                    <a:pt x="4012" y="36766"/>
                    <a:pt x="-3513" y="51054"/>
                    <a:pt x="1631" y="64008"/>
                  </a:cubicBezTo>
                  <a:cubicBezTo>
                    <a:pt x="32301" y="141732"/>
                    <a:pt x="122312" y="207169"/>
                    <a:pt x="227945" y="207169"/>
                  </a:cubicBezTo>
                  <a:cubicBezTo>
                    <a:pt x="333577" y="207169"/>
                    <a:pt x="423588" y="141732"/>
                    <a:pt x="454259" y="64008"/>
                  </a:cubicBezTo>
                  <a:cubicBezTo>
                    <a:pt x="459307" y="51054"/>
                    <a:pt x="451878" y="36766"/>
                    <a:pt x="438733" y="32290"/>
                  </a:cubicBezTo>
                  <a:cubicBezTo>
                    <a:pt x="311384" y="-10763"/>
                    <a:pt x="144411" y="-10763"/>
                    <a:pt x="17157" y="32290"/>
                  </a:cubicBezTo>
                  <a:close/>
                </a:path>
              </a:pathLst>
            </a:custGeom>
            <a:solidFill>
              <a:schemeClr val="tx2"/>
            </a:solidFill>
            <a:ln w="9525" cap="flat">
              <a:noFill/>
              <a:prstDash val="solid"/>
              <a:miter/>
            </a:ln>
          </p:spPr>
          <p:txBody>
            <a:bodyPr rtlCol="0" anchor="ctr"/>
            <a:lstStyle/>
            <a:p>
              <a:endParaRPr lang="en-US"/>
            </a:p>
          </p:txBody>
        </p:sp>
        <p:sp>
          <p:nvSpPr>
            <p:cNvPr id="9219" name="Freeform: Shape 9218">
              <a:extLst>
                <a:ext uri="{FF2B5EF4-FFF2-40B4-BE49-F238E27FC236}">
                  <a16:creationId xmlns:a16="http://schemas.microsoft.com/office/drawing/2014/main" id="{93C6FC1E-75E2-4EF5-B298-01EC8C484BDF}"/>
                </a:ext>
              </a:extLst>
            </p:cNvPr>
            <p:cNvSpPr/>
            <p:nvPr/>
          </p:nvSpPr>
          <p:spPr>
            <a:xfrm>
              <a:off x="8207406" y="3645598"/>
              <a:ext cx="219075" cy="57150"/>
            </a:xfrm>
            <a:custGeom>
              <a:avLst/>
              <a:gdLst>
                <a:gd name="connsiteX0" fmla="*/ 0 w 219075"/>
                <a:gd name="connsiteY0" fmla="*/ 37719 h 57150"/>
                <a:gd name="connsiteX1" fmla="*/ 113347 w 219075"/>
                <a:gd name="connsiteY1" fmla="*/ 64294 h 57150"/>
                <a:gd name="connsiteX2" fmla="*/ 226695 w 219075"/>
                <a:gd name="connsiteY2" fmla="*/ 37719 h 57150"/>
                <a:gd name="connsiteX3" fmla="*/ 113347 w 219075"/>
                <a:gd name="connsiteY3" fmla="*/ 0 h 57150"/>
                <a:gd name="connsiteX4" fmla="*/ 0 w 219075"/>
                <a:gd name="connsiteY4" fmla="*/ 3771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57150">
                  <a:moveTo>
                    <a:pt x="0" y="37719"/>
                  </a:moveTo>
                  <a:cubicBezTo>
                    <a:pt x="33718" y="54388"/>
                    <a:pt x="72390" y="64294"/>
                    <a:pt x="113347" y="64294"/>
                  </a:cubicBezTo>
                  <a:cubicBezTo>
                    <a:pt x="154400" y="64294"/>
                    <a:pt x="192976" y="54293"/>
                    <a:pt x="226695" y="37719"/>
                  </a:cubicBezTo>
                  <a:cubicBezTo>
                    <a:pt x="195453" y="14192"/>
                    <a:pt x="156115" y="0"/>
                    <a:pt x="113347" y="0"/>
                  </a:cubicBezTo>
                  <a:cubicBezTo>
                    <a:pt x="70580" y="95"/>
                    <a:pt x="31242" y="14192"/>
                    <a:pt x="0" y="37719"/>
                  </a:cubicBezTo>
                  <a:close/>
                </a:path>
              </a:pathLst>
            </a:custGeom>
            <a:solidFill>
              <a:schemeClr val="tx2">
                <a:lumMod val="60000"/>
                <a:lumOff val="40000"/>
              </a:schemeClr>
            </a:solidFill>
            <a:ln w="9525" cap="flat">
              <a:noFill/>
              <a:prstDash val="solid"/>
              <a:miter/>
            </a:ln>
          </p:spPr>
          <p:txBody>
            <a:bodyPr rtlCol="0" anchor="ctr"/>
            <a:lstStyle/>
            <a:p>
              <a:endParaRPr lang="en-US"/>
            </a:p>
          </p:txBody>
        </p:sp>
      </p:grpSp>
      <p:grpSp>
        <p:nvGrpSpPr>
          <p:cNvPr id="9233" name="Group 9232">
            <a:extLst>
              <a:ext uri="{FF2B5EF4-FFF2-40B4-BE49-F238E27FC236}">
                <a16:creationId xmlns:a16="http://schemas.microsoft.com/office/drawing/2014/main" id="{31777C8B-3636-4E85-97A1-0E51E3E73B25}"/>
              </a:ext>
            </a:extLst>
          </p:cNvPr>
          <p:cNvGrpSpPr/>
          <p:nvPr/>
        </p:nvGrpSpPr>
        <p:grpSpPr>
          <a:xfrm>
            <a:off x="7879534" y="1660171"/>
            <a:ext cx="761876" cy="761876"/>
            <a:chOff x="6544384" y="3019271"/>
            <a:chExt cx="942975" cy="942975"/>
          </a:xfrm>
        </p:grpSpPr>
        <p:sp>
          <p:nvSpPr>
            <p:cNvPr id="9220" name="Freeform: Shape 9219">
              <a:extLst>
                <a:ext uri="{FF2B5EF4-FFF2-40B4-BE49-F238E27FC236}">
                  <a16:creationId xmlns:a16="http://schemas.microsoft.com/office/drawing/2014/main" id="{8CB73D4B-8C6D-4FE9-A37C-8FA53CE936EC}"/>
                </a:ext>
              </a:extLst>
            </p:cNvPr>
            <p:cNvSpPr/>
            <p:nvPr/>
          </p:nvSpPr>
          <p:spPr>
            <a:xfrm>
              <a:off x="6544384" y="3019271"/>
              <a:ext cx="942975" cy="942975"/>
            </a:xfrm>
            <a:custGeom>
              <a:avLst/>
              <a:gdLst>
                <a:gd name="connsiteX0" fmla="*/ 879271 w 942975"/>
                <a:gd name="connsiteY0" fmla="*/ 407048 h 942975"/>
                <a:gd name="connsiteX1" fmla="*/ 537399 w 942975"/>
                <a:gd name="connsiteY1" fmla="*/ 879271 h 942975"/>
                <a:gd name="connsiteX2" fmla="*/ 65176 w 942975"/>
                <a:gd name="connsiteY2" fmla="*/ 537399 h 942975"/>
                <a:gd name="connsiteX3" fmla="*/ 407048 w 942975"/>
                <a:gd name="connsiteY3" fmla="*/ 65175 h 942975"/>
                <a:gd name="connsiteX4" fmla="*/ 879271 w 942975"/>
                <a:gd name="connsiteY4" fmla="*/ 407048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5" h="942975">
                  <a:moveTo>
                    <a:pt x="879271" y="407048"/>
                  </a:moveTo>
                  <a:cubicBezTo>
                    <a:pt x="915266" y="631854"/>
                    <a:pt x="762205" y="843276"/>
                    <a:pt x="537399" y="879271"/>
                  </a:cubicBezTo>
                  <a:cubicBezTo>
                    <a:pt x="312592" y="915266"/>
                    <a:pt x="101171" y="762205"/>
                    <a:pt x="65176" y="537399"/>
                  </a:cubicBezTo>
                  <a:cubicBezTo>
                    <a:pt x="29180" y="312592"/>
                    <a:pt x="182241" y="101171"/>
                    <a:pt x="407048" y="65175"/>
                  </a:cubicBezTo>
                  <a:cubicBezTo>
                    <a:pt x="631854" y="29180"/>
                    <a:pt x="843276" y="182241"/>
                    <a:pt x="879271" y="407048"/>
                  </a:cubicBezTo>
                  <a:close/>
                </a:path>
              </a:pathLst>
            </a:cu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221" name="Freeform: Shape 9220">
              <a:extLst>
                <a:ext uri="{FF2B5EF4-FFF2-40B4-BE49-F238E27FC236}">
                  <a16:creationId xmlns:a16="http://schemas.microsoft.com/office/drawing/2014/main" id="{7EFD4721-4D7C-44C6-8228-D316F1D7737F}"/>
                </a:ext>
              </a:extLst>
            </p:cNvPr>
            <p:cNvSpPr/>
            <p:nvPr/>
          </p:nvSpPr>
          <p:spPr>
            <a:xfrm>
              <a:off x="7156608" y="3378613"/>
              <a:ext cx="104775" cy="57150"/>
            </a:xfrm>
            <a:custGeom>
              <a:avLst/>
              <a:gdLst>
                <a:gd name="connsiteX0" fmla="*/ 99060 w 104775"/>
                <a:gd name="connsiteY0" fmla="*/ 59912 h 57150"/>
                <a:gd name="connsiteX1" fmla="*/ 108966 w 104775"/>
                <a:gd name="connsiteY1" fmla="*/ 54578 h 57150"/>
                <a:gd name="connsiteX2" fmla="*/ 108966 w 104775"/>
                <a:gd name="connsiteY2" fmla="*/ 54483 h 57150"/>
                <a:gd name="connsiteX3" fmla="*/ 54483 w 104775"/>
                <a:gd name="connsiteY3" fmla="*/ 0 h 57150"/>
                <a:gd name="connsiteX4" fmla="*/ 0 w 104775"/>
                <a:gd name="connsiteY4" fmla="*/ 54483 h 57150"/>
                <a:gd name="connsiteX5" fmla="*/ 0 w 104775"/>
                <a:gd name="connsiteY5" fmla="*/ 54578 h 57150"/>
                <a:gd name="connsiteX6" fmla="*/ 9906 w 104775"/>
                <a:gd name="connsiteY6" fmla="*/ 59912 h 57150"/>
                <a:gd name="connsiteX7" fmla="*/ 54483 w 104775"/>
                <a:gd name="connsiteY7" fmla="*/ 47244 h 57150"/>
                <a:gd name="connsiteX8" fmla="*/ 99060 w 104775"/>
                <a:gd name="connsiteY8" fmla="*/ 599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99060" y="59912"/>
                  </a:moveTo>
                  <a:cubicBezTo>
                    <a:pt x="103346" y="62579"/>
                    <a:pt x="108966" y="59531"/>
                    <a:pt x="108966" y="54578"/>
                  </a:cubicBezTo>
                  <a:cubicBezTo>
                    <a:pt x="108966" y="54578"/>
                    <a:pt x="108966" y="54483"/>
                    <a:pt x="108966" y="54483"/>
                  </a:cubicBezTo>
                  <a:cubicBezTo>
                    <a:pt x="108966" y="24384"/>
                    <a:pt x="84582" y="0"/>
                    <a:pt x="54483" y="0"/>
                  </a:cubicBezTo>
                  <a:cubicBezTo>
                    <a:pt x="24384" y="0"/>
                    <a:pt x="0" y="24384"/>
                    <a:pt x="0" y="54483"/>
                  </a:cubicBezTo>
                  <a:cubicBezTo>
                    <a:pt x="0" y="54578"/>
                    <a:pt x="0" y="54578"/>
                    <a:pt x="0" y="54578"/>
                  </a:cubicBezTo>
                  <a:cubicBezTo>
                    <a:pt x="0" y="59627"/>
                    <a:pt x="5620" y="62579"/>
                    <a:pt x="9906" y="59912"/>
                  </a:cubicBezTo>
                  <a:cubicBezTo>
                    <a:pt x="22860" y="51911"/>
                    <a:pt x="38100" y="47244"/>
                    <a:pt x="54483" y="47244"/>
                  </a:cubicBezTo>
                  <a:cubicBezTo>
                    <a:pt x="70866" y="47244"/>
                    <a:pt x="86106" y="51911"/>
                    <a:pt x="99060" y="59912"/>
                  </a:cubicBezTo>
                  <a:close/>
                </a:path>
              </a:pathLst>
            </a:custGeom>
            <a:solidFill>
              <a:schemeClr val="tx2"/>
            </a:solidFill>
            <a:ln w="9525" cap="flat">
              <a:noFill/>
              <a:prstDash val="solid"/>
              <a:miter/>
            </a:ln>
          </p:spPr>
          <p:txBody>
            <a:bodyPr rtlCol="0" anchor="ctr"/>
            <a:lstStyle/>
            <a:p>
              <a:endParaRPr lang="en-US"/>
            </a:p>
          </p:txBody>
        </p:sp>
        <p:sp>
          <p:nvSpPr>
            <p:cNvPr id="9222" name="Freeform: Shape 9221">
              <a:extLst>
                <a:ext uri="{FF2B5EF4-FFF2-40B4-BE49-F238E27FC236}">
                  <a16:creationId xmlns:a16="http://schemas.microsoft.com/office/drawing/2014/main" id="{7FDF2E32-5BA0-46B9-A394-8D6E6F8CF256}"/>
                </a:ext>
              </a:extLst>
            </p:cNvPr>
            <p:cNvSpPr/>
            <p:nvPr/>
          </p:nvSpPr>
          <p:spPr>
            <a:xfrm>
              <a:off x="6767893" y="3378613"/>
              <a:ext cx="104775" cy="57150"/>
            </a:xfrm>
            <a:custGeom>
              <a:avLst/>
              <a:gdLst>
                <a:gd name="connsiteX0" fmla="*/ 99060 w 104775"/>
                <a:gd name="connsiteY0" fmla="*/ 59912 h 57150"/>
                <a:gd name="connsiteX1" fmla="*/ 108966 w 104775"/>
                <a:gd name="connsiteY1" fmla="*/ 54578 h 57150"/>
                <a:gd name="connsiteX2" fmla="*/ 108966 w 104775"/>
                <a:gd name="connsiteY2" fmla="*/ 54483 h 57150"/>
                <a:gd name="connsiteX3" fmla="*/ 54483 w 104775"/>
                <a:gd name="connsiteY3" fmla="*/ 0 h 57150"/>
                <a:gd name="connsiteX4" fmla="*/ 0 w 104775"/>
                <a:gd name="connsiteY4" fmla="*/ 54483 h 57150"/>
                <a:gd name="connsiteX5" fmla="*/ 0 w 104775"/>
                <a:gd name="connsiteY5" fmla="*/ 54578 h 57150"/>
                <a:gd name="connsiteX6" fmla="*/ 9906 w 104775"/>
                <a:gd name="connsiteY6" fmla="*/ 59912 h 57150"/>
                <a:gd name="connsiteX7" fmla="*/ 54483 w 104775"/>
                <a:gd name="connsiteY7" fmla="*/ 47244 h 57150"/>
                <a:gd name="connsiteX8" fmla="*/ 99060 w 104775"/>
                <a:gd name="connsiteY8" fmla="*/ 5991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99060" y="59912"/>
                  </a:moveTo>
                  <a:cubicBezTo>
                    <a:pt x="103346" y="62579"/>
                    <a:pt x="108966" y="59531"/>
                    <a:pt x="108966" y="54578"/>
                  </a:cubicBezTo>
                  <a:cubicBezTo>
                    <a:pt x="108966" y="54578"/>
                    <a:pt x="108966" y="54483"/>
                    <a:pt x="108966" y="54483"/>
                  </a:cubicBezTo>
                  <a:cubicBezTo>
                    <a:pt x="108966" y="24384"/>
                    <a:pt x="84582" y="0"/>
                    <a:pt x="54483" y="0"/>
                  </a:cubicBezTo>
                  <a:cubicBezTo>
                    <a:pt x="24384" y="0"/>
                    <a:pt x="0" y="24384"/>
                    <a:pt x="0" y="54483"/>
                  </a:cubicBezTo>
                  <a:cubicBezTo>
                    <a:pt x="0" y="54578"/>
                    <a:pt x="0" y="54578"/>
                    <a:pt x="0" y="54578"/>
                  </a:cubicBezTo>
                  <a:cubicBezTo>
                    <a:pt x="0" y="59627"/>
                    <a:pt x="5620" y="62579"/>
                    <a:pt x="9906" y="59912"/>
                  </a:cubicBezTo>
                  <a:cubicBezTo>
                    <a:pt x="22860" y="51911"/>
                    <a:pt x="38100" y="47244"/>
                    <a:pt x="54483" y="47244"/>
                  </a:cubicBezTo>
                  <a:cubicBezTo>
                    <a:pt x="70866" y="47244"/>
                    <a:pt x="86106" y="51911"/>
                    <a:pt x="99060" y="59912"/>
                  </a:cubicBezTo>
                  <a:close/>
                </a:path>
              </a:pathLst>
            </a:custGeom>
            <a:solidFill>
              <a:schemeClr val="tx2"/>
            </a:solidFill>
            <a:ln w="9525" cap="flat">
              <a:noFill/>
              <a:prstDash val="solid"/>
              <a:miter/>
            </a:ln>
          </p:spPr>
          <p:txBody>
            <a:bodyPr rtlCol="0" anchor="ctr"/>
            <a:lstStyle/>
            <a:p>
              <a:endParaRPr lang="en-US"/>
            </a:p>
          </p:txBody>
        </p:sp>
        <p:sp>
          <p:nvSpPr>
            <p:cNvPr id="9223" name="Freeform: Shape 9222">
              <a:extLst>
                <a:ext uri="{FF2B5EF4-FFF2-40B4-BE49-F238E27FC236}">
                  <a16:creationId xmlns:a16="http://schemas.microsoft.com/office/drawing/2014/main" id="{50808E20-94F7-4B7E-ABB4-124AF28F2A52}"/>
                </a:ext>
              </a:extLst>
            </p:cNvPr>
            <p:cNvSpPr/>
            <p:nvPr/>
          </p:nvSpPr>
          <p:spPr>
            <a:xfrm>
              <a:off x="6825244" y="3571314"/>
              <a:ext cx="381000" cy="104775"/>
            </a:xfrm>
            <a:custGeom>
              <a:avLst/>
              <a:gdLst>
                <a:gd name="connsiteX0" fmla="*/ 193728 w 381000"/>
                <a:gd name="connsiteY0" fmla="*/ 108099 h 104775"/>
                <a:gd name="connsiteX1" fmla="*/ 6467 w 381000"/>
                <a:gd name="connsiteY1" fmla="*/ 34947 h 104775"/>
                <a:gd name="connsiteX2" fmla="*/ 5419 w 381000"/>
                <a:gd name="connsiteY2" fmla="*/ 6467 h 104775"/>
                <a:gd name="connsiteX3" fmla="*/ 33899 w 381000"/>
                <a:gd name="connsiteY3" fmla="*/ 5419 h 104775"/>
                <a:gd name="connsiteX4" fmla="*/ 193728 w 381000"/>
                <a:gd name="connsiteY4" fmla="*/ 67808 h 104775"/>
                <a:gd name="connsiteX5" fmla="*/ 349462 w 381000"/>
                <a:gd name="connsiteY5" fmla="*/ 9134 h 104775"/>
                <a:gd name="connsiteX6" fmla="*/ 377942 w 381000"/>
                <a:gd name="connsiteY6" fmla="*/ 10848 h 104775"/>
                <a:gd name="connsiteX7" fmla="*/ 376227 w 381000"/>
                <a:gd name="connsiteY7" fmla="*/ 39328 h 104775"/>
                <a:gd name="connsiteX8" fmla="*/ 193728 w 381000"/>
                <a:gd name="connsiteY8" fmla="*/ 108099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104775">
                  <a:moveTo>
                    <a:pt x="193728" y="108099"/>
                  </a:moveTo>
                  <a:cubicBezTo>
                    <a:pt x="124768" y="108099"/>
                    <a:pt x="56473" y="81429"/>
                    <a:pt x="6467" y="34947"/>
                  </a:cubicBezTo>
                  <a:cubicBezTo>
                    <a:pt x="-1724" y="27327"/>
                    <a:pt x="-2201" y="14658"/>
                    <a:pt x="5419" y="6467"/>
                  </a:cubicBezTo>
                  <a:cubicBezTo>
                    <a:pt x="12944" y="-1725"/>
                    <a:pt x="25708" y="-2201"/>
                    <a:pt x="33899" y="5419"/>
                  </a:cubicBezTo>
                  <a:cubicBezTo>
                    <a:pt x="76571" y="45043"/>
                    <a:pt x="134769" y="67808"/>
                    <a:pt x="193728" y="67808"/>
                  </a:cubicBezTo>
                  <a:cubicBezTo>
                    <a:pt x="250593" y="67808"/>
                    <a:pt x="307267" y="46472"/>
                    <a:pt x="349462" y="9134"/>
                  </a:cubicBezTo>
                  <a:cubicBezTo>
                    <a:pt x="357844" y="1800"/>
                    <a:pt x="370512" y="2562"/>
                    <a:pt x="377942" y="10848"/>
                  </a:cubicBezTo>
                  <a:cubicBezTo>
                    <a:pt x="385276" y="19230"/>
                    <a:pt x="384514" y="31899"/>
                    <a:pt x="376227" y="39328"/>
                  </a:cubicBezTo>
                  <a:cubicBezTo>
                    <a:pt x="326031" y="83715"/>
                    <a:pt x="261261" y="108099"/>
                    <a:pt x="193728" y="108099"/>
                  </a:cubicBezTo>
                  <a:close/>
                </a:path>
              </a:pathLst>
            </a:custGeom>
            <a:solidFill>
              <a:schemeClr val="tx2"/>
            </a:solidFill>
            <a:ln w="9525" cap="flat">
              <a:noFill/>
              <a:prstDash val="solid"/>
              <a:miter/>
            </a:ln>
          </p:spPr>
          <p:txBody>
            <a:bodyPr rtlCol="0" anchor="ctr"/>
            <a:lstStyle/>
            <a:p>
              <a:endParaRPr lang="en-US"/>
            </a:p>
          </p:txBody>
        </p:sp>
      </p:grpSp>
      <p:grpSp>
        <p:nvGrpSpPr>
          <p:cNvPr id="9231" name="Group 9230">
            <a:extLst>
              <a:ext uri="{FF2B5EF4-FFF2-40B4-BE49-F238E27FC236}">
                <a16:creationId xmlns:a16="http://schemas.microsoft.com/office/drawing/2014/main" id="{A908AF93-6C2D-419E-97AE-FFA9D5F24CD7}"/>
              </a:ext>
            </a:extLst>
          </p:cNvPr>
          <p:cNvGrpSpPr/>
          <p:nvPr/>
        </p:nvGrpSpPr>
        <p:grpSpPr>
          <a:xfrm>
            <a:off x="4200620" y="1710192"/>
            <a:ext cx="661832" cy="661832"/>
            <a:chOff x="4584001" y="3004471"/>
            <a:chExt cx="819150" cy="819150"/>
          </a:xfrm>
        </p:grpSpPr>
        <p:sp>
          <p:nvSpPr>
            <p:cNvPr id="9224" name="Freeform: Shape 9223">
              <a:extLst>
                <a:ext uri="{FF2B5EF4-FFF2-40B4-BE49-F238E27FC236}">
                  <a16:creationId xmlns:a16="http://schemas.microsoft.com/office/drawing/2014/main" id="{C390841A-5E37-4546-818A-B6DF44C4A585}"/>
                </a:ext>
              </a:extLst>
            </p:cNvPr>
            <p:cNvSpPr/>
            <p:nvPr/>
          </p:nvSpPr>
          <p:spPr>
            <a:xfrm>
              <a:off x="4584001" y="3004471"/>
              <a:ext cx="819150" cy="819150"/>
            </a:xfrm>
            <a:custGeom>
              <a:avLst/>
              <a:gdLst>
                <a:gd name="connsiteX0" fmla="*/ 824484 w 819150"/>
                <a:gd name="connsiteY0" fmla="*/ 412242 h 819150"/>
                <a:gd name="connsiteX1" fmla="*/ 412242 w 819150"/>
                <a:gd name="connsiteY1" fmla="*/ 824484 h 819150"/>
                <a:gd name="connsiteX2" fmla="*/ 0 w 819150"/>
                <a:gd name="connsiteY2" fmla="*/ 412242 h 819150"/>
                <a:gd name="connsiteX3" fmla="*/ 412242 w 819150"/>
                <a:gd name="connsiteY3" fmla="*/ 0 h 819150"/>
                <a:gd name="connsiteX4" fmla="*/ 824484 w 819150"/>
                <a:gd name="connsiteY4" fmla="*/ 412242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824484" y="412242"/>
                  </a:moveTo>
                  <a:cubicBezTo>
                    <a:pt x="824484" y="639890"/>
                    <a:pt x="639985" y="824484"/>
                    <a:pt x="412242" y="824484"/>
                  </a:cubicBezTo>
                  <a:cubicBezTo>
                    <a:pt x="184594" y="824484"/>
                    <a:pt x="0" y="639985"/>
                    <a:pt x="0" y="412242"/>
                  </a:cubicBezTo>
                  <a:cubicBezTo>
                    <a:pt x="0" y="184595"/>
                    <a:pt x="184594" y="0"/>
                    <a:pt x="412242" y="0"/>
                  </a:cubicBezTo>
                  <a:cubicBezTo>
                    <a:pt x="639985" y="95"/>
                    <a:pt x="824484" y="184595"/>
                    <a:pt x="824484" y="412242"/>
                  </a:cubicBezTo>
                  <a:close/>
                </a:path>
              </a:pathLst>
            </a:cu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225" name="Freeform: Shape 9224">
              <a:extLst>
                <a:ext uri="{FF2B5EF4-FFF2-40B4-BE49-F238E27FC236}">
                  <a16:creationId xmlns:a16="http://schemas.microsoft.com/office/drawing/2014/main" id="{B6918E0A-7A78-49B4-801D-4B49133A198F}"/>
                </a:ext>
              </a:extLst>
            </p:cNvPr>
            <p:cNvSpPr/>
            <p:nvPr/>
          </p:nvSpPr>
          <p:spPr>
            <a:xfrm>
              <a:off x="4835956" y="3533687"/>
              <a:ext cx="333375" cy="95250"/>
            </a:xfrm>
            <a:custGeom>
              <a:avLst/>
              <a:gdLst>
                <a:gd name="connsiteX0" fmla="*/ 319641 w 333375"/>
                <a:gd name="connsiteY0" fmla="*/ 97338 h 95250"/>
                <a:gd name="connsiteX1" fmla="*/ 305925 w 333375"/>
                <a:gd name="connsiteY1" fmla="*/ 91909 h 95250"/>
                <a:gd name="connsiteX2" fmla="*/ 177432 w 333375"/>
                <a:gd name="connsiteY2" fmla="*/ 40474 h 95250"/>
                <a:gd name="connsiteX3" fmla="*/ 34081 w 333375"/>
                <a:gd name="connsiteY3" fmla="*/ 91718 h 95250"/>
                <a:gd name="connsiteX4" fmla="*/ 5601 w 333375"/>
                <a:gd name="connsiteY4" fmla="*/ 91051 h 95250"/>
                <a:gd name="connsiteX5" fmla="*/ 6268 w 333375"/>
                <a:gd name="connsiteY5" fmla="*/ 62572 h 95250"/>
                <a:gd name="connsiteX6" fmla="*/ 178956 w 333375"/>
                <a:gd name="connsiteY6" fmla="*/ 183 h 95250"/>
                <a:gd name="connsiteX7" fmla="*/ 333452 w 333375"/>
                <a:gd name="connsiteY7" fmla="*/ 62381 h 95250"/>
                <a:gd name="connsiteX8" fmla="*/ 334500 w 333375"/>
                <a:gd name="connsiteY8" fmla="*/ 90861 h 95250"/>
                <a:gd name="connsiteX9" fmla="*/ 319641 w 333375"/>
                <a:gd name="connsiteY9" fmla="*/ 9733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95250">
                  <a:moveTo>
                    <a:pt x="319641" y="97338"/>
                  </a:moveTo>
                  <a:cubicBezTo>
                    <a:pt x="314688" y="97338"/>
                    <a:pt x="309830" y="95528"/>
                    <a:pt x="305925" y="91909"/>
                  </a:cubicBezTo>
                  <a:cubicBezTo>
                    <a:pt x="272397" y="60667"/>
                    <a:pt x="226772" y="42379"/>
                    <a:pt x="177432" y="40474"/>
                  </a:cubicBezTo>
                  <a:cubicBezTo>
                    <a:pt x="122568" y="38378"/>
                    <a:pt x="70371" y="57047"/>
                    <a:pt x="34081" y="91718"/>
                  </a:cubicBezTo>
                  <a:cubicBezTo>
                    <a:pt x="26080" y="99433"/>
                    <a:pt x="13317" y="99052"/>
                    <a:pt x="5601" y="91051"/>
                  </a:cubicBezTo>
                  <a:cubicBezTo>
                    <a:pt x="-2114" y="83050"/>
                    <a:pt x="-1828" y="70192"/>
                    <a:pt x="6268" y="62572"/>
                  </a:cubicBezTo>
                  <a:cubicBezTo>
                    <a:pt x="50369" y="20471"/>
                    <a:pt x="113424" y="-2294"/>
                    <a:pt x="178956" y="183"/>
                  </a:cubicBezTo>
                  <a:cubicBezTo>
                    <a:pt x="237916" y="2469"/>
                    <a:pt x="292780" y="24472"/>
                    <a:pt x="333452" y="62381"/>
                  </a:cubicBezTo>
                  <a:cubicBezTo>
                    <a:pt x="341643" y="70001"/>
                    <a:pt x="342024" y="82765"/>
                    <a:pt x="334500" y="90861"/>
                  </a:cubicBezTo>
                  <a:cubicBezTo>
                    <a:pt x="330404" y="95242"/>
                    <a:pt x="324975" y="97338"/>
                    <a:pt x="319641" y="97338"/>
                  </a:cubicBezTo>
                  <a:close/>
                </a:path>
              </a:pathLst>
            </a:custGeom>
            <a:solidFill>
              <a:schemeClr val="tx2"/>
            </a:solidFill>
            <a:ln w="9525" cap="flat">
              <a:noFill/>
              <a:prstDash val="solid"/>
              <a:miter/>
            </a:ln>
          </p:spPr>
          <p:txBody>
            <a:bodyPr rtlCol="0" anchor="ctr"/>
            <a:lstStyle/>
            <a:p>
              <a:endParaRPr lang="en-US"/>
            </a:p>
          </p:txBody>
        </p:sp>
        <p:sp>
          <p:nvSpPr>
            <p:cNvPr id="9226" name="Freeform: Shape 9225">
              <a:extLst>
                <a:ext uri="{FF2B5EF4-FFF2-40B4-BE49-F238E27FC236}">
                  <a16:creationId xmlns:a16="http://schemas.microsoft.com/office/drawing/2014/main" id="{0FA6E78F-EAB1-4AF9-89A1-2332D1982A25}"/>
                </a:ext>
              </a:extLst>
            </p:cNvPr>
            <p:cNvSpPr/>
            <p:nvPr/>
          </p:nvSpPr>
          <p:spPr>
            <a:xfrm>
              <a:off x="5124926" y="3271552"/>
              <a:ext cx="85725" cy="85725"/>
            </a:xfrm>
            <a:custGeom>
              <a:avLst/>
              <a:gdLst>
                <a:gd name="connsiteX0" fmla="*/ 87058 w 85725"/>
                <a:gd name="connsiteY0" fmla="*/ 43529 h 85725"/>
                <a:gd name="connsiteX1" fmla="*/ 43529 w 85725"/>
                <a:gd name="connsiteY1" fmla="*/ 87058 h 85725"/>
                <a:gd name="connsiteX2" fmla="*/ 0 w 85725"/>
                <a:gd name="connsiteY2" fmla="*/ 43529 h 85725"/>
                <a:gd name="connsiteX3" fmla="*/ 43529 w 85725"/>
                <a:gd name="connsiteY3" fmla="*/ 0 h 85725"/>
                <a:gd name="connsiteX4" fmla="*/ 87058 w 85725"/>
                <a:gd name="connsiteY4" fmla="*/ 4352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7058" y="43529"/>
                  </a:moveTo>
                  <a:cubicBezTo>
                    <a:pt x="87058" y="67532"/>
                    <a:pt x="67627" y="87058"/>
                    <a:pt x="43529" y="87058"/>
                  </a:cubicBezTo>
                  <a:cubicBezTo>
                    <a:pt x="19526" y="87058"/>
                    <a:pt x="0" y="67532"/>
                    <a:pt x="0" y="43529"/>
                  </a:cubicBezTo>
                  <a:cubicBezTo>
                    <a:pt x="0" y="19526"/>
                    <a:pt x="19526" y="0"/>
                    <a:pt x="43529" y="0"/>
                  </a:cubicBezTo>
                  <a:cubicBezTo>
                    <a:pt x="67532" y="95"/>
                    <a:pt x="87058" y="19526"/>
                    <a:pt x="87058" y="43529"/>
                  </a:cubicBezTo>
                  <a:close/>
                </a:path>
              </a:pathLst>
            </a:custGeom>
            <a:solidFill>
              <a:schemeClr val="tx2"/>
            </a:solidFill>
            <a:ln w="9525" cap="flat">
              <a:noFill/>
              <a:prstDash val="solid"/>
              <a:miter/>
            </a:ln>
          </p:spPr>
          <p:txBody>
            <a:bodyPr rtlCol="0" anchor="ctr"/>
            <a:lstStyle/>
            <a:p>
              <a:endParaRPr lang="en-US"/>
            </a:p>
          </p:txBody>
        </p:sp>
        <p:sp>
          <p:nvSpPr>
            <p:cNvPr id="9227" name="Freeform: Shape 9226">
              <a:extLst>
                <a:ext uri="{FF2B5EF4-FFF2-40B4-BE49-F238E27FC236}">
                  <a16:creationId xmlns:a16="http://schemas.microsoft.com/office/drawing/2014/main" id="{0F3B6589-DCBE-4367-808E-39F8301C8F62}"/>
                </a:ext>
              </a:extLst>
            </p:cNvPr>
            <p:cNvSpPr/>
            <p:nvPr/>
          </p:nvSpPr>
          <p:spPr>
            <a:xfrm>
              <a:off x="4780597" y="3271552"/>
              <a:ext cx="85725" cy="85725"/>
            </a:xfrm>
            <a:custGeom>
              <a:avLst/>
              <a:gdLst>
                <a:gd name="connsiteX0" fmla="*/ 87058 w 85725"/>
                <a:gd name="connsiteY0" fmla="*/ 43529 h 85725"/>
                <a:gd name="connsiteX1" fmla="*/ 43529 w 85725"/>
                <a:gd name="connsiteY1" fmla="*/ 87058 h 85725"/>
                <a:gd name="connsiteX2" fmla="*/ 0 w 85725"/>
                <a:gd name="connsiteY2" fmla="*/ 43529 h 85725"/>
                <a:gd name="connsiteX3" fmla="*/ 43529 w 85725"/>
                <a:gd name="connsiteY3" fmla="*/ 0 h 85725"/>
                <a:gd name="connsiteX4" fmla="*/ 87058 w 85725"/>
                <a:gd name="connsiteY4" fmla="*/ 43529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7058" y="43529"/>
                  </a:moveTo>
                  <a:cubicBezTo>
                    <a:pt x="87058" y="67532"/>
                    <a:pt x="67532" y="87058"/>
                    <a:pt x="43529" y="87058"/>
                  </a:cubicBezTo>
                  <a:cubicBezTo>
                    <a:pt x="19526" y="87058"/>
                    <a:pt x="0" y="67532"/>
                    <a:pt x="0" y="43529"/>
                  </a:cubicBezTo>
                  <a:cubicBezTo>
                    <a:pt x="0" y="19526"/>
                    <a:pt x="19526" y="0"/>
                    <a:pt x="43529" y="0"/>
                  </a:cubicBezTo>
                  <a:cubicBezTo>
                    <a:pt x="67532" y="95"/>
                    <a:pt x="87058" y="19526"/>
                    <a:pt x="87058" y="43529"/>
                  </a:cubicBezTo>
                  <a:close/>
                </a:path>
              </a:pathLst>
            </a:custGeom>
            <a:solidFill>
              <a:schemeClr val="tx2"/>
            </a:solidFill>
            <a:ln w="9525" cap="flat">
              <a:noFill/>
              <a:prstDash val="solid"/>
              <a:miter/>
            </a:ln>
          </p:spPr>
          <p:txBody>
            <a:bodyPr rtlCol="0" anchor="ctr"/>
            <a:lstStyle/>
            <a:p>
              <a:endParaRPr lang="en-US"/>
            </a:p>
          </p:txBody>
        </p:sp>
      </p:grpSp>
      <p:sp>
        <p:nvSpPr>
          <p:cNvPr id="9235" name="TextBox 9234">
            <a:extLst>
              <a:ext uri="{FF2B5EF4-FFF2-40B4-BE49-F238E27FC236}">
                <a16:creationId xmlns:a16="http://schemas.microsoft.com/office/drawing/2014/main" id="{A308B6FE-8E45-4243-82BA-D749A1A37142}"/>
              </a:ext>
            </a:extLst>
          </p:cNvPr>
          <p:cNvSpPr txBox="1"/>
          <p:nvPr/>
        </p:nvSpPr>
        <p:spPr>
          <a:xfrm>
            <a:off x="2339088" y="2467142"/>
            <a:ext cx="655949" cy="477054"/>
          </a:xfrm>
          <a:prstGeom prst="rect">
            <a:avLst/>
          </a:prstGeom>
          <a:noFill/>
        </p:spPr>
        <p:txBody>
          <a:bodyPr wrap="none" rtlCol="0">
            <a:spAutoFit/>
          </a:bodyPr>
          <a:lstStyle/>
          <a:p>
            <a:pPr algn="ctr"/>
            <a:r>
              <a:rPr lang="en-US" sz="2500" b="1" dirty="0">
                <a:solidFill>
                  <a:schemeClr val="bg1"/>
                </a:solidFill>
                <a:latin typeface="Montserrat" panose="00000500000000000000" pitchFamily="50" charset="0"/>
              </a:rPr>
              <a:t>5%</a:t>
            </a:r>
          </a:p>
        </p:txBody>
      </p:sp>
      <p:sp>
        <p:nvSpPr>
          <p:cNvPr id="96" name="TextBox 95">
            <a:extLst>
              <a:ext uri="{FF2B5EF4-FFF2-40B4-BE49-F238E27FC236}">
                <a16:creationId xmlns:a16="http://schemas.microsoft.com/office/drawing/2014/main" id="{56EF3329-7074-475F-972C-48F8AC462C6E}"/>
              </a:ext>
            </a:extLst>
          </p:cNvPr>
          <p:cNvSpPr txBox="1"/>
          <p:nvPr/>
        </p:nvSpPr>
        <p:spPr>
          <a:xfrm>
            <a:off x="1950366" y="2845012"/>
            <a:ext cx="1433406" cy="276999"/>
          </a:xfrm>
          <a:prstGeom prst="rect">
            <a:avLst/>
          </a:prstGeom>
          <a:noFill/>
        </p:spPr>
        <p:txBody>
          <a:bodyPr wrap="none" rtlCol="0">
            <a:spAutoFit/>
          </a:bodyPr>
          <a:lstStyle/>
          <a:p>
            <a:pPr algn="ctr"/>
            <a:r>
              <a:rPr lang="en-US" sz="1200" dirty="0">
                <a:solidFill>
                  <a:schemeClr val="bg1"/>
                </a:solidFill>
                <a:latin typeface="Montserrat" panose="00000500000000000000" pitchFamily="50" charset="0"/>
              </a:rPr>
              <a:t>Very Unsatisfied</a:t>
            </a:r>
          </a:p>
        </p:txBody>
      </p:sp>
      <p:sp>
        <p:nvSpPr>
          <p:cNvPr id="101" name="TextBox 100">
            <a:extLst>
              <a:ext uri="{FF2B5EF4-FFF2-40B4-BE49-F238E27FC236}">
                <a16:creationId xmlns:a16="http://schemas.microsoft.com/office/drawing/2014/main" id="{39803E21-240E-4C82-AB8D-06EBFDCED4CE}"/>
              </a:ext>
            </a:extLst>
          </p:cNvPr>
          <p:cNvSpPr txBox="1"/>
          <p:nvPr/>
        </p:nvSpPr>
        <p:spPr>
          <a:xfrm>
            <a:off x="4141840" y="2467142"/>
            <a:ext cx="779381" cy="477054"/>
          </a:xfrm>
          <a:prstGeom prst="rect">
            <a:avLst/>
          </a:prstGeom>
          <a:noFill/>
        </p:spPr>
        <p:txBody>
          <a:bodyPr wrap="none" rtlCol="0">
            <a:spAutoFit/>
          </a:bodyPr>
          <a:lstStyle/>
          <a:p>
            <a:pPr algn="ctr"/>
            <a:r>
              <a:rPr lang="en-US" sz="2500" b="1" dirty="0">
                <a:solidFill>
                  <a:schemeClr val="bg1"/>
                </a:solidFill>
                <a:latin typeface="Montserrat" panose="00000500000000000000" pitchFamily="50" charset="0"/>
              </a:rPr>
              <a:t>12%</a:t>
            </a:r>
          </a:p>
        </p:txBody>
      </p:sp>
      <p:sp>
        <p:nvSpPr>
          <p:cNvPr id="102" name="TextBox 101">
            <a:extLst>
              <a:ext uri="{FF2B5EF4-FFF2-40B4-BE49-F238E27FC236}">
                <a16:creationId xmlns:a16="http://schemas.microsoft.com/office/drawing/2014/main" id="{DB310479-461B-47A5-B000-27AAEB72833A}"/>
              </a:ext>
            </a:extLst>
          </p:cNvPr>
          <p:cNvSpPr txBox="1"/>
          <p:nvPr/>
        </p:nvSpPr>
        <p:spPr>
          <a:xfrm>
            <a:off x="4007194" y="2845012"/>
            <a:ext cx="1048685" cy="276999"/>
          </a:xfrm>
          <a:prstGeom prst="rect">
            <a:avLst/>
          </a:prstGeom>
          <a:noFill/>
        </p:spPr>
        <p:txBody>
          <a:bodyPr wrap="none" rtlCol="0">
            <a:spAutoFit/>
          </a:bodyPr>
          <a:lstStyle/>
          <a:p>
            <a:pPr algn="ctr"/>
            <a:r>
              <a:rPr lang="en-US" sz="1200" dirty="0">
                <a:solidFill>
                  <a:schemeClr val="bg1"/>
                </a:solidFill>
                <a:latin typeface="Montserrat" panose="00000500000000000000" pitchFamily="50" charset="0"/>
              </a:rPr>
              <a:t>Unsatisfied</a:t>
            </a:r>
          </a:p>
        </p:txBody>
      </p:sp>
      <p:sp>
        <p:nvSpPr>
          <p:cNvPr id="104" name="TextBox 103">
            <a:extLst>
              <a:ext uri="{FF2B5EF4-FFF2-40B4-BE49-F238E27FC236}">
                <a16:creationId xmlns:a16="http://schemas.microsoft.com/office/drawing/2014/main" id="{9C2CF1A1-27ED-441E-B63C-7CCF1C9BB663}"/>
              </a:ext>
            </a:extLst>
          </p:cNvPr>
          <p:cNvSpPr txBox="1"/>
          <p:nvPr/>
        </p:nvSpPr>
        <p:spPr>
          <a:xfrm>
            <a:off x="9735243" y="2467142"/>
            <a:ext cx="779381" cy="477054"/>
          </a:xfrm>
          <a:prstGeom prst="rect">
            <a:avLst/>
          </a:prstGeom>
          <a:noFill/>
        </p:spPr>
        <p:txBody>
          <a:bodyPr wrap="none" rtlCol="0">
            <a:spAutoFit/>
          </a:bodyPr>
          <a:lstStyle/>
          <a:p>
            <a:pPr algn="ctr"/>
            <a:r>
              <a:rPr lang="en-US" sz="2500" b="1" dirty="0">
                <a:solidFill>
                  <a:schemeClr val="bg1"/>
                </a:solidFill>
                <a:latin typeface="Montserrat" panose="00000500000000000000" pitchFamily="50" charset="0"/>
              </a:rPr>
              <a:t>13%</a:t>
            </a:r>
          </a:p>
        </p:txBody>
      </p:sp>
      <p:sp>
        <p:nvSpPr>
          <p:cNvPr id="105" name="TextBox 104">
            <a:extLst>
              <a:ext uri="{FF2B5EF4-FFF2-40B4-BE49-F238E27FC236}">
                <a16:creationId xmlns:a16="http://schemas.microsoft.com/office/drawing/2014/main" id="{EA0443DE-2148-41DD-8F7B-AA7F103747E0}"/>
              </a:ext>
            </a:extLst>
          </p:cNvPr>
          <p:cNvSpPr txBox="1"/>
          <p:nvPr/>
        </p:nvSpPr>
        <p:spPr>
          <a:xfrm>
            <a:off x="9511634" y="2845012"/>
            <a:ext cx="1226618" cy="276999"/>
          </a:xfrm>
          <a:prstGeom prst="rect">
            <a:avLst/>
          </a:prstGeom>
          <a:noFill/>
        </p:spPr>
        <p:txBody>
          <a:bodyPr wrap="none" rtlCol="0">
            <a:spAutoFit/>
          </a:bodyPr>
          <a:lstStyle/>
          <a:p>
            <a:pPr algn="ctr"/>
            <a:r>
              <a:rPr lang="en-US" sz="1200" dirty="0">
                <a:solidFill>
                  <a:schemeClr val="bg1"/>
                </a:solidFill>
                <a:latin typeface="Montserrat" panose="00000500000000000000" pitchFamily="50" charset="0"/>
              </a:rPr>
              <a:t>Very Satisfied</a:t>
            </a:r>
          </a:p>
        </p:txBody>
      </p:sp>
      <p:sp>
        <p:nvSpPr>
          <p:cNvPr id="107" name="TextBox 106">
            <a:extLst>
              <a:ext uri="{FF2B5EF4-FFF2-40B4-BE49-F238E27FC236}">
                <a16:creationId xmlns:a16="http://schemas.microsoft.com/office/drawing/2014/main" id="{8B77D8A4-6F9E-4B80-ACE5-93551325BE53}"/>
              </a:ext>
            </a:extLst>
          </p:cNvPr>
          <p:cNvSpPr txBox="1"/>
          <p:nvPr/>
        </p:nvSpPr>
        <p:spPr>
          <a:xfrm>
            <a:off x="7824289" y="2467142"/>
            <a:ext cx="872355" cy="477054"/>
          </a:xfrm>
          <a:prstGeom prst="rect">
            <a:avLst/>
          </a:prstGeom>
          <a:noFill/>
        </p:spPr>
        <p:txBody>
          <a:bodyPr wrap="none" rtlCol="0">
            <a:spAutoFit/>
          </a:bodyPr>
          <a:lstStyle/>
          <a:p>
            <a:pPr algn="ctr"/>
            <a:r>
              <a:rPr lang="en-US" sz="2500" b="1" dirty="0">
                <a:solidFill>
                  <a:schemeClr val="bg1"/>
                </a:solidFill>
                <a:latin typeface="Montserrat" panose="00000500000000000000" pitchFamily="50" charset="0"/>
              </a:rPr>
              <a:t>30%</a:t>
            </a:r>
          </a:p>
        </p:txBody>
      </p:sp>
      <p:sp>
        <p:nvSpPr>
          <p:cNvPr id="108" name="TextBox 107">
            <a:extLst>
              <a:ext uri="{FF2B5EF4-FFF2-40B4-BE49-F238E27FC236}">
                <a16:creationId xmlns:a16="http://schemas.microsoft.com/office/drawing/2014/main" id="{19BF33C6-6196-4930-8D64-314A9A510CE6}"/>
              </a:ext>
            </a:extLst>
          </p:cNvPr>
          <p:cNvSpPr txBox="1"/>
          <p:nvPr/>
        </p:nvSpPr>
        <p:spPr>
          <a:xfrm>
            <a:off x="7839525" y="2845012"/>
            <a:ext cx="841898" cy="276999"/>
          </a:xfrm>
          <a:prstGeom prst="rect">
            <a:avLst/>
          </a:prstGeom>
          <a:noFill/>
        </p:spPr>
        <p:txBody>
          <a:bodyPr wrap="none" rtlCol="0">
            <a:spAutoFit/>
          </a:bodyPr>
          <a:lstStyle/>
          <a:p>
            <a:pPr algn="ctr"/>
            <a:r>
              <a:rPr lang="en-US" sz="1200" dirty="0">
                <a:solidFill>
                  <a:schemeClr val="bg1"/>
                </a:solidFill>
                <a:latin typeface="Montserrat" panose="00000500000000000000" pitchFamily="50" charset="0"/>
              </a:rPr>
              <a:t>Satisfied</a:t>
            </a:r>
          </a:p>
        </p:txBody>
      </p:sp>
      <p:sp>
        <p:nvSpPr>
          <p:cNvPr id="110" name="TextBox 109">
            <a:extLst>
              <a:ext uri="{FF2B5EF4-FFF2-40B4-BE49-F238E27FC236}">
                <a16:creationId xmlns:a16="http://schemas.microsoft.com/office/drawing/2014/main" id="{334D108A-D679-4853-BC1E-BE3A82AF941F}"/>
              </a:ext>
            </a:extLst>
          </p:cNvPr>
          <p:cNvSpPr txBox="1"/>
          <p:nvPr/>
        </p:nvSpPr>
        <p:spPr>
          <a:xfrm>
            <a:off x="5943792" y="2467142"/>
            <a:ext cx="904415" cy="477054"/>
          </a:xfrm>
          <a:prstGeom prst="rect">
            <a:avLst/>
          </a:prstGeom>
          <a:noFill/>
        </p:spPr>
        <p:txBody>
          <a:bodyPr wrap="none" rtlCol="0">
            <a:spAutoFit/>
          </a:bodyPr>
          <a:lstStyle/>
          <a:p>
            <a:pPr algn="ctr"/>
            <a:r>
              <a:rPr lang="en-US" sz="2500" b="1" dirty="0">
                <a:solidFill>
                  <a:schemeClr val="bg1"/>
                </a:solidFill>
                <a:latin typeface="Montserrat" panose="00000500000000000000" pitchFamily="50" charset="0"/>
              </a:rPr>
              <a:t>40%</a:t>
            </a:r>
          </a:p>
        </p:txBody>
      </p:sp>
      <p:sp>
        <p:nvSpPr>
          <p:cNvPr id="111" name="TextBox 110">
            <a:extLst>
              <a:ext uri="{FF2B5EF4-FFF2-40B4-BE49-F238E27FC236}">
                <a16:creationId xmlns:a16="http://schemas.microsoft.com/office/drawing/2014/main" id="{7AD82051-066B-491C-881F-70473097BBBA}"/>
              </a:ext>
            </a:extLst>
          </p:cNvPr>
          <p:cNvSpPr txBox="1"/>
          <p:nvPr/>
        </p:nvSpPr>
        <p:spPr>
          <a:xfrm>
            <a:off x="6014329" y="2845012"/>
            <a:ext cx="763351" cy="276999"/>
          </a:xfrm>
          <a:prstGeom prst="rect">
            <a:avLst/>
          </a:prstGeom>
          <a:noFill/>
        </p:spPr>
        <p:txBody>
          <a:bodyPr wrap="none" rtlCol="0">
            <a:spAutoFit/>
          </a:bodyPr>
          <a:lstStyle/>
          <a:p>
            <a:pPr algn="ctr"/>
            <a:r>
              <a:rPr lang="en-US" sz="1200" dirty="0">
                <a:solidFill>
                  <a:schemeClr val="bg1"/>
                </a:solidFill>
                <a:latin typeface="Montserrat" panose="00000500000000000000" pitchFamily="50" charset="0"/>
              </a:rPr>
              <a:t>Neutral</a:t>
            </a:r>
          </a:p>
        </p:txBody>
      </p:sp>
      <p:cxnSp>
        <p:nvCxnSpPr>
          <p:cNvPr id="3" name="Straight Connector 2">
            <a:extLst>
              <a:ext uri="{FF2B5EF4-FFF2-40B4-BE49-F238E27FC236}">
                <a16:creationId xmlns:a16="http://schemas.microsoft.com/office/drawing/2014/main" id="{EC4282E7-A7CA-F545-2370-D9CFC0CFB49D}"/>
              </a:ext>
            </a:extLst>
          </p:cNvPr>
          <p:cNvCxnSpPr>
            <a:cxnSpLocks/>
          </p:cNvCxnSpPr>
          <p:nvPr/>
        </p:nvCxnSpPr>
        <p:spPr>
          <a:xfrm>
            <a:off x="5908248" y="1387002"/>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53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4/3*#ppt_w"/>
                                          </p:val>
                                        </p:tav>
                                        <p:tav tm="100000">
                                          <p:val>
                                            <p:strVal val="#ppt_w"/>
                                          </p:val>
                                        </p:tav>
                                      </p:tavLst>
                                    </p:anim>
                                    <p:anim calcmode="lin" valueType="num">
                                      <p:cBhvr>
                                        <p:cTn id="8" dur="3000" fill="hold"/>
                                        <p:tgtEl>
                                          <p:spTgt spid="2"/>
                                        </p:tgtEl>
                                        <p:attrNameLst>
                                          <p:attrName>ppt_h</p:attrName>
                                        </p:attrNameLst>
                                      </p:cBhvr>
                                      <p:tavLst>
                                        <p:tav tm="0">
                                          <p:val>
                                            <p:strVal val="4/3*#ppt_h"/>
                                          </p:val>
                                        </p:tav>
                                        <p:tav tm="100000">
                                          <p:val>
                                            <p:strVal val="#ppt_h"/>
                                          </p:val>
                                        </p:tav>
                                      </p:tavLst>
                                    </p:anim>
                                  </p:childTnLst>
                                </p:cTn>
                              </p:par>
                              <p:par>
                                <p:cTn id="9" presetID="55"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strVal val="#ppt_w*0.70"/>
                                          </p:val>
                                        </p:tav>
                                        <p:tav tm="100000">
                                          <p:val>
                                            <p:strVal val="#ppt_w"/>
                                          </p:val>
                                        </p:tav>
                                      </p:tavLst>
                                    </p:anim>
                                    <p:anim calcmode="lin" valueType="num">
                                      <p:cBhvr>
                                        <p:cTn id="12" dur="1000" fill="hold"/>
                                        <p:tgtEl>
                                          <p:spTgt spid="48"/>
                                        </p:tgtEl>
                                        <p:attrNameLst>
                                          <p:attrName>ppt_h</p:attrName>
                                        </p:attrNameLst>
                                      </p:cBhvr>
                                      <p:tavLst>
                                        <p:tav tm="0">
                                          <p:val>
                                            <p:strVal val="#ppt_h"/>
                                          </p:val>
                                        </p:tav>
                                        <p:tav tm="100000">
                                          <p:val>
                                            <p:strVal val="#ppt_h"/>
                                          </p:val>
                                        </p:tav>
                                      </p:tavLst>
                                    </p:anim>
                                    <p:animEffect transition="in" filter="fade">
                                      <p:cBhvr>
                                        <p:cTn id="13" dur="1000"/>
                                        <p:tgtEl>
                                          <p:spTgt spid="48"/>
                                        </p:tgtEl>
                                      </p:cBhvr>
                                    </p:animEffect>
                                  </p:childTnLst>
                                </p:cTn>
                              </p:par>
                              <p:par>
                                <p:cTn id="14" presetID="10" presetClass="entr" presetSubtype="0" fill="hold" nodeType="withEffect">
                                  <p:stCondLst>
                                    <p:cond delay="100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childTnLst>
                                </p:cTn>
                              </p:par>
                              <p:par>
                                <p:cTn id="17" presetID="17" presetClass="entr" presetSubtype="1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childTnLst>
                                </p:cTn>
                              </p:par>
                              <p:par>
                                <p:cTn id="21" presetID="23" presetClass="entr" presetSubtype="16" fill="hold" nodeType="withEffect">
                                  <p:stCondLst>
                                    <p:cond delay="1500"/>
                                  </p:stCondLst>
                                  <p:childTnLst>
                                    <p:set>
                                      <p:cBhvr>
                                        <p:cTn id="22" dur="1" fill="hold">
                                          <p:stCondLst>
                                            <p:cond delay="0"/>
                                          </p:stCondLst>
                                        </p:cTn>
                                        <p:tgtEl>
                                          <p:spTgt spid="9229"/>
                                        </p:tgtEl>
                                        <p:attrNameLst>
                                          <p:attrName>style.visibility</p:attrName>
                                        </p:attrNameLst>
                                      </p:cBhvr>
                                      <p:to>
                                        <p:strVal val="visible"/>
                                      </p:to>
                                    </p:set>
                                    <p:anim calcmode="lin" valueType="num">
                                      <p:cBhvr>
                                        <p:cTn id="23" dur="1500" fill="hold"/>
                                        <p:tgtEl>
                                          <p:spTgt spid="9229"/>
                                        </p:tgtEl>
                                        <p:attrNameLst>
                                          <p:attrName>ppt_w</p:attrName>
                                        </p:attrNameLst>
                                      </p:cBhvr>
                                      <p:tavLst>
                                        <p:tav tm="0">
                                          <p:val>
                                            <p:fltVal val="0"/>
                                          </p:val>
                                        </p:tav>
                                        <p:tav tm="100000">
                                          <p:val>
                                            <p:strVal val="#ppt_w"/>
                                          </p:val>
                                        </p:tav>
                                      </p:tavLst>
                                    </p:anim>
                                    <p:anim calcmode="lin" valueType="num">
                                      <p:cBhvr>
                                        <p:cTn id="24" dur="1500" fill="hold"/>
                                        <p:tgtEl>
                                          <p:spTgt spid="9229"/>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1500"/>
                                  </p:stCondLst>
                                  <p:childTnLst>
                                    <p:set>
                                      <p:cBhvr>
                                        <p:cTn id="26" dur="1" fill="hold">
                                          <p:stCondLst>
                                            <p:cond delay="0"/>
                                          </p:stCondLst>
                                        </p:cTn>
                                        <p:tgtEl>
                                          <p:spTgt spid="9231"/>
                                        </p:tgtEl>
                                        <p:attrNameLst>
                                          <p:attrName>style.visibility</p:attrName>
                                        </p:attrNameLst>
                                      </p:cBhvr>
                                      <p:to>
                                        <p:strVal val="visible"/>
                                      </p:to>
                                    </p:set>
                                    <p:anim calcmode="lin" valueType="num">
                                      <p:cBhvr>
                                        <p:cTn id="27" dur="1500" fill="hold"/>
                                        <p:tgtEl>
                                          <p:spTgt spid="9231"/>
                                        </p:tgtEl>
                                        <p:attrNameLst>
                                          <p:attrName>ppt_w</p:attrName>
                                        </p:attrNameLst>
                                      </p:cBhvr>
                                      <p:tavLst>
                                        <p:tav tm="0">
                                          <p:val>
                                            <p:fltVal val="0"/>
                                          </p:val>
                                        </p:tav>
                                        <p:tav tm="100000">
                                          <p:val>
                                            <p:strVal val="#ppt_w"/>
                                          </p:val>
                                        </p:tav>
                                      </p:tavLst>
                                    </p:anim>
                                    <p:anim calcmode="lin" valueType="num">
                                      <p:cBhvr>
                                        <p:cTn id="28" dur="1500" fill="hold"/>
                                        <p:tgtEl>
                                          <p:spTgt spid="9231"/>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1500"/>
                                  </p:stCondLst>
                                  <p:childTnLst>
                                    <p:set>
                                      <p:cBhvr>
                                        <p:cTn id="30" dur="1" fill="hold">
                                          <p:stCondLst>
                                            <p:cond delay="0"/>
                                          </p:stCondLst>
                                        </p:cTn>
                                        <p:tgtEl>
                                          <p:spTgt spid="9232"/>
                                        </p:tgtEl>
                                        <p:attrNameLst>
                                          <p:attrName>style.visibility</p:attrName>
                                        </p:attrNameLst>
                                      </p:cBhvr>
                                      <p:to>
                                        <p:strVal val="visible"/>
                                      </p:to>
                                    </p:set>
                                    <p:anim calcmode="lin" valueType="num">
                                      <p:cBhvr>
                                        <p:cTn id="31" dur="1500" fill="hold"/>
                                        <p:tgtEl>
                                          <p:spTgt spid="9232"/>
                                        </p:tgtEl>
                                        <p:attrNameLst>
                                          <p:attrName>ppt_w</p:attrName>
                                        </p:attrNameLst>
                                      </p:cBhvr>
                                      <p:tavLst>
                                        <p:tav tm="0">
                                          <p:val>
                                            <p:fltVal val="0"/>
                                          </p:val>
                                        </p:tav>
                                        <p:tav tm="100000">
                                          <p:val>
                                            <p:strVal val="#ppt_w"/>
                                          </p:val>
                                        </p:tav>
                                      </p:tavLst>
                                    </p:anim>
                                    <p:anim calcmode="lin" valueType="num">
                                      <p:cBhvr>
                                        <p:cTn id="32" dur="1500" fill="hold"/>
                                        <p:tgtEl>
                                          <p:spTgt spid="923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1500"/>
                                  </p:stCondLst>
                                  <p:childTnLst>
                                    <p:set>
                                      <p:cBhvr>
                                        <p:cTn id="34" dur="1" fill="hold">
                                          <p:stCondLst>
                                            <p:cond delay="0"/>
                                          </p:stCondLst>
                                        </p:cTn>
                                        <p:tgtEl>
                                          <p:spTgt spid="9233"/>
                                        </p:tgtEl>
                                        <p:attrNameLst>
                                          <p:attrName>style.visibility</p:attrName>
                                        </p:attrNameLst>
                                      </p:cBhvr>
                                      <p:to>
                                        <p:strVal val="visible"/>
                                      </p:to>
                                    </p:set>
                                    <p:anim calcmode="lin" valueType="num">
                                      <p:cBhvr>
                                        <p:cTn id="35" dur="1500" fill="hold"/>
                                        <p:tgtEl>
                                          <p:spTgt spid="9233"/>
                                        </p:tgtEl>
                                        <p:attrNameLst>
                                          <p:attrName>ppt_w</p:attrName>
                                        </p:attrNameLst>
                                      </p:cBhvr>
                                      <p:tavLst>
                                        <p:tav tm="0">
                                          <p:val>
                                            <p:fltVal val="0"/>
                                          </p:val>
                                        </p:tav>
                                        <p:tav tm="100000">
                                          <p:val>
                                            <p:strVal val="#ppt_w"/>
                                          </p:val>
                                        </p:tav>
                                      </p:tavLst>
                                    </p:anim>
                                    <p:anim calcmode="lin" valueType="num">
                                      <p:cBhvr>
                                        <p:cTn id="36" dur="1500" fill="hold"/>
                                        <p:tgtEl>
                                          <p:spTgt spid="923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1500"/>
                                  </p:stCondLst>
                                  <p:childTnLst>
                                    <p:set>
                                      <p:cBhvr>
                                        <p:cTn id="38" dur="1" fill="hold">
                                          <p:stCondLst>
                                            <p:cond delay="0"/>
                                          </p:stCondLst>
                                        </p:cTn>
                                        <p:tgtEl>
                                          <p:spTgt spid="9234"/>
                                        </p:tgtEl>
                                        <p:attrNameLst>
                                          <p:attrName>style.visibility</p:attrName>
                                        </p:attrNameLst>
                                      </p:cBhvr>
                                      <p:to>
                                        <p:strVal val="visible"/>
                                      </p:to>
                                    </p:set>
                                    <p:anim calcmode="lin" valueType="num">
                                      <p:cBhvr>
                                        <p:cTn id="39" dur="1500" fill="hold"/>
                                        <p:tgtEl>
                                          <p:spTgt spid="9234"/>
                                        </p:tgtEl>
                                        <p:attrNameLst>
                                          <p:attrName>ppt_w</p:attrName>
                                        </p:attrNameLst>
                                      </p:cBhvr>
                                      <p:tavLst>
                                        <p:tav tm="0">
                                          <p:val>
                                            <p:fltVal val="0"/>
                                          </p:val>
                                        </p:tav>
                                        <p:tav tm="100000">
                                          <p:val>
                                            <p:strVal val="#ppt_w"/>
                                          </p:val>
                                        </p:tav>
                                      </p:tavLst>
                                    </p:anim>
                                    <p:anim calcmode="lin" valueType="num">
                                      <p:cBhvr>
                                        <p:cTn id="40" dur="1500" fill="hold"/>
                                        <p:tgtEl>
                                          <p:spTgt spid="9234"/>
                                        </p:tgtEl>
                                        <p:attrNameLst>
                                          <p:attrName>ppt_h</p:attrName>
                                        </p:attrNameLst>
                                      </p:cBhvr>
                                      <p:tavLst>
                                        <p:tav tm="0">
                                          <p:val>
                                            <p:fltVal val="0"/>
                                          </p:val>
                                        </p:tav>
                                        <p:tav tm="100000">
                                          <p:val>
                                            <p:strVal val="#ppt_h"/>
                                          </p:val>
                                        </p:tav>
                                      </p:tavLst>
                                    </p:anim>
                                  </p:childTnLst>
                                </p:cTn>
                              </p:par>
                              <p:par>
                                <p:cTn id="41" presetID="12" presetClass="entr" presetSubtype="1" fill="hold" grpId="0" nodeType="withEffect">
                                  <p:stCondLst>
                                    <p:cond delay="2000"/>
                                  </p:stCondLst>
                                  <p:childTnLst>
                                    <p:set>
                                      <p:cBhvr>
                                        <p:cTn id="42" dur="1" fill="hold">
                                          <p:stCondLst>
                                            <p:cond delay="0"/>
                                          </p:stCondLst>
                                        </p:cTn>
                                        <p:tgtEl>
                                          <p:spTgt spid="9235"/>
                                        </p:tgtEl>
                                        <p:attrNameLst>
                                          <p:attrName>style.visibility</p:attrName>
                                        </p:attrNameLst>
                                      </p:cBhvr>
                                      <p:to>
                                        <p:strVal val="visible"/>
                                      </p:to>
                                    </p:set>
                                    <p:anim calcmode="lin" valueType="num">
                                      <p:cBhvr additive="base">
                                        <p:cTn id="43" dur="1500"/>
                                        <p:tgtEl>
                                          <p:spTgt spid="9235"/>
                                        </p:tgtEl>
                                        <p:attrNameLst>
                                          <p:attrName>ppt_y</p:attrName>
                                        </p:attrNameLst>
                                      </p:cBhvr>
                                      <p:tavLst>
                                        <p:tav tm="0">
                                          <p:val>
                                            <p:strVal val="#ppt_y-#ppt_h*1.125000"/>
                                          </p:val>
                                        </p:tav>
                                        <p:tav tm="100000">
                                          <p:val>
                                            <p:strVal val="#ppt_y"/>
                                          </p:val>
                                        </p:tav>
                                      </p:tavLst>
                                    </p:anim>
                                    <p:animEffect transition="in" filter="wipe(down)">
                                      <p:cBhvr>
                                        <p:cTn id="44" dur="1500"/>
                                        <p:tgtEl>
                                          <p:spTgt spid="9235"/>
                                        </p:tgtEl>
                                      </p:cBhvr>
                                    </p:animEffect>
                                  </p:childTnLst>
                                </p:cTn>
                              </p:par>
                              <p:par>
                                <p:cTn id="45" presetID="12" presetClass="entr" presetSubtype="1" fill="hold" grpId="0" nodeType="withEffect">
                                  <p:stCondLst>
                                    <p:cond delay="2000"/>
                                  </p:stCondLst>
                                  <p:childTnLst>
                                    <p:set>
                                      <p:cBhvr>
                                        <p:cTn id="46" dur="1" fill="hold">
                                          <p:stCondLst>
                                            <p:cond delay="0"/>
                                          </p:stCondLst>
                                        </p:cTn>
                                        <p:tgtEl>
                                          <p:spTgt spid="101"/>
                                        </p:tgtEl>
                                        <p:attrNameLst>
                                          <p:attrName>style.visibility</p:attrName>
                                        </p:attrNameLst>
                                      </p:cBhvr>
                                      <p:to>
                                        <p:strVal val="visible"/>
                                      </p:to>
                                    </p:set>
                                    <p:anim calcmode="lin" valueType="num">
                                      <p:cBhvr additive="base">
                                        <p:cTn id="47" dur="1500"/>
                                        <p:tgtEl>
                                          <p:spTgt spid="101"/>
                                        </p:tgtEl>
                                        <p:attrNameLst>
                                          <p:attrName>ppt_y</p:attrName>
                                        </p:attrNameLst>
                                      </p:cBhvr>
                                      <p:tavLst>
                                        <p:tav tm="0">
                                          <p:val>
                                            <p:strVal val="#ppt_y-#ppt_h*1.125000"/>
                                          </p:val>
                                        </p:tav>
                                        <p:tav tm="100000">
                                          <p:val>
                                            <p:strVal val="#ppt_y"/>
                                          </p:val>
                                        </p:tav>
                                      </p:tavLst>
                                    </p:anim>
                                    <p:animEffect transition="in" filter="wipe(down)">
                                      <p:cBhvr>
                                        <p:cTn id="48" dur="1500"/>
                                        <p:tgtEl>
                                          <p:spTgt spid="101"/>
                                        </p:tgtEl>
                                      </p:cBhvr>
                                    </p:animEffect>
                                  </p:childTnLst>
                                </p:cTn>
                              </p:par>
                              <p:par>
                                <p:cTn id="49" presetID="12" presetClass="entr" presetSubtype="1" fill="hold" grpId="0" nodeType="withEffect">
                                  <p:stCondLst>
                                    <p:cond delay="2000"/>
                                  </p:stCondLst>
                                  <p:childTnLst>
                                    <p:set>
                                      <p:cBhvr>
                                        <p:cTn id="50" dur="1" fill="hold">
                                          <p:stCondLst>
                                            <p:cond delay="0"/>
                                          </p:stCondLst>
                                        </p:cTn>
                                        <p:tgtEl>
                                          <p:spTgt spid="110"/>
                                        </p:tgtEl>
                                        <p:attrNameLst>
                                          <p:attrName>style.visibility</p:attrName>
                                        </p:attrNameLst>
                                      </p:cBhvr>
                                      <p:to>
                                        <p:strVal val="visible"/>
                                      </p:to>
                                    </p:set>
                                    <p:anim calcmode="lin" valueType="num">
                                      <p:cBhvr additive="base">
                                        <p:cTn id="51" dur="1500"/>
                                        <p:tgtEl>
                                          <p:spTgt spid="110"/>
                                        </p:tgtEl>
                                        <p:attrNameLst>
                                          <p:attrName>ppt_y</p:attrName>
                                        </p:attrNameLst>
                                      </p:cBhvr>
                                      <p:tavLst>
                                        <p:tav tm="0">
                                          <p:val>
                                            <p:strVal val="#ppt_y-#ppt_h*1.125000"/>
                                          </p:val>
                                        </p:tav>
                                        <p:tav tm="100000">
                                          <p:val>
                                            <p:strVal val="#ppt_y"/>
                                          </p:val>
                                        </p:tav>
                                      </p:tavLst>
                                    </p:anim>
                                    <p:animEffect transition="in" filter="wipe(down)">
                                      <p:cBhvr>
                                        <p:cTn id="52" dur="1500"/>
                                        <p:tgtEl>
                                          <p:spTgt spid="110"/>
                                        </p:tgtEl>
                                      </p:cBhvr>
                                    </p:animEffect>
                                  </p:childTnLst>
                                </p:cTn>
                              </p:par>
                              <p:par>
                                <p:cTn id="53" presetID="12" presetClass="entr" presetSubtype="1" fill="hold" grpId="0" nodeType="withEffect">
                                  <p:stCondLst>
                                    <p:cond delay="2000"/>
                                  </p:stCondLst>
                                  <p:childTnLst>
                                    <p:set>
                                      <p:cBhvr>
                                        <p:cTn id="54" dur="1" fill="hold">
                                          <p:stCondLst>
                                            <p:cond delay="0"/>
                                          </p:stCondLst>
                                        </p:cTn>
                                        <p:tgtEl>
                                          <p:spTgt spid="107"/>
                                        </p:tgtEl>
                                        <p:attrNameLst>
                                          <p:attrName>style.visibility</p:attrName>
                                        </p:attrNameLst>
                                      </p:cBhvr>
                                      <p:to>
                                        <p:strVal val="visible"/>
                                      </p:to>
                                    </p:set>
                                    <p:anim calcmode="lin" valueType="num">
                                      <p:cBhvr additive="base">
                                        <p:cTn id="55" dur="1500"/>
                                        <p:tgtEl>
                                          <p:spTgt spid="107"/>
                                        </p:tgtEl>
                                        <p:attrNameLst>
                                          <p:attrName>ppt_y</p:attrName>
                                        </p:attrNameLst>
                                      </p:cBhvr>
                                      <p:tavLst>
                                        <p:tav tm="0">
                                          <p:val>
                                            <p:strVal val="#ppt_y-#ppt_h*1.125000"/>
                                          </p:val>
                                        </p:tav>
                                        <p:tav tm="100000">
                                          <p:val>
                                            <p:strVal val="#ppt_y"/>
                                          </p:val>
                                        </p:tav>
                                      </p:tavLst>
                                    </p:anim>
                                    <p:animEffect transition="in" filter="wipe(down)">
                                      <p:cBhvr>
                                        <p:cTn id="56" dur="1500"/>
                                        <p:tgtEl>
                                          <p:spTgt spid="107"/>
                                        </p:tgtEl>
                                      </p:cBhvr>
                                    </p:animEffect>
                                  </p:childTnLst>
                                </p:cTn>
                              </p:par>
                              <p:par>
                                <p:cTn id="57" presetID="12" presetClass="entr" presetSubtype="1" fill="hold" grpId="0" nodeType="withEffect">
                                  <p:stCondLst>
                                    <p:cond delay="2000"/>
                                  </p:stCondLst>
                                  <p:childTnLst>
                                    <p:set>
                                      <p:cBhvr>
                                        <p:cTn id="58" dur="1" fill="hold">
                                          <p:stCondLst>
                                            <p:cond delay="0"/>
                                          </p:stCondLst>
                                        </p:cTn>
                                        <p:tgtEl>
                                          <p:spTgt spid="104"/>
                                        </p:tgtEl>
                                        <p:attrNameLst>
                                          <p:attrName>style.visibility</p:attrName>
                                        </p:attrNameLst>
                                      </p:cBhvr>
                                      <p:to>
                                        <p:strVal val="visible"/>
                                      </p:to>
                                    </p:set>
                                    <p:anim calcmode="lin" valueType="num">
                                      <p:cBhvr additive="base">
                                        <p:cTn id="59" dur="1500"/>
                                        <p:tgtEl>
                                          <p:spTgt spid="104"/>
                                        </p:tgtEl>
                                        <p:attrNameLst>
                                          <p:attrName>ppt_y</p:attrName>
                                        </p:attrNameLst>
                                      </p:cBhvr>
                                      <p:tavLst>
                                        <p:tav tm="0">
                                          <p:val>
                                            <p:strVal val="#ppt_y-#ppt_h*1.125000"/>
                                          </p:val>
                                        </p:tav>
                                        <p:tav tm="100000">
                                          <p:val>
                                            <p:strVal val="#ppt_y"/>
                                          </p:val>
                                        </p:tav>
                                      </p:tavLst>
                                    </p:anim>
                                    <p:animEffect transition="in" filter="wipe(down)">
                                      <p:cBhvr>
                                        <p:cTn id="60" dur="1500"/>
                                        <p:tgtEl>
                                          <p:spTgt spid="104"/>
                                        </p:tgtEl>
                                      </p:cBhvr>
                                    </p:animEffect>
                                  </p:childTnLst>
                                </p:cTn>
                              </p:par>
                              <p:par>
                                <p:cTn id="61" presetID="10" presetClass="entr" presetSubtype="0" fill="hold" grpId="0" nodeType="withEffect">
                                  <p:stCondLst>
                                    <p:cond delay="2500"/>
                                  </p:stCondLst>
                                  <p:childTnLst>
                                    <p:set>
                                      <p:cBhvr>
                                        <p:cTn id="62" dur="1" fill="hold">
                                          <p:stCondLst>
                                            <p:cond delay="0"/>
                                          </p:stCondLst>
                                        </p:cTn>
                                        <p:tgtEl>
                                          <p:spTgt spid="96"/>
                                        </p:tgtEl>
                                        <p:attrNameLst>
                                          <p:attrName>style.visibility</p:attrName>
                                        </p:attrNameLst>
                                      </p:cBhvr>
                                      <p:to>
                                        <p:strVal val="visible"/>
                                      </p:to>
                                    </p:set>
                                    <p:animEffect transition="in" filter="fade">
                                      <p:cBhvr>
                                        <p:cTn id="63" dur="1000"/>
                                        <p:tgtEl>
                                          <p:spTgt spid="96"/>
                                        </p:tgtEl>
                                      </p:cBhvr>
                                    </p:animEffect>
                                  </p:childTnLst>
                                </p:cTn>
                              </p:par>
                              <p:par>
                                <p:cTn id="64" presetID="10" presetClass="entr" presetSubtype="0" fill="hold" grpId="0" nodeType="withEffect">
                                  <p:stCondLst>
                                    <p:cond delay="250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1000"/>
                                        <p:tgtEl>
                                          <p:spTgt spid="102"/>
                                        </p:tgtEl>
                                      </p:cBhvr>
                                    </p:animEffect>
                                  </p:childTnLst>
                                </p:cTn>
                              </p:par>
                              <p:par>
                                <p:cTn id="67" presetID="10" presetClass="entr" presetSubtype="0" fill="hold" grpId="0" nodeType="withEffect">
                                  <p:stCondLst>
                                    <p:cond delay="2500"/>
                                  </p:stCondLst>
                                  <p:childTnLst>
                                    <p:set>
                                      <p:cBhvr>
                                        <p:cTn id="68" dur="1" fill="hold">
                                          <p:stCondLst>
                                            <p:cond delay="0"/>
                                          </p:stCondLst>
                                        </p:cTn>
                                        <p:tgtEl>
                                          <p:spTgt spid="105"/>
                                        </p:tgtEl>
                                        <p:attrNameLst>
                                          <p:attrName>style.visibility</p:attrName>
                                        </p:attrNameLst>
                                      </p:cBhvr>
                                      <p:to>
                                        <p:strVal val="visible"/>
                                      </p:to>
                                    </p:set>
                                    <p:animEffect transition="in" filter="fade">
                                      <p:cBhvr>
                                        <p:cTn id="69" dur="1000"/>
                                        <p:tgtEl>
                                          <p:spTgt spid="105"/>
                                        </p:tgtEl>
                                      </p:cBhvr>
                                    </p:animEffect>
                                  </p:childTnLst>
                                </p:cTn>
                              </p:par>
                              <p:par>
                                <p:cTn id="70" presetID="10" presetClass="entr" presetSubtype="0" fill="hold" grpId="0" nodeType="withEffect">
                                  <p:stCondLst>
                                    <p:cond delay="250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1000"/>
                                        <p:tgtEl>
                                          <p:spTgt spid="108"/>
                                        </p:tgtEl>
                                      </p:cBhvr>
                                    </p:animEffect>
                                  </p:childTnLst>
                                </p:cTn>
                              </p:par>
                              <p:par>
                                <p:cTn id="73" presetID="10" presetClass="entr" presetSubtype="0" fill="hold" grpId="0" nodeType="withEffect">
                                  <p:stCondLst>
                                    <p:cond delay="2500"/>
                                  </p:stCondLst>
                                  <p:childTnLst>
                                    <p:set>
                                      <p:cBhvr>
                                        <p:cTn id="74" dur="1" fill="hold">
                                          <p:stCondLst>
                                            <p:cond delay="0"/>
                                          </p:stCondLst>
                                        </p:cTn>
                                        <p:tgtEl>
                                          <p:spTgt spid="111"/>
                                        </p:tgtEl>
                                        <p:attrNameLst>
                                          <p:attrName>style.visibility</p:attrName>
                                        </p:attrNameLst>
                                      </p:cBhvr>
                                      <p:to>
                                        <p:strVal val="visible"/>
                                      </p:to>
                                    </p:set>
                                    <p:animEffect transition="in" filter="fade">
                                      <p:cBhvr>
                                        <p:cTn id="75" dur="1000"/>
                                        <p:tgtEl>
                                          <p:spTgt spid="111"/>
                                        </p:tgtEl>
                                      </p:cBhvr>
                                    </p:animEffect>
                                  </p:childTnLst>
                                </p:cTn>
                              </p:par>
                              <p:par>
                                <p:cTn id="76" presetID="10" presetClass="entr" presetSubtype="0" fill="hold" nodeType="withEffect">
                                  <p:stCondLst>
                                    <p:cond delay="3000"/>
                                  </p:stCondLst>
                                  <p:childTnLst>
                                    <p:set>
                                      <p:cBhvr>
                                        <p:cTn id="77" dur="1" fill="hold">
                                          <p:stCondLst>
                                            <p:cond delay="0"/>
                                          </p:stCondLst>
                                        </p:cTn>
                                        <p:tgtEl>
                                          <p:spTgt spid="9240"/>
                                        </p:tgtEl>
                                        <p:attrNameLst>
                                          <p:attrName>style.visibility</p:attrName>
                                        </p:attrNameLst>
                                      </p:cBhvr>
                                      <p:to>
                                        <p:strVal val="visible"/>
                                      </p:to>
                                    </p:set>
                                    <p:animEffect transition="in" filter="fade">
                                      <p:cBhvr>
                                        <p:cTn id="78" dur="1500"/>
                                        <p:tgtEl>
                                          <p:spTgt spid="9240"/>
                                        </p:tgtEl>
                                      </p:cBhvr>
                                    </p:animEffect>
                                  </p:childTnLst>
                                </p:cTn>
                              </p:par>
                              <p:par>
                                <p:cTn id="79" presetID="0" presetClass="path" presetSubtype="0" decel="50000" fill="hold" nodeType="withEffect">
                                  <p:stCondLst>
                                    <p:cond delay="3000"/>
                                  </p:stCondLst>
                                  <p:childTnLst>
                                    <p:animMotion origin="layout" path="M 0.00104 -0.11806 L 0.00104 -0.01019 " pathEditMode="relative" rAng="0" ptsTypes="AA">
                                      <p:cBhvr>
                                        <p:cTn id="80" dur="2000" fill="hold"/>
                                        <p:tgtEl>
                                          <p:spTgt spid="9240"/>
                                        </p:tgtEl>
                                        <p:attrNameLst>
                                          <p:attrName>ppt_x</p:attrName>
                                          <p:attrName>ppt_y</p:attrName>
                                        </p:attrNameLst>
                                      </p:cBhvr>
                                      <p:rCtr x="0" y="5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9235" grpId="0"/>
      <p:bldP spid="96" grpId="0"/>
      <p:bldP spid="101" grpId="0"/>
      <p:bldP spid="102" grpId="0"/>
      <p:bldP spid="104" grpId="0"/>
      <p:bldP spid="105" grpId="0"/>
      <p:bldP spid="107" grpId="0"/>
      <p:bldP spid="108" grpId="0"/>
      <p:bldP spid="110" grpId="0"/>
      <p:bldP spid="1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descr="A picture containing white, porcelain&#10;&#10;Description automatically generated">
            <a:extLst>
              <a:ext uri="{FF2B5EF4-FFF2-40B4-BE49-F238E27FC236}">
                <a16:creationId xmlns:a16="http://schemas.microsoft.com/office/drawing/2014/main" id="{B9D7ECCD-48D4-443D-AF08-6F5D0D17E1B4}"/>
              </a:ext>
            </a:extLst>
          </p:cNvPr>
          <p:cNvPicPr>
            <a:picLocks noChangeAspect="1"/>
          </p:cNvPicPr>
          <p:nvPr/>
        </p:nvPicPr>
        <p:blipFill>
          <a:blip r:embed="rId3">
            <a:alphaModFix amt="70000"/>
          </a:blip>
          <a:stretch>
            <a:fillRect/>
          </a:stretch>
        </p:blipFill>
        <p:spPr>
          <a:xfrm>
            <a:off x="468099" y="-29309"/>
            <a:ext cx="11725415" cy="6916618"/>
          </a:xfrm>
          <a:prstGeom prst="rect">
            <a:avLst/>
          </a:prstGeom>
        </p:spPr>
      </p:pic>
      <p:sp>
        <p:nvSpPr>
          <p:cNvPr id="95" name="Rectangle 94">
            <a:extLst>
              <a:ext uri="{FF2B5EF4-FFF2-40B4-BE49-F238E27FC236}">
                <a16:creationId xmlns:a16="http://schemas.microsoft.com/office/drawing/2014/main" id="{BF0743D7-9DF7-4838-B894-78240B02EDC7}"/>
              </a:ext>
            </a:extLst>
          </p:cNvPr>
          <p:cNvSpPr/>
          <p:nvPr/>
        </p:nvSpPr>
        <p:spPr>
          <a:xfrm>
            <a:off x="468097" y="-29309"/>
            <a:ext cx="11723901" cy="6916618"/>
          </a:xfrm>
          <a:prstGeom prst="rect">
            <a:avLst/>
          </a:prstGeom>
          <a:gradFill>
            <a:gsLst>
              <a:gs pos="0">
                <a:srgbClr val="F2F3F8"/>
              </a:gs>
              <a:gs pos="100000">
                <a:srgbClr val="F2F3F8">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side Corner of Rectangle 128">
            <a:extLst>
              <a:ext uri="{FF2B5EF4-FFF2-40B4-BE49-F238E27FC236}">
                <a16:creationId xmlns:a16="http://schemas.microsoft.com/office/drawing/2014/main" id="{CAED2E08-6FC5-461C-9F90-3F72BFBA589F}"/>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4DEA835D-A62E-4687-8892-E66DBF1B63B6}"/>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71D73A8-1CEB-4D06-9E8C-F1594487DB1F}"/>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28</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9" name="TextBox 8">
            <a:extLst>
              <a:ext uri="{FF2B5EF4-FFF2-40B4-BE49-F238E27FC236}">
                <a16:creationId xmlns:a16="http://schemas.microsoft.com/office/drawing/2014/main" id="{370E6D96-2D1E-4D93-AA6F-2B9267B86C7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sp>
        <p:nvSpPr>
          <p:cNvPr id="12" name="TextBox 11">
            <a:extLst>
              <a:ext uri="{FF2B5EF4-FFF2-40B4-BE49-F238E27FC236}">
                <a16:creationId xmlns:a16="http://schemas.microsoft.com/office/drawing/2014/main" id="{00A76DFD-E4C1-48A7-9ACE-89CF6AD4F985}"/>
              </a:ext>
            </a:extLst>
          </p:cNvPr>
          <p:cNvSpPr txBox="1"/>
          <p:nvPr/>
        </p:nvSpPr>
        <p:spPr>
          <a:xfrm>
            <a:off x="1398868" y="534456"/>
            <a:ext cx="4348790" cy="757126"/>
          </a:xfrm>
          <a:prstGeom prst="rect">
            <a:avLst/>
          </a:prstGeom>
          <a:noFill/>
        </p:spPr>
        <p:txBody>
          <a:bodyPr wrap="square" lIns="0" rIns="0" rtlCol="0">
            <a:noAutofit/>
          </a:bodyPr>
          <a:lstStyle/>
          <a:p>
            <a:pPr lvl="0">
              <a:lnSpc>
                <a:spcPct val="90000"/>
              </a:lnSpc>
              <a:defRPr/>
            </a:pPr>
            <a:r>
              <a:rPr lang="en-US" sz="3600" b="1" dirty="0">
                <a:solidFill>
                  <a:srgbClr val="707C8D"/>
                </a:solidFill>
                <a:latin typeface="Montserrat" panose="00000500000000000000" pitchFamily="50" charset="0"/>
              </a:rPr>
              <a:t>Segment Growth</a:t>
            </a:r>
          </a:p>
        </p:txBody>
      </p:sp>
      <p:grpSp>
        <p:nvGrpSpPr>
          <p:cNvPr id="89" name="Group 88">
            <a:extLst>
              <a:ext uri="{FF2B5EF4-FFF2-40B4-BE49-F238E27FC236}">
                <a16:creationId xmlns:a16="http://schemas.microsoft.com/office/drawing/2014/main" id="{7B8FF6F9-1D61-4739-9425-C255C0C85FA5}"/>
              </a:ext>
            </a:extLst>
          </p:cNvPr>
          <p:cNvGrpSpPr/>
          <p:nvPr/>
        </p:nvGrpSpPr>
        <p:grpSpPr>
          <a:xfrm>
            <a:off x="1398867" y="2005500"/>
            <a:ext cx="9807149" cy="4023575"/>
            <a:chOff x="1398867" y="2063762"/>
            <a:chExt cx="9807149" cy="4023575"/>
          </a:xfrm>
        </p:grpSpPr>
        <p:cxnSp>
          <p:nvCxnSpPr>
            <p:cNvPr id="88" name="Straight Connector 87">
              <a:extLst>
                <a:ext uri="{FF2B5EF4-FFF2-40B4-BE49-F238E27FC236}">
                  <a16:creationId xmlns:a16="http://schemas.microsoft.com/office/drawing/2014/main" id="{1485E4C9-4B91-4E7D-A670-53C07EE230A7}"/>
                </a:ext>
              </a:extLst>
            </p:cNvPr>
            <p:cNvCxnSpPr/>
            <p:nvPr/>
          </p:nvCxnSpPr>
          <p:spPr>
            <a:xfrm>
              <a:off x="1398867" y="3494612"/>
              <a:ext cx="980714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CBE0573-B8C0-4DC4-BE70-7173ED0D29FF}"/>
                </a:ext>
              </a:extLst>
            </p:cNvPr>
            <p:cNvCxnSpPr/>
            <p:nvPr/>
          </p:nvCxnSpPr>
          <p:spPr>
            <a:xfrm>
              <a:off x="1398867" y="4342431"/>
              <a:ext cx="980714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A480F9F-22BF-443E-9FEF-AA7C8D6471D2}"/>
                </a:ext>
              </a:extLst>
            </p:cNvPr>
            <p:cNvCxnSpPr/>
            <p:nvPr/>
          </p:nvCxnSpPr>
          <p:spPr>
            <a:xfrm>
              <a:off x="1398867" y="5190250"/>
              <a:ext cx="9807149"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613F0231-001A-4C56-96B8-9B22E510D8D3}"/>
                </a:ext>
              </a:extLst>
            </p:cNvPr>
            <p:cNvSpPr txBox="1"/>
            <p:nvPr/>
          </p:nvSpPr>
          <p:spPr>
            <a:xfrm>
              <a:off x="1398867" y="2932203"/>
              <a:ext cx="1472519" cy="307777"/>
            </a:xfrm>
            <a:prstGeom prst="rect">
              <a:avLst/>
            </a:prstGeom>
            <a:noFill/>
          </p:spPr>
          <p:txBody>
            <a:bodyPr wrap="none" lIns="0" rtlCol="0">
              <a:spAutoFit/>
            </a:bodyPr>
            <a:lstStyle/>
            <a:p>
              <a:r>
                <a:rPr lang="en-US" sz="1400" dirty="0">
                  <a:solidFill>
                    <a:schemeClr val="tx2"/>
                  </a:solidFill>
                  <a:latin typeface="Montserrat" panose="00000500000000000000" pitchFamily="50" charset="0"/>
                </a:rPr>
                <a:t>Product Type A</a:t>
              </a:r>
            </a:p>
          </p:txBody>
        </p:sp>
        <p:sp>
          <p:nvSpPr>
            <p:cNvPr id="5" name="Rectangle 4">
              <a:extLst>
                <a:ext uri="{FF2B5EF4-FFF2-40B4-BE49-F238E27FC236}">
                  <a16:creationId xmlns:a16="http://schemas.microsoft.com/office/drawing/2014/main" id="{C7DAAA23-98A7-4F66-A2A6-4DC8AC894A16}"/>
                </a:ext>
              </a:extLst>
            </p:cNvPr>
            <p:cNvSpPr/>
            <p:nvPr/>
          </p:nvSpPr>
          <p:spPr>
            <a:xfrm>
              <a:off x="6514292" y="2874947"/>
              <a:ext cx="3761585" cy="391513"/>
            </a:xfrm>
            <a:prstGeom prst="rect">
              <a:avLst/>
            </a:prstGeom>
            <a:gradFill>
              <a:gsLst>
                <a:gs pos="44000">
                  <a:srgbClr val="2B71FD">
                    <a:alpha val="76000"/>
                  </a:srgbClr>
                </a:gs>
                <a:gs pos="0">
                  <a:schemeClr val="accent1">
                    <a:alpha val="29895"/>
                  </a:schemeClr>
                </a:gs>
                <a:gs pos="72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1CB459-760C-4828-A572-6C34D6DEB248}"/>
                </a:ext>
              </a:extLst>
            </p:cNvPr>
            <p:cNvSpPr/>
            <p:nvPr/>
          </p:nvSpPr>
          <p:spPr>
            <a:xfrm>
              <a:off x="3873772" y="2874947"/>
              <a:ext cx="1609582" cy="391513"/>
            </a:xfrm>
            <a:prstGeom prst="rect">
              <a:avLst/>
            </a:prstGeom>
            <a:gradFill flip="none" rotWithShape="1">
              <a:gsLst>
                <a:gs pos="44000">
                  <a:schemeClr val="tx2">
                    <a:lumMod val="60000"/>
                    <a:lumOff val="40000"/>
                    <a:alpha val="75000"/>
                  </a:schemeClr>
                </a:gs>
                <a:gs pos="0">
                  <a:schemeClr val="tx2">
                    <a:lumMod val="60000"/>
                    <a:lumOff val="40000"/>
                    <a:alpha val="30000"/>
                  </a:schemeClr>
                </a:gs>
                <a:gs pos="72000">
                  <a:schemeClr val="tx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4CB9D8B-5246-47F9-801D-264983449625}"/>
                </a:ext>
              </a:extLst>
            </p:cNvPr>
            <p:cNvSpPr txBox="1"/>
            <p:nvPr/>
          </p:nvSpPr>
          <p:spPr>
            <a:xfrm>
              <a:off x="1398867" y="3780022"/>
              <a:ext cx="1478931" cy="307777"/>
            </a:xfrm>
            <a:prstGeom prst="rect">
              <a:avLst/>
            </a:prstGeom>
            <a:noFill/>
          </p:spPr>
          <p:txBody>
            <a:bodyPr wrap="none" lIns="0" rtlCol="0">
              <a:spAutoFit/>
            </a:bodyPr>
            <a:lstStyle/>
            <a:p>
              <a:r>
                <a:rPr lang="en-US" sz="1400" dirty="0">
                  <a:solidFill>
                    <a:schemeClr val="tx2"/>
                  </a:solidFill>
                  <a:latin typeface="Montserrat" panose="00000500000000000000" pitchFamily="50" charset="0"/>
                </a:rPr>
                <a:t>Product Type B</a:t>
              </a:r>
            </a:p>
          </p:txBody>
        </p:sp>
        <p:sp>
          <p:nvSpPr>
            <p:cNvPr id="20" name="Rectangle 19">
              <a:extLst>
                <a:ext uri="{FF2B5EF4-FFF2-40B4-BE49-F238E27FC236}">
                  <a16:creationId xmlns:a16="http://schemas.microsoft.com/office/drawing/2014/main" id="{E9151221-1130-4BF9-9DDD-4F5DA89B3F85}"/>
                </a:ext>
              </a:extLst>
            </p:cNvPr>
            <p:cNvSpPr/>
            <p:nvPr/>
          </p:nvSpPr>
          <p:spPr>
            <a:xfrm>
              <a:off x="6514292" y="3722766"/>
              <a:ext cx="893228" cy="391513"/>
            </a:xfrm>
            <a:prstGeom prst="rect">
              <a:avLst/>
            </a:prstGeom>
            <a:gradFill>
              <a:gsLst>
                <a:gs pos="44000">
                  <a:srgbClr val="2B71FD">
                    <a:alpha val="76000"/>
                  </a:srgbClr>
                </a:gs>
                <a:gs pos="0">
                  <a:schemeClr val="accent1">
                    <a:alpha val="29895"/>
                  </a:schemeClr>
                </a:gs>
                <a:gs pos="72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729061-CB7E-4B5B-A173-7360FE6DE097}"/>
                </a:ext>
              </a:extLst>
            </p:cNvPr>
            <p:cNvSpPr/>
            <p:nvPr/>
          </p:nvSpPr>
          <p:spPr>
            <a:xfrm>
              <a:off x="5179714" y="3722766"/>
              <a:ext cx="303640" cy="391513"/>
            </a:xfrm>
            <a:prstGeom prst="rect">
              <a:avLst/>
            </a:prstGeom>
            <a:gradFill flip="none" rotWithShape="1">
              <a:gsLst>
                <a:gs pos="44000">
                  <a:schemeClr val="tx2">
                    <a:lumMod val="60000"/>
                    <a:lumOff val="40000"/>
                    <a:alpha val="75000"/>
                  </a:schemeClr>
                </a:gs>
                <a:gs pos="0">
                  <a:schemeClr val="tx2">
                    <a:lumMod val="60000"/>
                    <a:lumOff val="40000"/>
                    <a:alpha val="30000"/>
                  </a:schemeClr>
                </a:gs>
                <a:gs pos="72000">
                  <a:schemeClr val="tx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AD998EE-3AFB-4E77-86A2-1E9E0CB0D6FB}"/>
                </a:ext>
              </a:extLst>
            </p:cNvPr>
            <p:cNvSpPr txBox="1"/>
            <p:nvPr/>
          </p:nvSpPr>
          <p:spPr>
            <a:xfrm>
              <a:off x="1398867" y="4627841"/>
              <a:ext cx="1474121" cy="307777"/>
            </a:xfrm>
            <a:prstGeom prst="rect">
              <a:avLst/>
            </a:prstGeom>
            <a:noFill/>
          </p:spPr>
          <p:txBody>
            <a:bodyPr wrap="none" lIns="0" rtlCol="0">
              <a:spAutoFit/>
            </a:bodyPr>
            <a:lstStyle/>
            <a:p>
              <a:r>
                <a:rPr lang="en-US" sz="1400" dirty="0">
                  <a:solidFill>
                    <a:schemeClr val="tx2"/>
                  </a:solidFill>
                  <a:latin typeface="Montserrat" panose="00000500000000000000" pitchFamily="50" charset="0"/>
                </a:rPr>
                <a:t>Product Type C</a:t>
              </a:r>
            </a:p>
          </p:txBody>
        </p:sp>
        <p:sp>
          <p:nvSpPr>
            <p:cNvPr id="23" name="Rectangle 22">
              <a:extLst>
                <a:ext uri="{FF2B5EF4-FFF2-40B4-BE49-F238E27FC236}">
                  <a16:creationId xmlns:a16="http://schemas.microsoft.com/office/drawing/2014/main" id="{CB64F5C1-C0AB-4F0E-B9A7-CAB1748BACF1}"/>
                </a:ext>
              </a:extLst>
            </p:cNvPr>
            <p:cNvSpPr/>
            <p:nvPr/>
          </p:nvSpPr>
          <p:spPr>
            <a:xfrm>
              <a:off x="6514292" y="4570585"/>
              <a:ext cx="449562" cy="391513"/>
            </a:xfrm>
            <a:prstGeom prst="rect">
              <a:avLst/>
            </a:prstGeom>
            <a:gradFill>
              <a:gsLst>
                <a:gs pos="44000">
                  <a:srgbClr val="2B71FD">
                    <a:alpha val="76000"/>
                  </a:srgbClr>
                </a:gs>
                <a:gs pos="0">
                  <a:schemeClr val="accent1">
                    <a:alpha val="29895"/>
                  </a:schemeClr>
                </a:gs>
                <a:gs pos="72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B4CB7FA-5980-48D2-84FC-92F84ABFB515}"/>
                </a:ext>
              </a:extLst>
            </p:cNvPr>
            <p:cNvSpPr/>
            <p:nvPr/>
          </p:nvSpPr>
          <p:spPr>
            <a:xfrm>
              <a:off x="5355116" y="4570585"/>
              <a:ext cx="128237" cy="391513"/>
            </a:xfrm>
            <a:prstGeom prst="rect">
              <a:avLst/>
            </a:prstGeom>
            <a:gradFill flip="none" rotWithShape="1">
              <a:gsLst>
                <a:gs pos="44000">
                  <a:schemeClr val="tx2">
                    <a:lumMod val="60000"/>
                    <a:lumOff val="40000"/>
                    <a:alpha val="75000"/>
                  </a:schemeClr>
                </a:gs>
                <a:gs pos="0">
                  <a:schemeClr val="tx2">
                    <a:lumMod val="60000"/>
                    <a:lumOff val="40000"/>
                    <a:alpha val="30000"/>
                  </a:schemeClr>
                </a:gs>
                <a:gs pos="72000">
                  <a:schemeClr val="tx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839AF48-4E23-454E-8235-26FB46F1521F}"/>
                </a:ext>
              </a:extLst>
            </p:cNvPr>
            <p:cNvSpPr/>
            <p:nvPr/>
          </p:nvSpPr>
          <p:spPr>
            <a:xfrm>
              <a:off x="6514293" y="5418405"/>
              <a:ext cx="377337" cy="391513"/>
            </a:xfrm>
            <a:prstGeom prst="rect">
              <a:avLst/>
            </a:prstGeom>
            <a:gradFill>
              <a:gsLst>
                <a:gs pos="44000">
                  <a:srgbClr val="2B71FD">
                    <a:alpha val="76000"/>
                  </a:srgbClr>
                </a:gs>
                <a:gs pos="0">
                  <a:schemeClr val="accent1">
                    <a:alpha val="29895"/>
                  </a:schemeClr>
                </a:gs>
                <a:gs pos="72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CC4075-E17E-4704-80EE-4B651EF33BDA}"/>
                </a:ext>
              </a:extLst>
            </p:cNvPr>
            <p:cNvSpPr/>
            <p:nvPr/>
          </p:nvSpPr>
          <p:spPr>
            <a:xfrm>
              <a:off x="5401548" y="5418405"/>
              <a:ext cx="81805" cy="391513"/>
            </a:xfrm>
            <a:prstGeom prst="rect">
              <a:avLst/>
            </a:prstGeom>
            <a:gradFill flip="none" rotWithShape="1">
              <a:gsLst>
                <a:gs pos="44000">
                  <a:schemeClr val="tx2">
                    <a:lumMod val="60000"/>
                    <a:lumOff val="40000"/>
                    <a:alpha val="75000"/>
                  </a:schemeClr>
                </a:gs>
                <a:gs pos="0">
                  <a:schemeClr val="tx2">
                    <a:lumMod val="60000"/>
                    <a:lumOff val="40000"/>
                    <a:alpha val="30000"/>
                  </a:schemeClr>
                </a:gs>
                <a:gs pos="72000">
                  <a:schemeClr val="tx2">
                    <a:lumMod val="60000"/>
                    <a:lumOff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D6A5AEF-2164-4EE6-9009-988061C34358}"/>
                </a:ext>
              </a:extLst>
            </p:cNvPr>
            <p:cNvSpPr txBox="1"/>
            <p:nvPr/>
          </p:nvSpPr>
          <p:spPr>
            <a:xfrm>
              <a:off x="1398867" y="5475662"/>
              <a:ext cx="1493358" cy="307777"/>
            </a:xfrm>
            <a:prstGeom prst="rect">
              <a:avLst/>
            </a:prstGeom>
            <a:noFill/>
          </p:spPr>
          <p:txBody>
            <a:bodyPr wrap="none" lIns="0" rtlCol="0">
              <a:spAutoFit/>
            </a:bodyPr>
            <a:lstStyle/>
            <a:p>
              <a:r>
                <a:rPr lang="en-US" sz="1400" dirty="0">
                  <a:solidFill>
                    <a:schemeClr val="tx2"/>
                  </a:solidFill>
                  <a:latin typeface="Montserrat" panose="00000500000000000000" pitchFamily="50" charset="0"/>
                </a:rPr>
                <a:t>Product Type D</a:t>
              </a:r>
            </a:p>
          </p:txBody>
        </p:sp>
        <p:sp>
          <p:nvSpPr>
            <p:cNvPr id="58" name="Rectangle 57">
              <a:extLst>
                <a:ext uri="{FF2B5EF4-FFF2-40B4-BE49-F238E27FC236}">
                  <a16:creationId xmlns:a16="http://schemas.microsoft.com/office/drawing/2014/main" id="{4E77B37F-8C0D-4A2C-BA1C-800920BBB6C6}"/>
                </a:ext>
              </a:extLst>
            </p:cNvPr>
            <p:cNvSpPr/>
            <p:nvPr/>
          </p:nvSpPr>
          <p:spPr>
            <a:xfrm>
              <a:off x="5483353" y="2063762"/>
              <a:ext cx="1030939" cy="4023575"/>
            </a:xfrm>
            <a:prstGeom prst="rect">
              <a:avLst/>
            </a:prstGeom>
            <a:solidFill>
              <a:schemeClr val="bg1"/>
            </a:solidFill>
            <a:ln>
              <a:noFill/>
            </a:ln>
            <a:effectLst>
              <a:outerShdw blurRad="177800" dist="635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1200" b="1" dirty="0">
                <a:solidFill>
                  <a:schemeClr val="accent1"/>
                </a:solidFill>
                <a:latin typeface="Montserrat" pitchFamily="2" charset="77"/>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01EAD393-E117-4098-9139-FAAD0E7D072E}"/>
                </a:ext>
              </a:extLst>
            </p:cNvPr>
            <p:cNvSpPr txBox="1"/>
            <p:nvPr/>
          </p:nvSpPr>
          <p:spPr>
            <a:xfrm>
              <a:off x="5637185" y="2290561"/>
              <a:ext cx="723275" cy="307777"/>
            </a:xfrm>
            <a:prstGeom prst="rect">
              <a:avLst/>
            </a:prstGeom>
            <a:noFill/>
          </p:spPr>
          <p:txBody>
            <a:bodyPr wrap="none" lIns="91440" rtlCol="0">
              <a:spAutoFit/>
            </a:bodyPr>
            <a:lstStyle/>
            <a:p>
              <a:pPr algn="ctr"/>
              <a:r>
                <a:rPr lang="en-US" sz="1400" b="1" dirty="0">
                  <a:solidFill>
                    <a:schemeClr val="tx2"/>
                  </a:solidFill>
                  <a:latin typeface="Montserrat" panose="00000500000000000000" pitchFamily="50" charset="0"/>
                </a:rPr>
                <a:t>CAGR</a:t>
              </a:r>
            </a:p>
          </p:txBody>
        </p:sp>
        <p:sp>
          <p:nvSpPr>
            <p:cNvPr id="73" name="TextBox 72">
              <a:extLst>
                <a:ext uri="{FF2B5EF4-FFF2-40B4-BE49-F238E27FC236}">
                  <a16:creationId xmlns:a16="http://schemas.microsoft.com/office/drawing/2014/main" id="{7064F5BB-C0D3-49DC-B995-3108C01FC62C}"/>
                </a:ext>
              </a:extLst>
            </p:cNvPr>
            <p:cNvSpPr txBox="1"/>
            <p:nvPr/>
          </p:nvSpPr>
          <p:spPr>
            <a:xfrm>
              <a:off x="5627568" y="2907876"/>
              <a:ext cx="742511" cy="338554"/>
            </a:xfrm>
            <a:prstGeom prst="rect">
              <a:avLst/>
            </a:prstGeom>
            <a:noFill/>
          </p:spPr>
          <p:txBody>
            <a:bodyPr wrap="none" lIns="91440" rtlCol="0">
              <a:spAutoFit/>
            </a:bodyPr>
            <a:lstStyle/>
            <a:p>
              <a:pPr algn="ctr"/>
              <a:r>
                <a:rPr lang="en-US" sz="1600" b="1" dirty="0">
                  <a:solidFill>
                    <a:schemeClr val="tx2"/>
                  </a:solidFill>
                  <a:latin typeface="Montserrat" panose="00000500000000000000" pitchFamily="50" charset="0"/>
                </a:rPr>
                <a:t>15.5%</a:t>
              </a:r>
            </a:p>
          </p:txBody>
        </p:sp>
        <p:sp>
          <p:nvSpPr>
            <p:cNvPr id="74" name="TextBox 73">
              <a:extLst>
                <a:ext uri="{FF2B5EF4-FFF2-40B4-BE49-F238E27FC236}">
                  <a16:creationId xmlns:a16="http://schemas.microsoft.com/office/drawing/2014/main" id="{280C8644-FEBD-429C-90A0-CA1F7FB492A2}"/>
                </a:ext>
              </a:extLst>
            </p:cNvPr>
            <p:cNvSpPr txBox="1"/>
            <p:nvPr/>
          </p:nvSpPr>
          <p:spPr>
            <a:xfrm>
              <a:off x="5617950" y="5446624"/>
              <a:ext cx="761747" cy="338554"/>
            </a:xfrm>
            <a:prstGeom prst="rect">
              <a:avLst/>
            </a:prstGeom>
            <a:noFill/>
          </p:spPr>
          <p:txBody>
            <a:bodyPr wrap="none" lIns="91440" rtlCol="0">
              <a:spAutoFit/>
            </a:bodyPr>
            <a:lstStyle/>
            <a:p>
              <a:pPr algn="ctr"/>
              <a:r>
                <a:rPr lang="en-US" sz="1600" b="1" dirty="0">
                  <a:solidFill>
                    <a:schemeClr val="tx2"/>
                  </a:solidFill>
                  <a:latin typeface="Montserrat" panose="00000500000000000000" pitchFamily="50" charset="0"/>
                </a:rPr>
                <a:t>15.4%</a:t>
              </a:r>
            </a:p>
          </p:txBody>
        </p:sp>
        <p:sp>
          <p:nvSpPr>
            <p:cNvPr id="75" name="TextBox 74">
              <a:extLst>
                <a:ext uri="{FF2B5EF4-FFF2-40B4-BE49-F238E27FC236}">
                  <a16:creationId xmlns:a16="http://schemas.microsoft.com/office/drawing/2014/main" id="{339B346A-0710-4D0D-9BE5-1BC46702A4F9}"/>
                </a:ext>
              </a:extLst>
            </p:cNvPr>
            <p:cNvSpPr txBox="1"/>
            <p:nvPr/>
          </p:nvSpPr>
          <p:spPr>
            <a:xfrm>
              <a:off x="5617951" y="4600374"/>
              <a:ext cx="761747" cy="338554"/>
            </a:xfrm>
            <a:prstGeom prst="rect">
              <a:avLst/>
            </a:prstGeom>
            <a:noFill/>
          </p:spPr>
          <p:txBody>
            <a:bodyPr wrap="none" lIns="91440" rtlCol="0">
              <a:spAutoFit/>
            </a:bodyPr>
            <a:lstStyle/>
            <a:p>
              <a:pPr algn="ctr"/>
              <a:r>
                <a:rPr lang="en-US" sz="1600" b="1" dirty="0">
                  <a:solidFill>
                    <a:schemeClr val="tx2"/>
                  </a:solidFill>
                  <a:latin typeface="Montserrat" panose="00000500000000000000" pitchFamily="50" charset="0"/>
                </a:rPr>
                <a:t>14.3%</a:t>
              </a:r>
            </a:p>
          </p:txBody>
        </p:sp>
        <p:sp>
          <p:nvSpPr>
            <p:cNvPr id="76" name="TextBox 75">
              <a:extLst>
                <a:ext uri="{FF2B5EF4-FFF2-40B4-BE49-F238E27FC236}">
                  <a16:creationId xmlns:a16="http://schemas.microsoft.com/office/drawing/2014/main" id="{15F986EF-422A-444A-A728-E45B026C79CB}"/>
                </a:ext>
              </a:extLst>
            </p:cNvPr>
            <p:cNvSpPr txBox="1"/>
            <p:nvPr/>
          </p:nvSpPr>
          <p:spPr>
            <a:xfrm>
              <a:off x="5613944" y="3754125"/>
              <a:ext cx="769763" cy="338554"/>
            </a:xfrm>
            <a:prstGeom prst="rect">
              <a:avLst/>
            </a:prstGeom>
            <a:noFill/>
          </p:spPr>
          <p:txBody>
            <a:bodyPr wrap="none" lIns="91440" rtlCol="0">
              <a:spAutoFit/>
            </a:bodyPr>
            <a:lstStyle/>
            <a:p>
              <a:pPr algn="ctr"/>
              <a:r>
                <a:rPr lang="en-US" sz="1600" b="1" dirty="0">
                  <a:solidFill>
                    <a:schemeClr val="tx2"/>
                  </a:solidFill>
                  <a:latin typeface="Montserrat" panose="00000500000000000000" pitchFamily="50" charset="0"/>
                </a:rPr>
                <a:t>16.0%</a:t>
              </a:r>
            </a:p>
          </p:txBody>
        </p:sp>
        <p:sp>
          <p:nvSpPr>
            <p:cNvPr id="77" name="TextBox 76">
              <a:extLst>
                <a:ext uri="{FF2B5EF4-FFF2-40B4-BE49-F238E27FC236}">
                  <a16:creationId xmlns:a16="http://schemas.microsoft.com/office/drawing/2014/main" id="{F73EAC0F-3A88-4854-AEBF-AD818B5D543D}"/>
                </a:ext>
              </a:extLst>
            </p:cNvPr>
            <p:cNvSpPr txBox="1"/>
            <p:nvPr/>
          </p:nvSpPr>
          <p:spPr>
            <a:xfrm>
              <a:off x="3358536" y="2936913"/>
              <a:ext cx="518091" cy="276999"/>
            </a:xfrm>
            <a:prstGeom prst="rect">
              <a:avLst/>
            </a:prstGeom>
            <a:noFill/>
          </p:spPr>
          <p:txBody>
            <a:bodyPr wrap="none" lIns="91440" rtlCol="0" anchor="ctr" anchorCtr="0">
              <a:spAutoFit/>
            </a:bodyPr>
            <a:lstStyle/>
            <a:p>
              <a:pPr algn="r"/>
              <a:r>
                <a:rPr lang="en-US" sz="1200" dirty="0">
                  <a:solidFill>
                    <a:schemeClr val="tx2">
                      <a:lumMod val="60000"/>
                      <a:lumOff val="40000"/>
                    </a:schemeClr>
                  </a:solidFill>
                  <a:latin typeface="Montserrat" panose="00000500000000000000" pitchFamily="50" charset="0"/>
                </a:rPr>
                <a:t>$7M</a:t>
              </a:r>
            </a:p>
          </p:txBody>
        </p:sp>
        <p:sp>
          <p:nvSpPr>
            <p:cNvPr id="78" name="TextBox 77">
              <a:extLst>
                <a:ext uri="{FF2B5EF4-FFF2-40B4-BE49-F238E27FC236}">
                  <a16:creationId xmlns:a16="http://schemas.microsoft.com/office/drawing/2014/main" id="{8BC08877-C38C-4D82-9552-0756773E8388}"/>
                </a:ext>
              </a:extLst>
            </p:cNvPr>
            <p:cNvSpPr txBox="1"/>
            <p:nvPr/>
          </p:nvSpPr>
          <p:spPr>
            <a:xfrm>
              <a:off x="4538191" y="3775397"/>
              <a:ext cx="641522" cy="276999"/>
            </a:xfrm>
            <a:prstGeom prst="rect">
              <a:avLst/>
            </a:prstGeom>
            <a:noFill/>
          </p:spPr>
          <p:txBody>
            <a:bodyPr wrap="none" lIns="91440" rtlCol="0" anchor="ctr" anchorCtr="0">
              <a:spAutoFit/>
            </a:bodyPr>
            <a:lstStyle/>
            <a:p>
              <a:pPr algn="r"/>
              <a:r>
                <a:rPr lang="en-US" sz="1200" dirty="0">
                  <a:solidFill>
                    <a:schemeClr val="tx2">
                      <a:lumMod val="60000"/>
                      <a:lumOff val="40000"/>
                    </a:schemeClr>
                  </a:solidFill>
                  <a:latin typeface="Montserrat" panose="00000500000000000000" pitchFamily="50" charset="0"/>
                </a:rPr>
                <a:t>$1.5 M</a:t>
              </a:r>
            </a:p>
          </p:txBody>
        </p:sp>
        <p:sp>
          <p:nvSpPr>
            <p:cNvPr id="79" name="TextBox 78">
              <a:extLst>
                <a:ext uri="{FF2B5EF4-FFF2-40B4-BE49-F238E27FC236}">
                  <a16:creationId xmlns:a16="http://schemas.microsoft.com/office/drawing/2014/main" id="{ADF277DD-D7B7-4D2F-A436-193D95F255C9}"/>
                </a:ext>
              </a:extLst>
            </p:cNvPr>
            <p:cNvSpPr txBox="1"/>
            <p:nvPr/>
          </p:nvSpPr>
          <p:spPr>
            <a:xfrm>
              <a:off x="4662297" y="4613881"/>
              <a:ext cx="692818" cy="276999"/>
            </a:xfrm>
            <a:prstGeom prst="rect">
              <a:avLst/>
            </a:prstGeom>
            <a:noFill/>
          </p:spPr>
          <p:txBody>
            <a:bodyPr wrap="none" lIns="91440" rtlCol="0" anchor="ctr" anchorCtr="0">
              <a:spAutoFit/>
            </a:bodyPr>
            <a:lstStyle/>
            <a:p>
              <a:pPr algn="r"/>
              <a:r>
                <a:rPr lang="en-US" sz="1200" dirty="0">
                  <a:solidFill>
                    <a:schemeClr val="tx2">
                      <a:lumMod val="60000"/>
                      <a:lumOff val="40000"/>
                    </a:schemeClr>
                  </a:solidFill>
                  <a:latin typeface="Montserrat" panose="00000500000000000000" pitchFamily="50" charset="0"/>
                </a:rPr>
                <a:t>$0.7 M</a:t>
              </a:r>
            </a:p>
          </p:txBody>
        </p:sp>
        <p:sp>
          <p:nvSpPr>
            <p:cNvPr id="80" name="TextBox 79">
              <a:extLst>
                <a:ext uri="{FF2B5EF4-FFF2-40B4-BE49-F238E27FC236}">
                  <a16:creationId xmlns:a16="http://schemas.microsoft.com/office/drawing/2014/main" id="{F2E79860-D030-49CE-B140-F23BD6E25AC6}"/>
                </a:ext>
              </a:extLst>
            </p:cNvPr>
            <p:cNvSpPr txBox="1"/>
            <p:nvPr/>
          </p:nvSpPr>
          <p:spPr>
            <a:xfrm>
              <a:off x="4747201" y="5452365"/>
              <a:ext cx="654346" cy="276999"/>
            </a:xfrm>
            <a:prstGeom prst="rect">
              <a:avLst/>
            </a:prstGeom>
            <a:noFill/>
          </p:spPr>
          <p:txBody>
            <a:bodyPr wrap="none" lIns="91440" rtlCol="0" anchor="ctr" anchorCtr="0">
              <a:spAutoFit/>
            </a:bodyPr>
            <a:lstStyle/>
            <a:p>
              <a:pPr algn="r"/>
              <a:r>
                <a:rPr lang="en-US" sz="1200" dirty="0">
                  <a:solidFill>
                    <a:schemeClr val="tx2">
                      <a:lumMod val="60000"/>
                      <a:lumOff val="40000"/>
                    </a:schemeClr>
                  </a:solidFill>
                  <a:latin typeface="Montserrat" panose="00000500000000000000" pitchFamily="50" charset="0"/>
                </a:rPr>
                <a:t>$0.6M</a:t>
              </a:r>
            </a:p>
          </p:txBody>
        </p:sp>
        <p:sp>
          <p:nvSpPr>
            <p:cNvPr id="81" name="TextBox 80">
              <a:extLst>
                <a:ext uri="{FF2B5EF4-FFF2-40B4-BE49-F238E27FC236}">
                  <a16:creationId xmlns:a16="http://schemas.microsoft.com/office/drawing/2014/main" id="{55143FDD-F41C-4604-BEF5-37B21E56CAE3}"/>
                </a:ext>
              </a:extLst>
            </p:cNvPr>
            <p:cNvSpPr txBox="1"/>
            <p:nvPr/>
          </p:nvSpPr>
          <p:spPr>
            <a:xfrm>
              <a:off x="10275877" y="2936913"/>
              <a:ext cx="623889" cy="276999"/>
            </a:xfrm>
            <a:prstGeom prst="rect">
              <a:avLst/>
            </a:prstGeom>
            <a:noFill/>
          </p:spPr>
          <p:txBody>
            <a:bodyPr wrap="none" lIns="91440" rtlCol="0" anchor="ctr" anchorCtr="0">
              <a:spAutoFit/>
            </a:bodyPr>
            <a:lstStyle/>
            <a:p>
              <a:r>
                <a:rPr lang="en-US" sz="1200" dirty="0">
                  <a:solidFill>
                    <a:schemeClr val="accent1"/>
                  </a:solidFill>
                  <a:latin typeface="Montserrat" panose="00000500000000000000" pitchFamily="50" charset="0"/>
                </a:rPr>
                <a:t>$14 M</a:t>
              </a:r>
            </a:p>
          </p:txBody>
        </p:sp>
        <p:sp>
          <p:nvSpPr>
            <p:cNvPr id="85" name="TextBox 84">
              <a:extLst>
                <a:ext uri="{FF2B5EF4-FFF2-40B4-BE49-F238E27FC236}">
                  <a16:creationId xmlns:a16="http://schemas.microsoft.com/office/drawing/2014/main" id="{DCE2AEF8-CC3A-4394-BFDE-82C5101E37C9}"/>
                </a:ext>
              </a:extLst>
            </p:cNvPr>
            <p:cNvSpPr txBox="1"/>
            <p:nvPr/>
          </p:nvSpPr>
          <p:spPr>
            <a:xfrm>
              <a:off x="7407520" y="3775397"/>
              <a:ext cx="553357" cy="276999"/>
            </a:xfrm>
            <a:prstGeom prst="rect">
              <a:avLst/>
            </a:prstGeom>
            <a:noFill/>
          </p:spPr>
          <p:txBody>
            <a:bodyPr wrap="none" lIns="91440" rtlCol="0" anchor="ctr" anchorCtr="0">
              <a:spAutoFit/>
            </a:bodyPr>
            <a:lstStyle/>
            <a:p>
              <a:r>
                <a:rPr lang="en-US" sz="1200" dirty="0">
                  <a:solidFill>
                    <a:schemeClr val="accent1"/>
                  </a:solidFill>
                  <a:latin typeface="Montserrat" panose="00000500000000000000" pitchFamily="50" charset="0"/>
                </a:rPr>
                <a:t>$3 M</a:t>
              </a:r>
            </a:p>
          </p:txBody>
        </p:sp>
        <p:sp>
          <p:nvSpPr>
            <p:cNvPr id="86" name="TextBox 85">
              <a:extLst>
                <a:ext uri="{FF2B5EF4-FFF2-40B4-BE49-F238E27FC236}">
                  <a16:creationId xmlns:a16="http://schemas.microsoft.com/office/drawing/2014/main" id="{4B465A6A-8169-46E3-B174-EB2C9573C906}"/>
                </a:ext>
              </a:extLst>
            </p:cNvPr>
            <p:cNvSpPr txBox="1"/>
            <p:nvPr/>
          </p:nvSpPr>
          <p:spPr>
            <a:xfrm>
              <a:off x="6963854" y="4613881"/>
              <a:ext cx="641522" cy="276999"/>
            </a:xfrm>
            <a:prstGeom prst="rect">
              <a:avLst/>
            </a:prstGeom>
            <a:noFill/>
          </p:spPr>
          <p:txBody>
            <a:bodyPr wrap="none" lIns="91440" rtlCol="0" anchor="ctr" anchorCtr="0">
              <a:spAutoFit/>
            </a:bodyPr>
            <a:lstStyle/>
            <a:p>
              <a:r>
                <a:rPr lang="en-US" sz="1200" dirty="0">
                  <a:solidFill>
                    <a:schemeClr val="accent1"/>
                  </a:solidFill>
                  <a:latin typeface="Montserrat" panose="00000500000000000000" pitchFamily="50" charset="0"/>
                </a:rPr>
                <a:t>$1.5 M</a:t>
              </a:r>
            </a:p>
          </p:txBody>
        </p:sp>
        <p:sp>
          <p:nvSpPr>
            <p:cNvPr id="87" name="TextBox 86">
              <a:extLst>
                <a:ext uri="{FF2B5EF4-FFF2-40B4-BE49-F238E27FC236}">
                  <a16:creationId xmlns:a16="http://schemas.microsoft.com/office/drawing/2014/main" id="{B9AEF1D3-6C34-454D-98BC-8688B158E106}"/>
                </a:ext>
              </a:extLst>
            </p:cNvPr>
            <p:cNvSpPr txBox="1"/>
            <p:nvPr/>
          </p:nvSpPr>
          <p:spPr>
            <a:xfrm>
              <a:off x="6891630" y="5452365"/>
              <a:ext cx="641522" cy="276999"/>
            </a:xfrm>
            <a:prstGeom prst="rect">
              <a:avLst/>
            </a:prstGeom>
            <a:noFill/>
          </p:spPr>
          <p:txBody>
            <a:bodyPr wrap="none" lIns="91440" rtlCol="0" anchor="ctr" anchorCtr="0">
              <a:spAutoFit/>
            </a:bodyPr>
            <a:lstStyle/>
            <a:p>
              <a:r>
                <a:rPr lang="en-US" sz="1200" dirty="0">
                  <a:solidFill>
                    <a:schemeClr val="accent1"/>
                  </a:solidFill>
                  <a:latin typeface="Montserrat" panose="00000500000000000000" pitchFamily="50" charset="0"/>
                </a:rPr>
                <a:t>$1.3 M</a:t>
              </a:r>
            </a:p>
          </p:txBody>
        </p:sp>
        <p:sp>
          <p:nvSpPr>
            <p:cNvPr id="92" name="TextBox 91">
              <a:extLst>
                <a:ext uri="{FF2B5EF4-FFF2-40B4-BE49-F238E27FC236}">
                  <a16:creationId xmlns:a16="http://schemas.microsoft.com/office/drawing/2014/main" id="{03BB5BA5-9449-47FE-93D2-83888F150358}"/>
                </a:ext>
              </a:extLst>
            </p:cNvPr>
            <p:cNvSpPr txBox="1"/>
            <p:nvPr/>
          </p:nvSpPr>
          <p:spPr>
            <a:xfrm>
              <a:off x="4662761" y="2290561"/>
              <a:ext cx="668773" cy="307777"/>
            </a:xfrm>
            <a:prstGeom prst="rect">
              <a:avLst/>
            </a:prstGeom>
            <a:noFill/>
          </p:spPr>
          <p:txBody>
            <a:bodyPr wrap="none" lIns="91440" rtlCol="0">
              <a:spAutoFit/>
            </a:bodyPr>
            <a:lstStyle/>
            <a:p>
              <a:pPr algn="r"/>
              <a:r>
                <a:rPr lang="en-US" sz="1400" b="1" dirty="0">
                  <a:solidFill>
                    <a:schemeClr val="tx2">
                      <a:lumMod val="60000"/>
                      <a:lumOff val="40000"/>
                    </a:schemeClr>
                  </a:solidFill>
                  <a:latin typeface="Montserrat" panose="00000500000000000000" pitchFamily="50" charset="0"/>
                </a:rPr>
                <a:t>20XX</a:t>
              </a:r>
            </a:p>
          </p:txBody>
        </p:sp>
        <p:sp>
          <p:nvSpPr>
            <p:cNvPr id="93" name="TextBox 92">
              <a:extLst>
                <a:ext uri="{FF2B5EF4-FFF2-40B4-BE49-F238E27FC236}">
                  <a16:creationId xmlns:a16="http://schemas.microsoft.com/office/drawing/2014/main" id="{6125146D-28B6-4D14-A4FB-FC8E4EB57EF2}"/>
                </a:ext>
              </a:extLst>
            </p:cNvPr>
            <p:cNvSpPr txBox="1"/>
            <p:nvPr/>
          </p:nvSpPr>
          <p:spPr>
            <a:xfrm>
              <a:off x="6666111" y="2290561"/>
              <a:ext cx="668773" cy="307777"/>
            </a:xfrm>
            <a:prstGeom prst="rect">
              <a:avLst/>
            </a:prstGeom>
            <a:noFill/>
          </p:spPr>
          <p:txBody>
            <a:bodyPr wrap="none" lIns="91440" rtlCol="0">
              <a:spAutoFit/>
            </a:bodyPr>
            <a:lstStyle/>
            <a:p>
              <a:r>
                <a:rPr lang="en-US" sz="1400" b="1" dirty="0">
                  <a:solidFill>
                    <a:schemeClr val="accent1"/>
                  </a:solidFill>
                  <a:latin typeface="Montserrat" panose="00000500000000000000" pitchFamily="50" charset="0"/>
                </a:rPr>
                <a:t>20XX</a:t>
              </a:r>
            </a:p>
          </p:txBody>
        </p:sp>
      </p:grpSp>
      <p:sp>
        <p:nvSpPr>
          <p:cNvPr id="2" name="TextBox 1">
            <a:extLst>
              <a:ext uri="{FF2B5EF4-FFF2-40B4-BE49-F238E27FC236}">
                <a16:creationId xmlns:a16="http://schemas.microsoft.com/office/drawing/2014/main" id="{EC190F2C-9D2A-2824-E451-75D333426017}"/>
              </a:ext>
            </a:extLst>
          </p:cNvPr>
          <p:cNvSpPr txBox="1"/>
          <p:nvPr/>
        </p:nvSpPr>
        <p:spPr>
          <a:xfrm>
            <a:off x="1398868" y="1057333"/>
            <a:ext cx="4661786" cy="378565"/>
          </a:xfrm>
          <a:prstGeom prst="rect">
            <a:avLst/>
          </a:prstGeom>
          <a:noFill/>
        </p:spPr>
        <p:txBody>
          <a:bodyPr wrap="square" lIns="0" rIns="0" rtlCol="0" anchor="ctr">
            <a:noAutofit/>
          </a:bodyPr>
          <a:lstStyle/>
          <a:p>
            <a:pPr>
              <a:lnSpc>
                <a:spcPct val="90000"/>
              </a:lnSpc>
            </a:pPr>
            <a:r>
              <a:rPr lang="en-US" sz="1400" b="1" dirty="0">
                <a:solidFill>
                  <a:schemeClr val="accent1"/>
                </a:solidFill>
                <a:latin typeface="Montserrat" panose="00000500000000000000" pitchFamily="50" charset="0"/>
              </a:rPr>
              <a:t>MARKET SNAPSHOT (20XX VS 20XX)</a:t>
            </a:r>
            <a:endParaRPr lang="en-US" sz="1100" b="1" dirty="0">
              <a:solidFill>
                <a:schemeClr val="accent1"/>
              </a:solidFill>
              <a:latin typeface="Montserrat" panose="00000500000000000000" pitchFamily="50" charset="0"/>
            </a:endParaRPr>
          </a:p>
        </p:txBody>
      </p:sp>
    </p:spTree>
    <p:extLst>
      <p:ext uri="{BB962C8B-B14F-4D97-AF65-F5344CB8AC3E}">
        <p14:creationId xmlns:p14="http://schemas.microsoft.com/office/powerpoint/2010/main" val="509621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19EA563-947D-BE16-A518-66EEA6B4FD4E}"/>
              </a:ext>
            </a:extLst>
          </p:cNvPr>
          <p:cNvSpPr/>
          <p:nvPr/>
        </p:nvSpPr>
        <p:spPr>
          <a:xfrm>
            <a:off x="7911514" y="-3037026"/>
            <a:ext cx="7338540" cy="7338540"/>
          </a:xfrm>
          <a:prstGeom prst="ellipse">
            <a:avLst/>
          </a:prstGeom>
          <a:solidFill>
            <a:schemeClr val="bg1">
              <a:alpha val="49747"/>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8DA54E1-2519-49AC-3AB4-6DE569DF1EDA}"/>
              </a:ext>
            </a:extLst>
          </p:cNvPr>
          <p:cNvSpPr/>
          <p:nvPr/>
        </p:nvSpPr>
        <p:spPr>
          <a:xfrm>
            <a:off x="9302456" y="-1646084"/>
            <a:ext cx="4556656" cy="4556656"/>
          </a:xfrm>
          <a:prstGeom prst="ellipse">
            <a:avLst/>
          </a:prstGeom>
          <a:solidFill>
            <a:schemeClr val="bg1">
              <a:alpha val="6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 Same-side Corner of Rectangle 128">
            <a:extLst>
              <a:ext uri="{FF2B5EF4-FFF2-40B4-BE49-F238E27FC236}">
                <a16:creationId xmlns:a16="http://schemas.microsoft.com/office/drawing/2014/main" id="{681FA5E1-2607-4303-B8D6-A327B92F7E2B}"/>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Rectangle 8">
            <a:extLst>
              <a:ext uri="{FF2B5EF4-FFF2-40B4-BE49-F238E27FC236}">
                <a16:creationId xmlns:a16="http://schemas.microsoft.com/office/drawing/2014/main" id="{668659EF-47B8-402E-A032-F30583849E7E}"/>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060E9789-55AD-47B0-B9D7-7E35C1966DE7}"/>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29</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1" name="TextBox 10">
            <a:extLst>
              <a:ext uri="{FF2B5EF4-FFF2-40B4-BE49-F238E27FC236}">
                <a16:creationId xmlns:a16="http://schemas.microsoft.com/office/drawing/2014/main" id="{B4EA4684-A793-499A-86C0-B23230C9237D}"/>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grpSp>
        <p:nvGrpSpPr>
          <p:cNvPr id="12" name="Group 11">
            <a:extLst>
              <a:ext uri="{FF2B5EF4-FFF2-40B4-BE49-F238E27FC236}">
                <a16:creationId xmlns:a16="http://schemas.microsoft.com/office/drawing/2014/main" id="{7D4819C9-DA5E-4BD3-8479-47055EA0B6D6}"/>
              </a:ext>
            </a:extLst>
          </p:cNvPr>
          <p:cNvGrpSpPr/>
          <p:nvPr/>
        </p:nvGrpSpPr>
        <p:grpSpPr>
          <a:xfrm>
            <a:off x="1398867" y="534456"/>
            <a:ext cx="6703733" cy="770280"/>
            <a:chOff x="1398867" y="534456"/>
            <a:chExt cx="6703733" cy="770280"/>
          </a:xfrm>
        </p:grpSpPr>
        <p:sp>
          <p:nvSpPr>
            <p:cNvPr id="13" name="TextBox 12">
              <a:extLst>
                <a:ext uri="{FF2B5EF4-FFF2-40B4-BE49-F238E27FC236}">
                  <a16:creationId xmlns:a16="http://schemas.microsoft.com/office/drawing/2014/main" id="{5E9C33EC-4608-475B-BF67-2F574DED30F4}"/>
                </a:ext>
              </a:extLst>
            </p:cNvPr>
            <p:cNvSpPr txBox="1"/>
            <p:nvPr/>
          </p:nvSpPr>
          <p:spPr>
            <a:xfrm>
              <a:off x="1398868" y="534456"/>
              <a:ext cx="6703732" cy="757126"/>
            </a:xfrm>
            <a:prstGeom prst="rect">
              <a:avLst/>
            </a:prstGeom>
            <a:noFill/>
          </p:spPr>
          <p:txBody>
            <a:bodyPr wrap="square" lIns="0" rIns="0" rtlCol="0">
              <a:noAutofit/>
            </a:bodyPr>
            <a:lstStyle/>
            <a:p>
              <a:pPr lvl="0">
                <a:lnSpc>
                  <a:spcPct val="90000"/>
                </a:lnSpc>
                <a:defRPr/>
              </a:pPr>
              <a:r>
                <a:rPr lang="en-US" sz="3600" b="1" dirty="0">
                  <a:solidFill>
                    <a:srgbClr val="707C8D"/>
                  </a:solidFill>
                  <a:latin typeface="Montserrat" panose="00000500000000000000" pitchFamily="50" charset="0"/>
                </a:rPr>
                <a:t>Market Research Brief</a:t>
              </a:r>
            </a:p>
          </p:txBody>
        </p:sp>
        <p:cxnSp>
          <p:nvCxnSpPr>
            <p:cNvPr id="14" name="Straight Connector 13">
              <a:extLst>
                <a:ext uri="{FF2B5EF4-FFF2-40B4-BE49-F238E27FC236}">
                  <a16:creationId xmlns:a16="http://schemas.microsoft.com/office/drawing/2014/main" id="{C04373B6-3E43-4B3D-8E72-CFA73FCA6804}"/>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DBB1701D-11A8-44C3-8CAD-B12063B44A93}"/>
              </a:ext>
            </a:extLst>
          </p:cNvPr>
          <p:cNvSpPr/>
          <p:nvPr/>
        </p:nvSpPr>
        <p:spPr>
          <a:xfrm>
            <a:off x="1602347" y="4137358"/>
            <a:ext cx="4736592" cy="2088398"/>
          </a:xfrm>
          <a:prstGeom prst="rect">
            <a:avLst/>
          </a:prstGeom>
          <a:gradFill>
            <a:gsLst>
              <a:gs pos="72000">
                <a:schemeClr val="bg1"/>
              </a:gs>
              <a:gs pos="23000">
                <a:schemeClr val="bg1">
                  <a:alpha val="34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lvl="0">
              <a:lnSpc>
                <a:spcPts val="1500"/>
              </a:lnSpc>
              <a:spcAft>
                <a:spcPts val="600"/>
              </a:spcAft>
              <a:defRPr/>
            </a:pPr>
            <a:r>
              <a:rPr lang="en-US" sz="1100" b="1" dirty="0">
                <a:solidFill>
                  <a:srgbClr val="44546A"/>
                </a:solidFill>
                <a:latin typeface="Montserrat" panose="00000500000000000000" pitchFamily="50" charset="0"/>
              </a:rPr>
              <a:t>Why are you conducting the research?</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What is the issue you are looking to address?</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What are your information needs?</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How will the findings be used?</a:t>
            </a:r>
          </a:p>
        </p:txBody>
      </p:sp>
      <p:sp>
        <p:nvSpPr>
          <p:cNvPr id="16" name="Rectangle 15">
            <a:extLst>
              <a:ext uri="{FF2B5EF4-FFF2-40B4-BE49-F238E27FC236}">
                <a16:creationId xmlns:a16="http://schemas.microsoft.com/office/drawing/2014/main" id="{151842CD-D827-4CAD-9476-8CA469505ED9}"/>
              </a:ext>
            </a:extLst>
          </p:cNvPr>
          <p:cNvSpPr/>
          <p:nvPr/>
        </p:nvSpPr>
        <p:spPr>
          <a:xfrm>
            <a:off x="1398867" y="4137358"/>
            <a:ext cx="406958" cy="1669639"/>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Background</a:t>
            </a:r>
          </a:p>
        </p:txBody>
      </p:sp>
      <p:sp>
        <p:nvSpPr>
          <p:cNvPr id="26" name="Rectangle 25">
            <a:extLst>
              <a:ext uri="{FF2B5EF4-FFF2-40B4-BE49-F238E27FC236}">
                <a16:creationId xmlns:a16="http://schemas.microsoft.com/office/drawing/2014/main" id="{318B32AD-2815-4BC3-8C10-C995D4ED54CD}"/>
              </a:ext>
            </a:extLst>
          </p:cNvPr>
          <p:cNvSpPr/>
          <p:nvPr/>
        </p:nvSpPr>
        <p:spPr>
          <a:xfrm>
            <a:off x="6731887" y="4137358"/>
            <a:ext cx="4736592" cy="2088398"/>
          </a:xfrm>
          <a:prstGeom prst="rect">
            <a:avLst/>
          </a:prstGeom>
          <a:gradFill>
            <a:gsLst>
              <a:gs pos="72000">
                <a:schemeClr val="bg1"/>
              </a:gs>
              <a:gs pos="23000">
                <a:schemeClr val="bg1">
                  <a:alpha val="34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lvl="0">
              <a:lnSpc>
                <a:spcPts val="1500"/>
              </a:lnSpc>
              <a:spcAft>
                <a:spcPts val="600"/>
              </a:spcAft>
              <a:defRPr/>
            </a:pPr>
            <a:r>
              <a:rPr lang="en-US" sz="1100" b="1" dirty="0">
                <a:solidFill>
                  <a:srgbClr val="44546A"/>
                </a:solidFill>
                <a:latin typeface="Montserrat" panose="00000500000000000000" pitchFamily="50" charset="0"/>
              </a:rPr>
              <a:t>How does the research fit into your wider objectives?</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How does the research fit into marketing goals?</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How does the research fit into your business objectives?</a:t>
            </a:r>
          </a:p>
          <a:p>
            <a:pPr marL="171450" lvl="0" indent="-171450">
              <a:lnSpc>
                <a:spcPts val="1600"/>
              </a:lnSpc>
              <a:buFont typeface="Arial" panose="020B0604020202020204" pitchFamily="34" charset="0"/>
              <a:buChar char="•"/>
              <a:defRPr/>
            </a:pPr>
            <a:r>
              <a:rPr lang="en-US" sz="1100" dirty="0">
                <a:solidFill>
                  <a:srgbClr val="44546A">
                    <a:lumMod val="60000"/>
                    <a:lumOff val="40000"/>
                  </a:srgbClr>
                </a:solidFill>
                <a:latin typeface="Montserrat" panose="00000500000000000000" pitchFamily="50" charset="0"/>
              </a:rPr>
              <a:t>Previous research that leads up to this project?</a:t>
            </a:r>
          </a:p>
        </p:txBody>
      </p:sp>
      <p:sp>
        <p:nvSpPr>
          <p:cNvPr id="27" name="Rectangle 26">
            <a:extLst>
              <a:ext uri="{FF2B5EF4-FFF2-40B4-BE49-F238E27FC236}">
                <a16:creationId xmlns:a16="http://schemas.microsoft.com/office/drawing/2014/main" id="{C01EF8C5-88D7-4EA5-B246-05CD4630471E}"/>
              </a:ext>
            </a:extLst>
          </p:cNvPr>
          <p:cNvSpPr/>
          <p:nvPr/>
        </p:nvSpPr>
        <p:spPr>
          <a:xfrm>
            <a:off x="6528407" y="4137358"/>
            <a:ext cx="406958" cy="1669639"/>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Positioning</a:t>
            </a:r>
          </a:p>
        </p:txBody>
      </p:sp>
      <p:sp>
        <p:nvSpPr>
          <p:cNvPr id="29" name="Rectangle 28">
            <a:extLst>
              <a:ext uri="{FF2B5EF4-FFF2-40B4-BE49-F238E27FC236}">
                <a16:creationId xmlns:a16="http://schemas.microsoft.com/office/drawing/2014/main" id="{C3DDA81C-749E-4A46-A460-2334D9F4F9BF}"/>
              </a:ext>
            </a:extLst>
          </p:cNvPr>
          <p:cNvSpPr/>
          <p:nvPr/>
        </p:nvSpPr>
        <p:spPr>
          <a:xfrm>
            <a:off x="1398868" y="1685987"/>
            <a:ext cx="4826671" cy="2088398"/>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200">
              <a:solidFill>
                <a:srgbClr val="FFFFFF"/>
              </a:solidFill>
              <a:latin typeface="Montserrat" panose="00000500000000000000" pitchFamily="50" charset="0"/>
            </a:endParaRPr>
          </a:p>
        </p:txBody>
      </p:sp>
      <p:sp>
        <p:nvSpPr>
          <p:cNvPr id="32" name="Rectangle 31">
            <a:extLst>
              <a:ext uri="{FF2B5EF4-FFF2-40B4-BE49-F238E27FC236}">
                <a16:creationId xmlns:a16="http://schemas.microsoft.com/office/drawing/2014/main" id="{6DCCF8AB-BF28-4982-BD72-BD636E905EF1}"/>
              </a:ext>
            </a:extLst>
          </p:cNvPr>
          <p:cNvSpPr/>
          <p:nvPr/>
        </p:nvSpPr>
        <p:spPr>
          <a:xfrm>
            <a:off x="6731887" y="1685987"/>
            <a:ext cx="4736592" cy="2088398"/>
          </a:xfrm>
          <a:prstGeom prst="rect">
            <a:avLst/>
          </a:prstGeom>
          <a:gradFill>
            <a:gsLst>
              <a:gs pos="72000">
                <a:schemeClr val="bg1"/>
              </a:gs>
              <a:gs pos="23000">
                <a:schemeClr val="bg1">
                  <a:alpha val="34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2"/>
                </a:solidFill>
                <a:effectLst/>
                <a:uLnTx/>
                <a:uFillTx/>
                <a:latin typeface="Montserrat" panose="00000500000000000000" pitchFamily="50" charset="0"/>
              </a:rPr>
              <a:t>Who is this research for?</a:t>
            </a:r>
          </a:p>
          <a:p>
            <a:pPr marL="171450" marR="0" lvl="0" indent="-171450" defTabSz="914400" rtl="0" eaLnBrk="1" fontAlgn="auto" latinLnBrk="0" hangingPunct="1">
              <a:lnSpc>
                <a:spcPts val="1600"/>
              </a:lnSpc>
              <a:spcBef>
                <a:spcPts val="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rPr>
              <a:t>Tell us about your company and what they do</a:t>
            </a:r>
          </a:p>
          <a:p>
            <a:pPr marL="171450" marR="0" lvl="0" indent="-171450" defTabSz="914400" rtl="0" eaLnBrk="1" fontAlgn="auto" latinLnBrk="0" hangingPunct="1">
              <a:lnSpc>
                <a:spcPts val="1600"/>
              </a:lnSpc>
              <a:spcBef>
                <a:spcPts val="0"/>
              </a:spcBef>
              <a:buClrTx/>
              <a:buSzTx/>
              <a:buFont typeface="Arial" panose="020B0604020202020204" pitchFamily="34" charset="0"/>
              <a:buChar char="•"/>
              <a:tabLst/>
              <a:defRPr/>
            </a:pPr>
            <a:r>
              <a:rPr lang="en-US" sz="1100" dirty="0">
                <a:solidFill>
                  <a:schemeClr val="tx2">
                    <a:lumMod val="60000"/>
                    <a:lumOff val="40000"/>
                  </a:schemeClr>
                </a:solidFill>
                <a:latin typeface="Montserrat" panose="00000500000000000000" pitchFamily="50" charset="0"/>
              </a:rPr>
              <a:t>Which division/product team the research is being conducted by</a:t>
            </a:r>
          </a:p>
          <a:p>
            <a:pPr marL="171450" marR="0" lvl="0" indent="-171450" defTabSz="914400" rtl="0" eaLnBrk="1" fontAlgn="auto" latinLnBrk="0" hangingPunct="1">
              <a:lnSpc>
                <a:spcPts val="1600"/>
              </a:lnSpc>
              <a:spcBef>
                <a:spcPts val="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rPr>
              <a:t>Your customers and target markets</a:t>
            </a:r>
          </a:p>
        </p:txBody>
      </p:sp>
      <p:sp>
        <p:nvSpPr>
          <p:cNvPr id="33" name="Rectangle 32">
            <a:extLst>
              <a:ext uri="{FF2B5EF4-FFF2-40B4-BE49-F238E27FC236}">
                <a16:creationId xmlns:a16="http://schemas.microsoft.com/office/drawing/2014/main" id="{C69216F2-D08A-4D14-8969-6FB4D6CD238C}"/>
              </a:ext>
            </a:extLst>
          </p:cNvPr>
          <p:cNvSpPr/>
          <p:nvPr/>
        </p:nvSpPr>
        <p:spPr>
          <a:xfrm>
            <a:off x="6528407" y="1685987"/>
            <a:ext cx="406958" cy="1669639"/>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Background</a:t>
            </a:r>
          </a:p>
        </p:txBody>
      </p:sp>
      <p:grpSp>
        <p:nvGrpSpPr>
          <p:cNvPr id="56" name="Group 55">
            <a:extLst>
              <a:ext uri="{FF2B5EF4-FFF2-40B4-BE49-F238E27FC236}">
                <a16:creationId xmlns:a16="http://schemas.microsoft.com/office/drawing/2014/main" id="{7ACB36B5-3CE7-4363-98C3-53BEDC31B25A}"/>
              </a:ext>
            </a:extLst>
          </p:cNvPr>
          <p:cNvGrpSpPr/>
          <p:nvPr/>
        </p:nvGrpSpPr>
        <p:grpSpPr>
          <a:xfrm>
            <a:off x="1699857" y="1828800"/>
            <a:ext cx="4224694" cy="1802772"/>
            <a:chOff x="1805825" y="1954510"/>
            <a:chExt cx="4012757" cy="1551352"/>
          </a:xfrm>
        </p:grpSpPr>
        <p:sp>
          <p:nvSpPr>
            <p:cNvPr id="34" name="TextBox 33">
              <a:extLst>
                <a:ext uri="{FF2B5EF4-FFF2-40B4-BE49-F238E27FC236}">
                  <a16:creationId xmlns:a16="http://schemas.microsoft.com/office/drawing/2014/main" id="{C9AE6DDE-6156-43DA-8FF5-982A95FF83F9}"/>
                </a:ext>
              </a:extLst>
            </p:cNvPr>
            <p:cNvSpPr txBox="1"/>
            <p:nvPr/>
          </p:nvSpPr>
          <p:spPr>
            <a:xfrm>
              <a:off x="1805825" y="1954510"/>
              <a:ext cx="657552" cy="276999"/>
            </a:xfrm>
            <a:prstGeom prst="rect">
              <a:avLst/>
            </a:prstGeom>
            <a:noFill/>
          </p:spPr>
          <p:txBody>
            <a:bodyPr wrap="none" rtlCol="0" anchor="ctr" anchorCtr="0">
              <a:spAutoFit/>
            </a:bodyPr>
            <a:lstStyle/>
            <a:p>
              <a:r>
                <a:rPr lang="en-US" sz="1200" b="1" dirty="0">
                  <a:solidFill>
                    <a:schemeClr val="bg1"/>
                  </a:solidFill>
                  <a:latin typeface="Montserrat" panose="00000500000000000000" pitchFamily="50" charset="0"/>
                </a:rPr>
                <a:t>Name</a:t>
              </a:r>
            </a:p>
          </p:txBody>
        </p:sp>
        <p:sp>
          <p:nvSpPr>
            <p:cNvPr id="37" name="TextBox 36">
              <a:extLst>
                <a:ext uri="{FF2B5EF4-FFF2-40B4-BE49-F238E27FC236}">
                  <a16:creationId xmlns:a16="http://schemas.microsoft.com/office/drawing/2014/main" id="{F4D4D8E9-523A-4C7A-8696-8927E766CA07}"/>
                </a:ext>
              </a:extLst>
            </p:cNvPr>
            <p:cNvSpPr txBox="1"/>
            <p:nvPr/>
          </p:nvSpPr>
          <p:spPr>
            <a:xfrm>
              <a:off x="1805825" y="2273099"/>
              <a:ext cx="1479892" cy="276999"/>
            </a:xfrm>
            <a:prstGeom prst="rect">
              <a:avLst/>
            </a:prstGeom>
            <a:noFill/>
          </p:spPr>
          <p:txBody>
            <a:bodyPr wrap="none" rtlCol="0" anchor="ctr" anchorCtr="0">
              <a:spAutoFit/>
            </a:bodyPr>
            <a:lstStyle/>
            <a:p>
              <a:r>
                <a:rPr lang="en-US" sz="1200" b="1" dirty="0">
                  <a:solidFill>
                    <a:schemeClr val="bg1"/>
                  </a:solidFill>
                  <a:latin typeface="Montserrat" panose="00000500000000000000" pitchFamily="50" charset="0"/>
                </a:rPr>
                <a:t>Company Name</a:t>
              </a:r>
            </a:p>
          </p:txBody>
        </p:sp>
        <p:sp>
          <p:nvSpPr>
            <p:cNvPr id="38" name="TextBox 37">
              <a:extLst>
                <a:ext uri="{FF2B5EF4-FFF2-40B4-BE49-F238E27FC236}">
                  <a16:creationId xmlns:a16="http://schemas.microsoft.com/office/drawing/2014/main" id="{1C6AEC99-6602-44F0-8964-CD63F9B3C222}"/>
                </a:ext>
              </a:extLst>
            </p:cNvPr>
            <p:cNvSpPr txBox="1"/>
            <p:nvPr/>
          </p:nvSpPr>
          <p:spPr>
            <a:xfrm>
              <a:off x="1805825" y="2591688"/>
              <a:ext cx="1037463" cy="276999"/>
            </a:xfrm>
            <a:prstGeom prst="rect">
              <a:avLst/>
            </a:prstGeom>
            <a:noFill/>
          </p:spPr>
          <p:txBody>
            <a:bodyPr wrap="none" rtlCol="0" anchor="ctr" anchorCtr="0">
              <a:spAutoFit/>
            </a:bodyPr>
            <a:lstStyle/>
            <a:p>
              <a:r>
                <a:rPr lang="en-US" sz="1200" b="1" dirty="0">
                  <a:solidFill>
                    <a:schemeClr val="bg1"/>
                  </a:solidFill>
                  <a:latin typeface="Montserrat" panose="00000500000000000000" pitchFamily="50" charset="0"/>
                </a:rPr>
                <a:t>Telephone</a:t>
              </a:r>
            </a:p>
          </p:txBody>
        </p:sp>
        <p:sp>
          <p:nvSpPr>
            <p:cNvPr id="39" name="TextBox 38">
              <a:extLst>
                <a:ext uri="{FF2B5EF4-FFF2-40B4-BE49-F238E27FC236}">
                  <a16:creationId xmlns:a16="http://schemas.microsoft.com/office/drawing/2014/main" id="{6A455A7E-D86F-4448-9643-418D1FEEC6AF}"/>
                </a:ext>
              </a:extLst>
            </p:cNvPr>
            <p:cNvSpPr txBox="1"/>
            <p:nvPr/>
          </p:nvSpPr>
          <p:spPr>
            <a:xfrm>
              <a:off x="1805825" y="2910277"/>
              <a:ext cx="636713" cy="276999"/>
            </a:xfrm>
            <a:prstGeom prst="rect">
              <a:avLst/>
            </a:prstGeom>
            <a:noFill/>
          </p:spPr>
          <p:txBody>
            <a:bodyPr wrap="none" rtlCol="0" anchor="ctr" anchorCtr="0">
              <a:spAutoFit/>
            </a:bodyPr>
            <a:lstStyle/>
            <a:p>
              <a:r>
                <a:rPr lang="en-US" sz="1200" b="1" dirty="0">
                  <a:solidFill>
                    <a:schemeClr val="bg1"/>
                  </a:solidFill>
                  <a:latin typeface="Montserrat" panose="00000500000000000000" pitchFamily="50" charset="0"/>
                </a:rPr>
                <a:t>Email</a:t>
              </a:r>
            </a:p>
          </p:txBody>
        </p:sp>
        <p:sp>
          <p:nvSpPr>
            <p:cNvPr id="40" name="TextBox 39">
              <a:extLst>
                <a:ext uri="{FF2B5EF4-FFF2-40B4-BE49-F238E27FC236}">
                  <a16:creationId xmlns:a16="http://schemas.microsoft.com/office/drawing/2014/main" id="{37F4DD02-E684-45F1-9A19-C7D244415C69}"/>
                </a:ext>
              </a:extLst>
            </p:cNvPr>
            <p:cNvSpPr txBox="1"/>
            <p:nvPr/>
          </p:nvSpPr>
          <p:spPr>
            <a:xfrm>
              <a:off x="1805825" y="3228863"/>
              <a:ext cx="570990" cy="276999"/>
            </a:xfrm>
            <a:prstGeom prst="rect">
              <a:avLst/>
            </a:prstGeom>
            <a:noFill/>
          </p:spPr>
          <p:txBody>
            <a:bodyPr wrap="none" rtlCol="0" anchor="ctr" anchorCtr="0">
              <a:spAutoFit/>
            </a:bodyPr>
            <a:lstStyle/>
            <a:p>
              <a:r>
                <a:rPr lang="en-US" sz="1200" b="1" dirty="0">
                  <a:solidFill>
                    <a:schemeClr val="bg1"/>
                  </a:solidFill>
                  <a:latin typeface="Montserrat" panose="00000500000000000000" pitchFamily="50" charset="0"/>
                </a:rPr>
                <a:t>Date</a:t>
              </a:r>
            </a:p>
          </p:txBody>
        </p:sp>
        <p:sp>
          <p:nvSpPr>
            <p:cNvPr id="43" name="TextBox 42">
              <a:extLst>
                <a:ext uri="{FF2B5EF4-FFF2-40B4-BE49-F238E27FC236}">
                  <a16:creationId xmlns:a16="http://schemas.microsoft.com/office/drawing/2014/main" id="{46FD45EF-8885-4851-8C31-3612FE3A4642}"/>
                </a:ext>
              </a:extLst>
            </p:cNvPr>
            <p:cNvSpPr txBox="1"/>
            <p:nvPr/>
          </p:nvSpPr>
          <p:spPr>
            <a:xfrm>
              <a:off x="3430344" y="1973826"/>
              <a:ext cx="1279278" cy="238368"/>
            </a:xfrm>
            <a:prstGeom prst="rect">
              <a:avLst/>
            </a:prstGeom>
            <a:noFill/>
          </p:spPr>
          <p:txBody>
            <a:bodyPr wrap="none" rtlCol="0" anchor="ctr" anchorCtr="0">
              <a:spAutoFit/>
            </a:bodyPr>
            <a:lstStyle/>
            <a:p>
              <a:r>
                <a:rPr lang="en-US" sz="1200" dirty="0">
                  <a:solidFill>
                    <a:schemeClr val="bg1"/>
                  </a:solidFill>
                  <a:latin typeface="Montserrat" panose="00000500000000000000" pitchFamily="50" charset="0"/>
                </a:rPr>
                <a:t>Deborah Jones</a:t>
              </a:r>
            </a:p>
          </p:txBody>
        </p:sp>
        <p:sp>
          <p:nvSpPr>
            <p:cNvPr id="44" name="TextBox 43">
              <a:extLst>
                <a:ext uri="{FF2B5EF4-FFF2-40B4-BE49-F238E27FC236}">
                  <a16:creationId xmlns:a16="http://schemas.microsoft.com/office/drawing/2014/main" id="{C8958636-6623-4FDC-96D2-5873899A76EB}"/>
                </a:ext>
              </a:extLst>
            </p:cNvPr>
            <p:cNvSpPr txBox="1"/>
            <p:nvPr/>
          </p:nvSpPr>
          <p:spPr>
            <a:xfrm>
              <a:off x="3430344" y="2292414"/>
              <a:ext cx="1530504" cy="238368"/>
            </a:xfrm>
            <a:prstGeom prst="rect">
              <a:avLst/>
            </a:prstGeom>
            <a:noFill/>
          </p:spPr>
          <p:txBody>
            <a:bodyPr wrap="none" rtlCol="0" anchor="ctr" anchorCtr="0">
              <a:spAutoFit/>
            </a:bodyPr>
            <a:lstStyle/>
            <a:p>
              <a:r>
                <a:rPr lang="en-US" sz="1200" dirty="0">
                  <a:solidFill>
                    <a:schemeClr val="bg1"/>
                  </a:solidFill>
                  <a:latin typeface="Montserrat" panose="00000500000000000000" pitchFamily="50" charset="0"/>
                </a:rPr>
                <a:t>Our Company XYZ</a:t>
              </a:r>
            </a:p>
          </p:txBody>
        </p:sp>
        <p:sp>
          <p:nvSpPr>
            <p:cNvPr id="45" name="TextBox 44">
              <a:extLst>
                <a:ext uri="{FF2B5EF4-FFF2-40B4-BE49-F238E27FC236}">
                  <a16:creationId xmlns:a16="http://schemas.microsoft.com/office/drawing/2014/main" id="{5D720482-556A-4EE6-8158-A82D43EFB57A}"/>
                </a:ext>
              </a:extLst>
            </p:cNvPr>
            <p:cNvSpPr txBox="1"/>
            <p:nvPr/>
          </p:nvSpPr>
          <p:spPr>
            <a:xfrm>
              <a:off x="3430344" y="2611002"/>
              <a:ext cx="1194012" cy="238368"/>
            </a:xfrm>
            <a:prstGeom prst="rect">
              <a:avLst/>
            </a:prstGeom>
            <a:noFill/>
          </p:spPr>
          <p:txBody>
            <a:bodyPr wrap="none" rtlCol="0" anchor="ctr" anchorCtr="0">
              <a:spAutoFit/>
            </a:bodyPr>
            <a:lstStyle/>
            <a:p>
              <a:r>
                <a:rPr lang="en-US" sz="1200" dirty="0">
                  <a:solidFill>
                    <a:schemeClr val="bg1"/>
                  </a:solidFill>
                  <a:latin typeface="Montserrat" panose="00000500000000000000" pitchFamily="50" charset="0"/>
                </a:rPr>
                <a:t>(123)000-9999</a:t>
              </a:r>
            </a:p>
          </p:txBody>
        </p:sp>
        <p:sp>
          <p:nvSpPr>
            <p:cNvPr id="46" name="TextBox 45">
              <a:extLst>
                <a:ext uri="{FF2B5EF4-FFF2-40B4-BE49-F238E27FC236}">
                  <a16:creationId xmlns:a16="http://schemas.microsoft.com/office/drawing/2014/main" id="{F439EEEE-8568-49B8-BB1D-23493B2CB7F3}"/>
                </a:ext>
              </a:extLst>
            </p:cNvPr>
            <p:cNvSpPr txBox="1"/>
            <p:nvPr/>
          </p:nvSpPr>
          <p:spPr>
            <a:xfrm>
              <a:off x="3430344" y="2910274"/>
              <a:ext cx="1486304" cy="276999"/>
            </a:xfrm>
            <a:prstGeom prst="rect">
              <a:avLst/>
            </a:prstGeom>
            <a:noFill/>
          </p:spPr>
          <p:txBody>
            <a:bodyPr wrap="none" rtlCol="0" anchor="ctr" anchorCtr="0">
              <a:spAutoFit/>
            </a:bodyPr>
            <a:lstStyle/>
            <a:p>
              <a:r>
                <a:rPr lang="en-US" sz="1200" dirty="0">
                  <a:solidFill>
                    <a:schemeClr val="bg1"/>
                  </a:solidFill>
                  <a:latin typeface="Montserrat" panose="00000500000000000000" pitchFamily="50" charset="0"/>
                </a:rPr>
                <a:t>user@email.com</a:t>
              </a:r>
            </a:p>
          </p:txBody>
        </p:sp>
        <p:sp>
          <p:nvSpPr>
            <p:cNvPr id="47" name="TextBox 46">
              <a:extLst>
                <a:ext uri="{FF2B5EF4-FFF2-40B4-BE49-F238E27FC236}">
                  <a16:creationId xmlns:a16="http://schemas.microsoft.com/office/drawing/2014/main" id="{9E318005-CA04-48AA-8D4C-565F448985FE}"/>
                </a:ext>
              </a:extLst>
            </p:cNvPr>
            <p:cNvSpPr txBox="1"/>
            <p:nvPr/>
          </p:nvSpPr>
          <p:spPr>
            <a:xfrm>
              <a:off x="3430344" y="3248178"/>
              <a:ext cx="1005212" cy="238368"/>
            </a:xfrm>
            <a:prstGeom prst="rect">
              <a:avLst/>
            </a:prstGeom>
            <a:noFill/>
          </p:spPr>
          <p:txBody>
            <a:bodyPr wrap="none" rtlCol="0" anchor="ctr" anchorCtr="0">
              <a:spAutoFit/>
            </a:bodyPr>
            <a:lstStyle/>
            <a:p>
              <a:r>
                <a:rPr lang="en-US" sz="1200" dirty="0">
                  <a:solidFill>
                    <a:schemeClr val="bg1"/>
                  </a:solidFill>
                  <a:latin typeface="Montserrat" panose="00000500000000000000" pitchFamily="50" charset="0"/>
                </a:rPr>
                <a:t>04/23/20XX</a:t>
              </a:r>
            </a:p>
          </p:txBody>
        </p:sp>
        <p:grpSp>
          <p:nvGrpSpPr>
            <p:cNvPr id="52" name="Group 51">
              <a:extLst>
                <a:ext uri="{FF2B5EF4-FFF2-40B4-BE49-F238E27FC236}">
                  <a16:creationId xmlns:a16="http://schemas.microsoft.com/office/drawing/2014/main" id="{98536E59-2146-4AF7-AFBC-12F3E9607DBB}"/>
                </a:ext>
              </a:extLst>
            </p:cNvPr>
            <p:cNvGrpSpPr/>
            <p:nvPr/>
          </p:nvGrpSpPr>
          <p:grpSpPr>
            <a:xfrm>
              <a:off x="1805826" y="2252304"/>
              <a:ext cx="4012756" cy="955767"/>
              <a:chOff x="1398868" y="2252304"/>
              <a:chExt cx="4826671" cy="955767"/>
            </a:xfrm>
          </p:grpSpPr>
          <p:cxnSp>
            <p:nvCxnSpPr>
              <p:cNvPr id="51" name="Straight Connector 50">
                <a:extLst>
                  <a:ext uri="{FF2B5EF4-FFF2-40B4-BE49-F238E27FC236}">
                    <a16:creationId xmlns:a16="http://schemas.microsoft.com/office/drawing/2014/main" id="{11D7AE79-FB5B-4636-BFB1-3ED346878739}"/>
                  </a:ext>
                </a:extLst>
              </p:cNvPr>
              <p:cNvCxnSpPr>
                <a:cxnSpLocks/>
              </p:cNvCxnSpPr>
              <p:nvPr/>
            </p:nvCxnSpPr>
            <p:spPr>
              <a:xfrm>
                <a:off x="1398868" y="2252304"/>
                <a:ext cx="4826671"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220D0C-7656-4030-90FD-CD81A2274935}"/>
                  </a:ext>
                </a:extLst>
              </p:cNvPr>
              <p:cNvCxnSpPr>
                <a:cxnSpLocks/>
              </p:cNvCxnSpPr>
              <p:nvPr/>
            </p:nvCxnSpPr>
            <p:spPr>
              <a:xfrm>
                <a:off x="1398868" y="2570893"/>
                <a:ext cx="4826671"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15DD83A-869B-4E41-84F7-31118B6D59B2}"/>
                  </a:ext>
                </a:extLst>
              </p:cNvPr>
              <p:cNvCxnSpPr>
                <a:cxnSpLocks/>
              </p:cNvCxnSpPr>
              <p:nvPr/>
            </p:nvCxnSpPr>
            <p:spPr>
              <a:xfrm>
                <a:off x="1398868" y="2889482"/>
                <a:ext cx="4826671"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C1F90C-E5CA-4E53-8208-4DC1AE506AC6}"/>
                  </a:ext>
                </a:extLst>
              </p:cNvPr>
              <p:cNvCxnSpPr>
                <a:cxnSpLocks/>
              </p:cNvCxnSpPr>
              <p:nvPr/>
            </p:nvCxnSpPr>
            <p:spPr>
              <a:xfrm>
                <a:off x="1398868" y="3208071"/>
                <a:ext cx="4826671"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0726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side Corner of Rectangle 10">
            <a:extLst>
              <a:ext uri="{FF2B5EF4-FFF2-40B4-BE49-F238E27FC236}">
                <a16:creationId xmlns:a16="http://schemas.microsoft.com/office/drawing/2014/main" id="{BF52EE4E-EE0B-A8DF-00FD-F17859BECD14}"/>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5" name="Rectangle 134">
            <a:extLst>
              <a:ext uri="{FF2B5EF4-FFF2-40B4-BE49-F238E27FC236}">
                <a16:creationId xmlns:a16="http://schemas.microsoft.com/office/drawing/2014/main" id="{7FE37A96-B115-61EC-832C-92EEA87C60A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9" name="Oval 58">
            <a:extLst>
              <a:ext uri="{FF2B5EF4-FFF2-40B4-BE49-F238E27FC236}">
                <a16:creationId xmlns:a16="http://schemas.microsoft.com/office/drawing/2014/main" id="{4EC05A84-0502-2660-AC34-62B78B99318C}"/>
              </a:ext>
            </a:extLst>
          </p:cNvPr>
          <p:cNvSpPr/>
          <p:nvPr/>
        </p:nvSpPr>
        <p:spPr>
          <a:xfrm>
            <a:off x="4872675" y="1868061"/>
            <a:ext cx="1693310" cy="1693310"/>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7" name="Oval 66">
            <a:extLst>
              <a:ext uri="{FF2B5EF4-FFF2-40B4-BE49-F238E27FC236}">
                <a16:creationId xmlns:a16="http://schemas.microsoft.com/office/drawing/2014/main" id="{B8084E46-EB71-4AD5-8D99-DA867E74F84A}"/>
              </a:ext>
            </a:extLst>
          </p:cNvPr>
          <p:cNvSpPr/>
          <p:nvPr/>
        </p:nvSpPr>
        <p:spPr>
          <a:xfrm>
            <a:off x="8328975" y="1945030"/>
            <a:ext cx="1539373" cy="1539373"/>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8" name="Oval 47">
            <a:extLst>
              <a:ext uri="{FF2B5EF4-FFF2-40B4-BE49-F238E27FC236}">
                <a16:creationId xmlns:a16="http://schemas.microsoft.com/office/drawing/2014/main" id="{A3BB8E07-E30D-31E2-ECB0-ACE23407C292}"/>
              </a:ext>
            </a:extLst>
          </p:cNvPr>
          <p:cNvSpPr/>
          <p:nvPr/>
        </p:nvSpPr>
        <p:spPr>
          <a:xfrm>
            <a:off x="1398867" y="1783396"/>
            <a:ext cx="1862641" cy="1862641"/>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991792A-9549-73F3-D2E7-D795734CAAFC}"/>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r>
              <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3</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5" name="TextBox 14">
            <a:extLst>
              <a:ext uri="{FF2B5EF4-FFF2-40B4-BE49-F238E27FC236}">
                <a16:creationId xmlns:a16="http://schemas.microsoft.com/office/drawing/2014/main" id="{2CDC32B8-C4B0-47B1-9E59-79042C9CB078}"/>
              </a:ext>
            </a:extLst>
          </p:cNvPr>
          <p:cNvSpPr txBox="1"/>
          <p:nvPr/>
        </p:nvSpPr>
        <p:spPr>
          <a:xfrm>
            <a:off x="1398868" y="1057333"/>
            <a:ext cx="4661786" cy="378565"/>
          </a:xfrm>
          <a:prstGeom prst="rect">
            <a:avLst/>
          </a:prstGeom>
          <a:noFill/>
        </p:spPr>
        <p:txBody>
          <a:bodyPr wrap="square" lIns="0" rIns="0" rtlCol="0" anchor="ctr">
            <a:noAutofit/>
          </a:bodyPr>
          <a:lstStyle/>
          <a:p>
            <a:pPr>
              <a:lnSpc>
                <a:spcPct val="90000"/>
              </a:lnSpc>
            </a:pPr>
            <a:r>
              <a:rPr lang="en-US" sz="1400" b="1" dirty="0">
                <a:solidFill>
                  <a:schemeClr val="accent1"/>
                </a:solidFill>
                <a:latin typeface="Montserrat" panose="00000500000000000000" pitchFamily="50" charset="0"/>
              </a:rPr>
              <a:t>MARKET TREND DISRUPTORS IN 20XX</a:t>
            </a:r>
            <a:endParaRPr lang="en-US" sz="1100" b="1" dirty="0">
              <a:solidFill>
                <a:schemeClr val="accent1"/>
              </a:solidFill>
              <a:latin typeface="Montserrat" panose="00000500000000000000" pitchFamily="50" charset="0"/>
            </a:endParaRPr>
          </a:p>
        </p:txBody>
      </p:sp>
      <p:sp>
        <p:nvSpPr>
          <p:cNvPr id="46" name="TextBox 45">
            <a:extLst>
              <a:ext uri="{FF2B5EF4-FFF2-40B4-BE49-F238E27FC236}">
                <a16:creationId xmlns:a16="http://schemas.microsoft.com/office/drawing/2014/main" id="{F223659A-1BB4-1D12-F342-267BA9A63431}"/>
              </a:ext>
            </a:extLst>
          </p:cNvPr>
          <p:cNvSpPr txBox="1"/>
          <p:nvPr/>
        </p:nvSpPr>
        <p:spPr>
          <a:xfrm>
            <a:off x="7851827" y="1044016"/>
            <a:ext cx="1403040" cy="378565"/>
          </a:xfrm>
          <a:prstGeom prst="rect">
            <a:avLst/>
          </a:prstGeom>
          <a:noFill/>
        </p:spPr>
        <p:txBody>
          <a:bodyPr wrap="square" lIns="0" rIns="0" rtlCol="0" anchor="ctr">
            <a:noAutofit/>
          </a:bodyPr>
          <a:lstStyle/>
          <a:p>
            <a:pPr>
              <a:lnSpc>
                <a:spcPct val="90000"/>
              </a:lnSpc>
            </a:pPr>
            <a:r>
              <a:rPr lang="en-US" sz="1200" dirty="0">
                <a:solidFill>
                  <a:schemeClr val="tx1">
                    <a:lumMod val="50000"/>
                    <a:lumOff val="50000"/>
                  </a:schemeClr>
                </a:solidFill>
                <a:latin typeface="Montserrat" panose="00000500000000000000" pitchFamily="50" charset="0"/>
              </a:rPr>
              <a:t>1= least disruptive</a:t>
            </a:r>
          </a:p>
        </p:txBody>
      </p:sp>
      <p:sp>
        <p:nvSpPr>
          <p:cNvPr id="47" name="Oval 46">
            <a:extLst>
              <a:ext uri="{FF2B5EF4-FFF2-40B4-BE49-F238E27FC236}">
                <a16:creationId xmlns:a16="http://schemas.microsoft.com/office/drawing/2014/main" id="{00C0A4D5-5198-C764-490C-DF7FBC2D76CC}"/>
              </a:ext>
            </a:extLst>
          </p:cNvPr>
          <p:cNvSpPr/>
          <p:nvPr/>
        </p:nvSpPr>
        <p:spPr>
          <a:xfrm>
            <a:off x="1630472" y="2015001"/>
            <a:ext cx="1399430" cy="1399430"/>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9" name="TextBox 48">
            <a:extLst>
              <a:ext uri="{FF2B5EF4-FFF2-40B4-BE49-F238E27FC236}">
                <a16:creationId xmlns:a16="http://schemas.microsoft.com/office/drawing/2014/main" id="{66E64B18-C60E-8CC0-DFBB-C97988BA348D}"/>
              </a:ext>
            </a:extLst>
          </p:cNvPr>
          <p:cNvSpPr txBox="1"/>
          <p:nvPr/>
        </p:nvSpPr>
        <p:spPr>
          <a:xfrm>
            <a:off x="1656206" y="2336151"/>
            <a:ext cx="1347963" cy="757130"/>
          </a:xfrm>
          <a:prstGeom prst="rect">
            <a:avLst/>
          </a:prstGeom>
          <a:noFill/>
        </p:spPr>
        <p:txBody>
          <a:bodyPr wrap="square" lIns="0" rIns="0" rtlCol="0" anchor="ctr">
            <a:noAutofit/>
          </a:bodyPr>
          <a:lstStyle/>
          <a:p>
            <a:pPr algn="ctr">
              <a:lnSpc>
                <a:spcPct val="90000"/>
              </a:lnSpc>
            </a:pPr>
            <a:r>
              <a:rPr lang="en-US" sz="3200" b="1" dirty="0">
                <a:solidFill>
                  <a:schemeClr val="bg1"/>
                </a:solidFill>
                <a:latin typeface="Montserrat" panose="00000500000000000000" pitchFamily="50" charset="0"/>
              </a:rPr>
              <a:t>4.21</a:t>
            </a:r>
            <a:endParaRPr lang="en-US" sz="3200" dirty="0">
              <a:solidFill>
                <a:schemeClr val="bg1"/>
              </a:solidFill>
              <a:latin typeface="Montserrat" panose="00000500000000000000" pitchFamily="50" charset="0"/>
            </a:endParaRPr>
          </a:p>
        </p:txBody>
      </p:sp>
      <p:cxnSp>
        <p:nvCxnSpPr>
          <p:cNvPr id="56" name="Straight Connector 55">
            <a:extLst>
              <a:ext uri="{FF2B5EF4-FFF2-40B4-BE49-F238E27FC236}">
                <a16:creationId xmlns:a16="http://schemas.microsoft.com/office/drawing/2014/main" id="{4A0FCE12-34E9-6F03-6E82-14CC837585D8}"/>
              </a:ext>
            </a:extLst>
          </p:cNvPr>
          <p:cNvCxnSpPr>
            <a:cxnSpLocks/>
          </p:cNvCxnSpPr>
          <p:nvPr/>
        </p:nvCxnSpPr>
        <p:spPr>
          <a:xfrm>
            <a:off x="2330187" y="3950855"/>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91E10C9-B136-F135-EB53-E482DE762939}"/>
              </a:ext>
            </a:extLst>
          </p:cNvPr>
          <p:cNvSpPr txBox="1"/>
          <p:nvPr/>
        </p:nvSpPr>
        <p:spPr>
          <a:xfrm>
            <a:off x="2437801" y="3699767"/>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DRONE TECHNOLOGY</a:t>
            </a:r>
          </a:p>
        </p:txBody>
      </p:sp>
      <p:sp>
        <p:nvSpPr>
          <p:cNvPr id="60" name="Oval 59">
            <a:extLst>
              <a:ext uri="{FF2B5EF4-FFF2-40B4-BE49-F238E27FC236}">
                <a16:creationId xmlns:a16="http://schemas.microsoft.com/office/drawing/2014/main" id="{17D63DBE-F859-628D-5E76-173E4E19075F}"/>
              </a:ext>
            </a:extLst>
          </p:cNvPr>
          <p:cNvSpPr/>
          <p:nvPr/>
        </p:nvSpPr>
        <p:spPr>
          <a:xfrm>
            <a:off x="5083226" y="2078612"/>
            <a:ext cx="1272209" cy="1272209"/>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1" name="TextBox 60">
            <a:extLst>
              <a:ext uri="{FF2B5EF4-FFF2-40B4-BE49-F238E27FC236}">
                <a16:creationId xmlns:a16="http://schemas.microsoft.com/office/drawing/2014/main" id="{EF47AE0E-4482-9438-342F-9D93999DCCDC}"/>
              </a:ext>
            </a:extLst>
          </p:cNvPr>
          <p:cNvSpPr txBox="1"/>
          <p:nvPr/>
        </p:nvSpPr>
        <p:spPr>
          <a:xfrm>
            <a:off x="5045349" y="2336151"/>
            <a:ext cx="1347963" cy="757130"/>
          </a:xfrm>
          <a:prstGeom prst="rect">
            <a:avLst/>
          </a:prstGeom>
          <a:noFill/>
        </p:spPr>
        <p:txBody>
          <a:bodyPr wrap="square" lIns="0" rIns="0" rtlCol="0" anchor="ctr">
            <a:noAutofit/>
          </a:bodyPr>
          <a:lstStyle/>
          <a:p>
            <a:pPr algn="ctr">
              <a:lnSpc>
                <a:spcPct val="90000"/>
              </a:lnSpc>
            </a:pPr>
            <a:r>
              <a:rPr lang="en-US" sz="2800" b="1" dirty="0">
                <a:solidFill>
                  <a:schemeClr val="bg1"/>
                </a:solidFill>
                <a:latin typeface="Montserrat" panose="00000500000000000000" pitchFamily="50" charset="0"/>
              </a:rPr>
              <a:t>3.71</a:t>
            </a:r>
            <a:endParaRPr lang="en-US" sz="2800" dirty="0">
              <a:solidFill>
                <a:schemeClr val="bg1"/>
              </a:solidFill>
              <a:latin typeface="Montserrat" panose="00000500000000000000" pitchFamily="50" charset="0"/>
            </a:endParaRPr>
          </a:p>
        </p:txBody>
      </p:sp>
      <p:cxnSp>
        <p:nvCxnSpPr>
          <p:cNvPr id="64" name="Straight Connector 63">
            <a:extLst>
              <a:ext uri="{FF2B5EF4-FFF2-40B4-BE49-F238E27FC236}">
                <a16:creationId xmlns:a16="http://schemas.microsoft.com/office/drawing/2014/main" id="{992A538E-48F1-E2A6-E100-44028CFB6E07}"/>
              </a:ext>
            </a:extLst>
          </p:cNvPr>
          <p:cNvCxnSpPr>
            <a:cxnSpLocks/>
          </p:cNvCxnSpPr>
          <p:nvPr/>
        </p:nvCxnSpPr>
        <p:spPr>
          <a:xfrm>
            <a:off x="5719330" y="3950855"/>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F68A18E-0F11-57BB-C0FB-DC9CE80BB673}"/>
              </a:ext>
            </a:extLst>
          </p:cNvPr>
          <p:cNvSpPr txBox="1"/>
          <p:nvPr/>
        </p:nvSpPr>
        <p:spPr>
          <a:xfrm>
            <a:off x="5826944" y="3699767"/>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AUTONOMOUS VEHICLES</a:t>
            </a:r>
          </a:p>
        </p:txBody>
      </p:sp>
      <p:sp>
        <p:nvSpPr>
          <p:cNvPr id="68" name="Oval 67">
            <a:extLst>
              <a:ext uri="{FF2B5EF4-FFF2-40B4-BE49-F238E27FC236}">
                <a16:creationId xmlns:a16="http://schemas.microsoft.com/office/drawing/2014/main" id="{4E40A99E-F6C5-6A98-C622-738AE134F1A5}"/>
              </a:ext>
            </a:extLst>
          </p:cNvPr>
          <p:cNvSpPr/>
          <p:nvPr/>
        </p:nvSpPr>
        <p:spPr>
          <a:xfrm>
            <a:off x="8520384" y="2136439"/>
            <a:ext cx="1156554" cy="1156554"/>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9" name="TextBox 68">
            <a:extLst>
              <a:ext uri="{FF2B5EF4-FFF2-40B4-BE49-F238E27FC236}">
                <a16:creationId xmlns:a16="http://schemas.microsoft.com/office/drawing/2014/main" id="{2F4D6DDE-37CD-957F-1E67-6E40C70DF2BE}"/>
              </a:ext>
            </a:extLst>
          </p:cNvPr>
          <p:cNvSpPr txBox="1"/>
          <p:nvPr/>
        </p:nvSpPr>
        <p:spPr>
          <a:xfrm>
            <a:off x="8424680" y="2336151"/>
            <a:ext cx="1347963" cy="757130"/>
          </a:xfrm>
          <a:prstGeom prst="rect">
            <a:avLst/>
          </a:prstGeom>
          <a:noFill/>
        </p:spPr>
        <p:txBody>
          <a:bodyPr wrap="square" lIns="0" rIns="0" rtlCol="0" anchor="ctr">
            <a:noAutofit/>
          </a:bodyPr>
          <a:lstStyle/>
          <a:p>
            <a:pPr algn="ctr">
              <a:lnSpc>
                <a:spcPct val="90000"/>
              </a:lnSpc>
            </a:pPr>
            <a:r>
              <a:rPr lang="en-US" sz="2400" b="1" dirty="0">
                <a:solidFill>
                  <a:schemeClr val="bg1"/>
                </a:solidFill>
                <a:latin typeface="Montserrat" panose="00000500000000000000" pitchFamily="50" charset="0"/>
              </a:rPr>
              <a:t>3.49</a:t>
            </a:r>
            <a:endParaRPr lang="en-US" sz="2400" dirty="0">
              <a:solidFill>
                <a:schemeClr val="bg1"/>
              </a:solidFill>
              <a:latin typeface="Montserrat" panose="00000500000000000000" pitchFamily="50" charset="0"/>
            </a:endParaRPr>
          </a:p>
        </p:txBody>
      </p:sp>
      <p:cxnSp>
        <p:nvCxnSpPr>
          <p:cNvPr id="72" name="Straight Connector 71">
            <a:extLst>
              <a:ext uri="{FF2B5EF4-FFF2-40B4-BE49-F238E27FC236}">
                <a16:creationId xmlns:a16="http://schemas.microsoft.com/office/drawing/2014/main" id="{FC7E1454-B29D-B43F-A1EF-6E028F4C5068}"/>
              </a:ext>
            </a:extLst>
          </p:cNvPr>
          <p:cNvCxnSpPr>
            <a:cxnSpLocks/>
          </p:cNvCxnSpPr>
          <p:nvPr/>
        </p:nvCxnSpPr>
        <p:spPr>
          <a:xfrm>
            <a:off x="9098661" y="3950855"/>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853E64B-906C-3E6D-CC71-DDC7CDADFFB0}"/>
              </a:ext>
            </a:extLst>
          </p:cNvPr>
          <p:cNvSpPr txBox="1"/>
          <p:nvPr/>
        </p:nvSpPr>
        <p:spPr>
          <a:xfrm>
            <a:off x="9208386" y="3699767"/>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CYBERSECURITY</a:t>
            </a:r>
          </a:p>
        </p:txBody>
      </p:sp>
      <p:sp>
        <p:nvSpPr>
          <p:cNvPr id="89" name="Oval 88">
            <a:extLst>
              <a:ext uri="{FF2B5EF4-FFF2-40B4-BE49-F238E27FC236}">
                <a16:creationId xmlns:a16="http://schemas.microsoft.com/office/drawing/2014/main" id="{DB7E20E5-B3B4-554D-6CFA-420EAAE9DA61}"/>
              </a:ext>
            </a:extLst>
          </p:cNvPr>
          <p:cNvSpPr/>
          <p:nvPr/>
        </p:nvSpPr>
        <p:spPr>
          <a:xfrm>
            <a:off x="1558390" y="4289458"/>
            <a:ext cx="1539373" cy="1539373"/>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0" name="Oval 89">
            <a:extLst>
              <a:ext uri="{FF2B5EF4-FFF2-40B4-BE49-F238E27FC236}">
                <a16:creationId xmlns:a16="http://schemas.microsoft.com/office/drawing/2014/main" id="{9372BF78-575B-82F3-D87B-F15A1A046800}"/>
              </a:ext>
            </a:extLst>
          </p:cNvPr>
          <p:cNvSpPr/>
          <p:nvPr/>
        </p:nvSpPr>
        <p:spPr>
          <a:xfrm>
            <a:off x="1749799" y="4480867"/>
            <a:ext cx="1156554" cy="1156554"/>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1" name="TextBox 90">
            <a:extLst>
              <a:ext uri="{FF2B5EF4-FFF2-40B4-BE49-F238E27FC236}">
                <a16:creationId xmlns:a16="http://schemas.microsoft.com/office/drawing/2014/main" id="{A58DEDD6-2272-C2B8-DE85-479BF2E1C55F}"/>
              </a:ext>
            </a:extLst>
          </p:cNvPr>
          <p:cNvSpPr txBox="1"/>
          <p:nvPr/>
        </p:nvSpPr>
        <p:spPr>
          <a:xfrm>
            <a:off x="1654095" y="4680579"/>
            <a:ext cx="1347963" cy="757130"/>
          </a:xfrm>
          <a:prstGeom prst="rect">
            <a:avLst/>
          </a:prstGeom>
          <a:noFill/>
        </p:spPr>
        <p:txBody>
          <a:bodyPr wrap="square" lIns="0" rIns="0" rtlCol="0" anchor="ctr">
            <a:noAutofit/>
          </a:bodyPr>
          <a:lstStyle/>
          <a:p>
            <a:pPr algn="ctr">
              <a:lnSpc>
                <a:spcPct val="90000"/>
              </a:lnSpc>
            </a:pPr>
            <a:r>
              <a:rPr lang="en-US" sz="2400" b="1" dirty="0">
                <a:solidFill>
                  <a:schemeClr val="bg1"/>
                </a:solidFill>
                <a:latin typeface="Montserrat" panose="00000500000000000000" pitchFamily="50" charset="0"/>
              </a:rPr>
              <a:t>3.32</a:t>
            </a:r>
            <a:endParaRPr lang="en-US" sz="2400" dirty="0">
              <a:solidFill>
                <a:schemeClr val="bg1"/>
              </a:solidFill>
              <a:latin typeface="Montserrat" panose="00000500000000000000" pitchFamily="50" charset="0"/>
            </a:endParaRPr>
          </a:p>
        </p:txBody>
      </p:sp>
      <p:cxnSp>
        <p:nvCxnSpPr>
          <p:cNvPr id="94" name="Straight Connector 93">
            <a:extLst>
              <a:ext uri="{FF2B5EF4-FFF2-40B4-BE49-F238E27FC236}">
                <a16:creationId xmlns:a16="http://schemas.microsoft.com/office/drawing/2014/main" id="{00A3477F-1A76-8681-E5FA-B9A506423A59}"/>
              </a:ext>
            </a:extLst>
          </p:cNvPr>
          <p:cNvCxnSpPr>
            <a:cxnSpLocks/>
          </p:cNvCxnSpPr>
          <p:nvPr/>
        </p:nvCxnSpPr>
        <p:spPr>
          <a:xfrm>
            <a:off x="2328076" y="6139418"/>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25E4CB6-E65F-4DAA-FAD3-D3C7112020F2}"/>
              </a:ext>
            </a:extLst>
          </p:cNvPr>
          <p:cNvSpPr txBox="1"/>
          <p:nvPr/>
        </p:nvSpPr>
        <p:spPr>
          <a:xfrm>
            <a:off x="2437801" y="5888330"/>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INTERNET OF THINGS</a:t>
            </a:r>
          </a:p>
        </p:txBody>
      </p:sp>
      <p:sp>
        <p:nvSpPr>
          <p:cNvPr id="112" name="Oval 111">
            <a:extLst>
              <a:ext uri="{FF2B5EF4-FFF2-40B4-BE49-F238E27FC236}">
                <a16:creationId xmlns:a16="http://schemas.microsoft.com/office/drawing/2014/main" id="{A84BF90E-8247-3E7E-51DD-15CA05B7AE51}"/>
              </a:ext>
            </a:extLst>
          </p:cNvPr>
          <p:cNvSpPr/>
          <p:nvPr/>
        </p:nvSpPr>
        <p:spPr>
          <a:xfrm>
            <a:off x="5009803" y="4359429"/>
            <a:ext cx="1399430" cy="1399430"/>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3" name="Oval 112">
            <a:extLst>
              <a:ext uri="{FF2B5EF4-FFF2-40B4-BE49-F238E27FC236}">
                <a16:creationId xmlns:a16="http://schemas.microsoft.com/office/drawing/2014/main" id="{DD49C18F-2C0B-9A7D-23D2-F7B549C496C4}"/>
              </a:ext>
            </a:extLst>
          </p:cNvPr>
          <p:cNvSpPr/>
          <p:nvPr/>
        </p:nvSpPr>
        <p:spPr>
          <a:xfrm>
            <a:off x="5183812" y="4533438"/>
            <a:ext cx="1051413" cy="1051413"/>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4" name="TextBox 113">
            <a:extLst>
              <a:ext uri="{FF2B5EF4-FFF2-40B4-BE49-F238E27FC236}">
                <a16:creationId xmlns:a16="http://schemas.microsoft.com/office/drawing/2014/main" id="{B455D5E3-9121-5883-1C6B-10B6E0BD084D}"/>
              </a:ext>
            </a:extLst>
          </p:cNvPr>
          <p:cNvSpPr txBox="1"/>
          <p:nvPr/>
        </p:nvSpPr>
        <p:spPr>
          <a:xfrm>
            <a:off x="5203146" y="4680579"/>
            <a:ext cx="1012745" cy="757130"/>
          </a:xfrm>
          <a:prstGeom prst="rect">
            <a:avLst/>
          </a:prstGeom>
          <a:noFill/>
        </p:spPr>
        <p:txBody>
          <a:bodyPr wrap="square" lIns="0" rIns="0" rtlCol="0" anchor="ctr">
            <a:noAutofit/>
          </a:bodyPr>
          <a:lstStyle/>
          <a:p>
            <a:pPr algn="ctr">
              <a:lnSpc>
                <a:spcPct val="90000"/>
              </a:lnSpc>
            </a:pPr>
            <a:r>
              <a:rPr lang="en-US" sz="2000" b="1" dirty="0">
                <a:solidFill>
                  <a:schemeClr val="bg1"/>
                </a:solidFill>
                <a:latin typeface="Montserrat" panose="00000500000000000000" pitchFamily="50" charset="0"/>
              </a:rPr>
              <a:t>2.89</a:t>
            </a:r>
            <a:endParaRPr lang="en-US" sz="2000" dirty="0">
              <a:solidFill>
                <a:schemeClr val="bg1"/>
              </a:solidFill>
              <a:latin typeface="Montserrat" panose="00000500000000000000" pitchFamily="50" charset="0"/>
            </a:endParaRPr>
          </a:p>
        </p:txBody>
      </p:sp>
      <p:cxnSp>
        <p:nvCxnSpPr>
          <p:cNvPr id="117" name="Straight Connector 116">
            <a:extLst>
              <a:ext uri="{FF2B5EF4-FFF2-40B4-BE49-F238E27FC236}">
                <a16:creationId xmlns:a16="http://schemas.microsoft.com/office/drawing/2014/main" id="{2685C77D-C1DA-04B3-A2E4-B33A24759504}"/>
              </a:ext>
            </a:extLst>
          </p:cNvPr>
          <p:cNvCxnSpPr>
            <a:cxnSpLocks/>
          </p:cNvCxnSpPr>
          <p:nvPr/>
        </p:nvCxnSpPr>
        <p:spPr>
          <a:xfrm>
            <a:off x="5709518" y="6139418"/>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FA49B1B7-F59B-34FA-ABBD-F23C15DDA9CC}"/>
              </a:ext>
            </a:extLst>
          </p:cNvPr>
          <p:cNvSpPr txBox="1"/>
          <p:nvPr/>
        </p:nvSpPr>
        <p:spPr>
          <a:xfrm>
            <a:off x="5819243" y="5888330"/>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BLOCKCHAIN</a:t>
            </a:r>
          </a:p>
        </p:txBody>
      </p:sp>
      <p:sp>
        <p:nvSpPr>
          <p:cNvPr id="122" name="Oval 121">
            <a:extLst>
              <a:ext uri="{FF2B5EF4-FFF2-40B4-BE49-F238E27FC236}">
                <a16:creationId xmlns:a16="http://schemas.microsoft.com/office/drawing/2014/main" id="{067F2525-6F00-1652-06CD-D506B4326E10}"/>
              </a:ext>
            </a:extLst>
          </p:cNvPr>
          <p:cNvSpPr/>
          <p:nvPr/>
        </p:nvSpPr>
        <p:spPr>
          <a:xfrm>
            <a:off x="8464249" y="4423040"/>
            <a:ext cx="1272209" cy="1272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3" name="Oval 122">
            <a:extLst>
              <a:ext uri="{FF2B5EF4-FFF2-40B4-BE49-F238E27FC236}">
                <a16:creationId xmlns:a16="http://schemas.microsoft.com/office/drawing/2014/main" id="{667063AB-9947-BF9A-0C5F-0383CAA8E27F}"/>
              </a:ext>
            </a:extLst>
          </p:cNvPr>
          <p:cNvSpPr/>
          <p:nvPr/>
        </p:nvSpPr>
        <p:spPr>
          <a:xfrm>
            <a:off x="8622438" y="4581229"/>
            <a:ext cx="955830" cy="955830"/>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a:outerShdw blurRad="444500" dist="254000" dir="2700000" algn="tl" rotWithShape="0">
              <a:schemeClr val="bg2">
                <a:lumMod val="2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4" name="TextBox 123">
            <a:extLst>
              <a:ext uri="{FF2B5EF4-FFF2-40B4-BE49-F238E27FC236}">
                <a16:creationId xmlns:a16="http://schemas.microsoft.com/office/drawing/2014/main" id="{808A769B-DF35-FD1C-C65F-5FEBBC75AB26}"/>
              </a:ext>
            </a:extLst>
          </p:cNvPr>
          <p:cNvSpPr txBox="1"/>
          <p:nvPr/>
        </p:nvSpPr>
        <p:spPr>
          <a:xfrm>
            <a:off x="8593981" y="4680579"/>
            <a:ext cx="1012745" cy="757130"/>
          </a:xfrm>
          <a:prstGeom prst="rect">
            <a:avLst/>
          </a:prstGeom>
          <a:noFill/>
        </p:spPr>
        <p:txBody>
          <a:bodyPr wrap="square" lIns="0" rIns="0" rtlCol="0" anchor="ctr">
            <a:noAutofit/>
          </a:bodyPr>
          <a:lstStyle/>
          <a:p>
            <a:pPr algn="ctr">
              <a:lnSpc>
                <a:spcPct val="90000"/>
              </a:lnSpc>
            </a:pPr>
            <a:r>
              <a:rPr lang="en-US" sz="2000" b="1" dirty="0">
                <a:solidFill>
                  <a:schemeClr val="bg1"/>
                </a:solidFill>
                <a:latin typeface="Montserrat" panose="00000500000000000000" pitchFamily="50" charset="0"/>
              </a:rPr>
              <a:t>2.71</a:t>
            </a:r>
            <a:endParaRPr lang="en-US" sz="2000" dirty="0">
              <a:solidFill>
                <a:schemeClr val="bg1"/>
              </a:solidFill>
              <a:latin typeface="Montserrat" panose="00000500000000000000" pitchFamily="50" charset="0"/>
            </a:endParaRPr>
          </a:p>
        </p:txBody>
      </p:sp>
      <p:cxnSp>
        <p:nvCxnSpPr>
          <p:cNvPr id="127" name="Straight Connector 126">
            <a:extLst>
              <a:ext uri="{FF2B5EF4-FFF2-40B4-BE49-F238E27FC236}">
                <a16:creationId xmlns:a16="http://schemas.microsoft.com/office/drawing/2014/main" id="{FF103AA0-712B-C96C-A5A6-D647CFF11CC3}"/>
              </a:ext>
            </a:extLst>
          </p:cNvPr>
          <p:cNvCxnSpPr>
            <a:cxnSpLocks/>
          </p:cNvCxnSpPr>
          <p:nvPr/>
        </p:nvCxnSpPr>
        <p:spPr>
          <a:xfrm>
            <a:off x="9100353" y="6139418"/>
            <a:ext cx="2148840" cy="0"/>
          </a:xfrm>
          <a:prstGeom prst="line">
            <a:avLst/>
          </a:prstGeom>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9518F214-5577-4743-5B92-F301B37A426E}"/>
              </a:ext>
            </a:extLst>
          </p:cNvPr>
          <p:cNvSpPr txBox="1"/>
          <p:nvPr/>
        </p:nvSpPr>
        <p:spPr>
          <a:xfrm>
            <a:off x="9210078" y="5888330"/>
            <a:ext cx="2106856" cy="213690"/>
          </a:xfrm>
          <a:prstGeom prst="rect">
            <a:avLst/>
          </a:prstGeom>
          <a:noFill/>
        </p:spPr>
        <p:txBody>
          <a:bodyPr wrap="square" lIns="0" rIns="0" rtlCol="0" anchor="ctr">
            <a:noAutofit/>
          </a:bodyPr>
          <a:lstStyle/>
          <a:p>
            <a:pPr>
              <a:lnSpc>
                <a:spcPct val="90000"/>
              </a:lnSpc>
            </a:pPr>
            <a:r>
              <a:rPr lang="en-US" sz="1200" dirty="0">
                <a:solidFill>
                  <a:schemeClr val="accent1"/>
                </a:solidFill>
                <a:latin typeface="Montserrat" panose="00000500000000000000" pitchFamily="50" charset="0"/>
              </a:rPr>
              <a:t>3-D PRINTING</a:t>
            </a:r>
          </a:p>
        </p:txBody>
      </p:sp>
      <p:sp>
        <p:nvSpPr>
          <p:cNvPr id="134" name="TextBox 133">
            <a:extLst>
              <a:ext uri="{FF2B5EF4-FFF2-40B4-BE49-F238E27FC236}">
                <a16:creationId xmlns:a16="http://schemas.microsoft.com/office/drawing/2014/main" id="{0CDD6DAA-44F5-BB03-63DC-EE0FAF3E1292}"/>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MACRO TRENDS</a:t>
            </a:r>
            <a:endParaRPr lang="en-US" sz="1100" dirty="0">
              <a:solidFill>
                <a:schemeClr val="bg2">
                  <a:lumMod val="75000"/>
                </a:schemeClr>
              </a:solidFill>
              <a:latin typeface="Montserrat" panose="00000500000000000000" pitchFamily="50" charset="0"/>
            </a:endParaRPr>
          </a:p>
        </p:txBody>
      </p:sp>
      <p:sp>
        <p:nvSpPr>
          <p:cNvPr id="3" name="TextBox 2">
            <a:extLst>
              <a:ext uri="{FF2B5EF4-FFF2-40B4-BE49-F238E27FC236}">
                <a16:creationId xmlns:a16="http://schemas.microsoft.com/office/drawing/2014/main" id="{D48DF199-0873-5296-C6C9-C0295F6A4BB4}"/>
              </a:ext>
            </a:extLst>
          </p:cNvPr>
          <p:cNvSpPr txBox="1"/>
          <p:nvPr/>
        </p:nvSpPr>
        <p:spPr>
          <a:xfrm>
            <a:off x="9708128" y="1041726"/>
            <a:ext cx="1539373" cy="378565"/>
          </a:xfrm>
          <a:prstGeom prst="rect">
            <a:avLst/>
          </a:prstGeom>
          <a:noFill/>
        </p:spPr>
        <p:txBody>
          <a:bodyPr wrap="square" lIns="0" rIns="0" rtlCol="0" anchor="ctr">
            <a:noAutofit/>
          </a:bodyPr>
          <a:lstStyle/>
          <a:p>
            <a:pPr algn="r">
              <a:lnSpc>
                <a:spcPct val="90000"/>
              </a:lnSpc>
            </a:pPr>
            <a:r>
              <a:rPr lang="en-US" sz="1200" dirty="0">
                <a:solidFill>
                  <a:schemeClr val="tx1">
                    <a:lumMod val="50000"/>
                    <a:lumOff val="50000"/>
                  </a:schemeClr>
                </a:solidFill>
                <a:latin typeface="Montserrat" panose="00000500000000000000" pitchFamily="50" charset="0"/>
              </a:rPr>
              <a:t>5 = most disruptive</a:t>
            </a:r>
          </a:p>
        </p:txBody>
      </p:sp>
      <p:cxnSp>
        <p:nvCxnSpPr>
          <p:cNvPr id="5" name="Straight Connector 4">
            <a:extLst>
              <a:ext uri="{FF2B5EF4-FFF2-40B4-BE49-F238E27FC236}">
                <a16:creationId xmlns:a16="http://schemas.microsoft.com/office/drawing/2014/main" id="{A7129AAF-CB2D-8A57-6A22-48CD64481BC8}"/>
              </a:ext>
            </a:extLst>
          </p:cNvPr>
          <p:cNvCxnSpPr>
            <a:cxnSpLocks/>
          </p:cNvCxnSpPr>
          <p:nvPr/>
        </p:nvCxnSpPr>
        <p:spPr>
          <a:xfrm>
            <a:off x="9261737" y="1218518"/>
            <a:ext cx="461758" cy="0"/>
          </a:xfrm>
          <a:prstGeom prst="line">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F4DF3B-2200-30BE-467C-2F9C0F503066}"/>
              </a:ext>
            </a:extLst>
          </p:cNvPr>
          <p:cNvSpPr txBox="1"/>
          <p:nvPr/>
        </p:nvSpPr>
        <p:spPr>
          <a:xfrm>
            <a:off x="1398867" y="534456"/>
            <a:ext cx="6336991" cy="757130"/>
          </a:xfrm>
          <a:prstGeom prst="rect">
            <a:avLst/>
          </a:prstGeom>
          <a:noFill/>
        </p:spPr>
        <p:txBody>
          <a:bodyPr wrap="square" lIns="0" rIns="0" rtlCol="0">
            <a:noAutofit/>
          </a:bodyPr>
          <a:lstStyle/>
          <a:p>
            <a:pPr>
              <a:lnSpc>
                <a:spcPct val="90000"/>
              </a:lnSpc>
            </a:pPr>
            <a:r>
              <a:rPr lang="en-US" sz="3600" b="1" dirty="0">
                <a:solidFill>
                  <a:srgbClr val="707C8D"/>
                </a:solidFill>
                <a:latin typeface="Montserrat" panose="00000500000000000000" pitchFamily="50" charset="0"/>
              </a:rPr>
              <a:t>Industry Trends</a:t>
            </a:r>
          </a:p>
        </p:txBody>
      </p:sp>
      <p:sp>
        <p:nvSpPr>
          <p:cNvPr id="97" name="Oval 96">
            <a:extLst>
              <a:ext uri="{FF2B5EF4-FFF2-40B4-BE49-F238E27FC236}">
                <a16:creationId xmlns:a16="http://schemas.microsoft.com/office/drawing/2014/main" id="{E8791BDC-5B44-2212-9E70-5BDA9344C1FA}"/>
              </a:ext>
            </a:extLst>
          </p:cNvPr>
          <p:cNvSpPr/>
          <p:nvPr/>
        </p:nvSpPr>
        <p:spPr>
          <a:xfrm>
            <a:off x="4949644" y="1945030"/>
            <a:ext cx="1539373" cy="1539373"/>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9" name="Oval 98">
            <a:extLst>
              <a:ext uri="{FF2B5EF4-FFF2-40B4-BE49-F238E27FC236}">
                <a16:creationId xmlns:a16="http://schemas.microsoft.com/office/drawing/2014/main" id="{11E9962F-C28D-8F4A-5C52-5FB402A918E7}"/>
              </a:ext>
            </a:extLst>
          </p:cNvPr>
          <p:cNvSpPr/>
          <p:nvPr/>
        </p:nvSpPr>
        <p:spPr>
          <a:xfrm>
            <a:off x="8398946" y="2015001"/>
            <a:ext cx="1399430" cy="1399430"/>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6" name="Oval 95">
            <a:extLst>
              <a:ext uri="{FF2B5EF4-FFF2-40B4-BE49-F238E27FC236}">
                <a16:creationId xmlns:a16="http://schemas.microsoft.com/office/drawing/2014/main" id="{2570AB53-1A9F-A31E-47D3-04B462798C2E}"/>
              </a:ext>
            </a:extLst>
          </p:cNvPr>
          <p:cNvSpPr/>
          <p:nvPr/>
        </p:nvSpPr>
        <p:spPr>
          <a:xfrm>
            <a:off x="1483532" y="1868061"/>
            <a:ext cx="1693310" cy="1693310"/>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52" name="Straight Connector 51">
            <a:extLst>
              <a:ext uri="{FF2B5EF4-FFF2-40B4-BE49-F238E27FC236}">
                <a16:creationId xmlns:a16="http://schemas.microsoft.com/office/drawing/2014/main" id="{2E4E15BF-CCA1-24CF-AAF6-A65370CDBD5E}"/>
              </a:ext>
            </a:extLst>
          </p:cNvPr>
          <p:cNvCxnSpPr>
            <a:cxnSpLocks/>
          </p:cNvCxnSpPr>
          <p:nvPr/>
        </p:nvCxnSpPr>
        <p:spPr>
          <a:xfrm>
            <a:off x="2330187" y="3493488"/>
            <a:ext cx="0" cy="45736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EEF91CB-99EA-0DB4-10BD-B403CA8B3DDC}"/>
              </a:ext>
            </a:extLst>
          </p:cNvPr>
          <p:cNvCxnSpPr>
            <a:cxnSpLocks/>
            <a:stCxn id="63" idx="4"/>
          </p:cNvCxnSpPr>
          <p:nvPr/>
        </p:nvCxnSpPr>
        <p:spPr>
          <a:xfrm>
            <a:off x="5720823" y="3396101"/>
            <a:ext cx="0" cy="5547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1466BB9-8923-9AEA-9D93-63A9DB500EDD}"/>
              </a:ext>
            </a:extLst>
          </p:cNvPr>
          <p:cNvCxnSpPr>
            <a:cxnSpLocks/>
            <a:stCxn id="71" idx="4"/>
          </p:cNvCxnSpPr>
          <p:nvPr/>
        </p:nvCxnSpPr>
        <p:spPr>
          <a:xfrm>
            <a:off x="9100154" y="3334952"/>
            <a:ext cx="0" cy="61361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FE6C4760-787C-7884-3D17-3A06B4C1A50E}"/>
              </a:ext>
            </a:extLst>
          </p:cNvPr>
          <p:cNvSpPr/>
          <p:nvPr/>
        </p:nvSpPr>
        <p:spPr>
          <a:xfrm>
            <a:off x="1628361" y="4359429"/>
            <a:ext cx="1399430" cy="1399430"/>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9" name="Oval 118">
            <a:extLst>
              <a:ext uri="{FF2B5EF4-FFF2-40B4-BE49-F238E27FC236}">
                <a16:creationId xmlns:a16="http://schemas.microsoft.com/office/drawing/2014/main" id="{0754AD02-26CB-AE86-8BC3-B5535AC237FE}"/>
              </a:ext>
            </a:extLst>
          </p:cNvPr>
          <p:cNvSpPr/>
          <p:nvPr/>
        </p:nvSpPr>
        <p:spPr>
          <a:xfrm>
            <a:off x="5073414" y="4423040"/>
            <a:ext cx="1272209" cy="1272209"/>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9" name="Oval 128">
            <a:extLst>
              <a:ext uri="{FF2B5EF4-FFF2-40B4-BE49-F238E27FC236}">
                <a16:creationId xmlns:a16="http://schemas.microsoft.com/office/drawing/2014/main" id="{9561ABB7-0EB6-B410-BC75-EDE272D874F8}"/>
              </a:ext>
            </a:extLst>
          </p:cNvPr>
          <p:cNvSpPr/>
          <p:nvPr/>
        </p:nvSpPr>
        <p:spPr>
          <a:xfrm>
            <a:off x="8522076" y="4480867"/>
            <a:ext cx="1156554" cy="1156554"/>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cxnSp>
        <p:nvCxnSpPr>
          <p:cNvPr id="92" name="Straight Connector 91">
            <a:extLst>
              <a:ext uri="{FF2B5EF4-FFF2-40B4-BE49-F238E27FC236}">
                <a16:creationId xmlns:a16="http://schemas.microsoft.com/office/drawing/2014/main" id="{08A89F04-56E4-920C-117B-00605DFBF6CF}"/>
              </a:ext>
            </a:extLst>
          </p:cNvPr>
          <p:cNvCxnSpPr>
            <a:cxnSpLocks/>
            <a:stCxn id="93" idx="4"/>
          </p:cNvCxnSpPr>
          <p:nvPr/>
        </p:nvCxnSpPr>
        <p:spPr>
          <a:xfrm>
            <a:off x="2329569" y="5679380"/>
            <a:ext cx="0" cy="46003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B6EEE59-895B-5CA5-C900-BB8AB80B7D73}"/>
              </a:ext>
            </a:extLst>
          </p:cNvPr>
          <p:cNvCxnSpPr>
            <a:cxnSpLocks/>
            <a:stCxn id="116" idx="4"/>
          </p:cNvCxnSpPr>
          <p:nvPr/>
        </p:nvCxnSpPr>
        <p:spPr>
          <a:xfrm>
            <a:off x="5711011" y="5624675"/>
            <a:ext cx="0" cy="5147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0FC31CE-584E-3A26-B256-FAA76483FBEF}"/>
              </a:ext>
            </a:extLst>
          </p:cNvPr>
          <p:cNvCxnSpPr>
            <a:cxnSpLocks/>
            <a:stCxn id="126" idx="4"/>
          </p:cNvCxnSpPr>
          <p:nvPr/>
        </p:nvCxnSpPr>
        <p:spPr>
          <a:xfrm>
            <a:off x="9101846" y="5576550"/>
            <a:ext cx="0" cy="5628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3055AF17-8800-33FE-A139-BD7C6D76F6FE}"/>
              </a:ext>
            </a:extLst>
          </p:cNvPr>
          <p:cNvSpPr>
            <a:spLocks noChangeAspect="1"/>
          </p:cNvSpPr>
          <p:nvPr/>
        </p:nvSpPr>
        <p:spPr>
          <a:xfrm>
            <a:off x="2272244" y="3344600"/>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3" name="Oval 62">
            <a:extLst>
              <a:ext uri="{FF2B5EF4-FFF2-40B4-BE49-F238E27FC236}">
                <a16:creationId xmlns:a16="http://schemas.microsoft.com/office/drawing/2014/main" id="{C6B34211-0240-32A5-9872-C4BEE08ADDEB}"/>
              </a:ext>
            </a:extLst>
          </p:cNvPr>
          <p:cNvSpPr>
            <a:spLocks noChangeAspect="1"/>
          </p:cNvSpPr>
          <p:nvPr/>
        </p:nvSpPr>
        <p:spPr>
          <a:xfrm>
            <a:off x="5661387" y="3277229"/>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1" name="Oval 70">
            <a:extLst>
              <a:ext uri="{FF2B5EF4-FFF2-40B4-BE49-F238E27FC236}">
                <a16:creationId xmlns:a16="http://schemas.microsoft.com/office/drawing/2014/main" id="{746EAB37-1C2C-BDE4-9A23-EC5928FDC57A}"/>
              </a:ext>
            </a:extLst>
          </p:cNvPr>
          <p:cNvSpPr>
            <a:spLocks noChangeAspect="1"/>
          </p:cNvSpPr>
          <p:nvPr/>
        </p:nvSpPr>
        <p:spPr>
          <a:xfrm>
            <a:off x="9040718" y="3216080"/>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3" name="Oval 92">
            <a:extLst>
              <a:ext uri="{FF2B5EF4-FFF2-40B4-BE49-F238E27FC236}">
                <a16:creationId xmlns:a16="http://schemas.microsoft.com/office/drawing/2014/main" id="{83B2B0C1-5ADD-2491-2BCA-FDD554EB2EA2}"/>
              </a:ext>
            </a:extLst>
          </p:cNvPr>
          <p:cNvSpPr>
            <a:spLocks noChangeAspect="1"/>
          </p:cNvSpPr>
          <p:nvPr/>
        </p:nvSpPr>
        <p:spPr>
          <a:xfrm>
            <a:off x="2270133" y="556050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6" name="Oval 115">
            <a:extLst>
              <a:ext uri="{FF2B5EF4-FFF2-40B4-BE49-F238E27FC236}">
                <a16:creationId xmlns:a16="http://schemas.microsoft.com/office/drawing/2014/main" id="{6505BEC6-C82C-AC7F-0825-AC3392123BFC}"/>
              </a:ext>
            </a:extLst>
          </p:cNvPr>
          <p:cNvSpPr>
            <a:spLocks noChangeAspect="1"/>
          </p:cNvSpPr>
          <p:nvPr/>
        </p:nvSpPr>
        <p:spPr>
          <a:xfrm>
            <a:off x="5651575" y="5505803"/>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6" name="Oval 125">
            <a:extLst>
              <a:ext uri="{FF2B5EF4-FFF2-40B4-BE49-F238E27FC236}">
                <a16:creationId xmlns:a16="http://schemas.microsoft.com/office/drawing/2014/main" id="{4B5651DB-1D1F-3428-0B16-713D62203646}"/>
              </a:ext>
            </a:extLst>
          </p:cNvPr>
          <p:cNvSpPr>
            <a:spLocks noChangeAspect="1"/>
          </p:cNvSpPr>
          <p:nvPr/>
        </p:nvSpPr>
        <p:spPr>
          <a:xfrm>
            <a:off x="9042410" y="5457678"/>
            <a:ext cx="118872" cy="118872"/>
          </a:xfrm>
          <a:prstGeom prst="ellipse">
            <a:avLst/>
          </a:prstGeom>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Tree>
    <p:extLst>
      <p:ext uri="{BB962C8B-B14F-4D97-AF65-F5344CB8AC3E}">
        <p14:creationId xmlns:p14="http://schemas.microsoft.com/office/powerpoint/2010/main" val="5169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23"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500" fill="hold"/>
                                        <p:tgtEl>
                                          <p:spTgt spid="48"/>
                                        </p:tgtEl>
                                        <p:attrNameLst>
                                          <p:attrName>ppt_w</p:attrName>
                                        </p:attrNameLst>
                                      </p:cBhvr>
                                      <p:tavLst>
                                        <p:tav tm="0">
                                          <p:val>
                                            <p:fltVal val="0"/>
                                          </p:val>
                                        </p:tav>
                                        <p:tav tm="100000">
                                          <p:val>
                                            <p:strVal val="#ppt_w"/>
                                          </p:val>
                                        </p:tav>
                                      </p:tavLst>
                                    </p:anim>
                                    <p:anim calcmode="lin" valueType="num">
                                      <p:cBhvr>
                                        <p:cTn id="13" dur="1500" fill="hold"/>
                                        <p:tgtEl>
                                          <p:spTgt spid="48"/>
                                        </p:tgtEl>
                                        <p:attrNameLst>
                                          <p:attrName>ppt_h</p:attrName>
                                        </p:attrNameLst>
                                      </p:cBhvr>
                                      <p:tavLst>
                                        <p:tav tm="0">
                                          <p:val>
                                            <p:fltVal val="0"/>
                                          </p:val>
                                        </p:tav>
                                        <p:tav tm="100000">
                                          <p:val>
                                            <p:strVal val="#ppt_h"/>
                                          </p:val>
                                        </p:tav>
                                      </p:tavLst>
                                    </p:anim>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1000"/>
                                        <p:tgtEl>
                                          <p:spTgt spid="49"/>
                                        </p:tgtEl>
                                      </p:cBhvr>
                                    </p:animEffect>
                                  </p:childTnLst>
                                </p:cTn>
                              </p:par>
                              <p:par>
                                <p:cTn id="17" presetID="42" presetClass="entr" presetSubtype="0" fill="hold" grpId="0" nodeType="withEffect">
                                  <p:stCondLst>
                                    <p:cond delay="50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1000" fill="hold"/>
                                        <p:tgtEl>
                                          <p:spTgt spid="60"/>
                                        </p:tgtEl>
                                        <p:attrNameLst>
                                          <p:attrName>ppt_y</p:attrName>
                                        </p:attrNameLst>
                                      </p:cBhvr>
                                      <p:tavLst>
                                        <p:tav tm="0">
                                          <p:val>
                                            <p:strVal val="#ppt_y+.1"/>
                                          </p:val>
                                        </p:tav>
                                        <p:tav tm="100000">
                                          <p:val>
                                            <p:strVal val="#ppt_y"/>
                                          </p:val>
                                        </p:tav>
                                      </p:tavLst>
                                    </p:anim>
                                  </p:childTnLst>
                                </p:cTn>
                              </p:par>
                              <p:par>
                                <p:cTn id="22" presetID="23" presetClass="entr" presetSubtype="16" fill="hold" grpId="0" nodeType="withEffect">
                                  <p:stCondLst>
                                    <p:cond delay="500"/>
                                  </p:stCondLst>
                                  <p:childTnLst>
                                    <p:set>
                                      <p:cBhvr>
                                        <p:cTn id="23" dur="1" fill="hold">
                                          <p:stCondLst>
                                            <p:cond delay="0"/>
                                          </p:stCondLst>
                                        </p:cTn>
                                        <p:tgtEl>
                                          <p:spTgt spid="59"/>
                                        </p:tgtEl>
                                        <p:attrNameLst>
                                          <p:attrName>style.visibility</p:attrName>
                                        </p:attrNameLst>
                                      </p:cBhvr>
                                      <p:to>
                                        <p:strVal val="visible"/>
                                      </p:to>
                                    </p:set>
                                    <p:anim calcmode="lin" valueType="num">
                                      <p:cBhvr>
                                        <p:cTn id="24" dur="1500" fill="hold"/>
                                        <p:tgtEl>
                                          <p:spTgt spid="59"/>
                                        </p:tgtEl>
                                        <p:attrNameLst>
                                          <p:attrName>ppt_w</p:attrName>
                                        </p:attrNameLst>
                                      </p:cBhvr>
                                      <p:tavLst>
                                        <p:tav tm="0">
                                          <p:val>
                                            <p:fltVal val="0"/>
                                          </p:val>
                                        </p:tav>
                                        <p:tav tm="100000">
                                          <p:val>
                                            <p:strVal val="#ppt_w"/>
                                          </p:val>
                                        </p:tav>
                                      </p:tavLst>
                                    </p:anim>
                                    <p:anim calcmode="lin" valueType="num">
                                      <p:cBhvr>
                                        <p:cTn id="25" dur="1500" fill="hold"/>
                                        <p:tgtEl>
                                          <p:spTgt spid="59"/>
                                        </p:tgtEl>
                                        <p:attrNameLst>
                                          <p:attrName>ppt_h</p:attrName>
                                        </p:attrNameLst>
                                      </p:cBhvr>
                                      <p:tavLst>
                                        <p:tav tm="0">
                                          <p:val>
                                            <p:fltVal val="0"/>
                                          </p:val>
                                        </p:tav>
                                        <p:tav tm="100000">
                                          <p:val>
                                            <p:strVal val="#ppt_h"/>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childTnLst>
                                </p:cTn>
                              </p:par>
                              <p:par>
                                <p:cTn id="29" presetID="42" presetClass="entr" presetSubtype="0" fill="hold" grpId="0" nodeType="withEffect">
                                  <p:stCondLst>
                                    <p:cond delay="100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par>
                                <p:cTn id="34" presetID="23" presetClass="entr" presetSubtype="16" fill="hold" grpId="0" nodeType="withEffect">
                                  <p:stCondLst>
                                    <p:cond delay="1000"/>
                                  </p:stCondLst>
                                  <p:childTnLst>
                                    <p:set>
                                      <p:cBhvr>
                                        <p:cTn id="35" dur="1" fill="hold">
                                          <p:stCondLst>
                                            <p:cond delay="0"/>
                                          </p:stCondLst>
                                        </p:cTn>
                                        <p:tgtEl>
                                          <p:spTgt spid="67"/>
                                        </p:tgtEl>
                                        <p:attrNameLst>
                                          <p:attrName>style.visibility</p:attrName>
                                        </p:attrNameLst>
                                      </p:cBhvr>
                                      <p:to>
                                        <p:strVal val="visible"/>
                                      </p:to>
                                    </p:set>
                                    <p:anim calcmode="lin" valueType="num">
                                      <p:cBhvr>
                                        <p:cTn id="36" dur="1500" fill="hold"/>
                                        <p:tgtEl>
                                          <p:spTgt spid="67"/>
                                        </p:tgtEl>
                                        <p:attrNameLst>
                                          <p:attrName>ppt_w</p:attrName>
                                        </p:attrNameLst>
                                      </p:cBhvr>
                                      <p:tavLst>
                                        <p:tav tm="0">
                                          <p:val>
                                            <p:fltVal val="0"/>
                                          </p:val>
                                        </p:tav>
                                        <p:tav tm="100000">
                                          <p:val>
                                            <p:strVal val="#ppt_w"/>
                                          </p:val>
                                        </p:tav>
                                      </p:tavLst>
                                    </p:anim>
                                    <p:anim calcmode="lin" valueType="num">
                                      <p:cBhvr>
                                        <p:cTn id="37" dur="1500" fill="hold"/>
                                        <p:tgtEl>
                                          <p:spTgt spid="67"/>
                                        </p:tgtEl>
                                        <p:attrNameLst>
                                          <p:attrName>ppt_h</p:attrName>
                                        </p:attrNameLst>
                                      </p:cBhvr>
                                      <p:tavLst>
                                        <p:tav tm="0">
                                          <p:val>
                                            <p:fltVal val="0"/>
                                          </p:val>
                                        </p:tav>
                                        <p:tav tm="100000">
                                          <p:val>
                                            <p:strVal val="#ppt_h"/>
                                          </p:val>
                                        </p:tav>
                                      </p:tavLst>
                                    </p:anim>
                                  </p:childTnLst>
                                </p:cTn>
                              </p:par>
                              <p:par>
                                <p:cTn id="38" presetID="10" presetClass="entr" presetSubtype="0" fill="hold" grpId="0" nodeType="withEffect">
                                  <p:stCondLst>
                                    <p:cond delay="150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00"/>
                                        <p:tgtEl>
                                          <p:spTgt spid="69"/>
                                        </p:tgtEl>
                                      </p:cBhvr>
                                    </p:animEffect>
                                  </p:childTnLst>
                                </p:cTn>
                              </p:par>
                              <p:par>
                                <p:cTn id="41" presetID="42" presetClass="entr" presetSubtype="0" fill="hold" grpId="0" nodeType="withEffect">
                                  <p:stCondLst>
                                    <p:cond delay="150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1000"/>
                                        <p:tgtEl>
                                          <p:spTgt spid="90"/>
                                        </p:tgtEl>
                                      </p:cBhvr>
                                    </p:animEffect>
                                    <p:anim calcmode="lin" valueType="num">
                                      <p:cBhvr>
                                        <p:cTn id="44" dur="1000" fill="hold"/>
                                        <p:tgtEl>
                                          <p:spTgt spid="90"/>
                                        </p:tgtEl>
                                        <p:attrNameLst>
                                          <p:attrName>ppt_x</p:attrName>
                                        </p:attrNameLst>
                                      </p:cBhvr>
                                      <p:tavLst>
                                        <p:tav tm="0">
                                          <p:val>
                                            <p:strVal val="#ppt_x"/>
                                          </p:val>
                                        </p:tav>
                                        <p:tav tm="100000">
                                          <p:val>
                                            <p:strVal val="#ppt_x"/>
                                          </p:val>
                                        </p:tav>
                                      </p:tavLst>
                                    </p:anim>
                                    <p:anim calcmode="lin" valueType="num">
                                      <p:cBhvr>
                                        <p:cTn id="45" dur="1000" fill="hold"/>
                                        <p:tgtEl>
                                          <p:spTgt spid="90"/>
                                        </p:tgtEl>
                                        <p:attrNameLst>
                                          <p:attrName>ppt_y</p:attrName>
                                        </p:attrNameLst>
                                      </p:cBhvr>
                                      <p:tavLst>
                                        <p:tav tm="0">
                                          <p:val>
                                            <p:strVal val="#ppt_y+.1"/>
                                          </p:val>
                                        </p:tav>
                                        <p:tav tm="100000">
                                          <p:val>
                                            <p:strVal val="#ppt_y"/>
                                          </p:val>
                                        </p:tav>
                                      </p:tavLst>
                                    </p:anim>
                                  </p:childTnLst>
                                </p:cTn>
                              </p:par>
                              <p:par>
                                <p:cTn id="46" presetID="23" presetClass="entr" presetSubtype="16" fill="hold" grpId="0" nodeType="withEffect">
                                  <p:stCondLst>
                                    <p:cond delay="1500"/>
                                  </p:stCondLst>
                                  <p:childTnLst>
                                    <p:set>
                                      <p:cBhvr>
                                        <p:cTn id="47" dur="1" fill="hold">
                                          <p:stCondLst>
                                            <p:cond delay="0"/>
                                          </p:stCondLst>
                                        </p:cTn>
                                        <p:tgtEl>
                                          <p:spTgt spid="89"/>
                                        </p:tgtEl>
                                        <p:attrNameLst>
                                          <p:attrName>style.visibility</p:attrName>
                                        </p:attrNameLst>
                                      </p:cBhvr>
                                      <p:to>
                                        <p:strVal val="visible"/>
                                      </p:to>
                                    </p:set>
                                    <p:anim calcmode="lin" valueType="num">
                                      <p:cBhvr>
                                        <p:cTn id="48" dur="1500" fill="hold"/>
                                        <p:tgtEl>
                                          <p:spTgt spid="89"/>
                                        </p:tgtEl>
                                        <p:attrNameLst>
                                          <p:attrName>ppt_w</p:attrName>
                                        </p:attrNameLst>
                                      </p:cBhvr>
                                      <p:tavLst>
                                        <p:tav tm="0">
                                          <p:val>
                                            <p:fltVal val="0"/>
                                          </p:val>
                                        </p:tav>
                                        <p:tav tm="100000">
                                          <p:val>
                                            <p:strVal val="#ppt_w"/>
                                          </p:val>
                                        </p:tav>
                                      </p:tavLst>
                                    </p:anim>
                                    <p:anim calcmode="lin" valueType="num">
                                      <p:cBhvr>
                                        <p:cTn id="49" dur="1500" fill="hold"/>
                                        <p:tgtEl>
                                          <p:spTgt spid="89"/>
                                        </p:tgtEl>
                                        <p:attrNameLst>
                                          <p:attrName>ppt_h</p:attrName>
                                        </p:attrNameLst>
                                      </p:cBhvr>
                                      <p:tavLst>
                                        <p:tav tm="0">
                                          <p:val>
                                            <p:fltVal val="0"/>
                                          </p:val>
                                        </p:tav>
                                        <p:tav tm="100000">
                                          <p:val>
                                            <p:strVal val="#ppt_h"/>
                                          </p:val>
                                        </p:tav>
                                      </p:tavLst>
                                    </p:anim>
                                  </p:childTnLst>
                                </p:cTn>
                              </p:par>
                              <p:par>
                                <p:cTn id="50" presetID="10" presetClass="entr" presetSubtype="0" fill="hold" grpId="0" nodeType="withEffect">
                                  <p:stCondLst>
                                    <p:cond delay="2000"/>
                                  </p:stCondLst>
                                  <p:childTnLst>
                                    <p:set>
                                      <p:cBhvr>
                                        <p:cTn id="51" dur="1" fill="hold">
                                          <p:stCondLst>
                                            <p:cond delay="0"/>
                                          </p:stCondLst>
                                        </p:cTn>
                                        <p:tgtEl>
                                          <p:spTgt spid="91"/>
                                        </p:tgtEl>
                                        <p:attrNameLst>
                                          <p:attrName>style.visibility</p:attrName>
                                        </p:attrNameLst>
                                      </p:cBhvr>
                                      <p:to>
                                        <p:strVal val="visible"/>
                                      </p:to>
                                    </p:set>
                                    <p:animEffect transition="in" filter="fade">
                                      <p:cBhvr>
                                        <p:cTn id="52" dur="1000"/>
                                        <p:tgtEl>
                                          <p:spTgt spid="91"/>
                                        </p:tgtEl>
                                      </p:cBhvr>
                                    </p:animEffect>
                                  </p:childTnLst>
                                </p:cTn>
                              </p:par>
                              <p:par>
                                <p:cTn id="53" presetID="42" presetClass="entr" presetSubtype="0" fill="hold" grpId="0" nodeType="withEffect">
                                  <p:stCondLst>
                                    <p:cond delay="2000"/>
                                  </p:stCondLst>
                                  <p:childTnLst>
                                    <p:set>
                                      <p:cBhvr>
                                        <p:cTn id="54" dur="1" fill="hold">
                                          <p:stCondLst>
                                            <p:cond delay="0"/>
                                          </p:stCondLst>
                                        </p:cTn>
                                        <p:tgtEl>
                                          <p:spTgt spid="113"/>
                                        </p:tgtEl>
                                        <p:attrNameLst>
                                          <p:attrName>style.visibility</p:attrName>
                                        </p:attrNameLst>
                                      </p:cBhvr>
                                      <p:to>
                                        <p:strVal val="visible"/>
                                      </p:to>
                                    </p:set>
                                    <p:animEffect transition="in" filter="fade">
                                      <p:cBhvr>
                                        <p:cTn id="55" dur="1000"/>
                                        <p:tgtEl>
                                          <p:spTgt spid="113"/>
                                        </p:tgtEl>
                                      </p:cBhvr>
                                    </p:animEffect>
                                    <p:anim calcmode="lin" valueType="num">
                                      <p:cBhvr>
                                        <p:cTn id="56" dur="1000" fill="hold"/>
                                        <p:tgtEl>
                                          <p:spTgt spid="113"/>
                                        </p:tgtEl>
                                        <p:attrNameLst>
                                          <p:attrName>ppt_x</p:attrName>
                                        </p:attrNameLst>
                                      </p:cBhvr>
                                      <p:tavLst>
                                        <p:tav tm="0">
                                          <p:val>
                                            <p:strVal val="#ppt_x"/>
                                          </p:val>
                                        </p:tav>
                                        <p:tav tm="100000">
                                          <p:val>
                                            <p:strVal val="#ppt_x"/>
                                          </p:val>
                                        </p:tav>
                                      </p:tavLst>
                                    </p:anim>
                                    <p:anim calcmode="lin" valueType="num">
                                      <p:cBhvr>
                                        <p:cTn id="57" dur="1000" fill="hold"/>
                                        <p:tgtEl>
                                          <p:spTgt spid="113"/>
                                        </p:tgtEl>
                                        <p:attrNameLst>
                                          <p:attrName>ppt_y</p:attrName>
                                        </p:attrNameLst>
                                      </p:cBhvr>
                                      <p:tavLst>
                                        <p:tav tm="0">
                                          <p:val>
                                            <p:strVal val="#ppt_y+.1"/>
                                          </p:val>
                                        </p:tav>
                                        <p:tav tm="100000">
                                          <p:val>
                                            <p:strVal val="#ppt_y"/>
                                          </p:val>
                                        </p:tav>
                                      </p:tavLst>
                                    </p:anim>
                                  </p:childTnLst>
                                </p:cTn>
                              </p:par>
                              <p:par>
                                <p:cTn id="58" presetID="23" presetClass="entr" presetSubtype="16" fill="hold" grpId="0" nodeType="withEffect">
                                  <p:stCondLst>
                                    <p:cond delay="2000"/>
                                  </p:stCondLst>
                                  <p:childTnLst>
                                    <p:set>
                                      <p:cBhvr>
                                        <p:cTn id="59" dur="1" fill="hold">
                                          <p:stCondLst>
                                            <p:cond delay="0"/>
                                          </p:stCondLst>
                                        </p:cTn>
                                        <p:tgtEl>
                                          <p:spTgt spid="112"/>
                                        </p:tgtEl>
                                        <p:attrNameLst>
                                          <p:attrName>style.visibility</p:attrName>
                                        </p:attrNameLst>
                                      </p:cBhvr>
                                      <p:to>
                                        <p:strVal val="visible"/>
                                      </p:to>
                                    </p:set>
                                    <p:anim calcmode="lin" valueType="num">
                                      <p:cBhvr>
                                        <p:cTn id="60" dur="1500" fill="hold"/>
                                        <p:tgtEl>
                                          <p:spTgt spid="112"/>
                                        </p:tgtEl>
                                        <p:attrNameLst>
                                          <p:attrName>ppt_w</p:attrName>
                                        </p:attrNameLst>
                                      </p:cBhvr>
                                      <p:tavLst>
                                        <p:tav tm="0">
                                          <p:val>
                                            <p:fltVal val="0"/>
                                          </p:val>
                                        </p:tav>
                                        <p:tav tm="100000">
                                          <p:val>
                                            <p:strVal val="#ppt_w"/>
                                          </p:val>
                                        </p:tav>
                                      </p:tavLst>
                                    </p:anim>
                                    <p:anim calcmode="lin" valueType="num">
                                      <p:cBhvr>
                                        <p:cTn id="61" dur="1500" fill="hold"/>
                                        <p:tgtEl>
                                          <p:spTgt spid="112"/>
                                        </p:tgtEl>
                                        <p:attrNameLst>
                                          <p:attrName>ppt_h</p:attrName>
                                        </p:attrNameLst>
                                      </p:cBhvr>
                                      <p:tavLst>
                                        <p:tav tm="0">
                                          <p:val>
                                            <p:fltVal val="0"/>
                                          </p:val>
                                        </p:tav>
                                        <p:tav tm="100000">
                                          <p:val>
                                            <p:strVal val="#ppt_h"/>
                                          </p:val>
                                        </p:tav>
                                      </p:tavLst>
                                    </p:anim>
                                  </p:childTnLst>
                                </p:cTn>
                              </p:par>
                              <p:par>
                                <p:cTn id="62" presetID="10" presetClass="entr" presetSubtype="0" fill="hold" grpId="0" nodeType="withEffect">
                                  <p:stCondLst>
                                    <p:cond delay="25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1000"/>
                                        <p:tgtEl>
                                          <p:spTgt spid="114"/>
                                        </p:tgtEl>
                                      </p:cBhvr>
                                    </p:animEffect>
                                  </p:childTnLst>
                                </p:cTn>
                              </p:par>
                              <p:par>
                                <p:cTn id="65" presetID="42" presetClass="entr" presetSubtype="0" fill="hold" grpId="0" nodeType="withEffect">
                                  <p:stCondLst>
                                    <p:cond delay="2500"/>
                                  </p:stCondLst>
                                  <p:childTnLst>
                                    <p:set>
                                      <p:cBhvr>
                                        <p:cTn id="66" dur="1" fill="hold">
                                          <p:stCondLst>
                                            <p:cond delay="0"/>
                                          </p:stCondLst>
                                        </p:cTn>
                                        <p:tgtEl>
                                          <p:spTgt spid="123"/>
                                        </p:tgtEl>
                                        <p:attrNameLst>
                                          <p:attrName>style.visibility</p:attrName>
                                        </p:attrNameLst>
                                      </p:cBhvr>
                                      <p:to>
                                        <p:strVal val="visible"/>
                                      </p:to>
                                    </p:set>
                                    <p:animEffect transition="in" filter="fade">
                                      <p:cBhvr>
                                        <p:cTn id="67" dur="1000"/>
                                        <p:tgtEl>
                                          <p:spTgt spid="123"/>
                                        </p:tgtEl>
                                      </p:cBhvr>
                                    </p:animEffect>
                                    <p:anim calcmode="lin" valueType="num">
                                      <p:cBhvr>
                                        <p:cTn id="68" dur="1000" fill="hold"/>
                                        <p:tgtEl>
                                          <p:spTgt spid="123"/>
                                        </p:tgtEl>
                                        <p:attrNameLst>
                                          <p:attrName>ppt_x</p:attrName>
                                        </p:attrNameLst>
                                      </p:cBhvr>
                                      <p:tavLst>
                                        <p:tav tm="0">
                                          <p:val>
                                            <p:strVal val="#ppt_x"/>
                                          </p:val>
                                        </p:tav>
                                        <p:tav tm="100000">
                                          <p:val>
                                            <p:strVal val="#ppt_x"/>
                                          </p:val>
                                        </p:tav>
                                      </p:tavLst>
                                    </p:anim>
                                    <p:anim calcmode="lin" valueType="num">
                                      <p:cBhvr>
                                        <p:cTn id="69" dur="1000" fill="hold"/>
                                        <p:tgtEl>
                                          <p:spTgt spid="123"/>
                                        </p:tgtEl>
                                        <p:attrNameLst>
                                          <p:attrName>ppt_y</p:attrName>
                                        </p:attrNameLst>
                                      </p:cBhvr>
                                      <p:tavLst>
                                        <p:tav tm="0">
                                          <p:val>
                                            <p:strVal val="#ppt_y+.1"/>
                                          </p:val>
                                        </p:tav>
                                        <p:tav tm="100000">
                                          <p:val>
                                            <p:strVal val="#ppt_y"/>
                                          </p:val>
                                        </p:tav>
                                      </p:tavLst>
                                    </p:anim>
                                  </p:childTnLst>
                                </p:cTn>
                              </p:par>
                              <p:par>
                                <p:cTn id="70" presetID="23" presetClass="entr" presetSubtype="16" fill="hold" grpId="0" nodeType="withEffect">
                                  <p:stCondLst>
                                    <p:cond delay="2500"/>
                                  </p:stCondLst>
                                  <p:childTnLst>
                                    <p:set>
                                      <p:cBhvr>
                                        <p:cTn id="71" dur="1" fill="hold">
                                          <p:stCondLst>
                                            <p:cond delay="0"/>
                                          </p:stCondLst>
                                        </p:cTn>
                                        <p:tgtEl>
                                          <p:spTgt spid="122"/>
                                        </p:tgtEl>
                                        <p:attrNameLst>
                                          <p:attrName>style.visibility</p:attrName>
                                        </p:attrNameLst>
                                      </p:cBhvr>
                                      <p:to>
                                        <p:strVal val="visible"/>
                                      </p:to>
                                    </p:set>
                                    <p:anim calcmode="lin" valueType="num">
                                      <p:cBhvr>
                                        <p:cTn id="72" dur="1500" fill="hold"/>
                                        <p:tgtEl>
                                          <p:spTgt spid="122"/>
                                        </p:tgtEl>
                                        <p:attrNameLst>
                                          <p:attrName>ppt_w</p:attrName>
                                        </p:attrNameLst>
                                      </p:cBhvr>
                                      <p:tavLst>
                                        <p:tav tm="0">
                                          <p:val>
                                            <p:fltVal val="0"/>
                                          </p:val>
                                        </p:tav>
                                        <p:tav tm="100000">
                                          <p:val>
                                            <p:strVal val="#ppt_w"/>
                                          </p:val>
                                        </p:tav>
                                      </p:tavLst>
                                    </p:anim>
                                    <p:anim calcmode="lin" valueType="num">
                                      <p:cBhvr>
                                        <p:cTn id="73" dur="1500" fill="hold"/>
                                        <p:tgtEl>
                                          <p:spTgt spid="122"/>
                                        </p:tgtEl>
                                        <p:attrNameLst>
                                          <p:attrName>ppt_h</p:attrName>
                                        </p:attrNameLst>
                                      </p:cBhvr>
                                      <p:tavLst>
                                        <p:tav tm="0">
                                          <p:val>
                                            <p:fltVal val="0"/>
                                          </p:val>
                                        </p:tav>
                                        <p:tav tm="100000">
                                          <p:val>
                                            <p:strVal val="#ppt_h"/>
                                          </p:val>
                                        </p:tav>
                                      </p:tavLst>
                                    </p:anim>
                                  </p:childTnLst>
                                </p:cTn>
                              </p:par>
                              <p:par>
                                <p:cTn id="74" presetID="10" presetClass="entr" presetSubtype="0" fill="hold" grpId="0" nodeType="withEffect">
                                  <p:stCondLst>
                                    <p:cond delay="3000"/>
                                  </p:stCondLst>
                                  <p:childTnLst>
                                    <p:set>
                                      <p:cBhvr>
                                        <p:cTn id="75" dur="1" fill="hold">
                                          <p:stCondLst>
                                            <p:cond delay="0"/>
                                          </p:stCondLst>
                                        </p:cTn>
                                        <p:tgtEl>
                                          <p:spTgt spid="124"/>
                                        </p:tgtEl>
                                        <p:attrNameLst>
                                          <p:attrName>style.visibility</p:attrName>
                                        </p:attrNameLst>
                                      </p:cBhvr>
                                      <p:to>
                                        <p:strVal val="visible"/>
                                      </p:to>
                                    </p:set>
                                    <p:animEffect transition="in" filter="fade">
                                      <p:cBhvr>
                                        <p:cTn id="76" dur="1000"/>
                                        <p:tgtEl>
                                          <p:spTgt spid="124"/>
                                        </p:tgtEl>
                                      </p:cBhvr>
                                    </p:animEffect>
                                  </p:childTnLst>
                                </p:cTn>
                              </p:par>
                              <p:par>
                                <p:cTn id="77" presetID="6" presetClass="emph" presetSubtype="0" repeatCount="indefinite" autoRev="1" fill="hold" grpId="0" nodeType="withEffect">
                                  <p:stCondLst>
                                    <p:cond delay="0"/>
                                  </p:stCondLst>
                                  <p:endCondLst>
                                    <p:cond evt="onNext" delay="0">
                                      <p:tgtEl>
                                        <p:sldTgt/>
                                      </p:tgtEl>
                                    </p:cond>
                                  </p:endCondLst>
                                  <p:childTnLst>
                                    <p:animScale>
                                      <p:cBhvr>
                                        <p:cTn id="78" dur="2500" fill="hold"/>
                                        <p:tgtEl>
                                          <p:spTgt spid="96"/>
                                        </p:tgtEl>
                                      </p:cBhvr>
                                      <p:by x="75000" y="75000"/>
                                    </p:animScale>
                                  </p:childTnLst>
                                </p:cTn>
                              </p:par>
                              <p:par>
                                <p:cTn id="79" presetID="6" presetClass="emph" presetSubtype="0" repeatCount="indefinite" autoRev="1" fill="hold" grpId="0" nodeType="withEffect">
                                  <p:stCondLst>
                                    <p:cond delay="0"/>
                                  </p:stCondLst>
                                  <p:endCondLst>
                                    <p:cond evt="onNext" delay="0">
                                      <p:tgtEl>
                                        <p:sldTgt/>
                                      </p:tgtEl>
                                    </p:cond>
                                  </p:endCondLst>
                                  <p:childTnLst>
                                    <p:animScale>
                                      <p:cBhvr>
                                        <p:cTn id="80" dur="2500" fill="hold"/>
                                        <p:tgtEl>
                                          <p:spTgt spid="97"/>
                                        </p:tgtEl>
                                      </p:cBhvr>
                                      <p:by x="75000" y="75000"/>
                                    </p:animScale>
                                  </p:childTnLst>
                                </p:cTn>
                              </p:par>
                              <p:par>
                                <p:cTn id="81" presetID="6" presetClass="emph" presetSubtype="0" repeatCount="indefinite" autoRev="1" fill="hold" grpId="0" nodeType="withEffect">
                                  <p:stCondLst>
                                    <p:cond delay="0"/>
                                  </p:stCondLst>
                                  <p:endCondLst>
                                    <p:cond evt="onNext" delay="0">
                                      <p:tgtEl>
                                        <p:sldTgt/>
                                      </p:tgtEl>
                                    </p:cond>
                                  </p:endCondLst>
                                  <p:childTnLst>
                                    <p:animScale>
                                      <p:cBhvr>
                                        <p:cTn id="82" dur="2500" fill="hold"/>
                                        <p:tgtEl>
                                          <p:spTgt spid="99"/>
                                        </p:tgtEl>
                                      </p:cBhvr>
                                      <p:by x="75000" y="75000"/>
                                    </p:animScale>
                                  </p:childTnLst>
                                </p:cTn>
                              </p:par>
                              <p:par>
                                <p:cTn id="83" presetID="6" presetClass="emph" presetSubtype="0" repeatCount="indefinite" autoRev="1" fill="hold" grpId="0" nodeType="withEffect">
                                  <p:stCondLst>
                                    <p:cond delay="0"/>
                                  </p:stCondLst>
                                  <p:endCondLst>
                                    <p:cond evt="onNext" delay="0">
                                      <p:tgtEl>
                                        <p:sldTgt/>
                                      </p:tgtEl>
                                    </p:cond>
                                  </p:endCondLst>
                                  <p:childTnLst>
                                    <p:animScale>
                                      <p:cBhvr>
                                        <p:cTn id="84" dur="2500" fill="hold"/>
                                        <p:tgtEl>
                                          <p:spTgt spid="101"/>
                                        </p:tgtEl>
                                      </p:cBhvr>
                                      <p:by x="75000" y="75000"/>
                                    </p:animScale>
                                  </p:childTnLst>
                                </p:cTn>
                              </p:par>
                              <p:par>
                                <p:cTn id="85" presetID="6" presetClass="emph" presetSubtype="0" repeatCount="indefinite" autoRev="1" fill="hold" grpId="0" nodeType="withEffect">
                                  <p:stCondLst>
                                    <p:cond delay="0"/>
                                  </p:stCondLst>
                                  <p:endCondLst>
                                    <p:cond evt="onNext" delay="0">
                                      <p:tgtEl>
                                        <p:sldTgt/>
                                      </p:tgtEl>
                                    </p:cond>
                                  </p:endCondLst>
                                  <p:childTnLst>
                                    <p:animScale>
                                      <p:cBhvr>
                                        <p:cTn id="86" dur="2500" fill="hold"/>
                                        <p:tgtEl>
                                          <p:spTgt spid="119"/>
                                        </p:tgtEl>
                                      </p:cBhvr>
                                      <p:by x="75000" y="75000"/>
                                    </p:animScale>
                                  </p:childTnLst>
                                </p:cTn>
                              </p:par>
                              <p:par>
                                <p:cTn id="87" presetID="6" presetClass="emph" presetSubtype="0" repeatCount="indefinite" autoRev="1" fill="hold" grpId="0" nodeType="withEffect">
                                  <p:stCondLst>
                                    <p:cond delay="0"/>
                                  </p:stCondLst>
                                  <p:endCondLst>
                                    <p:cond evt="onNext" delay="0">
                                      <p:tgtEl>
                                        <p:sldTgt/>
                                      </p:tgtEl>
                                    </p:cond>
                                  </p:endCondLst>
                                  <p:childTnLst>
                                    <p:animScale>
                                      <p:cBhvr>
                                        <p:cTn id="88" dur="2500" fill="hold"/>
                                        <p:tgtEl>
                                          <p:spTgt spid="129"/>
                                        </p:tgtEl>
                                      </p:cBhvr>
                                      <p:by x="75000" y="75000"/>
                                    </p:animScale>
                                  </p:childTnLst>
                                </p:cTn>
                              </p:par>
                              <p:par>
                                <p:cTn id="89" presetID="23" presetClass="entr" presetSubtype="16" fill="hold" grpId="0" nodeType="withEffect">
                                  <p:stCondLst>
                                    <p:cond delay="3000"/>
                                  </p:stCondLst>
                                  <p:childTnLst>
                                    <p:set>
                                      <p:cBhvr>
                                        <p:cTn id="90" dur="1" fill="hold">
                                          <p:stCondLst>
                                            <p:cond delay="0"/>
                                          </p:stCondLst>
                                        </p:cTn>
                                        <p:tgtEl>
                                          <p:spTgt spid="50"/>
                                        </p:tgtEl>
                                        <p:attrNameLst>
                                          <p:attrName>style.visibility</p:attrName>
                                        </p:attrNameLst>
                                      </p:cBhvr>
                                      <p:to>
                                        <p:strVal val="visible"/>
                                      </p:to>
                                    </p:set>
                                    <p:anim calcmode="lin" valueType="num">
                                      <p:cBhvr>
                                        <p:cTn id="91" dur="1000" fill="hold"/>
                                        <p:tgtEl>
                                          <p:spTgt spid="50"/>
                                        </p:tgtEl>
                                        <p:attrNameLst>
                                          <p:attrName>ppt_w</p:attrName>
                                        </p:attrNameLst>
                                      </p:cBhvr>
                                      <p:tavLst>
                                        <p:tav tm="0">
                                          <p:val>
                                            <p:fltVal val="0"/>
                                          </p:val>
                                        </p:tav>
                                        <p:tav tm="100000">
                                          <p:val>
                                            <p:strVal val="#ppt_w"/>
                                          </p:val>
                                        </p:tav>
                                      </p:tavLst>
                                    </p:anim>
                                    <p:anim calcmode="lin" valueType="num">
                                      <p:cBhvr>
                                        <p:cTn id="92" dur="1000" fill="hold"/>
                                        <p:tgtEl>
                                          <p:spTgt spid="50"/>
                                        </p:tgtEl>
                                        <p:attrNameLst>
                                          <p:attrName>ppt_h</p:attrName>
                                        </p:attrNameLst>
                                      </p:cBhvr>
                                      <p:tavLst>
                                        <p:tav tm="0">
                                          <p:val>
                                            <p:fltVal val="0"/>
                                          </p:val>
                                        </p:tav>
                                        <p:tav tm="100000">
                                          <p:val>
                                            <p:strVal val="#ppt_h"/>
                                          </p:val>
                                        </p:tav>
                                      </p:tavLst>
                                    </p:anim>
                                  </p:childTnLst>
                                </p:cTn>
                              </p:par>
                              <p:par>
                                <p:cTn id="93" presetID="23" presetClass="entr" presetSubtype="16" fill="hold" grpId="0" nodeType="withEffect">
                                  <p:stCondLst>
                                    <p:cond delay="3000"/>
                                  </p:stCondLst>
                                  <p:childTnLst>
                                    <p:set>
                                      <p:cBhvr>
                                        <p:cTn id="94" dur="1" fill="hold">
                                          <p:stCondLst>
                                            <p:cond delay="0"/>
                                          </p:stCondLst>
                                        </p:cTn>
                                        <p:tgtEl>
                                          <p:spTgt spid="63"/>
                                        </p:tgtEl>
                                        <p:attrNameLst>
                                          <p:attrName>style.visibility</p:attrName>
                                        </p:attrNameLst>
                                      </p:cBhvr>
                                      <p:to>
                                        <p:strVal val="visible"/>
                                      </p:to>
                                    </p:set>
                                    <p:anim calcmode="lin" valueType="num">
                                      <p:cBhvr>
                                        <p:cTn id="95" dur="1000" fill="hold"/>
                                        <p:tgtEl>
                                          <p:spTgt spid="63"/>
                                        </p:tgtEl>
                                        <p:attrNameLst>
                                          <p:attrName>ppt_w</p:attrName>
                                        </p:attrNameLst>
                                      </p:cBhvr>
                                      <p:tavLst>
                                        <p:tav tm="0">
                                          <p:val>
                                            <p:fltVal val="0"/>
                                          </p:val>
                                        </p:tav>
                                        <p:tav tm="100000">
                                          <p:val>
                                            <p:strVal val="#ppt_w"/>
                                          </p:val>
                                        </p:tav>
                                      </p:tavLst>
                                    </p:anim>
                                    <p:anim calcmode="lin" valueType="num">
                                      <p:cBhvr>
                                        <p:cTn id="96" dur="1000" fill="hold"/>
                                        <p:tgtEl>
                                          <p:spTgt spid="63"/>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3000"/>
                                  </p:stCondLst>
                                  <p:childTnLst>
                                    <p:set>
                                      <p:cBhvr>
                                        <p:cTn id="98" dur="1" fill="hold">
                                          <p:stCondLst>
                                            <p:cond delay="0"/>
                                          </p:stCondLst>
                                        </p:cTn>
                                        <p:tgtEl>
                                          <p:spTgt spid="71"/>
                                        </p:tgtEl>
                                        <p:attrNameLst>
                                          <p:attrName>style.visibility</p:attrName>
                                        </p:attrNameLst>
                                      </p:cBhvr>
                                      <p:to>
                                        <p:strVal val="visible"/>
                                      </p:to>
                                    </p:set>
                                    <p:anim calcmode="lin" valueType="num">
                                      <p:cBhvr>
                                        <p:cTn id="99" dur="1000" fill="hold"/>
                                        <p:tgtEl>
                                          <p:spTgt spid="71"/>
                                        </p:tgtEl>
                                        <p:attrNameLst>
                                          <p:attrName>ppt_w</p:attrName>
                                        </p:attrNameLst>
                                      </p:cBhvr>
                                      <p:tavLst>
                                        <p:tav tm="0">
                                          <p:val>
                                            <p:fltVal val="0"/>
                                          </p:val>
                                        </p:tav>
                                        <p:tav tm="100000">
                                          <p:val>
                                            <p:strVal val="#ppt_w"/>
                                          </p:val>
                                        </p:tav>
                                      </p:tavLst>
                                    </p:anim>
                                    <p:anim calcmode="lin" valueType="num">
                                      <p:cBhvr>
                                        <p:cTn id="100" dur="1000" fill="hold"/>
                                        <p:tgtEl>
                                          <p:spTgt spid="71"/>
                                        </p:tgtEl>
                                        <p:attrNameLst>
                                          <p:attrName>ppt_h</p:attrName>
                                        </p:attrNameLst>
                                      </p:cBhvr>
                                      <p:tavLst>
                                        <p:tav tm="0">
                                          <p:val>
                                            <p:fltVal val="0"/>
                                          </p:val>
                                        </p:tav>
                                        <p:tav tm="100000">
                                          <p:val>
                                            <p:strVal val="#ppt_h"/>
                                          </p:val>
                                        </p:tav>
                                      </p:tavLst>
                                    </p:anim>
                                  </p:childTnLst>
                                </p:cTn>
                              </p:par>
                              <p:par>
                                <p:cTn id="101" presetID="23" presetClass="entr" presetSubtype="16" fill="hold" grpId="0" nodeType="withEffect">
                                  <p:stCondLst>
                                    <p:cond delay="3000"/>
                                  </p:stCondLst>
                                  <p:childTnLst>
                                    <p:set>
                                      <p:cBhvr>
                                        <p:cTn id="102" dur="1" fill="hold">
                                          <p:stCondLst>
                                            <p:cond delay="0"/>
                                          </p:stCondLst>
                                        </p:cTn>
                                        <p:tgtEl>
                                          <p:spTgt spid="93"/>
                                        </p:tgtEl>
                                        <p:attrNameLst>
                                          <p:attrName>style.visibility</p:attrName>
                                        </p:attrNameLst>
                                      </p:cBhvr>
                                      <p:to>
                                        <p:strVal val="visible"/>
                                      </p:to>
                                    </p:set>
                                    <p:anim calcmode="lin" valueType="num">
                                      <p:cBhvr>
                                        <p:cTn id="103" dur="1000" fill="hold"/>
                                        <p:tgtEl>
                                          <p:spTgt spid="93"/>
                                        </p:tgtEl>
                                        <p:attrNameLst>
                                          <p:attrName>ppt_w</p:attrName>
                                        </p:attrNameLst>
                                      </p:cBhvr>
                                      <p:tavLst>
                                        <p:tav tm="0">
                                          <p:val>
                                            <p:fltVal val="0"/>
                                          </p:val>
                                        </p:tav>
                                        <p:tav tm="100000">
                                          <p:val>
                                            <p:strVal val="#ppt_w"/>
                                          </p:val>
                                        </p:tav>
                                      </p:tavLst>
                                    </p:anim>
                                    <p:anim calcmode="lin" valueType="num">
                                      <p:cBhvr>
                                        <p:cTn id="104" dur="1000" fill="hold"/>
                                        <p:tgtEl>
                                          <p:spTgt spid="93"/>
                                        </p:tgtEl>
                                        <p:attrNameLst>
                                          <p:attrName>ppt_h</p:attrName>
                                        </p:attrNameLst>
                                      </p:cBhvr>
                                      <p:tavLst>
                                        <p:tav tm="0">
                                          <p:val>
                                            <p:fltVal val="0"/>
                                          </p:val>
                                        </p:tav>
                                        <p:tav tm="100000">
                                          <p:val>
                                            <p:strVal val="#ppt_h"/>
                                          </p:val>
                                        </p:tav>
                                      </p:tavLst>
                                    </p:anim>
                                  </p:childTnLst>
                                </p:cTn>
                              </p:par>
                              <p:par>
                                <p:cTn id="105" presetID="23" presetClass="entr" presetSubtype="16" fill="hold" grpId="0" nodeType="withEffect">
                                  <p:stCondLst>
                                    <p:cond delay="3000"/>
                                  </p:stCondLst>
                                  <p:childTnLst>
                                    <p:set>
                                      <p:cBhvr>
                                        <p:cTn id="106" dur="1" fill="hold">
                                          <p:stCondLst>
                                            <p:cond delay="0"/>
                                          </p:stCondLst>
                                        </p:cTn>
                                        <p:tgtEl>
                                          <p:spTgt spid="116"/>
                                        </p:tgtEl>
                                        <p:attrNameLst>
                                          <p:attrName>style.visibility</p:attrName>
                                        </p:attrNameLst>
                                      </p:cBhvr>
                                      <p:to>
                                        <p:strVal val="visible"/>
                                      </p:to>
                                    </p:set>
                                    <p:anim calcmode="lin" valueType="num">
                                      <p:cBhvr>
                                        <p:cTn id="107" dur="1000" fill="hold"/>
                                        <p:tgtEl>
                                          <p:spTgt spid="116"/>
                                        </p:tgtEl>
                                        <p:attrNameLst>
                                          <p:attrName>ppt_w</p:attrName>
                                        </p:attrNameLst>
                                      </p:cBhvr>
                                      <p:tavLst>
                                        <p:tav tm="0">
                                          <p:val>
                                            <p:fltVal val="0"/>
                                          </p:val>
                                        </p:tav>
                                        <p:tav tm="100000">
                                          <p:val>
                                            <p:strVal val="#ppt_w"/>
                                          </p:val>
                                        </p:tav>
                                      </p:tavLst>
                                    </p:anim>
                                    <p:anim calcmode="lin" valueType="num">
                                      <p:cBhvr>
                                        <p:cTn id="108" dur="1000" fill="hold"/>
                                        <p:tgtEl>
                                          <p:spTgt spid="116"/>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3000"/>
                                  </p:stCondLst>
                                  <p:childTnLst>
                                    <p:set>
                                      <p:cBhvr>
                                        <p:cTn id="110" dur="1" fill="hold">
                                          <p:stCondLst>
                                            <p:cond delay="0"/>
                                          </p:stCondLst>
                                        </p:cTn>
                                        <p:tgtEl>
                                          <p:spTgt spid="126"/>
                                        </p:tgtEl>
                                        <p:attrNameLst>
                                          <p:attrName>style.visibility</p:attrName>
                                        </p:attrNameLst>
                                      </p:cBhvr>
                                      <p:to>
                                        <p:strVal val="visible"/>
                                      </p:to>
                                    </p:set>
                                    <p:anim calcmode="lin" valueType="num">
                                      <p:cBhvr>
                                        <p:cTn id="111" dur="1000" fill="hold"/>
                                        <p:tgtEl>
                                          <p:spTgt spid="126"/>
                                        </p:tgtEl>
                                        <p:attrNameLst>
                                          <p:attrName>ppt_w</p:attrName>
                                        </p:attrNameLst>
                                      </p:cBhvr>
                                      <p:tavLst>
                                        <p:tav tm="0">
                                          <p:val>
                                            <p:fltVal val="0"/>
                                          </p:val>
                                        </p:tav>
                                        <p:tav tm="100000">
                                          <p:val>
                                            <p:strVal val="#ppt_w"/>
                                          </p:val>
                                        </p:tav>
                                      </p:tavLst>
                                    </p:anim>
                                    <p:anim calcmode="lin" valueType="num">
                                      <p:cBhvr>
                                        <p:cTn id="112" dur="1000" fill="hold"/>
                                        <p:tgtEl>
                                          <p:spTgt spid="126"/>
                                        </p:tgtEl>
                                        <p:attrNameLst>
                                          <p:attrName>ppt_h</p:attrName>
                                        </p:attrNameLst>
                                      </p:cBhvr>
                                      <p:tavLst>
                                        <p:tav tm="0">
                                          <p:val>
                                            <p:fltVal val="0"/>
                                          </p:val>
                                        </p:tav>
                                        <p:tav tm="100000">
                                          <p:val>
                                            <p:strVal val="#ppt_h"/>
                                          </p:val>
                                        </p:tav>
                                      </p:tavLst>
                                    </p:anim>
                                  </p:childTnLst>
                                </p:cTn>
                              </p:par>
                              <p:par>
                                <p:cTn id="113" presetID="22" presetClass="entr" presetSubtype="1" fill="hold" nodeType="withEffect">
                                  <p:stCondLst>
                                    <p:cond delay="4000"/>
                                  </p:stCondLst>
                                  <p:childTnLst>
                                    <p:set>
                                      <p:cBhvr>
                                        <p:cTn id="114" dur="1" fill="hold">
                                          <p:stCondLst>
                                            <p:cond delay="0"/>
                                          </p:stCondLst>
                                        </p:cTn>
                                        <p:tgtEl>
                                          <p:spTgt spid="52"/>
                                        </p:tgtEl>
                                        <p:attrNameLst>
                                          <p:attrName>style.visibility</p:attrName>
                                        </p:attrNameLst>
                                      </p:cBhvr>
                                      <p:to>
                                        <p:strVal val="visible"/>
                                      </p:to>
                                    </p:set>
                                    <p:animEffect transition="in" filter="wipe(up)">
                                      <p:cBhvr>
                                        <p:cTn id="115" dur="500"/>
                                        <p:tgtEl>
                                          <p:spTgt spid="52"/>
                                        </p:tgtEl>
                                      </p:cBhvr>
                                    </p:animEffect>
                                  </p:childTnLst>
                                </p:cTn>
                              </p:par>
                              <p:par>
                                <p:cTn id="116" presetID="22" presetClass="entr" presetSubtype="1" fill="hold" nodeType="withEffect">
                                  <p:stCondLst>
                                    <p:cond delay="4000"/>
                                  </p:stCondLst>
                                  <p:childTnLst>
                                    <p:set>
                                      <p:cBhvr>
                                        <p:cTn id="117" dur="1" fill="hold">
                                          <p:stCondLst>
                                            <p:cond delay="0"/>
                                          </p:stCondLst>
                                        </p:cTn>
                                        <p:tgtEl>
                                          <p:spTgt spid="62"/>
                                        </p:tgtEl>
                                        <p:attrNameLst>
                                          <p:attrName>style.visibility</p:attrName>
                                        </p:attrNameLst>
                                      </p:cBhvr>
                                      <p:to>
                                        <p:strVal val="visible"/>
                                      </p:to>
                                    </p:set>
                                    <p:animEffect transition="in" filter="wipe(up)">
                                      <p:cBhvr>
                                        <p:cTn id="118" dur="500"/>
                                        <p:tgtEl>
                                          <p:spTgt spid="62"/>
                                        </p:tgtEl>
                                      </p:cBhvr>
                                    </p:animEffect>
                                  </p:childTnLst>
                                </p:cTn>
                              </p:par>
                              <p:par>
                                <p:cTn id="119" presetID="22" presetClass="entr" presetSubtype="1" fill="hold" nodeType="withEffect">
                                  <p:stCondLst>
                                    <p:cond delay="4000"/>
                                  </p:stCondLst>
                                  <p:childTnLst>
                                    <p:set>
                                      <p:cBhvr>
                                        <p:cTn id="120" dur="1" fill="hold">
                                          <p:stCondLst>
                                            <p:cond delay="0"/>
                                          </p:stCondLst>
                                        </p:cTn>
                                        <p:tgtEl>
                                          <p:spTgt spid="70"/>
                                        </p:tgtEl>
                                        <p:attrNameLst>
                                          <p:attrName>style.visibility</p:attrName>
                                        </p:attrNameLst>
                                      </p:cBhvr>
                                      <p:to>
                                        <p:strVal val="visible"/>
                                      </p:to>
                                    </p:set>
                                    <p:animEffect transition="in" filter="wipe(up)">
                                      <p:cBhvr>
                                        <p:cTn id="121" dur="500"/>
                                        <p:tgtEl>
                                          <p:spTgt spid="70"/>
                                        </p:tgtEl>
                                      </p:cBhvr>
                                    </p:animEffect>
                                  </p:childTnLst>
                                </p:cTn>
                              </p:par>
                              <p:par>
                                <p:cTn id="122" presetID="22" presetClass="entr" presetSubtype="1" fill="hold" nodeType="withEffect">
                                  <p:stCondLst>
                                    <p:cond delay="4000"/>
                                  </p:stCondLst>
                                  <p:childTnLst>
                                    <p:set>
                                      <p:cBhvr>
                                        <p:cTn id="123" dur="1" fill="hold">
                                          <p:stCondLst>
                                            <p:cond delay="0"/>
                                          </p:stCondLst>
                                        </p:cTn>
                                        <p:tgtEl>
                                          <p:spTgt spid="92"/>
                                        </p:tgtEl>
                                        <p:attrNameLst>
                                          <p:attrName>style.visibility</p:attrName>
                                        </p:attrNameLst>
                                      </p:cBhvr>
                                      <p:to>
                                        <p:strVal val="visible"/>
                                      </p:to>
                                    </p:set>
                                    <p:animEffect transition="in" filter="wipe(up)">
                                      <p:cBhvr>
                                        <p:cTn id="124" dur="500"/>
                                        <p:tgtEl>
                                          <p:spTgt spid="92"/>
                                        </p:tgtEl>
                                      </p:cBhvr>
                                    </p:animEffect>
                                  </p:childTnLst>
                                </p:cTn>
                              </p:par>
                              <p:par>
                                <p:cTn id="125" presetID="22" presetClass="entr" presetSubtype="1" fill="hold" nodeType="withEffect">
                                  <p:stCondLst>
                                    <p:cond delay="4000"/>
                                  </p:stCondLst>
                                  <p:childTnLst>
                                    <p:set>
                                      <p:cBhvr>
                                        <p:cTn id="126" dur="1" fill="hold">
                                          <p:stCondLst>
                                            <p:cond delay="0"/>
                                          </p:stCondLst>
                                        </p:cTn>
                                        <p:tgtEl>
                                          <p:spTgt spid="115"/>
                                        </p:tgtEl>
                                        <p:attrNameLst>
                                          <p:attrName>style.visibility</p:attrName>
                                        </p:attrNameLst>
                                      </p:cBhvr>
                                      <p:to>
                                        <p:strVal val="visible"/>
                                      </p:to>
                                    </p:set>
                                    <p:animEffect transition="in" filter="wipe(up)">
                                      <p:cBhvr>
                                        <p:cTn id="127" dur="500"/>
                                        <p:tgtEl>
                                          <p:spTgt spid="115"/>
                                        </p:tgtEl>
                                      </p:cBhvr>
                                    </p:animEffect>
                                  </p:childTnLst>
                                </p:cTn>
                              </p:par>
                              <p:par>
                                <p:cTn id="128" presetID="22" presetClass="entr" presetSubtype="1" fill="hold" nodeType="withEffect">
                                  <p:stCondLst>
                                    <p:cond delay="4000"/>
                                  </p:stCondLst>
                                  <p:childTnLst>
                                    <p:set>
                                      <p:cBhvr>
                                        <p:cTn id="129" dur="1" fill="hold">
                                          <p:stCondLst>
                                            <p:cond delay="0"/>
                                          </p:stCondLst>
                                        </p:cTn>
                                        <p:tgtEl>
                                          <p:spTgt spid="125"/>
                                        </p:tgtEl>
                                        <p:attrNameLst>
                                          <p:attrName>style.visibility</p:attrName>
                                        </p:attrNameLst>
                                      </p:cBhvr>
                                      <p:to>
                                        <p:strVal val="visible"/>
                                      </p:to>
                                    </p:set>
                                    <p:animEffect transition="in" filter="wipe(up)">
                                      <p:cBhvr>
                                        <p:cTn id="130" dur="500"/>
                                        <p:tgtEl>
                                          <p:spTgt spid="125"/>
                                        </p:tgtEl>
                                      </p:cBhvr>
                                    </p:animEffect>
                                  </p:childTnLst>
                                </p:cTn>
                              </p:par>
                              <p:par>
                                <p:cTn id="131" presetID="22" presetClass="entr" presetSubtype="8" fill="hold" nodeType="withEffect">
                                  <p:stCondLst>
                                    <p:cond delay="4500"/>
                                  </p:stCondLst>
                                  <p:childTnLst>
                                    <p:set>
                                      <p:cBhvr>
                                        <p:cTn id="132" dur="1" fill="hold">
                                          <p:stCondLst>
                                            <p:cond delay="0"/>
                                          </p:stCondLst>
                                        </p:cTn>
                                        <p:tgtEl>
                                          <p:spTgt spid="56"/>
                                        </p:tgtEl>
                                        <p:attrNameLst>
                                          <p:attrName>style.visibility</p:attrName>
                                        </p:attrNameLst>
                                      </p:cBhvr>
                                      <p:to>
                                        <p:strVal val="visible"/>
                                      </p:to>
                                    </p:set>
                                    <p:animEffect transition="in" filter="wipe(left)">
                                      <p:cBhvr>
                                        <p:cTn id="133" dur="1000"/>
                                        <p:tgtEl>
                                          <p:spTgt spid="56"/>
                                        </p:tgtEl>
                                      </p:cBhvr>
                                    </p:animEffect>
                                  </p:childTnLst>
                                </p:cTn>
                              </p:par>
                              <p:par>
                                <p:cTn id="134" presetID="22" presetClass="entr" presetSubtype="8" fill="hold" nodeType="withEffect">
                                  <p:stCondLst>
                                    <p:cond delay="4500"/>
                                  </p:stCondLst>
                                  <p:childTnLst>
                                    <p:set>
                                      <p:cBhvr>
                                        <p:cTn id="135" dur="1" fill="hold">
                                          <p:stCondLst>
                                            <p:cond delay="0"/>
                                          </p:stCondLst>
                                        </p:cTn>
                                        <p:tgtEl>
                                          <p:spTgt spid="64"/>
                                        </p:tgtEl>
                                        <p:attrNameLst>
                                          <p:attrName>style.visibility</p:attrName>
                                        </p:attrNameLst>
                                      </p:cBhvr>
                                      <p:to>
                                        <p:strVal val="visible"/>
                                      </p:to>
                                    </p:set>
                                    <p:animEffect transition="in" filter="wipe(left)">
                                      <p:cBhvr>
                                        <p:cTn id="136" dur="1000"/>
                                        <p:tgtEl>
                                          <p:spTgt spid="64"/>
                                        </p:tgtEl>
                                      </p:cBhvr>
                                    </p:animEffect>
                                  </p:childTnLst>
                                </p:cTn>
                              </p:par>
                              <p:par>
                                <p:cTn id="137" presetID="22" presetClass="entr" presetSubtype="8" fill="hold" nodeType="withEffect">
                                  <p:stCondLst>
                                    <p:cond delay="4500"/>
                                  </p:stCondLst>
                                  <p:childTnLst>
                                    <p:set>
                                      <p:cBhvr>
                                        <p:cTn id="138" dur="1" fill="hold">
                                          <p:stCondLst>
                                            <p:cond delay="0"/>
                                          </p:stCondLst>
                                        </p:cTn>
                                        <p:tgtEl>
                                          <p:spTgt spid="72"/>
                                        </p:tgtEl>
                                        <p:attrNameLst>
                                          <p:attrName>style.visibility</p:attrName>
                                        </p:attrNameLst>
                                      </p:cBhvr>
                                      <p:to>
                                        <p:strVal val="visible"/>
                                      </p:to>
                                    </p:set>
                                    <p:animEffect transition="in" filter="wipe(left)">
                                      <p:cBhvr>
                                        <p:cTn id="139" dur="1000"/>
                                        <p:tgtEl>
                                          <p:spTgt spid="72"/>
                                        </p:tgtEl>
                                      </p:cBhvr>
                                    </p:animEffect>
                                  </p:childTnLst>
                                </p:cTn>
                              </p:par>
                              <p:par>
                                <p:cTn id="140" presetID="22" presetClass="entr" presetSubtype="8" fill="hold" nodeType="withEffect">
                                  <p:stCondLst>
                                    <p:cond delay="4500"/>
                                  </p:stCondLst>
                                  <p:childTnLst>
                                    <p:set>
                                      <p:cBhvr>
                                        <p:cTn id="141" dur="1" fill="hold">
                                          <p:stCondLst>
                                            <p:cond delay="0"/>
                                          </p:stCondLst>
                                        </p:cTn>
                                        <p:tgtEl>
                                          <p:spTgt spid="94"/>
                                        </p:tgtEl>
                                        <p:attrNameLst>
                                          <p:attrName>style.visibility</p:attrName>
                                        </p:attrNameLst>
                                      </p:cBhvr>
                                      <p:to>
                                        <p:strVal val="visible"/>
                                      </p:to>
                                    </p:set>
                                    <p:animEffect transition="in" filter="wipe(left)">
                                      <p:cBhvr>
                                        <p:cTn id="142" dur="1000"/>
                                        <p:tgtEl>
                                          <p:spTgt spid="94"/>
                                        </p:tgtEl>
                                      </p:cBhvr>
                                    </p:animEffect>
                                  </p:childTnLst>
                                </p:cTn>
                              </p:par>
                              <p:par>
                                <p:cTn id="143" presetID="22" presetClass="entr" presetSubtype="8" fill="hold" nodeType="withEffect">
                                  <p:stCondLst>
                                    <p:cond delay="4500"/>
                                  </p:stCondLst>
                                  <p:childTnLst>
                                    <p:set>
                                      <p:cBhvr>
                                        <p:cTn id="144" dur="1" fill="hold">
                                          <p:stCondLst>
                                            <p:cond delay="0"/>
                                          </p:stCondLst>
                                        </p:cTn>
                                        <p:tgtEl>
                                          <p:spTgt spid="117"/>
                                        </p:tgtEl>
                                        <p:attrNameLst>
                                          <p:attrName>style.visibility</p:attrName>
                                        </p:attrNameLst>
                                      </p:cBhvr>
                                      <p:to>
                                        <p:strVal val="visible"/>
                                      </p:to>
                                    </p:set>
                                    <p:animEffect transition="in" filter="wipe(left)">
                                      <p:cBhvr>
                                        <p:cTn id="145" dur="1000"/>
                                        <p:tgtEl>
                                          <p:spTgt spid="117"/>
                                        </p:tgtEl>
                                      </p:cBhvr>
                                    </p:animEffect>
                                  </p:childTnLst>
                                </p:cTn>
                              </p:par>
                              <p:par>
                                <p:cTn id="146" presetID="22" presetClass="entr" presetSubtype="8" fill="hold" nodeType="withEffect">
                                  <p:stCondLst>
                                    <p:cond delay="4500"/>
                                  </p:stCondLst>
                                  <p:childTnLst>
                                    <p:set>
                                      <p:cBhvr>
                                        <p:cTn id="147" dur="1" fill="hold">
                                          <p:stCondLst>
                                            <p:cond delay="0"/>
                                          </p:stCondLst>
                                        </p:cTn>
                                        <p:tgtEl>
                                          <p:spTgt spid="127"/>
                                        </p:tgtEl>
                                        <p:attrNameLst>
                                          <p:attrName>style.visibility</p:attrName>
                                        </p:attrNameLst>
                                      </p:cBhvr>
                                      <p:to>
                                        <p:strVal val="visible"/>
                                      </p:to>
                                    </p:set>
                                    <p:animEffect transition="in" filter="wipe(left)">
                                      <p:cBhvr>
                                        <p:cTn id="148" dur="1000"/>
                                        <p:tgtEl>
                                          <p:spTgt spid="127"/>
                                        </p:tgtEl>
                                      </p:cBhvr>
                                    </p:animEffect>
                                  </p:childTnLst>
                                </p:cTn>
                              </p:par>
                              <p:par>
                                <p:cTn id="149" presetID="12" presetClass="entr" presetSubtype="4" fill="hold" grpId="0" nodeType="withEffect">
                                  <p:stCondLst>
                                    <p:cond delay="4000"/>
                                  </p:stCondLst>
                                  <p:childTnLst>
                                    <p:set>
                                      <p:cBhvr>
                                        <p:cTn id="150" dur="1" fill="hold">
                                          <p:stCondLst>
                                            <p:cond delay="0"/>
                                          </p:stCondLst>
                                        </p:cTn>
                                        <p:tgtEl>
                                          <p:spTgt spid="57"/>
                                        </p:tgtEl>
                                        <p:attrNameLst>
                                          <p:attrName>style.visibility</p:attrName>
                                        </p:attrNameLst>
                                      </p:cBhvr>
                                      <p:to>
                                        <p:strVal val="visible"/>
                                      </p:to>
                                    </p:set>
                                    <p:anim calcmode="lin" valueType="num">
                                      <p:cBhvr additive="base">
                                        <p:cTn id="151" dur="1000"/>
                                        <p:tgtEl>
                                          <p:spTgt spid="57"/>
                                        </p:tgtEl>
                                        <p:attrNameLst>
                                          <p:attrName>ppt_y</p:attrName>
                                        </p:attrNameLst>
                                      </p:cBhvr>
                                      <p:tavLst>
                                        <p:tav tm="0">
                                          <p:val>
                                            <p:strVal val="#ppt_y+#ppt_h*1.125000"/>
                                          </p:val>
                                        </p:tav>
                                        <p:tav tm="100000">
                                          <p:val>
                                            <p:strVal val="#ppt_y"/>
                                          </p:val>
                                        </p:tav>
                                      </p:tavLst>
                                    </p:anim>
                                    <p:animEffect transition="in" filter="wipe(up)">
                                      <p:cBhvr>
                                        <p:cTn id="152" dur="1000"/>
                                        <p:tgtEl>
                                          <p:spTgt spid="57"/>
                                        </p:tgtEl>
                                      </p:cBhvr>
                                    </p:animEffect>
                                  </p:childTnLst>
                                </p:cTn>
                              </p:par>
                              <p:par>
                                <p:cTn id="153" presetID="12" presetClass="entr" presetSubtype="4" fill="hold" grpId="0" nodeType="withEffect">
                                  <p:stCondLst>
                                    <p:cond delay="4000"/>
                                  </p:stCondLst>
                                  <p:childTnLst>
                                    <p:set>
                                      <p:cBhvr>
                                        <p:cTn id="154" dur="1" fill="hold">
                                          <p:stCondLst>
                                            <p:cond delay="0"/>
                                          </p:stCondLst>
                                        </p:cTn>
                                        <p:tgtEl>
                                          <p:spTgt spid="65"/>
                                        </p:tgtEl>
                                        <p:attrNameLst>
                                          <p:attrName>style.visibility</p:attrName>
                                        </p:attrNameLst>
                                      </p:cBhvr>
                                      <p:to>
                                        <p:strVal val="visible"/>
                                      </p:to>
                                    </p:set>
                                    <p:anim calcmode="lin" valueType="num">
                                      <p:cBhvr additive="base">
                                        <p:cTn id="155" dur="1000"/>
                                        <p:tgtEl>
                                          <p:spTgt spid="65"/>
                                        </p:tgtEl>
                                        <p:attrNameLst>
                                          <p:attrName>ppt_y</p:attrName>
                                        </p:attrNameLst>
                                      </p:cBhvr>
                                      <p:tavLst>
                                        <p:tav tm="0">
                                          <p:val>
                                            <p:strVal val="#ppt_y+#ppt_h*1.125000"/>
                                          </p:val>
                                        </p:tav>
                                        <p:tav tm="100000">
                                          <p:val>
                                            <p:strVal val="#ppt_y"/>
                                          </p:val>
                                        </p:tav>
                                      </p:tavLst>
                                    </p:anim>
                                    <p:animEffect transition="in" filter="wipe(up)">
                                      <p:cBhvr>
                                        <p:cTn id="156" dur="1000"/>
                                        <p:tgtEl>
                                          <p:spTgt spid="65"/>
                                        </p:tgtEl>
                                      </p:cBhvr>
                                    </p:animEffect>
                                  </p:childTnLst>
                                </p:cTn>
                              </p:par>
                              <p:par>
                                <p:cTn id="157" presetID="12" presetClass="entr" presetSubtype="4" fill="hold" grpId="0" nodeType="withEffect">
                                  <p:stCondLst>
                                    <p:cond delay="4000"/>
                                  </p:stCondLst>
                                  <p:childTnLst>
                                    <p:set>
                                      <p:cBhvr>
                                        <p:cTn id="158" dur="1" fill="hold">
                                          <p:stCondLst>
                                            <p:cond delay="0"/>
                                          </p:stCondLst>
                                        </p:cTn>
                                        <p:tgtEl>
                                          <p:spTgt spid="73"/>
                                        </p:tgtEl>
                                        <p:attrNameLst>
                                          <p:attrName>style.visibility</p:attrName>
                                        </p:attrNameLst>
                                      </p:cBhvr>
                                      <p:to>
                                        <p:strVal val="visible"/>
                                      </p:to>
                                    </p:set>
                                    <p:anim calcmode="lin" valueType="num">
                                      <p:cBhvr additive="base">
                                        <p:cTn id="159" dur="1000"/>
                                        <p:tgtEl>
                                          <p:spTgt spid="73"/>
                                        </p:tgtEl>
                                        <p:attrNameLst>
                                          <p:attrName>ppt_y</p:attrName>
                                        </p:attrNameLst>
                                      </p:cBhvr>
                                      <p:tavLst>
                                        <p:tav tm="0">
                                          <p:val>
                                            <p:strVal val="#ppt_y+#ppt_h*1.125000"/>
                                          </p:val>
                                        </p:tav>
                                        <p:tav tm="100000">
                                          <p:val>
                                            <p:strVal val="#ppt_y"/>
                                          </p:val>
                                        </p:tav>
                                      </p:tavLst>
                                    </p:anim>
                                    <p:animEffect transition="in" filter="wipe(up)">
                                      <p:cBhvr>
                                        <p:cTn id="160" dur="1000"/>
                                        <p:tgtEl>
                                          <p:spTgt spid="73"/>
                                        </p:tgtEl>
                                      </p:cBhvr>
                                    </p:animEffect>
                                  </p:childTnLst>
                                </p:cTn>
                              </p:par>
                              <p:par>
                                <p:cTn id="161" presetID="12" presetClass="entr" presetSubtype="4" fill="hold" grpId="0" nodeType="withEffect">
                                  <p:stCondLst>
                                    <p:cond delay="4000"/>
                                  </p:stCondLst>
                                  <p:childTnLst>
                                    <p:set>
                                      <p:cBhvr>
                                        <p:cTn id="162" dur="1" fill="hold">
                                          <p:stCondLst>
                                            <p:cond delay="0"/>
                                          </p:stCondLst>
                                        </p:cTn>
                                        <p:tgtEl>
                                          <p:spTgt spid="95"/>
                                        </p:tgtEl>
                                        <p:attrNameLst>
                                          <p:attrName>style.visibility</p:attrName>
                                        </p:attrNameLst>
                                      </p:cBhvr>
                                      <p:to>
                                        <p:strVal val="visible"/>
                                      </p:to>
                                    </p:set>
                                    <p:anim calcmode="lin" valueType="num">
                                      <p:cBhvr additive="base">
                                        <p:cTn id="163" dur="1000"/>
                                        <p:tgtEl>
                                          <p:spTgt spid="95"/>
                                        </p:tgtEl>
                                        <p:attrNameLst>
                                          <p:attrName>ppt_y</p:attrName>
                                        </p:attrNameLst>
                                      </p:cBhvr>
                                      <p:tavLst>
                                        <p:tav tm="0">
                                          <p:val>
                                            <p:strVal val="#ppt_y+#ppt_h*1.125000"/>
                                          </p:val>
                                        </p:tav>
                                        <p:tav tm="100000">
                                          <p:val>
                                            <p:strVal val="#ppt_y"/>
                                          </p:val>
                                        </p:tav>
                                      </p:tavLst>
                                    </p:anim>
                                    <p:animEffect transition="in" filter="wipe(up)">
                                      <p:cBhvr>
                                        <p:cTn id="164" dur="1000"/>
                                        <p:tgtEl>
                                          <p:spTgt spid="95"/>
                                        </p:tgtEl>
                                      </p:cBhvr>
                                    </p:animEffect>
                                  </p:childTnLst>
                                </p:cTn>
                              </p:par>
                              <p:par>
                                <p:cTn id="165" presetID="12" presetClass="entr" presetSubtype="4" fill="hold" grpId="0" nodeType="withEffect">
                                  <p:stCondLst>
                                    <p:cond delay="4000"/>
                                  </p:stCondLst>
                                  <p:childTnLst>
                                    <p:set>
                                      <p:cBhvr>
                                        <p:cTn id="166" dur="1" fill="hold">
                                          <p:stCondLst>
                                            <p:cond delay="0"/>
                                          </p:stCondLst>
                                        </p:cTn>
                                        <p:tgtEl>
                                          <p:spTgt spid="118"/>
                                        </p:tgtEl>
                                        <p:attrNameLst>
                                          <p:attrName>style.visibility</p:attrName>
                                        </p:attrNameLst>
                                      </p:cBhvr>
                                      <p:to>
                                        <p:strVal val="visible"/>
                                      </p:to>
                                    </p:set>
                                    <p:anim calcmode="lin" valueType="num">
                                      <p:cBhvr additive="base">
                                        <p:cTn id="167" dur="1000"/>
                                        <p:tgtEl>
                                          <p:spTgt spid="118"/>
                                        </p:tgtEl>
                                        <p:attrNameLst>
                                          <p:attrName>ppt_y</p:attrName>
                                        </p:attrNameLst>
                                      </p:cBhvr>
                                      <p:tavLst>
                                        <p:tav tm="0">
                                          <p:val>
                                            <p:strVal val="#ppt_y+#ppt_h*1.125000"/>
                                          </p:val>
                                        </p:tav>
                                        <p:tav tm="100000">
                                          <p:val>
                                            <p:strVal val="#ppt_y"/>
                                          </p:val>
                                        </p:tav>
                                      </p:tavLst>
                                    </p:anim>
                                    <p:animEffect transition="in" filter="wipe(up)">
                                      <p:cBhvr>
                                        <p:cTn id="168" dur="1000"/>
                                        <p:tgtEl>
                                          <p:spTgt spid="118"/>
                                        </p:tgtEl>
                                      </p:cBhvr>
                                    </p:animEffect>
                                  </p:childTnLst>
                                </p:cTn>
                              </p:par>
                              <p:par>
                                <p:cTn id="169" presetID="12" presetClass="entr" presetSubtype="4" fill="hold" grpId="0" nodeType="withEffect">
                                  <p:stCondLst>
                                    <p:cond delay="4000"/>
                                  </p:stCondLst>
                                  <p:childTnLst>
                                    <p:set>
                                      <p:cBhvr>
                                        <p:cTn id="170" dur="1" fill="hold">
                                          <p:stCondLst>
                                            <p:cond delay="0"/>
                                          </p:stCondLst>
                                        </p:cTn>
                                        <p:tgtEl>
                                          <p:spTgt spid="128"/>
                                        </p:tgtEl>
                                        <p:attrNameLst>
                                          <p:attrName>style.visibility</p:attrName>
                                        </p:attrNameLst>
                                      </p:cBhvr>
                                      <p:to>
                                        <p:strVal val="visible"/>
                                      </p:to>
                                    </p:set>
                                    <p:anim calcmode="lin" valueType="num">
                                      <p:cBhvr additive="base">
                                        <p:cTn id="171" dur="1000"/>
                                        <p:tgtEl>
                                          <p:spTgt spid="128"/>
                                        </p:tgtEl>
                                        <p:attrNameLst>
                                          <p:attrName>ppt_y</p:attrName>
                                        </p:attrNameLst>
                                      </p:cBhvr>
                                      <p:tavLst>
                                        <p:tav tm="0">
                                          <p:val>
                                            <p:strVal val="#ppt_y+#ppt_h*1.125000"/>
                                          </p:val>
                                        </p:tav>
                                        <p:tav tm="100000">
                                          <p:val>
                                            <p:strVal val="#ppt_y"/>
                                          </p:val>
                                        </p:tav>
                                      </p:tavLst>
                                    </p:anim>
                                    <p:animEffect transition="in" filter="wipe(up)">
                                      <p:cBhvr>
                                        <p:cTn id="172" dur="1000"/>
                                        <p:tgtEl>
                                          <p:spTgt spid="128"/>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46"/>
                                        </p:tgtEl>
                                        <p:attrNameLst>
                                          <p:attrName>style.visibility</p:attrName>
                                        </p:attrNameLst>
                                      </p:cBhvr>
                                      <p:to>
                                        <p:strVal val="visible"/>
                                      </p:to>
                                    </p:set>
                                    <p:animEffect transition="in" filter="fade">
                                      <p:cBhvr>
                                        <p:cTn id="175" dur="1000"/>
                                        <p:tgtEl>
                                          <p:spTgt spid="46"/>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3"/>
                                        </p:tgtEl>
                                        <p:attrNameLst>
                                          <p:attrName>style.visibility</p:attrName>
                                        </p:attrNameLst>
                                      </p:cBhvr>
                                      <p:to>
                                        <p:strVal val="visible"/>
                                      </p:to>
                                    </p:set>
                                    <p:animEffect transition="in" filter="fade">
                                      <p:cBhvr>
                                        <p:cTn id="178" dur="1000"/>
                                        <p:tgtEl>
                                          <p:spTgt spid="3"/>
                                        </p:tgtEl>
                                      </p:cBhvr>
                                    </p:animEffect>
                                  </p:childTnLst>
                                </p:cTn>
                              </p:par>
                              <p:par>
                                <p:cTn id="179" presetID="0" presetClass="path" presetSubtype="0" decel="50000" fill="hold" grpId="1" nodeType="withEffect">
                                  <p:stCondLst>
                                    <p:cond delay="0"/>
                                  </p:stCondLst>
                                  <p:childTnLst>
                                    <p:animMotion origin="layout" path="M 0.03998 -1.11111E-6 L -2.5E-6 -1.11111E-6 " pathEditMode="relative" rAng="0" ptsTypes="AA">
                                      <p:cBhvr>
                                        <p:cTn id="180" dur="1500" fill="hold"/>
                                        <p:tgtEl>
                                          <p:spTgt spid="46"/>
                                        </p:tgtEl>
                                        <p:attrNameLst>
                                          <p:attrName>ppt_x</p:attrName>
                                          <p:attrName>ppt_y</p:attrName>
                                        </p:attrNameLst>
                                      </p:cBhvr>
                                      <p:rCtr x="-2005" y="0"/>
                                    </p:animMotion>
                                  </p:childTnLst>
                                </p:cTn>
                              </p:par>
                              <p:par>
                                <p:cTn id="181" presetID="0" presetClass="path" presetSubtype="0" decel="50000" fill="hold" grpId="1" nodeType="withEffect">
                                  <p:stCondLst>
                                    <p:cond delay="0"/>
                                  </p:stCondLst>
                                  <p:childTnLst>
                                    <p:animMotion origin="layout" path="M -0.0401 1.85185E-6 L 5E-6 1.85185E-6 " pathEditMode="relative" rAng="0" ptsTypes="AA">
                                      <p:cBhvr>
                                        <p:cTn id="182" dur="1500" fill="hold"/>
                                        <p:tgtEl>
                                          <p:spTgt spid="3"/>
                                        </p:tgtEl>
                                        <p:attrNameLst>
                                          <p:attrName>ppt_x</p:attrName>
                                          <p:attrName>ppt_y</p:attrName>
                                        </p:attrNameLst>
                                      </p:cBhvr>
                                      <p:rCtr x="2005" y="0"/>
                                    </p:animMotion>
                                  </p:childTnLst>
                                </p:cTn>
                              </p:par>
                              <p:par>
                                <p:cTn id="183" presetID="17" presetClass="entr" presetSubtype="1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 calcmode="lin" valueType="num">
                                      <p:cBhvr>
                                        <p:cTn id="185" dur="1000" fill="hold"/>
                                        <p:tgtEl>
                                          <p:spTgt spid="5"/>
                                        </p:tgtEl>
                                        <p:attrNameLst>
                                          <p:attrName>ppt_w</p:attrName>
                                        </p:attrNameLst>
                                      </p:cBhvr>
                                      <p:tavLst>
                                        <p:tav tm="0">
                                          <p:val>
                                            <p:fltVal val="0"/>
                                          </p:val>
                                        </p:tav>
                                        <p:tav tm="100000">
                                          <p:val>
                                            <p:strVal val="#ppt_w"/>
                                          </p:val>
                                        </p:tav>
                                      </p:tavLst>
                                    </p:anim>
                                    <p:anim calcmode="lin" valueType="num">
                                      <p:cBhvr>
                                        <p:cTn id="186" dur="1000" fill="hold"/>
                                        <p:tgtEl>
                                          <p:spTgt spid="5"/>
                                        </p:tgtEl>
                                        <p:attrNameLst>
                                          <p:attrName>ppt_h</p:attrName>
                                        </p:attrNameLst>
                                      </p:cBhvr>
                                      <p:tavLst>
                                        <p:tav tm="0">
                                          <p:val>
                                            <p:strVal val="#ppt_h"/>
                                          </p:val>
                                        </p:tav>
                                        <p:tav tm="100000">
                                          <p:val>
                                            <p:strVal val="#ppt_h"/>
                                          </p:val>
                                        </p:tav>
                                      </p:tavLst>
                                    </p:anim>
                                  </p:childTnLst>
                                </p:cTn>
                              </p:par>
                              <p:par>
                                <p:cTn id="187" presetID="12" presetClass="entr" presetSubtype="1" fill="hold" grpId="0" nodeType="withEffect">
                                  <p:stCondLst>
                                    <p:cond delay="0"/>
                                  </p:stCondLst>
                                  <p:childTnLst>
                                    <p:set>
                                      <p:cBhvr>
                                        <p:cTn id="188" dur="1" fill="hold">
                                          <p:stCondLst>
                                            <p:cond delay="0"/>
                                          </p:stCondLst>
                                        </p:cTn>
                                        <p:tgtEl>
                                          <p:spTgt spid="15"/>
                                        </p:tgtEl>
                                        <p:attrNameLst>
                                          <p:attrName>style.visibility</p:attrName>
                                        </p:attrNameLst>
                                      </p:cBhvr>
                                      <p:to>
                                        <p:strVal val="visible"/>
                                      </p:to>
                                    </p:set>
                                    <p:anim calcmode="lin" valueType="num">
                                      <p:cBhvr additive="base">
                                        <p:cTn id="189" dur="2000"/>
                                        <p:tgtEl>
                                          <p:spTgt spid="15"/>
                                        </p:tgtEl>
                                        <p:attrNameLst>
                                          <p:attrName>ppt_y</p:attrName>
                                        </p:attrNameLst>
                                      </p:cBhvr>
                                      <p:tavLst>
                                        <p:tav tm="0">
                                          <p:val>
                                            <p:strVal val="#ppt_y-#ppt_h*1.125000"/>
                                          </p:val>
                                        </p:tav>
                                        <p:tav tm="100000">
                                          <p:val>
                                            <p:strVal val="#ppt_y"/>
                                          </p:val>
                                        </p:tav>
                                      </p:tavLst>
                                    </p:anim>
                                    <p:animEffect transition="in" filter="wipe(down)">
                                      <p:cBhvr>
                                        <p:cTn id="19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7" grpId="0" animBg="1"/>
      <p:bldP spid="48" grpId="0" animBg="1"/>
      <p:bldP spid="15" grpId="0"/>
      <p:bldP spid="46" grpId="0"/>
      <p:bldP spid="46" grpId="1"/>
      <p:bldP spid="47" grpId="0" animBg="1"/>
      <p:bldP spid="49" grpId="0"/>
      <p:bldP spid="57" grpId="0"/>
      <p:bldP spid="60" grpId="0" animBg="1"/>
      <p:bldP spid="61" grpId="0"/>
      <p:bldP spid="65" grpId="0"/>
      <p:bldP spid="68" grpId="0" animBg="1"/>
      <p:bldP spid="69" grpId="0"/>
      <p:bldP spid="73" grpId="0"/>
      <p:bldP spid="89" grpId="0" animBg="1"/>
      <p:bldP spid="90" grpId="0" animBg="1"/>
      <p:bldP spid="91" grpId="0"/>
      <p:bldP spid="95" grpId="0"/>
      <p:bldP spid="112" grpId="0" animBg="1"/>
      <p:bldP spid="113" grpId="0" animBg="1"/>
      <p:bldP spid="114" grpId="0"/>
      <p:bldP spid="118" grpId="0"/>
      <p:bldP spid="122" grpId="0" animBg="1"/>
      <p:bldP spid="123" grpId="0" animBg="1"/>
      <p:bldP spid="124" grpId="0"/>
      <p:bldP spid="128" grpId="0"/>
      <p:bldP spid="3" grpId="0"/>
      <p:bldP spid="3" grpId="1"/>
      <p:bldP spid="97" grpId="0" animBg="1"/>
      <p:bldP spid="99" grpId="0" animBg="1"/>
      <p:bldP spid="96" grpId="0" animBg="1"/>
      <p:bldP spid="101" grpId="0" animBg="1"/>
      <p:bldP spid="119" grpId="0" animBg="1"/>
      <p:bldP spid="129" grpId="0" animBg="1"/>
      <p:bldP spid="50" grpId="0" animBg="1"/>
      <p:bldP spid="63" grpId="0" animBg="1"/>
      <p:bldP spid="71" grpId="0" animBg="1"/>
      <p:bldP spid="93" grpId="0" animBg="1"/>
      <p:bldP spid="116" grpId="0" animBg="1"/>
      <p:bldP spid="1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15BCD16-6767-0FCA-E494-8B2E0DB5BAF3}"/>
              </a:ext>
            </a:extLst>
          </p:cNvPr>
          <p:cNvSpPr txBox="1"/>
          <p:nvPr/>
        </p:nvSpPr>
        <p:spPr>
          <a:xfrm>
            <a:off x="1398867" y="534456"/>
            <a:ext cx="8424534" cy="757130"/>
          </a:xfrm>
          <a:prstGeom prst="rect">
            <a:avLst/>
          </a:prstGeom>
          <a:noFill/>
        </p:spPr>
        <p:txBody>
          <a:bodyPr wrap="square" lIns="0" rIns="0" rtlCol="0">
            <a:noAutofit/>
          </a:bodyPr>
          <a:lstStyle/>
          <a:p>
            <a:pPr>
              <a:lnSpc>
                <a:spcPct val="90000"/>
              </a:lnSpc>
            </a:pPr>
            <a:r>
              <a:rPr lang="en-US" sz="3600" b="1" dirty="0">
                <a:solidFill>
                  <a:schemeClr val="tx2"/>
                </a:solidFill>
                <a:latin typeface="Montserrat" panose="00000500000000000000" pitchFamily="50" charset="0"/>
              </a:rPr>
              <a:t>Research Plan</a:t>
            </a:r>
          </a:p>
        </p:txBody>
      </p:sp>
      <p:sp>
        <p:nvSpPr>
          <p:cNvPr id="129" name="Round Same-side Corner of Rectangle 128">
            <a:extLst>
              <a:ext uri="{FF2B5EF4-FFF2-40B4-BE49-F238E27FC236}">
                <a16:creationId xmlns:a16="http://schemas.microsoft.com/office/drawing/2014/main" id="{90149439-F2C0-0999-5A0F-9047EFD749DE}"/>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0" name="Rectangle 129">
            <a:extLst>
              <a:ext uri="{FF2B5EF4-FFF2-40B4-BE49-F238E27FC236}">
                <a16:creationId xmlns:a16="http://schemas.microsoft.com/office/drawing/2014/main" id="{47DBDDA7-1F8D-E36D-2166-7169DA10C2F4}"/>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1"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F00D8ECC-6758-7DA1-892B-C1F8EED44EEF}"/>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30</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132" name="TextBox 131">
            <a:extLst>
              <a:ext uri="{FF2B5EF4-FFF2-40B4-BE49-F238E27FC236}">
                <a16:creationId xmlns:a16="http://schemas.microsoft.com/office/drawing/2014/main" id="{4543C145-9421-D3F1-9772-F16965329992}"/>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RESEARCH PLAN</a:t>
            </a:r>
            <a:endParaRPr lang="en-US" sz="1100" dirty="0">
              <a:solidFill>
                <a:schemeClr val="bg2">
                  <a:lumMod val="75000"/>
                </a:schemeClr>
              </a:solidFill>
              <a:latin typeface="Montserrat" panose="00000500000000000000" pitchFamily="50" charset="0"/>
            </a:endParaRPr>
          </a:p>
        </p:txBody>
      </p:sp>
      <p:sp>
        <p:nvSpPr>
          <p:cNvPr id="3" name="TextBox 2">
            <a:extLst>
              <a:ext uri="{FF2B5EF4-FFF2-40B4-BE49-F238E27FC236}">
                <a16:creationId xmlns:a16="http://schemas.microsoft.com/office/drawing/2014/main" id="{2D4F19E8-ED20-CE89-350B-8AE29C878F84}"/>
              </a:ext>
            </a:extLst>
          </p:cNvPr>
          <p:cNvSpPr txBox="1"/>
          <p:nvPr/>
        </p:nvSpPr>
        <p:spPr>
          <a:xfrm>
            <a:off x="1398867" y="1762460"/>
            <a:ext cx="2996964"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Define Objective</a:t>
            </a:r>
          </a:p>
        </p:txBody>
      </p:sp>
      <p:sp>
        <p:nvSpPr>
          <p:cNvPr id="4" name="TextBox 3">
            <a:extLst>
              <a:ext uri="{FF2B5EF4-FFF2-40B4-BE49-F238E27FC236}">
                <a16:creationId xmlns:a16="http://schemas.microsoft.com/office/drawing/2014/main" id="{A82CC308-C6EB-A574-C1A8-9513AD72BE9F}"/>
              </a:ext>
            </a:extLst>
          </p:cNvPr>
          <p:cNvSpPr txBox="1"/>
          <p:nvPr/>
        </p:nvSpPr>
        <p:spPr>
          <a:xfrm>
            <a:off x="1398866" y="2069948"/>
            <a:ext cx="2996965" cy="1149867"/>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How should we price this new widget?</a:t>
            </a:r>
          </a:p>
          <a:p>
            <a:pPr marL="520650" lvl="1"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Pricing model?</a:t>
            </a:r>
          </a:p>
          <a:p>
            <a:pPr marL="520650" lvl="1"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Price points?</a:t>
            </a:r>
          </a:p>
        </p:txBody>
      </p:sp>
      <p:sp>
        <p:nvSpPr>
          <p:cNvPr id="7" name="TextBox 6">
            <a:extLst>
              <a:ext uri="{FF2B5EF4-FFF2-40B4-BE49-F238E27FC236}">
                <a16:creationId xmlns:a16="http://schemas.microsoft.com/office/drawing/2014/main" id="{8C4C4AC8-18B6-47FC-4463-C86229BD0D70}"/>
              </a:ext>
            </a:extLst>
          </p:cNvPr>
          <p:cNvSpPr txBox="1"/>
          <p:nvPr/>
        </p:nvSpPr>
        <p:spPr>
          <a:xfrm>
            <a:off x="1398867" y="1482663"/>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01</a:t>
            </a:r>
          </a:p>
        </p:txBody>
      </p:sp>
      <p:cxnSp>
        <p:nvCxnSpPr>
          <p:cNvPr id="8" name="Straight Connector 7">
            <a:extLst>
              <a:ext uri="{FF2B5EF4-FFF2-40B4-BE49-F238E27FC236}">
                <a16:creationId xmlns:a16="http://schemas.microsoft.com/office/drawing/2014/main" id="{A090E52F-FCC0-FEED-95C0-A1F1B275ED97}"/>
              </a:ext>
            </a:extLst>
          </p:cNvPr>
          <p:cNvCxnSpPr/>
          <p:nvPr/>
        </p:nvCxnSpPr>
        <p:spPr>
          <a:xfrm>
            <a:off x="1815316" y="1605773"/>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87DDB3-6AB8-B61D-4964-E287FEC0AFBB}"/>
              </a:ext>
            </a:extLst>
          </p:cNvPr>
          <p:cNvSpPr txBox="1"/>
          <p:nvPr/>
        </p:nvSpPr>
        <p:spPr>
          <a:xfrm>
            <a:off x="1398867" y="3827900"/>
            <a:ext cx="2996964"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Determine Research Design</a:t>
            </a:r>
          </a:p>
        </p:txBody>
      </p:sp>
      <p:sp>
        <p:nvSpPr>
          <p:cNvPr id="11" name="TextBox 10">
            <a:extLst>
              <a:ext uri="{FF2B5EF4-FFF2-40B4-BE49-F238E27FC236}">
                <a16:creationId xmlns:a16="http://schemas.microsoft.com/office/drawing/2014/main" id="{B3C37E9B-F323-D0F7-A6BF-3F21C76F1115}"/>
              </a:ext>
            </a:extLst>
          </p:cNvPr>
          <p:cNvSpPr txBox="1"/>
          <p:nvPr/>
        </p:nvSpPr>
        <p:spPr>
          <a:xfrm>
            <a:off x="1398866" y="4135388"/>
            <a:ext cx="3144255" cy="2227085"/>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Determine what competitors are doing (secondary research)</a:t>
            </a:r>
          </a:p>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Descriptive research (survey) to measure target customers’ attitudes and expectations</a:t>
            </a:r>
          </a:p>
          <a:p>
            <a:pPr marL="628650" lvl="1"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Determine target population</a:t>
            </a:r>
          </a:p>
          <a:p>
            <a:pPr marL="628650" lvl="1"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Sampling strategy</a:t>
            </a:r>
          </a:p>
          <a:p>
            <a:pPr marL="628650" lvl="1"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Incentive and recruiting plan</a:t>
            </a:r>
          </a:p>
        </p:txBody>
      </p:sp>
      <p:sp>
        <p:nvSpPr>
          <p:cNvPr id="12" name="TextBox 11">
            <a:extLst>
              <a:ext uri="{FF2B5EF4-FFF2-40B4-BE49-F238E27FC236}">
                <a16:creationId xmlns:a16="http://schemas.microsoft.com/office/drawing/2014/main" id="{31B59DBC-9DE2-38C8-3E87-17A120B5F0B5}"/>
              </a:ext>
            </a:extLst>
          </p:cNvPr>
          <p:cNvSpPr txBox="1"/>
          <p:nvPr/>
        </p:nvSpPr>
        <p:spPr>
          <a:xfrm>
            <a:off x="1398867" y="3548103"/>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02</a:t>
            </a:r>
          </a:p>
        </p:txBody>
      </p:sp>
      <p:cxnSp>
        <p:nvCxnSpPr>
          <p:cNvPr id="13" name="Straight Connector 12">
            <a:extLst>
              <a:ext uri="{FF2B5EF4-FFF2-40B4-BE49-F238E27FC236}">
                <a16:creationId xmlns:a16="http://schemas.microsoft.com/office/drawing/2014/main" id="{8ABA2106-5BFF-85D3-26E2-308F095A7F05}"/>
              </a:ext>
            </a:extLst>
          </p:cNvPr>
          <p:cNvCxnSpPr/>
          <p:nvPr/>
        </p:nvCxnSpPr>
        <p:spPr>
          <a:xfrm>
            <a:off x="1815316" y="3671213"/>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F5F7F71-6A7B-CE5E-329E-F76446DFD507}"/>
              </a:ext>
            </a:extLst>
          </p:cNvPr>
          <p:cNvSpPr txBox="1"/>
          <p:nvPr/>
        </p:nvSpPr>
        <p:spPr>
          <a:xfrm>
            <a:off x="4714374" y="1762460"/>
            <a:ext cx="2996966"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Design and Prepare Survey</a:t>
            </a:r>
          </a:p>
        </p:txBody>
      </p:sp>
      <p:sp>
        <p:nvSpPr>
          <p:cNvPr id="19" name="TextBox 18">
            <a:extLst>
              <a:ext uri="{FF2B5EF4-FFF2-40B4-BE49-F238E27FC236}">
                <a16:creationId xmlns:a16="http://schemas.microsoft.com/office/drawing/2014/main" id="{7FAA64B3-389A-01E0-7F77-A8DB3651CBD5}"/>
              </a:ext>
            </a:extLst>
          </p:cNvPr>
          <p:cNvSpPr txBox="1"/>
          <p:nvPr/>
        </p:nvSpPr>
        <p:spPr>
          <a:xfrm>
            <a:off x="4714374" y="2069948"/>
            <a:ext cx="2996966" cy="842090"/>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Questionnaire design – let’s do a choice-based conjoint analysis</a:t>
            </a:r>
          </a:p>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Test survey</a:t>
            </a:r>
          </a:p>
        </p:txBody>
      </p:sp>
      <p:sp>
        <p:nvSpPr>
          <p:cNvPr id="20" name="TextBox 19">
            <a:extLst>
              <a:ext uri="{FF2B5EF4-FFF2-40B4-BE49-F238E27FC236}">
                <a16:creationId xmlns:a16="http://schemas.microsoft.com/office/drawing/2014/main" id="{22ADB39F-18DF-A1BC-829D-709445FF3099}"/>
              </a:ext>
            </a:extLst>
          </p:cNvPr>
          <p:cNvSpPr txBox="1"/>
          <p:nvPr/>
        </p:nvSpPr>
        <p:spPr>
          <a:xfrm>
            <a:off x="4714374" y="1482663"/>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03</a:t>
            </a:r>
          </a:p>
        </p:txBody>
      </p:sp>
      <p:cxnSp>
        <p:nvCxnSpPr>
          <p:cNvPr id="21" name="Straight Connector 20">
            <a:extLst>
              <a:ext uri="{FF2B5EF4-FFF2-40B4-BE49-F238E27FC236}">
                <a16:creationId xmlns:a16="http://schemas.microsoft.com/office/drawing/2014/main" id="{6512A0C6-59C3-3E7A-33A7-A967A7016BB3}"/>
              </a:ext>
            </a:extLst>
          </p:cNvPr>
          <p:cNvCxnSpPr/>
          <p:nvPr/>
        </p:nvCxnSpPr>
        <p:spPr>
          <a:xfrm>
            <a:off x="5130823" y="1605773"/>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06E35C3-EB41-D385-732F-52C83B926ACA}"/>
              </a:ext>
            </a:extLst>
          </p:cNvPr>
          <p:cNvSpPr txBox="1"/>
          <p:nvPr/>
        </p:nvSpPr>
        <p:spPr>
          <a:xfrm>
            <a:off x="4714374" y="3841702"/>
            <a:ext cx="2996966"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Sampling and Data Collection</a:t>
            </a:r>
          </a:p>
        </p:txBody>
      </p:sp>
      <p:sp>
        <p:nvSpPr>
          <p:cNvPr id="23" name="TextBox 22">
            <a:extLst>
              <a:ext uri="{FF2B5EF4-FFF2-40B4-BE49-F238E27FC236}">
                <a16:creationId xmlns:a16="http://schemas.microsoft.com/office/drawing/2014/main" id="{FA9B04F4-91FB-6B08-3661-05E125EC1FE3}"/>
              </a:ext>
            </a:extLst>
          </p:cNvPr>
          <p:cNvSpPr txBox="1"/>
          <p:nvPr/>
        </p:nvSpPr>
        <p:spPr>
          <a:xfrm>
            <a:off x="4714374" y="4149190"/>
            <a:ext cx="2996966" cy="303481"/>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Launch survey online</a:t>
            </a:r>
          </a:p>
        </p:txBody>
      </p:sp>
      <p:sp>
        <p:nvSpPr>
          <p:cNvPr id="24" name="TextBox 23">
            <a:extLst>
              <a:ext uri="{FF2B5EF4-FFF2-40B4-BE49-F238E27FC236}">
                <a16:creationId xmlns:a16="http://schemas.microsoft.com/office/drawing/2014/main" id="{B8B2114E-9A68-9145-807C-8EF43DCDAA90}"/>
              </a:ext>
            </a:extLst>
          </p:cNvPr>
          <p:cNvSpPr txBox="1"/>
          <p:nvPr/>
        </p:nvSpPr>
        <p:spPr>
          <a:xfrm>
            <a:off x="4714374" y="3561905"/>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04</a:t>
            </a:r>
          </a:p>
        </p:txBody>
      </p:sp>
      <p:cxnSp>
        <p:nvCxnSpPr>
          <p:cNvPr id="25" name="Straight Connector 24">
            <a:extLst>
              <a:ext uri="{FF2B5EF4-FFF2-40B4-BE49-F238E27FC236}">
                <a16:creationId xmlns:a16="http://schemas.microsoft.com/office/drawing/2014/main" id="{C05FA6B8-01B6-B611-1935-FD4F60D67028}"/>
              </a:ext>
            </a:extLst>
          </p:cNvPr>
          <p:cNvCxnSpPr/>
          <p:nvPr/>
        </p:nvCxnSpPr>
        <p:spPr>
          <a:xfrm>
            <a:off x="5130823" y="3685015"/>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63DE93-87E1-B0FB-654B-7D112C4A7C4B}"/>
              </a:ext>
            </a:extLst>
          </p:cNvPr>
          <p:cNvSpPr txBox="1"/>
          <p:nvPr/>
        </p:nvSpPr>
        <p:spPr>
          <a:xfrm>
            <a:off x="8105382" y="1762460"/>
            <a:ext cx="2996966"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Analyze Data</a:t>
            </a:r>
          </a:p>
        </p:txBody>
      </p:sp>
      <p:sp>
        <p:nvSpPr>
          <p:cNvPr id="27" name="TextBox 26">
            <a:extLst>
              <a:ext uri="{FF2B5EF4-FFF2-40B4-BE49-F238E27FC236}">
                <a16:creationId xmlns:a16="http://schemas.microsoft.com/office/drawing/2014/main" id="{B72C7E6E-5FF7-05FE-0B65-42F8311229A0}"/>
              </a:ext>
            </a:extLst>
          </p:cNvPr>
          <p:cNvSpPr txBox="1"/>
          <p:nvPr/>
        </p:nvSpPr>
        <p:spPr>
          <a:xfrm>
            <a:off x="8105382" y="2069948"/>
            <a:ext cx="2996966" cy="611258"/>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Structure data</a:t>
            </a:r>
          </a:p>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Regression analysis</a:t>
            </a:r>
          </a:p>
        </p:txBody>
      </p:sp>
      <p:sp>
        <p:nvSpPr>
          <p:cNvPr id="28" name="TextBox 27">
            <a:extLst>
              <a:ext uri="{FF2B5EF4-FFF2-40B4-BE49-F238E27FC236}">
                <a16:creationId xmlns:a16="http://schemas.microsoft.com/office/drawing/2014/main" id="{B86842CD-99FE-9E00-B630-84EF68C835EE}"/>
              </a:ext>
            </a:extLst>
          </p:cNvPr>
          <p:cNvSpPr txBox="1"/>
          <p:nvPr/>
        </p:nvSpPr>
        <p:spPr>
          <a:xfrm>
            <a:off x="8105382" y="1482663"/>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05</a:t>
            </a:r>
          </a:p>
        </p:txBody>
      </p:sp>
      <p:cxnSp>
        <p:nvCxnSpPr>
          <p:cNvPr id="29" name="Straight Connector 28">
            <a:extLst>
              <a:ext uri="{FF2B5EF4-FFF2-40B4-BE49-F238E27FC236}">
                <a16:creationId xmlns:a16="http://schemas.microsoft.com/office/drawing/2014/main" id="{AE465442-0E9B-5AF4-9A32-E83861C4C07B}"/>
              </a:ext>
            </a:extLst>
          </p:cNvPr>
          <p:cNvCxnSpPr/>
          <p:nvPr/>
        </p:nvCxnSpPr>
        <p:spPr>
          <a:xfrm>
            <a:off x="8521831" y="1605773"/>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F83A218-B3B3-8BB1-9083-55E29C4EB254}"/>
              </a:ext>
            </a:extLst>
          </p:cNvPr>
          <p:cNvSpPr txBox="1"/>
          <p:nvPr/>
        </p:nvSpPr>
        <p:spPr>
          <a:xfrm>
            <a:off x="8105381" y="3866870"/>
            <a:ext cx="3214839" cy="307777"/>
          </a:xfrm>
          <a:prstGeom prst="rect">
            <a:avLst/>
          </a:prstGeom>
          <a:noFill/>
        </p:spPr>
        <p:txBody>
          <a:bodyPr wrap="square" rtlCol="0">
            <a:spAutoFit/>
          </a:bodyPr>
          <a:lstStyle/>
          <a:p>
            <a:r>
              <a:rPr lang="en-US" sz="1400" b="1" dirty="0">
                <a:solidFill>
                  <a:schemeClr val="tx1">
                    <a:lumMod val="85000"/>
                    <a:lumOff val="15000"/>
                  </a:schemeClr>
                </a:solidFill>
                <a:latin typeface="Montserrat SemiBold" pitchFamily="2" charset="77"/>
              </a:rPr>
              <a:t>Prepare &amp; Communicate Results</a:t>
            </a:r>
          </a:p>
        </p:txBody>
      </p:sp>
      <p:sp>
        <p:nvSpPr>
          <p:cNvPr id="31" name="TextBox 30">
            <a:extLst>
              <a:ext uri="{FF2B5EF4-FFF2-40B4-BE49-F238E27FC236}">
                <a16:creationId xmlns:a16="http://schemas.microsoft.com/office/drawing/2014/main" id="{E5160EB2-DD78-D75A-A58E-E37CBEE65DB9}"/>
              </a:ext>
            </a:extLst>
          </p:cNvPr>
          <p:cNvSpPr txBox="1"/>
          <p:nvPr/>
        </p:nvSpPr>
        <p:spPr>
          <a:xfrm>
            <a:off x="8105381" y="4174358"/>
            <a:ext cx="3144255" cy="1226811"/>
          </a:xfrm>
          <a:prstGeom prst="rect">
            <a:avLst/>
          </a:prstGeom>
          <a:noFill/>
        </p:spPr>
        <p:txBody>
          <a:bodyPr wrap="square" rtlCol="0">
            <a:spAutoFit/>
          </a:bodyPr>
          <a:lstStyle/>
          <a:p>
            <a:pPr marL="171450" indent="-171450">
              <a:lnSpc>
                <a:spcPts val="1840"/>
              </a:lnSpc>
              <a:spcBef>
                <a:spcPts val="300"/>
              </a:spcBef>
              <a:spcAft>
                <a:spcPts val="300"/>
              </a:spcAft>
              <a:buClr>
                <a:schemeClr val="accent1"/>
              </a:buClr>
              <a:buSzPct val="110000"/>
              <a:buFont typeface="Arial" panose="020B0604020202020204" pitchFamily="34" charset="0"/>
              <a:buChar char="•"/>
            </a:pPr>
            <a:r>
              <a:rPr lang="en-US" sz="1200" dirty="0">
                <a:solidFill>
                  <a:schemeClr val="tx1">
                    <a:lumMod val="85000"/>
                    <a:lumOff val="15000"/>
                  </a:schemeClr>
                </a:solidFill>
                <a:latin typeface="Montserrat Light" pitchFamily="2" charset="77"/>
              </a:rPr>
              <a:t>Answer the original business problem – we recommend pricing to be a one-time fee and an appropriate price point based on this research is $5.95</a:t>
            </a:r>
          </a:p>
        </p:txBody>
      </p:sp>
      <p:sp>
        <p:nvSpPr>
          <p:cNvPr id="32" name="TextBox 31">
            <a:extLst>
              <a:ext uri="{FF2B5EF4-FFF2-40B4-BE49-F238E27FC236}">
                <a16:creationId xmlns:a16="http://schemas.microsoft.com/office/drawing/2014/main" id="{F5A137EB-52BD-5D85-FF2C-61C126D831E4}"/>
              </a:ext>
            </a:extLst>
          </p:cNvPr>
          <p:cNvSpPr txBox="1"/>
          <p:nvPr/>
        </p:nvSpPr>
        <p:spPr>
          <a:xfrm>
            <a:off x="8105382" y="3587073"/>
            <a:ext cx="1775232" cy="246221"/>
          </a:xfrm>
          <a:prstGeom prst="rect">
            <a:avLst/>
          </a:prstGeom>
          <a:noFill/>
        </p:spPr>
        <p:txBody>
          <a:bodyPr wrap="square" rtlCol="0">
            <a:spAutoFit/>
          </a:bodyPr>
          <a:lstStyle/>
          <a:p>
            <a:r>
              <a:rPr lang="en-US" sz="1000" spc="100" dirty="0">
                <a:solidFill>
                  <a:schemeClr val="accent1"/>
                </a:solidFill>
                <a:latin typeface="Montserrat Light" pitchFamily="2" charset="77"/>
              </a:rPr>
              <a:t>06</a:t>
            </a:r>
          </a:p>
        </p:txBody>
      </p:sp>
      <p:cxnSp>
        <p:nvCxnSpPr>
          <p:cNvPr id="33" name="Straight Connector 32">
            <a:extLst>
              <a:ext uri="{FF2B5EF4-FFF2-40B4-BE49-F238E27FC236}">
                <a16:creationId xmlns:a16="http://schemas.microsoft.com/office/drawing/2014/main" id="{DC6E11FE-448F-0746-B064-3BB553D9DB19}"/>
              </a:ext>
            </a:extLst>
          </p:cNvPr>
          <p:cNvCxnSpPr/>
          <p:nvPr/>
        </p:nvCxnSpPr>
        <p:spPr>
          <a:xfrm>
            <a:off x="8521831" y="3710183"/>
            <a:ext cx="9017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28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ame-side Corner of Rectangle 128">
            <a:extLst>
              <a:ext uri="{FF2B5EF4-FFF2-40B4-BE49-F238E27FC236}">
                <a16:creationId xmlns:a16="http://schemas.microsoft.com/office/drawing/2014/main" id="{6CF60D63-6916-47DE-B3BB-66D5C28061D3}"/>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Rectangle 6">
            <a:extLst>
              <a:ext uri="{FF2B5EF4-FFF2-40B4-BE49-F238E27FC236}">
                <a16:creationId xmlns:a16="http://schemas.microsoft.com/office/drawing/2014/main" id="{66FBE422-53E7-4F00-BB3E-369AD7965595}"/>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3B0AD8C-1543-4704-BAF1-6081B2CC8147}"/>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31</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9" name="TextBox 8">
            <a:extLst>
              <a:ext uri="{FF2B5EF4-FFF2-40B4-BE49-F238E27FC236}">
                <a16:creationId xmlns:a16="http://schemas.microsoft.com/office/drawing/2014/main" id="{BBCEC051-A893-4129-A84A-8A039E18A35E}"/>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grpSp>
        <p:nvGrpSpPr>
          <p:cNvPr id="10" name="Group 9">
            <a:extLst>
              <a:ext uri="{FF2B5EF4-FFF2-40B4-BE49-F238E27FC236}">
                <a16:creationId xmlns:a16="http://schemas.microsoft.com/office/drawing/2014/main" id="{CDE91F86-0EA8-4ECD-AB7F-698BB9CA5D76}"/>
              </a:ext>
            </a:extLst>
          </p:cNvPr>
          <p:cNvGrpSpPr/>
          <p:nvPr/>
        </p:nvGrpSpPr>
        <p:grpSpPr>
          <a:xfrm>
            <a:off x="1398867" y="594360"/>
            <a:ext cx="10323233" cy="710376"/>
            <a:chOff x="1398867" y="594360"/>
            <a:chExt cx="10323233" cy="710376"/>
          </a:xfrm>
        </p:grpSpPr>
        <p:sp>
          <p:nvSpPr>
            <p:cNvPr id="11" name="TextBox 10">
              <a:extLst>
                <a:ext uri="{FF2B5EF4-FFF2-40B4-BE49-F238E27FC236}">
                  <a16:creationId xmlns:a16="http://schemas.microsoft.com/office/drawing/2014/main" id="{F05F53DC-ACAF-414D-BD04-C78215BB82AB}"/>
                </a:ext>
              </a:extLst>
            </p:cNvPr>
            <p:cNvSpPr txBox="1"/>
            <p:nvPr/>
          </p:nvSpPr>
          <p:spPr>
            <a:xfrm>
              <a:off x="1398868" y="594360"/>
              <a:ext cx="10323232" cy="697221"/>
            </a:xfrm>
            <a:prstGeom prst="rect">
              <a:avLst/>
            </a:prstGeom>
            <a:noFill/>
          </p:spPr>
          <p:txBody>
            <a:bodyPr wrap="square" lIns="0" rIns="0" rtlCol="0">
              <a:noAutofit/>
            </a:bodyPr>
            <a:lstStyle/>
            <a:p>
              <a:pPr lvl="0">
                <a:lnSpc>
                  <a:spcPct val="90000"/>
                </a:lnSpc>
                <a:defRPr/>
              </a:pPr>
              <a:r>
                <a:rPr lang="en-US" sz="3200" b="1" dirty="0">
                  <a:solidFill>
                    <a:srgbClr val="707C8D"/>
                  </a:solidFill>
                  <a:latin typeface="Montserrat" panose="00000500000000000000" pitchFamily="50" charset="0"/>
                </a:rPr>
                <a:t>Research Methodology Recommendations</a:t>
              </a:r>
            </a:p>
          </p:txBody>
        </p:sp>
        <p:cxnSp>
          <p:nvCxnSpPr>
            <p:cNvPr id="12" name="Straight Connector 11">
              <a:extLst>
                <a:ext uri="{FF2B5EF4-FFF2-40B4-BE49-F238E27FC236}">
                  <a16:creationId xmlns:a16="http://schemas.microsoft.com/office/drawing/2014/main" id="{A5F909D9-5462-4CF9-8C67-92CF9FA163E8}"/>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AEFDF813-3CF8-4550-8949-D0E48000A832}"/>
              </a:ext>
            </a:extLst>
          </p:cNvPr>
          <p:cNvSpPr/>
          <p:nvPr/>
        </p:nvSpPr>
        <p:spPr>
          <a:xfrm>
            <a:off x="3575049" y="2022443"/>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USA</a:t>
            </a:r>
          </a:p>
        </p:txBody>
      </p:sp>
      <p:sp>
        <p:nvSpPr>
          <p:cNvPr id="20" name="Isosceles Triangle 19">
            <a:extLst>
              <a:ext uri="{FF2B5EF4-FFF2-40B4-BE49-F238E27FC236}">
                <a16:creationId xmlns:a16="http://schemas.microsoft.com/office/drawing/2014/main" id="{68BAD849-CC78-47DA-8912-23FA56A577DB}"/>
              </a:ext>
            </a:extLst>
          </p:cNvPr>
          <p:cNvSpPr/>
          <p:nvPr/>
        </p:nvSpPr>
        <p:spPr>
          <a:xfrm flipV="1">
            <a:off x="4070588" y="2524701"/>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27" name="Rectangle 26">
            <a:extLst>
              <a:ext uri="{FF2B5EF4-FFF2-40B4-BE49-F238E27FC236}">
                <a16:creationId xmlns:a16="http://schemas.microsoft.com/office/drawing/2014/main" id="{9F64169A-2B94-44D9-981B-942D840A0B77}"/>
              </a:ext>
            </a:extLst>
          </p:cNvPr>
          <p:cNvSpPr/>
          <p:nvPr/>
        </p:nvSpPr>
        <p:spPr>
          <a:xfrm>
            <a:off x="4857489" y="2022441"/>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Russia</a:t>
            </a:r>
          </a:p>
        </p:txBody>
      </p:sp>
      <p:sp>
        <p:nvSpPr>
          <p:cNvPr id="28" name="Isosceles Triangle 27">
            <a:extLst>
              <a:ext uri="{FF2B5EF4-FFF2-40B4-BE49-F238E27FC236}">
                <a16:creationId xmlns:a16="http://schemas.microsoft.com/office/drawing/2014/main" id="{2EAF3D89-B7C9-4694-BB4F-AE1DDED5D381}"/>
              </a:ext>
            </a:extLst>
          </p:cNvPr>
          <p:cNvSpPr/>
          <p:nvPr/>
        </p:nvSpPr>
        <p:spPr>
          <a:xfrm flipV="1">
            <a:off x="5353028" y="2524698"/>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0" name="Rectangle 29">
            <a:extLst>
              <a:ext uri="{FF2B5EF4-FFF2-40B4-BE49-F238E27FC236}">
                <a16:creationId xmlns:a16="http://schemas.microsoft.com/office/drawing/2014/main" id="{F8DCD62F-0BE3-4FD9-B2C6-31CD971B0736}"/>
              </a:ext>
            </a:extLst>
          </p:cNvPr>
          <p:cNvSpPr/>
          <p:nvPr/>
        </p:nvSpPr>
        <p:spPr>
          <a:xfrm>
            <a:off x="6139929" y="2022441"/>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India</a:t>
            </a:r>
          </a:p>
        </p:txBody>
      </p:sp>
      <p:sp>
        <p:nvSpPr>
          <p:cNvPr id="31" name="Isosceles Triangle 30">
            <a:extLst>
              <a:ext uri="{FF2B5EF4-FFF2-40B4-BE49-F238E27FC236}">
                <a16:creationId xmlns:a16="http://schemas.microsoft.com/office/drawing/2014/main" id="{DA2D0901-8D3D-43D7-AA09-760A7E784F86}"/>
              </a:ext>
            </a:extLst>
          </p:cNvPr>
          <p:cNvSpPr/>
          <p:nvPr/>
        </p:nvSpPr>
        <p:spPr>
          <a:xfrm flipV="1">
            <a:off x="6635468" y="2524698"/>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3" name="Rectangle 32">
            <a:extLst>
              <a:ext uri="{FF2B5EF4-FFF2-40B4-BE49-F238E27FC236}">
                <a16:creationId xmlns:a16="http://schemas.microsoft.com/office/drawing/2014/main" id="{65A420CA-91D9-4916-B2F8-910DFF1B4292}"/>
              </a:ext>
            </a:extLst>
          </p:cNvPr>
          <p:cNvSpPr/>
          <p:nvPr/>
        </p:nvSpPr>
        <p:spPr>
          <a:xfrm>
            <a:off x="7422370" y="2022441"/>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China</a:t>
            </a:r>
          </a:p>
        </p:txBody>
      </p:sp>
      <p:sp>
        <p:nvSpPr>
          <p:cNvPr id="34" name="Isosceles Triangle 33">
            <a:extLst>
              <a:ext uri="{FF2B5EF4-FFF2-40B4-BE49-F238E27FC236}">
                <a16:creationId xmlns:a16="http://schemas.microsoft.com/office/drawing/2014/main" id="{1B512C79-4FEB-410D-B947-5D49476E57E3}"/>
              </a:ext>
            </a:extLst>
          </p:cNvPr>
          <p:cNvSpPr/>
          <p:nvPr/>
        </p:nvSpPr>
        <p:spPr>
          <a:xfrm flipV="1">
            <a:off x="7917909" y="2524698"/>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6" name="Rectangle 35">
            <a:extLst>
              <a:ext uri="{FF2B5EF4-FFF2-40B4-BE49-F238E27FC236}">
                <a16:creationId xmlns:a16="http://schemas.microsoft.com/office/drawing/2014/main" id="{3BBAB951-0C84-4840-A9FC-B016B3A6FBDB}"/>
              </a:ext>
            </a:extLst>
          </p:cNvPr>
          <p:cNvSpPr/>
          <p:nvPr/>
        </p:nvSpPr>
        <p:spPr>
          <a:xfrm>
            <a:off x="8704810" y="2022441"/>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Montserrat" panose="00000500000000000000" pitchFamily="50" charset="0"/>
              </a:rPr>
              <a:t>Japan</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ndParaRPr>
          </a:p>
        </p:txBody>
      </p:sp>
      <p:sp>
        <p:nvSpPr>
          <p:cNvPr id="37" name="Isosceles Triangle 36">
            <a:extLst>
              <a:ext uri="{FF2B5EF4-FFF2-40B4-BE49-F238E27FC236}">
                <a16:creationId xmlns:a16="http://schemas.microsoft.com/office/drawing/2014/main" id="{6C106A14-AEED-4827-A94B-31472FCAEF8F}"/>
              </a:ext>
            </a:extLst>
          </p:cNvPr>
          <p:cNvSpPr/>
          <p:nvPr/>
        </p:nvSpPr>
        <p:spPr>
          <a:xfrm flipV="1">
            <a:off x="9200349" y="2524698"/>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9" name="Rectangle 38">
            <a:extLst>
              <a:ext uri="{FF2B5EF4-FFF2-40B4-BE49-F238E27FC236}">
                <a16:creationId xmlns:a16="http://schemas.microsoft.com/office/drawing/2014/main" id="{2998A45C-B708-4DE1-872F-BBA9C14399C8}"/>
              </a:ext>
            </a:extLst>
          </p:cNvPr>
          <p:cNvSpPr/>
          <p:nvPr/>
        </p:nvSpPr>
        <p:spPr>
          <a:xfrm>
            <a:off x="9987250" y="2022441"/>
            <a:ext cx="1171258" cy="502250"/>
          </a:xfrm>
          <a:prstGeom prst="rect">
            <a:avLst/>
          </a:prstGeom>
          <a:gradFill flip="none" rotWithShape="1">
            <a:gsLst>
              <a:gs pos="85000">
                <a:srgbClr val="80AAFE"/>
              </a:gs>
              <a:gs pos="19000">
                <a:schemeClr val="accent1"/>
              </a:gs>
            </a:gsLst>
            <a:lin ang="19200000" scaled="0"/>
            <a:tileRect/>
          </a:gradFill>
          <a:ln>
            <a:noFill/>
          </a:ln>
          <a:effectLst>
            <a:outerShdw blurRad="635000" dist="1397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ontserrat" panose="00000500000000000000" pitchFamily="50" charset="0"/>
              </a:rPr>
              <a:t>Canada</a:t>
            </a:r>
          </a:p>
        </p:txBody>
      </p:sp>
      <p:sp>
        <p:nvSpPr>
          <p:cNvPr id="40" name="Isosceles Triangle 39">
            <a:extLst>
              <a:ext uri="{FF2B5EF4-FFF2-40B4-BE49-F238E27FC236}">
                <a16:creationId xmlns:a16="http://schemas.microsoft.com/office/drawing/2014/main" id="{C2C109ED-1B5A-444C-96AD-3DF64C75A26A}"/>
              </a:ext>
            </a:extLst>
          </p:cNvPr>
          <p:cNvSpPr/>
          <p:nvPr/>
        </p:nvSpPr>
        <p:spPr>
          <a:xfrm flipV="1">
            <a:off x="10482789" y="2524698"/>
            <a:ext cx="180172" cy="9915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42" name="Rectangle 41">
            <a:extLst>
              <a:ext uri="{FF2B5EF4-FFF2-40B4-BE49-F238E27FC236}">
                <a16:creationId xmlns:a16="http://schemas.microsoft.com/office/drawing/2014/main" id="{DB6B9A9C-453A-4C9C-8FD4-E981059A2BE9}"/>
              </a:ext>
            </a:extLst>
          </p:cNvPr>
          <p:cNvSpPr/>
          <p:nvPr/>
        </p:nvSpPr>
        <p:spPr>
          <a:xfrm>
            <a:off x="3522630"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sp>
        <p:nvSpPr>
          <p:cNvPr id="47" name="Rectangle 46">
            <a:extLst>
              <a:ext uri="{FF2B5EF4-FFF2-40B4-BE49-F238E27FC236}">
                <a16:creationId xmlns:a16="http://schemas.microsoft.com/office/drawing/2014/main" id="{46EDCC75-F873-4B1A-9EA0-4F7C84CAD88A}"/>
              </a:ext>
            </a:extLst>
          </p:cNvPr>
          <p:cNvSpPr/>
          <p:nvPr/>
        </p:nvSpPr>
        <p:spPr>
          <a:xfrm>
            <a:off x="4804013"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sp>
        <p:nvSpPr>
          <p:cNvPr id="50" name="Rectangle 49">
            <a:extLst>
              <a:ext uri="{FF2B5EF4-FFF2-40B4-BE49-F238E27FC236}">
                <a16:creationId xmlns:a16="http://schemas.microsoft.com/office/drawing/2014/main" id="{7D8CCBD8-937F-4BB2-BE65-4DD94137B09A}"/>
              </a:ext>
            </a:extLst>
          </p:cNvPr>
          <p:cNvSpPr/>
          <p:nvPr/>
        </p:nvSpPr>
        <p:spPr>
          <a:xfrm>
            <a:off x="6085395"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sp>
        <p:nvSpPr>
          <p:cNvPr id="51" name="Rectangle 50">
            <a:extLst>
              <a:ext uri="{FF2B5EF4-FFF2-40B4-BE49-F238E27FC236}">
                <a16:creationId xmlns:a16="http://schemas.microsoft.com/office/drawing/2014/main" id="{05150200-8AE0-4EF4-AB3C-61E39ABAFCCF}"/>
              </a:ext>
            </a:extLst>
          </p:cNvPr>
          <p:cNvSpPr/>
          <p:nvPr/>
        </p:nvSpPr>
        <p:spPr>
          <a:xfrm>
            <a:off x="7366779"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sp>
        <p:nvSpPr>
          <p:cNvPr id="52" name="Rectangle 51">
            <a:extLst>
              <a:ext uri="{FF2B5EF4-FFF2-40B4-BE49-F238E27FC236}">
                <a16:creationId xmlns:a16="http://schemas.microsoft.com/office/drawing/2014/main" id="{36D1BECB-E351-498A-A03E-AE82D2A693FB}"/>
              </a:ext>
            </a:extLst>
          </p:cNvPr>
          <p:cNvSpPr/>
          <p:nvPr/>
        </p:nvSpPr>
        <p:spPr>
          <a:xfrm>
            <a:off x="8648161"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sp>
        <p:nvSpPr>
          <p:cNvPr id="53" name="Rectangle 52">
            <a:extLst>
              <a:ext uri="{FF2B5EF4-FFF2-40B4-BE49-F238E27FC236}">
                <a16:creationId xmlns:a16="http://schemas.microsoft.com/office/drawing/2014/main" id="{A1731809-4C16-4C5C-A3DB-F391539ECD6D}"/>
              </a:ext>
            </a:extLst>
          </p:cNvPr>
          <p:cNvSpPr/>
          <p:nvPr/>
        </p:nvSpPr>
        <p:spPr>
          <a:xfrm>
            <a:off x="9929546" y="2524691"/>
            <a:ext cx="1281383" cy="3472475"/>
          </a:xfrm>
          <a:prstGeom prst="rect">
            <a:avLst/>
          </a:prstGeom>
          <a:gradFill>
            <a:gsLst>
              <a:gs pos="72000">
                <a:schemeClr val="bg1"/>
              </a:gs>
              <a:gs pos="23000">
                <a:schemeClr val="bg1">
                  <a:alpha val="13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marL="0" marR="0" lvl="0" indent="0" defTabSz="914400" rtl="0" eaLnBrk="1" fontAlgn="auto" latinLnBrk="0" hangingPunct="1">
              <a:lnSpc>
                <a:spcPts val="1500"/>
              </a:lnSpc>
              <a:spcBef>
                <a:spcPts val="0"/>
              </a:spcBef>
              <a:spcAft>
                <a:spcPts val="600"/>
              </a:spcAft>
              <a:buClrTx/>
              <a:buSzTx/>
              <a:buFontTx/>
              <a:buNone/>
              <a:tabLst/>
              <a:defRPr/>
            </a:pPr>
            <a:endParaRPr kumimoji="0" lang="en-US" sz="1000" b="0" i="0" u="none" strike="noStrike" kern="1200" cap="none" spc="0" normalizeH="0" baseline="0" noProof="0" dirty="0">
              <a:ln>
                <a:noFill/>
              </a:ln>
              <a:solidFill>
                <a:schemeClr val="tx2">
                  <a:lumMod val="60000"/>
                  <a:lumOff val="40000"/>
                </a:schemeClr>
              </a:solidFill>
              <a:effectLst/>
              <a:uLnTx/>
              <a:uFillTx/>
              <a:latin typeface="Montserrat" panose="00000500000000000000" pitchFamily="50" charset="0"/>
            </a:endParaRPr>
          </a:p>
        </p:txBody>
      </p:sp>
      <p:grpSp>
        <p:nvGrpSpPr>
          <p:cNvPr id="60" name="Group 59">
            <a:extLst>
              <a:ext uri="{FF2B5EF4-FFF2-40B4-BE49-F238E27FC236}">
                <a16:creationId xmlns:a16="http://schemas.microsoft.com/office/drawing/2014/main" id="{97DE590D-B48A-48EF-95C6-164A40C8818E}"/>
              </a:ext>
            </a:extLst>
          </p:cNvPr>
          <p:cNvGrpSpPr/>
          <p:nvPr/>
        </p:nvGrpSpPr>
        <p:grpSpPr>
          <a:xfrm>
            <a:off x="3989699" y="2933434"/>
            <a:ext cx="347244" cy="347416"/>
            <a:chOff x="12192000" y="3325196"/>
            <a:chExt cx="632245" cy="632562"/>
          </a:xfrm>
        </p:grpSpPr>
        <p:sp>
          <p:nvSpPr>
            <p:cNvPr id="61" name="Oval 60">
              <a:extLst>
                <a:ext uri="{FF2B5EF4-FFF2-40B4-BE49-F238E27FC236}">
                  <a16:creationId xmlns:a16="http://schemas.microsoft.com/office/drawing/2014/main" id="{915A1A7A-DF92-4666-A9F9-5E12F126E9C2}"/>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4757801-6C00-43F9-9EED-3B93EFE2DEA8}"/>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799E813-95CD-44E6-A9BD-D109D5B68122}"/>
              </a:ext>
            </a:extLst>
          </p:cNvPr>
          <p:cNvGrpSpPr/>
          <p:nvPr/>
        </p:nvGrpSpPr>
        <p:grpSpPr>
          <a:xfrm>
            <a:off x="5488953" y="2933434"/>
            <a:ext cx="347244" cy="347416"/>
            <a:chOff x="13173071" y="3325196"/>
            <a:chExt cx="632245" cy="632562"/>
          </a:xfrm>
        </p:grpSpPr>
        <p:sp>
          <p:nvSpPr>
            <p:cNvPr id="62" name="Oval 61">
              <a:extLst>
                <a:ext uri="{FF2B5EF4-FFF2-40B4-BE49-F238E27FC236}">
                  <a16:creationId xmlns:a16="http://schemas.microsoft.com/office/drawing/2014/main" id="{1D2E9A72-F4D6-4198-86A9-B2DA8EA402A3}"/>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00D56AB2-CFB4-4568-8F96-5F0089C7BA29}"/>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70" name="Group 69">
            <a:extLst>
              <a:ext uri="{FF2B5EF4-FFF2-40B4-BE49-F238E27FC236}">
                <a16:creationId xmlns:a16="http://schemas.microsoft.com/office/drawing/2014/main" id="{CC630385-83E9-427A-AFA1-EB8DF267D3F1}"/>
              </a:ext>
            </a:extLst>
          </p:cNvPr>
          <p:cNvGrpSpPr/>
          <p:nvPr/>
        </p:nvGrpSpPr>
        <p:grpSpPr>
          <a:xfrm>
            <a:off x="5053211" y="2933434"/>
            <a:ext cx="347244" cy="347416"/>
            <a:chOff x="12192000" y="3325196"/>
            <a:chExt cx="632245" cy="632562"/>
          </a:xfrm>
        </p:grpSpPr>
        <p:sp>
          <p:nvSpPr>
            <p:cNvPr id="71" name="Oval 70">
              <a:extLst>
                <a:ext uri="{FF2B5EF4-FFF2-40B4-BE49-F238E27FC236}">
                  <a16:creationId xmlns:a16="http://schemas.microsoft.com/office/drawing/2014/main" id="{300CF602-AB32-4924-ACBE-A116F3CCBFF0}"/>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364F41B3-3726-4AFF-AD9C-14D30F712493}"/>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73" name="Group 72">
            <a:extLst>
              <a:ext uri="{FF2B5EF4-FFF2-40B4-BE49-F238E27FC236}">
                <a16:creationId xmlns:a16="http://schemas.microsoft.com/office/drawing/2014/main" id="{E69BA7F3-383F-4267-B530-652167DA5105}"/>
              </a:ext>
            </a:extLst>
          </p:cNvPr>
          <p:cNvGrpSpPr/>
          <p:nvPr/>
        </p:nvGrpSpPr>
        <p:grpSpPr>
          <a:xfrm>
            <a:off x="6770335" y="2933434"/>
            <a:ext cx="347244" cy="347416"/>
            <a:chOff x="13173071" y="3325196"/>
            <a:chExt cx="632245" cy="632562"/>
          </a:xfrm>
        </p:grpSpPr>
        <p:sp>
          <p:nvSpPr>
            <p:cNvPr id="74" name="Oval 73">
              <a:extLst>
                <a:ext uri="{FF2B5EF4-FFF2-40B4-BE49-F238E27FC236}">
                  <a16:creationId xmlns:a16="http://schemas.microsoft.com/office/drawing/2014/main" id="{EDA39FA8-1882-4F16-B530-0BC246AAB570}"/>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E64F9F54-3F85-4EEF-9F12-7CC9FE24B756}"/>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76" name="Group 75">
            <a:extLst>
              <a:ext uri="{FF2B5EF4-FFF2-40B4-BE49-F238E27FC236}">
                <a16:creationId xmlns:a16="http://schemas.microsoft.com/office/drawing/2014/main" id="{87D4817A-CFEB-43DE-9441-EE93D7E8DF21}"/>
              </a:ext>
            </a:extLst>
          </p:cNvPr>
          <p:cNvGrpSpPr/>
          <p:nvPr/>
        </p:nvGrpSpPr>
        <p:grpSpPr>
          <a:xfrm>
            <a:off x="6334593" y="2933434"/>
            <a:ext cx="347244" cy="347416"/>
            <a:chOff x="12192000" y="3325196"/>
            <a:chExt cx="632245" cy="632562"/>
          </a:xfrm>
        </p:grpSpPr>
        <p:sp>
          <p:nvSpPr>
            <p:cNvPr id="77" name="Oval 76">
              <a:extLst>
                <a:ext uri="{FF2B5EF4-FFF2-40B4-BE49-F238E27FC236}">
                  <a16:creationId xmlns:a16="http://schemas.microsoft.com/office/drawing/2014/main" id="{5EF8054B-A485-46D3-A8ED-CC0EB51F374E}"/>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61EDDD47-472F-4FE5-8DC0-40345170F3D4}"/>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79" name="Group 78">
            <a:extLst>
              <a:ext uri="{FF2B5EF4-FFF2-40B4-BE49-F238E27FC236}">
                <a16:creationId xmlns:a16="http://schemas.microsoft.com/office/drawing/2014/main" id="{8E87EFA0-8D4D-492F-865A-2BAE0FAE9F6F}"/>
              </a:ext>
            </a:extLst>
          </p:cNvPr>
          <p:cNvGrpSpPr/>
          <p:nvPr/>
        </p:nvGrpSpPr>
        <p:grpSpPr>
          <a:xfrm>
            <a:off x="7833848" y="2933434"/>
            <a:ext cx="347244" cy="347416"/>
            <a:chOff x="12192000" y="3325196"/>
            <a:chExt cx="632245" cy="632562"/>
          </a:xfrm>
        </p:grpSpPr>
        <p:sp>
          <p:nvSpPr>
            <p:cNvPr id="80" name="Oval 79">
              <a:extLst>
                <a:ext uri="{FF2B5EF4-FFF2-40B4-BE49-F238E27FC236}">
                  <a16:creationId xmlns:a16="http://schemas.microsoft.com/office/drawing/2014/main" id="{B6835631-DF6F-4EAF-A8F0-D1DEA97ADCE2}"/>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B38F8BF3-0533-4948-8B20-206C65932AD1}"/>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82" name="Group 81">
            <a:extLst>
              <a:ext uri="{FF2B5EF4-FFF2-40B4-BE49-F238E27FC236}">
                <a16:creationId xmlns:a16="http://schemas.microsoft.com/office/drawing/2014/main" id="{82FF25B6-EADF-47B3-8659-8BFB268ADBEB}"/>
              </a:ext>
            </a:extLst>
          </p:cNvPr>
          <p:cNvGrpSpPr/>
          <p:nvPr/>
        </p:nvGrpSpPr>
        <p:grpSpPr>
          <a:xfrm>
            <a:off x="9115230" y="2933434"/>
            <a:ext cx="347244" cy="347416"/>
            <a:chOff x="12192000" y="3325196"/>
            <a:chExt cx="632245" cy="632562"/>
          </a:xfrm>
        </p:grpSpPr>
        <p:sp>
          <p:nvSpPr>
            <p:cNvPr id="83" name="Oval 82">
              <a:extLst>
                <a:ext uri="{FF2B5EF4-FFF2-40B4-BE49-F238E27FC236}">
                  <a16:creationId xmlns:a16="http://schemas.microsoft.com/office/drawing/2014/main" id="{FC54B945-7C43-441B-AFBD-3916FFFFA613}"/>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F0468E71-7034-4E30-96D8-5BD7FFF6AD8E}"/>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85" name="Group 84">
            <a:extLst>
              <a:ext uri="{FF2B5EF4-FFF2-40B4-BE49-F238E27FC236}">
                <a16:creationId xmlns:a16="http://schemas.microsoft.com/office/drawing/2014/main" id="{E7DB4F10-888C-4083-B4CD-DDF6B1FF769D}"/>
              </a:ext>
            </a:extLst>
          </p:cNvPr>
          <p:cNvGrpSpPr/>
          <p:nvPr/>
        </p:nvGrpSpPr>
        <p:grpSpPr>
          <a:xfrm>
            <a:off x="10396615" y="2933434"/>
            <a:ext cx="347244" cy="347416"/>
            <a:chOff x="12192000" y="3325196"/>
            <a:chExt cx="632245" cy="632562"/>
          </a:xfrm>
        </p:grpSpPr>
        <p:sp>
          <p:nvSpPr>
            <p:cNvPr id="86" name="Oval 85">
              <a:extLst>
                <a:ext uri="{FF2B5EF4-FFF2-40B4-BE49-F238E27FC236}">
                  <a16:creationId xmlns:a16="http://schemas.microsoft.com/office/drawing/2014/main" id="{5324A7D1-8D21-475B-ABA8-EEC75A26B2A5}"/>
                </a:ext>
              </a:extLst>
            </p:cNvPr>
            <p:cNvSpPr/>
            <p:nvPr/>
          </p:nvSpPr>
          <p:spPr>
            <a:xfrm>
              <a:off x="12192000" y="3325196"/>
              <a:ext cx="632245" cy="632562"/>
            </a:xfrm>
            <a:prstGeom prst="ellipse">
              <a:avLst/>
            </a:prstGeom>
            <a:gradFill>
              <a:gsLst>
                <a:gs pos="44000">
                  <a:schemeClr val="tx2">
                    <a:alpha val="65000"/>
                  </a:schemeClr>
                </a:gs>
                <a:gs pos="0">
                  <a:schemeClr val="tx2">
                    <a:alpha val="15000"/>
                  </a:schemeClr>
                </a:gs>
                <a:gs pos="72000">
                  <a:schemeClr val="tx2"/>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561EA9DC-63E9-497B-A9ED-124D5B5927EC}"/>
                </a:ext>
              </a:extLst>
            </p:cNvPr>
            <p:cNvSpPr/>
            <p:nvPr/>
          </p:nvSpPr>
          <p:spPr>
            <a:xfrm>
              <a:off x="12358621" y="3516063"/>
              <a:ext cx="299002" cy="250828"/>
            </a:xfrm>
            <a:custGeom>
              <a:avLst/>
              <a:gdLst>
                <a:gd name="connsiteX0" fmla="*/ 1074867 w 2476308"/>
                <a:gd name="connsiteY0" fmla="*/ 330371 h 2077348"/>
                <a:gd name="connsiteX1" fmla="*/ 1822919 w 2476308"/>
                <a:gd name="connsiteY1" fmla="*/ 330371 h 2077348"/>
                <a:gd name="connsiteX2" fmla="*/ 2149723 w 2476308"/>
                <a:gd name="connsiteY2" fmla="*/ 656280 h 2077348"/>
                <a:gd name="connsiteX3" fmla="*/ 2149723 w 2476308"/>
                <a:gd name="connsiteY3" fmla="*/ 1494649 h 2077348"/>
                <a:gd name="connsiteX4" fmla="*/ 1827527 w 2476308"/>
                <a:gd name="connsiteY4" fmla="*/ 1819526 h 2077348"/>
                <a:gd name="connsiteX5" fmla="*/ 607464 w 2476308"/>
                <a:gd name="connsiteY5" fmla="*/ 1819458 h 2077348"/>
                <a:gd name="connsiteX6" fmla="*/ 507792 w 2476308"/>
                <a:gd name="connsiteY6" fmla="*/ 1852888 h 2077348"/>
                <a:gd name="connsiteX7" fmla="*/ 250601 w 2476308"/>
                <a:gd name="connsiteY7" fmla="*/ 2047278 h 2077348"/>
                <a:gd name="connsiteX8" fmla="*/ 3657 w 2476308"/>
                <a:gd name="connsiteY8" fmla="*/ 1956067 h 2077348"/>
                <a:gd name="connsiteX9" fmla="*/ 218 w 2476308"/>
                <a:gd name="connsiteY9" fmla="*/ 1917753 h 2077348"/>
                <a:gd name="connsiteX10" fmla="*/ 218 w 2476308"/>
                <a:gd name="connsiteY10" fmla="*/ 646100 h 2077348"/>
                <a:gd name="connsiteX11" fmla="*/ 316566 w 2476308"/>
                <a:gd name="connsiteY11" fmla="*/ 330577 h 2077348"/>
                <a:gd name="connsiteX12" fmla="*/ 1074867 w 2476308"/>
                <a:gd name="connsiteY12" fmla="*/ 330371 h 2077348"/>
                <a:gd name="connsiteX13" fmla="*/ 1077275 w 2476308"/>
                <a:gd name="connsiteY13" fmla="*/ 499241 h 2077348"/>
                <a:gd name="connsiteX14" fmla="*/ 342292 w 2476308"/>
                <a:gd name="connsiteY14" fmla="*/ 499310 h 2077348"/>
                <a:gd name="connsiteX15" fmla="*/ 168813 w 2476308"/>
                <a:gd name="connsiteY15" fmla="*/ 671688 h 2077348"/>
                <a:gd name="connsiteX16" fmla="*/ 168951 w 2476308"/>
                <a:gd name="connsiteY16" fmla="*/ 1863206 h 2077348"/>
                <a:gd name="connsiteX17" fmla="*/ 172322 w 2476308"/>
                <a:gd name="connsiteY17" fmla="*/ 1887281 h 2077348"/>
                <a:gd name="connsiteX18" fmla="*/ 193645 w 2476308"/>
                <a:gd name="connsiteY18" fmla="*/ 1876619 h 2077348"/>
                <a:gd name="connsiteX19" fmla="*/ 415825 w 2476308"/>
                <a:gd name="connsiteY19" fmla="*/ 1708643 h 2077348"/>
                <a:gd name="connsiteX20" fmla="*/ 590199 w 2476308"/>
                <a:gd name="connsiteY20" fmla="*/ 1650449 h 2077348"/>
                <a:gd name="connsiteX21" fmla="*/ 1815215 w 2476308"/>
                <a:gd name="connsiteY21" fmla="*/ 1650931 h 2077348"/>
                <a:gd name="connsiteX22" fmla="*/ 1980784 w 2476308"/>
                <a:gd name="connsiteY22" fmla="*/ 1489008 h 2077348"/>
                <a:gd name="connsiteX23" fmla="*/ 1980852 w 2476308"/>
                <a:gd name="connsiteY23" fmla="*/ 661164 h 2077348"/>
                <a:gd name="connsiteX24" fmla="*/ 1932840 w 2476308"/>
                <a:gd name="connsiteY24" fmla="*/ 542714 h 2077348"/>
                <a:gd name="connsiteX25" fmla="*/ 1807167 w 2476308"/>
                <a:gd name="connsiteY25" fmla="*/ 499241 h 2077348"/>
                <a:gd name="connsiteX26" fmla="*/ 1077275 w 2476308"/>
                <a:gd name="connsiteY26" fmla="*/ 499241 h 2077348"/>
                <a:gd name="connsiteX27" fmla="*/ 650524 w 2476308"/>
                <a:gd name="connsiteY27" fmla="*/ 196 h 2077348"/>
                <a:gd name="connsiteX28" fmla="*/ 493210 w 2476308"/>
                <a:gd name="connsiteY28" fmla="*/ 540 h 2077348"/>
                <a:gd name="connsiteX29" fmla="*/ 413142 w 2476308"/>
                <a:gd name="connsiteY29" fmla="*/ 73660 h 2077348"/>
                <a:gd name="connsiteX30" fmla="*/ 474225 w 2476308"/>
                <a:gd name="connsiteY30" fmla="*/ 165971 h 2077348"/>
                <a:gd name="connsiteX31" fmla="*/ 520312 w 2476308"/>
                <a:gd name="connsiteY31" fmla="*/ 168998 h 2077348"/>
                <a:gd name="connsiteX32" fmla="*/ 1559674 w 2476308"/>
                <a:gd name="connsiteY32" fmla="*/ 169135 h 2077348"/>
                <a:gd name="connsiteX33" fmla="*/ 2137410 w 2476308"/>
                <a:gd name="connsiteY33" fmla="*/ 169135 h 2077348"/>
                <a:gd name="connsiteX34" fmla="*/ 2270236 w 2476308"/>
                <a:gd name="connsiteY34" fmla="*/ 220106 h 2077348"/>
                <a:gd name="connsiteX35" fmla="*/ 2311165 w 2476308"/>
                <a:gd name="connsiteY35" fmla="*/ 341514 h 2077348"/>
                <a:gd name="connsiteX36" fmla="*/ 2311234 w 2476308"/>
                <a:gd name="connsiteY36" fmla="*/ 1151336 h 2077348"/>
                <a:gd name="connsiteX37" fmla="*/ 2400174 w 2476308"/>
                <a:gd name="connsiteY37" fmla="*/ 1241859 h 2077348"/>
                <a:gd name="connsiteX38" fmla="*/ 2479829 w 2476308"/>
                <a:gd name="connsiteY38" fmla="*/ 1152436 h 2077348"/>
                <a:gd name="connsiteX39" fmla="*/ 2479829 w 2476308"/>
                <a:gd name="connsiteY39" fmla="*/ 324523 h 2077348"/>
                <a:gd name="connsiteX40" fmla="*/ 2154057 w 2476308"/>
                <a:gd name="connsiteY40" fmla="*/ 333 h 2077348"/>
                <a:gd name="connsiteX41" fmla="*/ 1339076 w 2476308"/>
                <a:gd name="connsiteY41" fmla="*/ 333 h 2077348"/>
                <a:gd name="connsiteX42" fmla="*/ 650524 w 2476308"/>
                <a:gd name="connsiteY42" fmla="*/ 196 h 2077348"/>
                <a:gd name="connsiteX43" fmla="*/ 749439 w 2476308"/>
                <a:gd name="connsiteY43" fmla="*/ 1168326 h 2077348"/>
                <a:gd name="connsiteX44" fmla="*/ 834115 w 2476308"/>
                <a:gd name="connsiteY44" fmla="*/ 1082824 h 2077348"/>
                <a:gd name="connsiteX45" fmla="*/ 749989 w 2476308"/>
                <a:gd name="connsiteY45" fmla="*/ 996910 h 2077348"/>
                <a:gd name="connsiteX46" fmla="*/ 665519 w 2476308"/>
                <a:gd name="connsiteY46" fmla="*/ 1082274 h 2077348"/>
                <a:gd name="connsiteX47" fmla="*/ 749439 w 2476308"/>
                <a:gd name="connsiteY47" fmla="*/ 1168326 h 2077348"/>
                <a:gd name="connsiteX48" fmla="*/ 1078926 w 2476308"/>
                <a:gd name="connsiteY48" fmla="*/ 1168326 h 2077348"/>
                <a:gd name="connsiteX49" fmla="*/ 1164289 w 2476308"/>
                <a:gd name="connsiteY49" fmla="*/ 1083512 h 2077348"/>
                <a:gd name="connsiteX50" fmla="*/ 1080852 w 2476308"/>
                <a:gd name="connsiteY50" fmla="*/ 996910 h 2077348"/>
                <a:gd name="connsiteX51" fmla="*/ 995763 w 2476308"/>
                <a:gd name="connsiteY51" fmla="*/ 1081586 h 2077348"/>
                <a:gd name="connsiteX52" fmla="*/ 1078926 w 2476308"/>
                <a:gd name="connsiteY52" fmla="*/ 1168326 h 2077348"/>
                <a:gd name="connsiteX53" fmla="*/ 1400364 w 2476308"/>
                <a:gd name="connsiteY53" fmla="*/ 996841 h 2077348"/>
                <a:gd name="connsiteX54" fmla="*/ 1315619 w 2476308"/>
                <a:gd name="connsiteY54" fmla="*/ 1082068 h 2077348"/>
                <a:gd name="connsiteX55" fmla="*/ 1399608 w 2476308"/>
                <a:gd name="connsiteY55" fmla="*/ 1168326 h 2077348"/>
                <a:gd name="connsiteX56" fmla="*/ 1484215 w 2476308"/>
                <a:gd name="connsiteY56" fmla="*/ 1082962 h 2077348"/>
                <a:gd name="connsiteX57" fmla="*/ 1400364 w 2476308"/>
                <a:gd name="connsiteY57" fmla="*/ 996841 h 207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76308" h="2077348">
                  <a:moveTo>
                    <a:pt x="1074867" y="330371"/>
                  </a:moveTo>
                  <a:cubicBezTo>
                    <a:pt x="1324218" y="330371"/>
                    <a:pt x="1573568" y="330302"/>
                    <a:pt x="1822919" y="330371"/>
                  </a:cubicBezTo>
                  <a:cubicBezTo>
                    <a:pt x="2009055" y="330439"/>
                    <a:pt x="2149517" y="470419"/>
                    <a:pt x="2149723" y="656280"/>
                  </a:cubicBezTo>
                  <a:cubicBezTo>
                    <a:pt x="2149929" y="935759"/>
                    <a:pt x="2149929" y="1215170"/>
                    <a:pt x="2149723" y="1494649"/>
                  </a:cubicBezTo>
                  <a:cubicBezTo>
                    <a:pt x="2149586" y="1678102"/>
                    <a:pt x="2011119" y="1819114"/>
                    <a:pt x="1827527" y="1819526"/>
                  </a:cubicBezTo>
                  <a:cubicBezTo>
                    <a:pt x="1420862" y="1820489"/>
                    <a:pt x="1014129" y="1820214"/>
                    <a:pt x="607464" y="1819458"/>
                  </a:cubicBezTo>
                  <a:cubicBezTo>
                    <a:pt x="569356" y="1819389"/>
                    <a:pt x="537990" y="1829363"/>
                    <a:pt x="507792" y="1852888"/>
                  </a:cubicBezTo>
                  <a:cubicBezTo>
                    <a:pt x="423048" y="1918923"/>
                    <a:pt x="337271" y="1983788"/>
                    <a:pt x="250601" y="2047278"/>
                  </a:cubicBezTo>
                  <a:cubicBezTo>
                    <a:pt x="158220" y="2114964"/>
                    <a:pt x="30553" y="2067226"/>
                    <a:pt x="3657" y="1956067"/>
                  </a:cubicBezTo>
                  <a:cubicBezTo>
                    <a:pt x="700" y="1943755"/>
                    <a:pt x="218" y="1930548"/>
                    <a:pt x="218" y="1917753"/>
                  </a:cubicBezTo>
                  <a:cubicBezTo>
                    <a:pt x="80" y="1493823"/>
                    <a:pt x="-195" y="1069961"/>
                    <a:pt x="218" y="646100"/>
                  </a:cubicBezTo>
                  <a:cubicBezTo>
                    <a:pt x="424" y="474340"/>
                    <a:pt x="144532" y="330920"/>
                    <a:pt x="316566" y="330577"/>
                  </a:cubicBezTo>
                  <a:cubicBezTo>
                    <a:pt x="569287" y="330026"/>
                    <a:pt x="822077" y="330371"/>
                    <a:pt x="1074867" y="330371"/>
                  </a:cubicBezTo>
                  <a:close/>
                  <a:moveTo>
                    <a:pt x="1077275" y="499241"/>
                  </a:moveTo>
                  <a:cubicBezTo>
                    <a:pt x="832258" y="499241"/>
                    <a:pt x="587241" y="499034"/>
                    <a:pt x="342292" y="499310"/>
                  </a:cubicBezTo>
                  <a:cubicBezTo>
                    <a:pt x="231409" y="499447"/>
                    <a:pt x="168813" y="561768"/>
                    <a:pt x="168813" y="671688"/>
                  </a:cubicBezTo>
                  <a:cubicBezTo>
                    <a:pt x="168676" y="1068861"/>
                    <a:pt x="168745" y="1466033"/>
                    <a:pt x="168951" y="1863206"/>
                  </a:cubicBezTo>
                  <a:cubicBezTo>
                    <a:pt x="168951" y="1871460"/>
                    <a:pt x="164549" y="1882741"/>
                    <a:pt x="172322" y="1887281"/>
                  </a:cubicBezTo>
                  <a:cubicBezTo>
                    <a:pt x="181057" y="1892371"/>
                    <a:pt x="187248" y="1881434"/>
                    <a:pt x="193645" y="1876619"/>
                  </a:cubicBezTo>
                  <a:cubicBezTo>
                    <a:pt x="267934" y="1820971"/>
                    <a:pt x="342568" y="1765667"/>
                    <a:pt x="415825" y="1708643"/>
                  </a:cubicBezTo>
                  <a:cubicBezTo>
                    <a:pt x="467553" y="1668403"/>
                    <a:pt x="524301" y="1650243"/>
                    <a:pt x="590199" y="1650449"/>
                  </a:cubicBezTo>
                  <a:cubicBezTo>
                    <a:pt x="998514" y="1651550"/>
                    <a:pt x="1406899" y="1651138"/>
                    <a:pt x="1815215" y="1650931"/>
                  </a:cubicBezTo>
                  <a:cubicBezTo>
                    <a:pt x="1914198" y="1650862"/>
                    <a:pt x="1980508" y="1587166"/>
                    <a:pt x="1980784" y="1489008"/>
                  </a:cubicBezTo>
                  <a:cubicBezTo>
                    <a:pt x="1981678" y="1213037"/>
                    <a:pt x="1981334" y="937135"/>
                    <a:pt x="1980852" y="661164"/>
                  </a:cubicBezTo>
                  <a:cubicBezTo>
                    <a:pt x="1980784" y="615834"/>
                    <a:pt x="1966820" y="575250"/>
                    <a:pt x="1932840" y="542714"/>
                  </a:cubicBezTo>
                  <a:cubicBezTo>
                    <a:pt x="1897346" y="508733"/>
                    <a:pt x="1854079" y="499241"/>
                    <a:pt x="1807167" y="499241"/>
                  </a:cubicBezTo>
                  <a:cubicBezTo>
                    <a:pt x="1563870" y="499241"/>
                    <a:pt x="1320572" y="499241"/>
                    <a:pt x="1077275" y="499241"/>
                  </a:cubicBezTo>
                  <a:close/>
                  <a:moveTo>
                    <a:pt x="650524" y="196"/>
                  </a:moveTo>
                  <a:cubicBezTo>
                    <a:pt x="598109" y="196"/>
                    <a:pt x="545625" y="-423"/>
                    <a:pt x="493210" y="540"/>
                  </a:cubicBezTo>
                  <a:cubicBezTo>
                    <a:pt x="450700" y="1296"/>
                    <a:pt x="417201" y="32869"/>
                    <a:pt x="413142" y="73660"/>
                  </a:cubicBezTo>
                  <a:cubicBezTo>
                    <a:pt x="408809" y="117683"/>
                    <a:pt x="433365" y="156135"/>
                    <a:pt x="474225" y="165971"/>
                  </a:cubicBezTo>
                  <a:cubicBezTo>
                    <a:pt x="489014" y="169548"/>
                    <a:pt x="504903" y="168929"/>
                    <a:pt x="520312" y="168998"/>
                  </a:cubicBezTo>
                  <a:cubicBezTo>
                    <a:pt x="866788" y="169135"/>
                    <a:pt x="1213197" y="169135"/>
                    <a:pt x="1559674" y="169135"/>
                  </a:cubicBezTo>
                  <a:cubicBezTo>
                    <a:pt x="1752275" y="169135"/>
                    <a:pt x="1944808" y="169204"/>
                    <a:pt x="2137410" y="169135"/>
                  </a:cubicBezTo>
                  <a:cubicBezTo>
                    <a:pt x="2188312" y="169135"/>
                    <a:pt x="2234261" y="180829"/>
                    <a:pt x="2270236" y="220106"/>
                  </a:cubicBezTo>
                  <a:cubicBezTo>
                    <a:pt x="2301948" y="254774"/>
                    <a:pt x="2311165" y="296459"/>
                    <a:pt x="2311165" y="341514"/>
                  </a:cubicBezTo>
                  <a:cubicBezTo>
                    <a:pt x="2311165" y="611431"/>
                    <a:pt x="2311096" y="881418"/>
                    <a:pt x="2311234" y="1151336"/>
                  </a:cubicBezTo>
                  <a:cubicBezTo>
                    <a:pt x="2311234" y="1208015"/>
                    <a:pt x="2346727" y="1243716"/>
                    <a:pt x="2400174" y="1241859"/>
                  </a:cubicBezTo>
                  <a:cubicBezTo>
                    <a:pt x="2447637" y="1240207"/>
                    <a:pt x="2479760" y="1204576"/>
                    <a:pt x="2479829" y="1152436"/>
                  </a:cubicBezTo>
                  <a:cubicBezTo>
                    <a:pt x="2479966" y="876465"/>
                    <a:pt x="2480104" y="600494"/>
                    <a:pt x="2479829" y="324523"/>
                  </a:cubicBezTo>
                  <a:cubicBezTo>
                    <a:pt x="2479691" y="140726"/>
                    <a:pt x="2338473" y="402"/>
                    <a:pt x="2154057" y="333"/>
                  </a:cubicBezTo>
                  <a:cubicBezTo>
                    <a:pt x="1882419" y="196"/>
                    <a:pt x="1610713" y="333"/>
                    <a:pt x="1339076" y="333"/>
                  </a:cubicBezTo>
                  <a:cubicBezTo>
                    <a:pt x="1109604" y="196"/>
                    <a:pt x="880064" y="196"/>
                    <a:pt x="650524" y="196"/>
                  </a:cubicBezTo>
                  <a:close/>
                  <a:moveTo>
                    <a:pt x="749439" y="1168326"/>
                  </a:moveTo>
                  <a:cubicBezTo>
                    <a:pt x="795732" y="1168532"/>
                    <a:pt x="834046" y="1129805"/>
                    <a:pt x="834115" y="1082824"/>
                  </a:cubicBezTo>
                  <a:cubicBezTo>
                    <a:pt x="834184" y="1035775"/>
                    <a:pt x="796282" y="997048"/>
                    <a:pt x="749989" y="996910"/>
                  </a:cubicBezTo>
                  <a:cubicBezTo>
                    <a:pt x="703627" y="996773"/>
                    <a:pt x="665657" y="1035086"/>
                    <a:pt x="665519" y="1082274"/>
                  </a:cubicBezTo>
                  <a:cubicBezTo>
                    <a:pt x="665382" y="1129324"/>
                    <a:pt x="703146" y="1168119"/>
                    <a:pt x="749439" y="1168326"/>
                  </a:cubicBezTo>
                  <a:close/>
                  <a:moveTo>
                    <a:pt x="1078926" y="1168326"/>
                  </a:moveTo>
                  <a:cubicBezTo>
                    <a:pt x="1125013" y="1169083"/>
                    <a:pt x="1164014" y="1130356"/>
                    <a:pt x="1164289" y="1083512"/>
                  </a:cubicBezTo>
                  <a:cubicBezTo>
                    <a:pt x="1164565" y="1036325"/>
                    <a:pt x="1127214" y="997529"/>
                    <a:pt x="1080852" y="996910"/>
                  </a:cubicBezTo>
                  <a:cubicBezTo>
                    <a:pt x="1034558" y="996291"/>
                    <a:pt x="996107" y="1034536"/>
                    <a:pt x="995763" y="1081586"/>
                  </a:cubicBezTo>
                  <a:cubicBezTo>
                    <a:pt x="995350" y="1128842"/>
                    <a:pt x="1032495" y="1167569"/>
                    <a:pt x="1078926" y="1168326"/>
                  </a:cubicBezTo>
                  <a:close/>
                  <a:moveTo>
                    <a:pt x="1400364" y="996841"/>
                  </a:moveTo>
                  <a:cubicBezTo>
                    <a:pt x="1354071" y="996566"/>
                    <a:pt x="1315826" y="1035018"/>
                    <a:pt x="1315619" y="1082068"/>
                  </a:cubicBezTo>
                  <a:cubicBezTo>
                    <a:pt x="1315413" y="1129049"/>
                    <a:pt x="1353315" y="1167982"/>
                    <a:pt x="1399608" y="1168326"/>
                  </a:cubicBezTo>
                  <a:cubicBezTo>
                    <a:pt x="1445832" y="1168670"/>
                    <a:pt x="1484077" y="1130012"/>
                    <a:pt x="1484215" y="1082962"/>
                  </a:cubicBezTo>
                  <a:cubicBezTo>
                    <a:pt x="1484353" y="1035706"/>
                    <a:pt x="1446726" y="997117"/>
                    <a:pt x="1400364" y="996841"/>
                  </a:cubicBezTo>
                  <a:close/>
                </a:path>
              </a:pathLst>
            </a:custGeom>
            <a:solidFill>
              <a:schemeClr val="bg1"/>
            </a:solidFill>
            <a:ln w="6876" cap="flat">
              <a:noFill/>
              <a:prstDash val="solid"/>
              <a:miter/>
            </a:ln>
          </p:spPr>
          <p:txBody>
            <a:bodyPr rtlCol="0" anchor="ctr"/>
            <a:lstStyle/>
            <a:p>
              <a:endParaRPr lang="en-US"/>
            </a:p>
          </p:txBody>
        </p:sp>
      </p:grpSp>
      <p:grpSp>
        <p:nvGrpSpPr>
          <p:cNvPr id="106" name="Group 105">
            <a:extLst>
              <a:ext uri="{FF2B5EF4-FFF2-40B4-BE49-F238E27FC236}">
                <a16:creationId xmlns:a16="http://schemas.microsoft.com/office/drawing/2014/main" id="{6672FD38-8F76-4346-B808-31D2FE1D04F9}"/>
              </a:ext>
            </a:extLst>
          </p:cNvPr>
          <p:cNvGrpSpPr/>
          <p:nvPr/>
        </p:nvGrpSpPr>
        <p:grpSpPr>
          <a:xfrm>
            <a:off x="6334593" y="4098336"/>
            <a:ext cx="347244" cy="347416"/>
            <a:chOff x="13173071" y="3325196"/>
            <a:chExt cx="632245" cy="632562"/>
          </a:xfrm>
        </p:grpSpPr>
        <p:sp>
          <p:nvSpPr>
            <p:cNvPr id="107" name="Oval 106">
              <a:extLst>
                <a:ext uri="{FF2B5EF4-FFF2-40B4-BE49-F238E27FC236}">
                  <a16:creationId xmlns:a16="http://schemas.microsoft.com/office/drawing/2014/main" id="{9BB2D456-33EB-42E0-AE23-0B3249A90104}"/>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37DA615C-F02C-4194-8759-1E08BB5EA546}"/>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09" name="Group 108">
            <a:extLst>
              <a:ext uri="{FF2B5EF4-FFF2-40B4-BE49-F238E27FC236}">
                <a16:creationId xmlns:a16="http://schemas.microsoft.com/office/drawing/2014/main" id="{C7339B1E-59EC-4912-9657-A9AE58A12024}"/>
              </a:ext>
            </a:extLst>
          </p:cNvPr>
          <p:cNvGrpSpPr/>
          <p:nvPr/>
        </p:nvGrpSpPr>
        <p:grpSpPr>
          <a:xfrm>
            <a:off x="6770335" y="4098336"/>
            <a:ext cx="347244" cy="347416"/>
            <a:chOff x="13173071" y="4303096"/>
            <a:chExt cx="632245" cy="632562"/>
          </a:xfrm>
        </p:grpSpPr>
        <p:sp>
          <p:nvSpPr>
            <p:cNvPr id="110" name="Oval 109">
              <a:extLst>
                <a:ext uri="{FF2B5EF4-FFF2-40B4-BE49-F238E27FC236}">
                  <a16:creationId xmlns:a16="http://schemas.microsoft.com/office/drawing/2014/main" id="{54259C28-58DC-4643-B294-C5EE27071BE7}"/>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Shape 110">
              <a:extLst>
                <a:ext uri="{FF2B5EF4-FFF2-40B4-BE49-F238E27FC236}">
                  <a16:creationId xmlns:a16="http://schemas.microsoft.com/office/drawing/2014/main" id="{5B00250C-D8B8-4154-A14E-7FCC52BDA8B8}"/>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grpSp>
        <p:nvGrpSpPr>
          <p:cNvPr id="149" name="Group 148">
            <a:extLst>
              <a:ext uri="{FF2B5EF4-FFF2-40B4-BE49-F238E27FC236}">
                <a16:creationId xmlns:a16="http://schemas.microsoft.com/office/drawing/2014/main" id="{E9E88A2B-BA17-4786-A0FB-F35F1C03CFA3}"/>
              </a:ext>
            </a:extLst>
          </p:cNvPr>
          <p:cNvGrpSpPr/>
          <p:nvPr/>
        </p:nvGrpSpPr>
        <p:grpSpPr>
          <a:xfrm>
            <a:off x="3771828" y="4098336"/>
            <a:ext cx="347244" cy="347416"/>
            <a:chOff x="13173071" y="3325196"/>
            <a:chExt cx="632245" cy="632562"/>
          </a:xfrm>
        </p:grpSpPr>
        <p:sp>
          <p:nvSpPr>
            <p:cNvPr id="153" name="Oval 152">
              <a:extLst>
                <a:ext uri="{FF2B5EF4-FFF2-40B4-BE49-F238E27FC236}">
                  <a16:creationId xmlns:a16="http://schemas.microsoft.com/office/drawing/2014/main" id="{E1EEFEF1-AD95-4F85-977A-1B9DEDAC0DA0}"/>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Shape 153">
              <a:extLst>
                <a:ext uri="{FF2B5EF4-FFF2-40B4-BE49-F238E27FC236}">
                  <a16:creationId xmlns:a16="http://schemas.microsoft.com/office/drawing/2014/main" id="{30E9C65B-358F-462E-B8F6-C20468027260}"/>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50" name="Group 149">
            <a:extLst>
              <a:ext uri="{FF2B5EF4-FFF2-40B4-BE49-F238E27FC236}">
                <a16:creationId xmlns:a16="http://schemas.microsoft.com/office/drawing/2014/main" id="{5EC7E481-EA08-4085-95B0-49224B54392E}"/>
              </a:ext>
            </a:extLst>
          </p:cNvPr>
          <p:cNvGrpSpPr/>
          <p:nvPr/>
        </p:nvGrpSpPr>
        <p:grpSpPr>
          <a:xfrm>
            <a:off x="4207570" y="4098336"/>
            <a:ext cx="347244" cy="347416"/>
            <a:chOff x="13173071" y="4303096"/>
            <a:chExt cx="632245" cy="632562"/>
          </a:xfrm>
        </p:grpSpPr>
        <p:sp>
          <p:nvSpPr>
            <p:cNvPr id="151" name="Oval 150">
              <a:extLst>
                <a:ext uri="{FF2B5EF4-FFF2-40B4-BE49-F238E27FC236}">
                  <a16:creationId xmlns:a16="http://schemas.microsoft.com/office/drawing/2014/main" id="{9D6B3F82-2704-4011-BCE7-82AC6D2408CD}"/>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Shape 151">
              <a:extLst>
                <a:ext uri="{FF2B5EF4-FFF2-40B4-BE49-F238E27FC236}">
                  <a16:creationId xmlns:a16="http://schemas.microsoft.com/office/drawing/2014/main" id="{EC4DAE7A-3580-4014-8A4C-5C0F0D5CE226}"/>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grpSp>
        <p:nvGrpSpPr>
          <p:cNvPr id="156" name="Group 155">
            <a:extLst>
              <a:ext uri="{FF2B5EF4-FFF2-40B4-BE49-F238E27FC236}">
                <a16:creationId xmlns:a16="http://schemas.microsoft.com/office/drawing/2014/main" id="{B9EE07B8-800B-4924-A367-BE1F82DF966E}"/>
              </a:ext>
            </a:extLst>
          </p:cNvPr>
          <p:cNvGrpSpPr/>
          <p:nvPr/>
        </p:nvGrpSpPr>
        <p:grpSpPr>
          <a:xfrm>
            <a:off x="5053211" y="4098336"/>
            <a:ext cx="347244" cy="347416"/>
            <a:chOff x="13173071" y="3325196"/>
            <a:chExt cx="632245" cy="632562"/>
          </a:xfrm>
        </p:grpSpPr>
        <p:sp>
          <p:nvSpPr>
            <p:cNvPr id="160" name="Oval 159">
              <a:extLst>
                <a:ext uri="{FF2B5EF4-FFF2-40B4-BE49-F238E27FC236}">
                  <a16:creationId xmlns:a16="http://schemas.microsoft.com/office/drawing/2014/main" id="{A453EBA7-EE9D-4D7D-8908-3920296A1DFC}"/>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reeform: Shape 160">
              <a:extLst>
                <a:ext uri="{FF2B5EF4-FFF2-40B4-BE49-F238E27FC236}">
                  <a16:creationId xmlns:a16="http://schemas.microsoft.com/office/drawing/2014/main" id="{8528127B-4A32-4B45-83F1-D13506F6AAEE}"/>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57" name="Group 156">
            <a:extLst>
              <a:ext uri="{FF2B5EF4-FFF2-40B4-BE49-F238E27FC236}">
                <a16:creationId xmlns:a16="http://schemas.microsoft.com/office/drawing/2014/main" id="{3E934FFA-1D5B-4AA4-A768-9259A802688F}"/>
              </a:ext>
            </a:extLst>
          </p:cNvPr>
          <p:cNvGrpSpPr/>
          <p:nvPr/>
        </p:nvGrpSpPr>
        <p:grpSpPr>
          <a:xfrm>
            <a:off x="5488953" y="4098336"/>
            <a:ext cx="347244" cy="347416"/>
            <a:chOff x="13173071" y="4303096"/>
            <a:chExt cx="632245" cy="632562"/>
          </a:xfrm>
        </p:grpSpPr>
        <p:sp>
          <p:nvSpPr>
            <p:cNvPr id="158" name="Oval 157">
              <a:extLst>
                <a:ext uri="{FF2B5EF4-FFF2-40B4-BE49-F238E27FC236}">
                  <a16:creationId xmlns:a16="http://schemas.microsoft.com/office/drawing/2014/main" id="{EF1E0F28-AECA-410E-8A9F-A24764CE2773}"/>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CDF8C392-B354-48F0-9252-602080937D9E}"/>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grpSp>
        <p:nvGrpSpPr>
          <p:cNvPr id="163" name="Group 162">
            <a:extLst>
              <a:ext uri="{FF2B5EF4-FFF2-40B4-BE49-F238E27FC236}">
                <a16:creationId xmlns:a16="http://schemas.microsoft.com/office/drawing/2014/main" id="{844B7FBF-A270-4090-B210-E634C54E001B}"/>
              </a:ext>
            </a:extLst>
          </p:cNvPr>
          <p:cNvGrpSpPr/>
          <p:nvPr/>
        </p:nvGrpSpPr>
        <p:grpSpPr>
          <a:xfrm>
            <a:off x="7615977" y="4098336"/>
            <a:ext cx="347244" cy="347416"/>
            <a:chOff x="13173071" y="3325196"/>
            <a:chExt cx="632245" cy="632562"/>
          </a:xfrm>
        </p:grpSpPr>
        <p:sp>
          <p:nvSpPr>
            <p:cNvPr id="167" name="Oval 166">
              <a:extLst>
                <a:ext uri="{FF2B5EF4-FFF2-40B4-BE49-F238E27FC236}">
                  <a16:creationId xmlns:a16="http://schemas.microsoft.com/office/drawing/2014/main" id="{87AFE5B7-3427-4A91-9A17-EB21537101E8}"/>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reeform: Shape 167">
              <a:extLst>
                <a:ext uri="{FF2B5EF4-FFF2-40B4-BE49-F238E27FC236}">
                  <a16:creationId xmlns:a16="http://schemas.microsoft.com/office/drawing/2014/main" id="{32DF2921-77BC-4463-8E83-8633CDBDCFA2}"/>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64" name="Group 163">
            <a:extLst>
              <a:ext uri="{FF2B5EF4-FFF2-40B4-BE49-F238E27FC236}">
                <a16:creationId xmlns:a16="http://schemas.microsoft.com/office/drawing/2014/main" id="{C085B29E-8AEE-487F-BB80-726BCF93AC01}"/>
              </a:ext>
            </a:extLst>
          </p:cNvPr>
          <p:cNvGrpSpPr/>
          <p:nvPr/>
        </p:nvGrpSpPr>
        <p:grpSpPr>
          <a:xfrm>
            <a:off x="8051719" y="4098336"/>
            <a:ext cx="347244" cy="347416"/>
            <a:chOff x="13173071" y="4303096"/>
            <a:chExt cx="632245" cy="632562"/>
          </a:xfrm>
        </p:grpSpPr>
        <p:sp>
          <p:nvSpPr>
            <p:cNvPr id="165" name="Oval 164">
              <a:extLst>
                <a:ext uri="{FF2B5EF4-FFF2-40B4-BE49-F238E27FC236}">
                  <a16:creationId xmlns:a16="http://schemas.microsoft.com/office/drawing/2014/main" id="{9542D235-C312-47F0-B400-08888399A172}"/>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reeform: Shape 165">
              <a:extLst>
                <a:ext uri="{FF2B5EF4-FFF2-40B4-BE49-F238E27FC236}">
                  <a16:creationId xmlns:a16="http://schemas.microsoft.com/office/drawing/2014/main" id="{815F7253-9E9A-4433-B185-1C869F84A2FF}"/>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grpSp>
        <p:nvGrpSpPr>
          <p:cNvPr id="66" name="Group 65">
            <a:extLst>
              <a:ext uri="{FF2B5EF4-FFF2-40B4-BE49-F238E27FC236}">
                <a16:creationId xmlns:a16="http://schemas.microsoft.com/office/drawing/2014/main" id="{C77673C4-2696-44E6-B84E-FB055A4A13BB}"/>
              </a:ext>
            </a:extLst>
          </p:cNvPr>
          <p:cNvGrpSpPr/>
          <p:nvPr/>
        </p:nvGrpSpPr>
        <p:grpSpPr>
          <a:xfrm>
            <a:off x="3989699" y="5263237"/>
            <a:ext cx="347244" cy="347416"/>
            <a:chOff x="12192000" y="4303096"/>
            <a:chExt cx="632245" cy="632562"/>
          </a:xfrm>
        </p:grpSpPr>
        <p:sp>
          <p:nvSpPr>
            <p:cNvPr id="63" name="Oval 62">
              <a:extLst>
                <a:ext uri="{FF2B5EF4-FFF2-40B4-BE49-F238E27FC236}">
                  <a16:creationId xmlns:a16="http://schemas.microsoft.com/office/drawing/2014/main" id="{9BBEABD7-CF93-4A9E-8124-4CB7F4589D75}"/>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920F6CDE-E47C-4B9D-B56D-DC09D8EE0981}"/>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18" name="Group 117">
            <a:extLst>
              <a:ext uri="{FF2B5EF4-FFF2-40B4-BE49-F238E27FC236}">
                <a16:creationId xmlns:a16="http://schemas.microsoft.com/office/drawing/2014/main" id="{97277B55-AB69-4CEF-9A08-EBA68B7CE838}"/>
              </a:ext>
            </a:extLst>
          </p:cNvPr>
          <p:cNvGrpSpPr/>
          <p:nvPr/>
        </p:nvGrpSpPr>
        <p:grpSpPr>
          <a:xfrm>
            <a:off x="5271082" y="5263237"/>
            <a:ext cx="347244" cy="347416"/>
            <a:chOff x="12192000" y="4303096"/>
            <a:chExt cx="632245" cy="632562"/>
          </a:xfrm>
        </p:grpSpPr>
        <p:sp>
          <p:nvSpPr>
            <p:cNvPr id="119" name="Oval 118">
              <a:extLst>
                <a:ext uri="{FF2B5EF4-FFF2-40B4-BE49-F238E27FC236}">
                  <a16:creationId xmlns:a16="http://schemas.microsoft.com/office/drawing/2014/main" id="{63BE0BF5-F48F-49AA-A462-FB4693545964}"/>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Shape 119">
              <a:extLst>
                <a:ext uri="{FF2B5EF4-FFF2-40B4-BE49-F238E27FC236}">
                  <a16:creationId xmlns:a16="http://schemas.microsoft.com/office/drawing/2014/main" id="{F068A843-ABDC-4A26-A746-40760FCC0D8D}"/>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21" name="Group 120">
            <a:extLst>
              <a:ext uri="{FF2B5EF4-FFF2-40B4-BE49-F238E27FC236}">
                <a16:creationId xmlns:a16="http://schemas.microsoft.com/office/drawing/2014/main" id="{8BA75F35-809B-4C3D-8022-AE2FF32543D2}"/>
              </a:ext>
            </a:extLst>
          </p:cNvPr>
          <p:cNvGrpSpPr/>
          <p:nvPr/>
        </p:nvGrpSpPr>
        <p:grpSpPr>
          <a:xfrm>
            <a:off x="6552464" y="5263237"/>
            <a:ext cx="347244" cy="347416"/>
            <a:chOff x="12192000" y="4303096"/>
            <a:chExt cx="632245" cy="632562"/>
          </a:xfrm>
        </p:grpSpPr>
        <p:sp>
          <p:nvSpPr>
            <p:cNvPr id="122" name="Oval 121">
              <a:extLst>
                <a:ext uri="{FF2B5EF4-FFF2-40B4-BE49-F238E27FC236}">
                  <a16:creationId xmlns:a16="http://schemas.microsoft.com/office/drawing/2014/main" id="{B1806192-5F5A-46E0-A908-CF1ED27DD76C}"/>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Shape 122">
              <a:extLst>
                <a:ext uri="{FF2B5EF4-FFF2-40B4-BE49-F238E27FC236}">
                  <a16:creationId xmlns:a16="http://schemas.microsoft.com/office/drawing/2014/main" id="{6B58B1DA-61FC-4A63-9008-2B4F06B05C7B}"/>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24" name="Group 123">
            <a:extLst>
              <a:ext uri="{FF2B5EF4-FFF2-40B4-BE49-F238E27FC236}">
                <a16:creationId xmlns:a16="http://schemas.microsoft.com/office/drawing/2014/main" id="{30FF3294-5264-4376-A088-5E5FF26C7D86}"/>
              </a:ext>
            </a:extLst>
          </p:cNvPr>
          <p:cNvGrpSpPr/>
          <p:nvPr/>
        </p:nvGrpSpPr>
        <p:grpSpPr>
          <a:xfrm>
            <a:off x="7833848" y="5263237"/>
            <a:ext cx="347244" cy="347416"/>
            <a:chOff x="12192000" y="4303096"/>
            <a:chExt cx="632245" cy="632562"/>
          </a:xfrm>
        </p:grpSpPr>
        <p:sp>
          <p:nvSpPr>
            <p:cNvPr id="125" name="Oval 124">
              <a:extLst>
                <a:ext uri="{FF2B5EF4-FFF2-40B4-BE49-F238E27FC236}">
                  <a16:creationId xmlns:a16="http://schemas.microsoft.com/office/drawing/2014/main" id="{5442F9FC-6C82-4779-9A37-512B28EBAB47}"/>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Shape 125">
              <a:extLst>
                <a:ext uri="{FF2B5EF4-FFF2-40B4-BE49-F238E27FC236}">
                  <a16:creationId xmlns:a16="http://schemas.microsoft.com/office/drawing/2014/main" id="{776CC8A4-D185-4A5A-BF2E-DFAB8DFA32DF}"/>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27" name="Group 126">
            <a:extLst>
              <a:ext uri="{FF2B5EF4-FFF2-40B4-BE49-F238E27FC236}">
                <a16:creationId xmlns:a16="http://schemas.microsoft.com/office/drawing/2014/main" id="{F20B87F2-6EFF-4779-AE3D-895F2BF1CD9E}"/>
              </a:ext>
            </a:extLst>
          </p:cNvPr>
          <p:cNvGrpSpPr/>
          <p:nvPr/>
        </p:nvGrpSpPr>
        <p:grpSpPr>
          <a:xfrm>
            <a:off x="9115230" y="5069589"/>
            <a:ext cx="347244" cy="347416"/>
            <a:chOff x="12192000" y="4303096"/>
            <a:chExt cx="632245" cy="632562"/>
          </a:xfrm>
        </p:grpSpPr>
        <p:sp>
          <p:nvSpPr>
            <p:cNvPr id="128" name="Oval 127">
              <a:extLst>
                <a:ext uri="{FF2B5EF4-FFF2-40B4-BE49-F238E27FC236}">
                  <a16:creationId xmlns:a16="http://schemas.microsoft.com/office/drawing/2014/main" id="{274E374E-9CF0-4D05-9DDA-60C2E042DD00}"/>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Shape 128">
              <a:extLst>
                <a:ext uri="{FF2B5EF4-FFF2-40B4-BE49-F238E27FC236}">
                  <a16:creationId xmlns:a16="http://schemas.microsoft.com/office/drawing/2014/main" id="{E7F40240-E31A-423D-B9F3-97D2321810E1}"/>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70" name="Group 169">
            <a:extLst>
              <a:ext uri="{FF2B5EF4-FFF2-40B4-BE49-F238E27FC236}">
                <a16:creationId xmlns:a16="http://schemas.microsoft.com/office/drawing/2014/main" id="{B2CBA24D-AC3D-4BF5-BAE4-C53D764D5ECB}"/>
              </a:ext>
            </a:extLst>
          </p:cNvPr>
          <p:cNvGrpSpPr/>
          <p:nvPr/>
        </p:nvGrpSpPr>
        <p:grpSpPr>
          <a:xfrm>
            <a:off x="8897359" y="5456885"/>
            <a:ext cx="347244" cy="347416"/>
            <a:chOff x="13173071" y="3325196"/>
            <a:chExt cx="632245" cy="632562"/>
          </a:xfrm>
        </p:grpSpPr>
        <p:sp>
          <p:nvSpPr>
            <p:cNvPr id="174" name="Oval 173">
              <a:extLst>
                <a:ext uri="{FF2B5EF4-FFF2-40B4-BE49-F238E27FC236}">
                  <a16:creationId xmlns:a16="http://schemas.microsoft.com/office/drawing/2014/main" id="{FDF9FEC6-B82F-4AAE-A107-F086F5E15EFD}"/>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Shape 174">
              <a:extLst>
                <a:ext uri="{FF2B5EF4-FFF2-40B4-BE49-F238E27FC236}">
                  <a16:creationId xmlns:a16="http://schemas.microsoft.com/office/drawing/2014/main" id="{5714B87E-1417-4404-8E57-6A8881086926}"/>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71" name="Group 170">
            <a:extLst>
              <a:ext uri="{FF2B5EF4-FFF2-40B4-BE49-F238E27FC236}">
                <a16:creationId xmlns:a16="http://schemas.microsoft.com/office/drawing/2014/main" id="{CE0468F5-2DB7-4441-A03F-55570FBB5293}"/>
              </a:ext>
            </a:extLst>
          </p:cNvPr>
          <p:cNvGrpSpPr/>
          <p:nvPr/>
        </p:nvGrpSpPr>
        <p:grpSpPr>
          <a:xfrm>
            <a:off x="9333101" y="5456885"/>
            <a:ext cx="347244" cy="347416"/>
            <a:chOff x="13173071" y="4303096"/>
            <a:chExt cx="632245" cy="632562"/>
          </a:xfrm>
        </p:grpSpPr>
        <p:sp>
          <p:nvSpPr>
            <p:cNvPr id="172" name="Oval 171">
              <a:extLst>
                <a:ext uri="{FF2B5EF4-FFF2-40B4-BE49-F238E27FC236}">
                  <a16:creationId xmlns:a16="http://schemas.microsoft.com/office/drawing/2014/main" id="{38292904-FC71-466A-8744-51260D494131}"/>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Freeform: Shape 172">
              <a:extLst>
                <a:ext uri="{FF2B5EF4-FFF2-40B4-BE49-F238E27FC236}">
                  <a16:creationId xmlns:a16="http://schemas.microsoft.com/office/drawing/2014/main" id="{79680F07-39AA-4E51-A776-8748714621F5}"/>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grpSp>
        <p:nvGrpSpPr>
          <p:cNvPr id="136" name="Group 135">
            <a:extLst>
              <a:ext uri="{FF2B5EF4-FFF2-40B4-BE49-F238E27FC236}">
                <a16:creationId xmlns:a16="http://schemas.microsoft.com/office/drawing/2014/main" id="{434CA0E4-38C9-4CD6-A7A4-DB816DBF1A83}"/>
              </a:ext>
            </a:extLst>
          </p:cNvPr>
          <p:cNvGrpSpPr/>
          <p:nvPr/>
        </p:nvGrpSpPr>
        <p:grpSpPr>
          <a:xfrm>
            <a:off x="10396615" y="5069589"/>
            <a:ext cx="347244" cy="347416"/>
            <a:chOff x="12192000" y="4303096"/>
            <a:chExt cx="632245" cy="632562"/>
          </a:xfrm>
        </p:grpSpPr>
        <p:sp>
          <p:nvSpPr>
            <p:cNvPr id="137" name="Oval 136">
              <a:extLst>
                <a:ext uri="{FF2B5EF4-FFF2-40B4-BE49-F238E27FC236}">
                  <a16:creationId xmlns:a16="http://schemas.microsoft.com/office/drawing/2014/main" id="{2F6DA1B2-D494-41DC-8871-858BB3FAF634}"/>
                </a:ext>
              </a:extLst>
            </p:cNvPr>
            <p:cNvSpPr/>
            <p:nvPr/>
          </p:nvSpPr>
          <p:spPr>
            <a:xfrm>
              <a:off x="12192000" y="4303096"/>
              <a:ext cx="632245" cy="632562"/>
            </a:xfrm>
            <a:prstGeom prst="ellipse">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F01B3779-3966-43E8-A1E2-BC54E97B6D3E}"/>
                </a:ext>
              </a:extLst>
            </p:cNvPr>
            <p:cNvSpPr/>
            <p:nvPr/>
          </p:nvSpPr>
          <p:spPr>
            <a:xfrm>
              <a:off x="12408040" y="4464478"/>
              <a:ext cx="200164" cy="309798"/>
            </a:xfrm>
            <a:custGeom>
              <a:avLst/>
              <a:gdLst>
                <a:gd name="connsiteX0" fmla="*/ 74 w 1657751"/>
                <a:gd name="connsiteY0" fmla="*/ 1283929 h 2565731"/>
                <a:gd name="connsiteX1" fmla="*/ 143 w 1657751"/>
                <a:gd name="connsiteY1" fmla="*/ 254817 h 2565731"/>
                <a:gd name="connsiteX2" fmla="*/ 205746 w 1657751"/>
                <a:gd name="connsiteY2" fmla="*/ 3815 h 2565731"/>
                <a:gd name="connsiteX3" fmla="*/ 251832 w 1657751"/>
                <a:gd name="connsiteY3" fmla="*/ 238 h 2565731"/>
                <a:gd name="connsiteX4" fmla="*/ 1402147 w 1657751"/>
                <a:gd name="connsiteY4" fmla="*/ 238 h 2565731"/>
                <a:gd name="connsiteX5" fmla="*/ 1659132 w 1657751"/>
                <a:gd name="connsiteY5" fmla="*/ 255367 h 2565731"/>
                <a:gd name="connsiteX6" fmla="*/ 1659132 w 1657751"/>
                <a:gd name="connsiteY6" fmla="*/ 2316206 h 2565731"/>
                <a:gd name="connsiteX7" fmla="*/ 1406962 w 1657751"/>
                <a:gd name="connsiteY7" fmla="*/ 2567277 h 2565731"/>
                <a:gd name="connsiteX8" fmla="*/ 254034 w 1657751"/>
                <a:gd name="connsiteY8" fmla="*/ 2567345 h 2565731"/>
                <a:gd name="connsiteX9" fmla="*/ 212 w 1657751"/>
                <a:gd name="connsiteY9" fmla="*/ 2313180 h 2565731"/>
                <a:gd name="connsiteX10" fmla="*/ 74 w 1657751"/>
                <a:gd name="connsiteY10" fmla="*/ 1283929 h 2565731"/>
                <a:gd name="connsiteX11" fmla="*/ 168807 w 1657751"/>
                <a:gd name="connsiteY11" fmla="*/ 1087888 h 2565731"/>
                <a:gd name="connsiteX12" fmla="*/ 168807 w 1657751"/>
                <a:gd name="connsiteY12" fmla="*/ 1905483 h 2565731"/>
                <a:gd name="connsiteX13" fmla="*/ 202375 w 1657751"/>
                <a:gd name="connsiteY13" fmla="*/ 1939876 h 2565731"/>
                <a:gd name="connsiteX14" fmla="*/ 1453255 w 1657751"/>
                <a:gd name="connsiteY14" fmla="*/ 1940426 h 2565731"/>
                <a:gd name="connsiteX15" fmla="*/ 1486410 w 1657751"/>
                <a:gd name="connsiteY15" fmla="*/ 1907134 h 2565731"/>
                <a:gd name="connsiteX16" fmla="*/ 1485860 w 1657751"/>
                <a:gd name="connsiteY16" fmla="*/ 274558 h 2565731"/>
                <a:gd name="connsiteX17" fmla="*/ 1379035 w 1657751"/>
                <a:gd name="connsiteY17" fmla="*/ 168834 h 2565731"/>
                <a:gd name="connsiteX18" fmla="*/ 664620 w 1657751"/>
                <a:gd name="connsiteY18" fmla="*/ 168834 h 2565731"/>
                <a:gd name="connsiteX19" fmla="*/ 267447 w 1657751"/>
                <a:gd name="connsiteY19" fmla="*/ 168834 h 2565731"/>
                <a:gd name="connsiteX20" fmla="*/ 181464 w 1657751"/>
                <a:gd name="connsiteY20" fmla="*/ 210518 h 2565731"/>
                <a:gd name="connsiteX21" fmla="*/ 168738 w 1657751"/>
                <a:gd name="connsiteY21" fmla="*/ 272907 h 2565731"/>
                <a:gd name="connsiteX22" fmla="*/ 168807 w 1657751"/>
                <a:gd name="connsiteY22" fmla="*/ 1087888 h 2565731"/>
                <a:gd name="connsiteX23" fmla="*/ 827230 w 1657751"/>
                <a:gd name="connsiteY23" fmla="*/ 2108609 h 2565731"/>
                <a:gd name="connsiteX24" fmla="*/ 197904 w 1657751"/>
                <a:gd name="connsiteY24" fmla="*/ 2108196 h 2565731"/>
                <a:gd name="connsiteX25" fmla="*/ 168257 w 1657751"/>
                <a:gd name="connsiteY25" fmla="*/ 2137087 h 2565731"/>
                <a:gd name="connsiteX26" fmla="*/ 168807 w 1657751"/>
                <a:gd name="connsiteY26" fmla="*/ 2299560 h 2565731"/>
                <a:gd name="connsiteX27" fmla="*/ 263801 w 1657751"/>
                <a:gd name="connsiteY27" fmla="*/ 2395586 h 2565731"/>
                <a:gd name="connsiteX28" fmla="*/ 1390866 w 1657751"/>
                <a:gd name="connsiteY28" fmla="*/ 2395586 h 2565731"/>
                <a:gd name="connsiteX29" fmla="*/ 1485722 w 1657751"/>
                <a:gd name="connsiteY29" fmla="*/ 2299422 h 2565731"/>
                <a:gd name="connsiteX30" fmla="*/ 1486341 w 1657751"/>
                <a:gd name="connsiteY30" fmla="*/ 2139563 h 2565731"/>
                <a:gd name="connsiteX31" fmla="*/ 1453874 w 1657751"/>
                <a:gd name="connsiteY31" fmla="*/ 2108128 h 2565731"/>
                <a:gd name="connsiteX32" fmla="*/ 827230 w 1657751"/>
                <a:gd name="connsiteY32" fmla="*/ 2108609 h 2565731"/>
                <a:gd name="connsiteX33" fmla="*/ 1070872 w 1657751"/>
                <a:gd name="connsiteY33" fmla="*/ 1035404 h 2565731"/>
                <a:gd name="connsiteX34" fmla="*/ 1159193 w 1657751"/>
                <a:gd name="connsiteY34" fmla="*/ 951829 h 2565731"/>
                <a:gd name="connsiteX35" fmla="*/ 1072110 w 1657751"/>
                <a:gd name="connsiteY35" fmla="*/ 866946 h 2565731"/>
                <a:gd name="connsiteX36" fmla="*/ 334995 w 1657751"/>
                <a:gd name="connsiteY36" fmla="*/ 866809 h 2565731"/>
                <a:gd name="connsiteX37" fmla="*/ 302184 w 1657751"/>
                <a:gd name="connsiteY37" fmla="*/ 871899 h 2565731"/>
                <a:gd name="connsiteX38" fmla="*/ 248737 w 1657751"/>
                <a:gd name="connsiteY38" fmla="*/ 967306 h 2565731"/>
                <a:gd name="connsiteX39" fmla="*/ 331212 w 1657751"/>
                <a:gd name="connsiteY39" fmla="*/ 1035267 h 2565731"/>
                <a:gd name="connsiteX40" fmla="*/ 702314 w 1657751"/>
                <a:gd name="connsiteY40" fmla="*/ 1035473 h 2565731"/>
                <a:gd name="connsiteX41" fmla="*/ 1070872 w 1657751"/>
                <a:gd name="connsiteY41" fmla="*/ 1035404 h 2565731"/>
                <a:gd name="connsiteX42" fmla="*/ 338228 w 1657751"/>
                <a:gd name="connsiteY42" fmla="*/ 619247 h 2565731"/>
                <a:gd name="connsiteX43" fmla="*/ 247774 w 1657751"/>
                <a:gd name="connsiteY43" fmla="*/ 703510 h 2565731"/>
                <a:gd name="connsiteX44" fmla="*/ 338159 w 1657751"/>
                <a:gd name="connsiteY44" fmla="*/ 787773 h 2565731"/>
                <a:gd name="connsiteX45" fmla="*/ 861211 w 1657751"/>
                <a:gd name="connsiteY45" fmla="*/ 787773 h 2565731"/>
                <a:gd name="connsiteX46" fmla="*/ 952834 w 1657751"/>
                <a:gd name="connsiteY46" fmla="*/ 702272 h 2565731"/>
                <a:gd name="connsiteX47" fmla="*/ 861279 w 1657751"/>
                <a:gd name="connsiteY47" fmla="*/ 619178 h 2565731"/>
                <a:gd name="connsiteX48" fmla="*/ 601061 w 1657751"/>
                <a:gd name="connsiteY48" fmla="*/ 619109 h 2565731"/>
                <a:gd name="connsiteX49" fmla="*/ 338228 w 1657751"/>
                <a:gd name="connsiteY49" fmla="*/ 619247 h 2565731"/>
                <a:gd name="connsiteX50" fmla="*/ 697224 w 1657751"/>
                <a:gd name="connsiteY50" fmla="*/ 1283035 h 2565731"/>
                <a:gd name="connsiteX51" fmla="*/ 787747 w 1657751"/>
                <a:gd name="connsiteY51" fmla="*/ 1199047 h 2565731"/>
                <a:gd name="connsiteX52" fmla="*/ 697775 w 1657751"/>
                <a:gd name="connsiteY52" fmla="*/ 1114440 h 2565731"/>
                <a:gd name="connsiteX53" fmla="*/ 337127 w 1657751"/>
                <a:gd name="connsiteY53" fmla="*/ 1114440 h 2565731"/>
                <a:gd name="connsiteX54" fmla="*/ 247774 w 1657751"/>
                <a:gd name="connsiteY54" fmla="*/ 1199735 h 2565731"/>
                <a:gd name="connsiteX55" fmla="*/ 336577 w 1657751"/>
                <a:gd name="connsiteY55" fmla="*/ 1282966 h 2565731"/>
                <a:gd name="connsiteX56" fmla="*/ 516866 w 1657751"/>
                <a:gd name="connsiteY56" fmla="*/ 1283035 h 2565731"/>
                <a:gd name="connsiteX57" fmla="*/ 697224 w 1657751"/>
                <a:gd name="connsiteY57" fmla="*/ 1283035 h 2565731"/>
                <a:gd name="connsiteX58" fmla="*/ 331350 w 1657751"/>
                <a:gd name="connsiteY58" fmla="*/ 416327 h 2565731"/>
                <a:gd name="connsiteX59" fmla="*/ 416300 w 1657751"/>
                <a:gd name="connsiteY59" fmla="*/ 334746 h 2565731"/>
                <a:gd name="connsiteX60" fmla="*/ 334032 w 1657751"/>
                <a:gd name="connsiteY60" fmla="*/ 247800 h 2565731"/>
                <a:gd name="connsiteX61" fmla="*/ 247774 w 1657751"/>
                <a:gd name="connsiteY61" fmla="*/ 330482 h 2565731"/>
                <a:gd name="connsiteX62" fmla="*/ 331350 w 1657751"/>
                <a:gd name="connsiteY62" fmla="*/ 416327 h 2565731"/>
                <a:gd name="connsiteX63" fmla="*/ 663931 w 1657751"/>
                <a:gd name="connsiteY63" fmla="*/ 331101 h 2565731"/>
                <a:gd name="connsiteX64" fmla="*/ 580631 w 1657751"/>
                <a:gd name="connsiteY64" fmla="*/ 247800 h 2565731"/>
                <a:gd name="connsiteX65" fmla="*/ 495474 w 1657751"/>
                <a:gd name="connsiteY65" fmla="*/ 331582 h 2565731"/>
                <a:gd name="connsiteX66" fmla="*/ 580081 w 1657751"/>
                <a:gd name="connsiteY66" fmla="*/ 416327 h 2565731"/>
                <a:gd name="connsiteX67" fmla="*/ 663931 w 1657751"/>
                <a:gd name="connsiteY67" fmla="*/ 331101 h 256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57751" h="2565731">
                  <a:moveTo>
                    <a:pt x="74" y="1283929"/>
                  </a:moveTo>
                  <a:cubicBezTo>
                    <a:pt x="74" y="940892"/>
                    <a:pt x="-132" y="597854"/>
                    <a:pt x="143" y="254817"/>
                  </a:cubicBezTo>
                  <a:cubicBezTo>
                    <a:pt x="212" y="128181"/>
                    <a:pt x="81930" y="28716"/>
                    <a:pt x="205746" y="3815"/>
                  </a:cubicBezTo>
                  <a:cubicBezTo>
                    <a:pt x="220741" y="789"/>
                    <a:pt x="236493" y="238"/>
                    <a:pt x="251832" y="238"/>
                  </a:cubicBezTo>
                  <a:cubicBezTo>
                    <a:pt x="635248" y="32"/>
                    <a:pt x="1018732" y="-174"/>
                    <a:pt x="1402147" y="238"/>
                  </a:cubicBezTo>
                  <a:cubicBezTo>
                    <a:pt x="1544397" y="376"/>
                    <a:pt x="1658995" y="113254"/>
                    <a:pt x="1659132" y="255367"/>
                  </a:cubicBezTo>
                  <a:cubicBezTo>
                    <a:pt x="1659683" y="942336"/>
                    <a:pt x="1659683" y="1629237"/>
                    <a:pt x="1659132" y="2316206"/>
                  </a:cubicBezTo>
                  <a:cubicBezTo>
                    <a:pt x="1658995" y="2454398"/>
                    <a:pt x="1545566" y="2567001"/>
                    <a:pt x="1406962" y="2567277"/>
                  </a:cubicBezTo>
                  <a:cubicBezTo>
                    <a:pt x="1022652" y="2567896"/>
                    <a:pt x="638343" y="2567827"/>
                    <a:pt x="254034" y="2567345"/>
                  </a:cubicBezTo>
                  <a:cubicBezTo>
                    <a:pt x="111990" y="2567139"/>
                    <a:pt x="350" y="2454949"/>
                    <a:pt x="212" y="2313180"/>
                  </a:cubicBezTo>
                  <a:cubicBezTo>
                    <a:pt x="-132" y="1970005"/>
                    <a:pt x="74" y="1626967"/>
                    <a:pt x="74" y="1283929"/>
                  </a:cubicBezTo>
                  <a:close/>
                  <a:moveTo>
                    <a:pt x="168807" y="1087888"/>
                  </a:moveTo>
                  <a:cubicBezTo>
                    <a:pt x="168807" y="1360420"/>
                    <a:pt x="168807" y="1632951"/>
                    <a:pt x="168807" y="1905483"/>
                  </a:cubicBezTo>
                  <a:cubicBezTo>
                    <a:pt x="168807" y="1939738"/>
                    <a:pt x="168876" y="1939876"/>
                    <a:pt x="202375" y="1939876"/>
                  </a:cubicBezTo>
                  <a:cubicBezTo>
                    <a:pt x="619358" y="1939876"/>
                    <a:pt x="1036272" y="1939670"/>
                    <a:pt x="1453255" y="1940426"/>
                  </a:cubicBezTo>
                  <a:cubicBezTo>
                    <a:pt x="1479531" y="1940495"/>
                    <a:pt x="1486479" y="1933204"/>
                    <a:pt x="1486410" y="1907134"/>
                  </a:cubicBezTo>
                  <a:cubicBezTo>
                    <a:pt x="1485653" y="1362965"/>
                    <a:pt x="1485860" y="818727"/>
                    <a:pt x="1485860" y="274558"/>
                  </a:cubicBezTo>
                  <a:cubicBezTo>
                    <a:pt x="1485860" y="198756"/>
                    <a:pt x="1455525" y="168834"/>
                    <a:pt x="1379035" y="168834"/>
                  </a:cubicBezTo>
                  <a:cubicBezTo>
                    <a:pt x="1140896" y="168834"/>
                    <a:pt x="902758" y="168834"/>
                    <a:pt x="664620" y="168834"/>
                  </a:cubicBezTo>
                  <a:cubicBezTo>
                    <a:pt x="532206" y="168834"/>
                    <a:pt x="399861" y="168834"/>
                    <a:pt x="267447" y="168834"/>
                  </a:cubicBezTo>
                  <a:cubicBezTo>
                    <a:pt x="232022" y="168834"/>
                    <a:pt x="200587" y="177913"/>
                    <a:pt x="181464" y="210518"/>
                  </a:cubicBezTo>
                  <a:cubicBezTo>
                    <a:pt x="170320" y="229503"/>
                    <a:pt x="168670" y="251102"/>
                    <a:pt x="168738" y="272907"/>
                  </a:cubicBezTo>
                  <a:cubicBezTo>
                    <a:pt x="168876" y="544545"/>
                    <a:pt x="168807" y="816251"/>
                    <a:pt x="168807" y="1087888"/>
                  </a:cubicBezTo>
                  <a:close/>
                  <a:moveTo>
                    <a:pt x="827230" y="2108609"/>
                  </a:moveTo>
                  <a:cubicBezTo>
                    <a:pt x="617432" y="2108609"/>
                    <a:pt x="407702" y="2108884"/>
                    <a:pt x="197904" y="2108196"/>
                  </a:cubicBezTo>
                  <a:cubicBezTo>
                    <a:pt x="175686" y="2108128"/>
                    <a:pt x="167569" y="2113906"/>
                    <a:pt x="168257" y="2137087"/>
                  </a:cubicBezTo>
                  <a:cubicBezTo>
                    <a:pt x="169770" y="2191221"/>
                    <a:pt x="168463" y="2245425"/>
                    <a:pt x="168807" y="2299560"/>
                  </a:cubicBezTo>
                  <a:cubicBezTo>
                    <a:pt x="169220" y="2362637"/>
                    <a:pt x="201412" y="2395517"/>
                    <a:pt x="263801" y="2395586"/>
                  </a:cubicBezTo>
                  <a:cubicBezTo>
                    <a:pt x="639512" y="2395792"/>
                    <a:pt x="1015154" y="2395792"/>
                    <a:pt x="1390866" y="2395586"/>
                  </a:cubicBezTo>
                  <a:cubicBezTo>
                    <a:pt x="1452911" y="2395586"/>
                    <a:pt x="1485310" y="2362431"/>
                    <a:pt x="1485722" y="2299422"/>
                  </a:cubicBezTo>
                  <a:cubicBezTo>
                    <a:pt x="1486066" y="2246113"/>
                    <a:pt x="1484484" y="2192804"/>
                    <a:pt x="1486341" y="2139563"/>
                  </a:cubicBezTo>
                  <a:cubicBezTo>
                    <a:pt x="1487235" y="2113906"/>
                    <a:pt x="1478087" y="2108059"/>
                    <a:pt x="1453874" y="2108128"/>
                  </a:cubicBezTo>
                  <a:cubicBezTo>
                    <a:pt x="1245107" y="2108953"/>
                    <a:pt x="1036203" y="2108540"/>
                    <a:pt x="827230" y="2108609"/>
                  </a:cubicBezTo>
                  <a:close/>
                  <a:moveTo>
                    <a:pt x="1070872" y="1035404"/>
                  </a:moveTo>
                  <a:cubicBezTo>
                    <a:pt x="1122805" y="1035267"/>
                    <a:pt x="1158987" y="1000598"/>
                    <a:pt x="1159193" y="951829"/>
                  </a:cubicBezTo>
                  <a:cubicBezTo>
                    <a:pt x="1159469" y="902715"/>
                    <a:pt x="1123493" y="867015"/>
                    <a:pt x="1072110" y="866946"/>
                  </a:cubicBezTo>
                  <a:cubicBezTo>
                    <a:pt x="826405" y="866671"/>
                    <a:pt x="580700" y="866809"/>
                    <a:pt x="334995" y="866809"/>
                  </a:cubicBezTo>
                  <a:cubicBezTo>
                    <a:pt x="323783" y="866809"/>
                    <a:pt x="312846" y="867634"/>
                    <a:pt x="302184" y="871899"/>
                  </a:cubicBezTo>
                  <a:cubicBezTo>
                    <a:pt x="263457" y="887514"/>
                    <a:pt x="241446" y="926447"/>
                    <a:pt x="248737" y="967306"/>
                  </a:cubicBezTo>
                  <a:cubicBezTo>
                    <a:pt x="255547" y="1005620"/>
                    <a:pt x="290215" y="1035129"/>
                    <a:pt x="331212" y="1035267"/>
                  </a:cubicBezTo>
                  <a:cubicBezTo>
                    <a:pt x="454890" y="1035748"/>
                    <a:pt x="578637" y="1035404"/>
                    <a:pt x="702314" y="1035473"/>
                  </a:cubicBezTo>
                  <a:cubicBezTo>
                    <a:pt x="825167" y="1035473"/>
                    <a:pt x="948019" y="1035679"/>
                    <a:pt x="1070872" y="1035404"/>
                  </a:cubicBezTo>
                  <a:close/>
                  <a:moveTo>
                    <a:pt x="338228" y="619247"/>
                  </a:moveTo>
                  <a:cubicBezTo>
                    <a:pt x="284712" y="619384"/>
                    <a:pt x="247774" y="654121"/>
                    <a:pt x="247774" y="703510"/>
                  </a:cubicBezTo>
                  <a:cubicBezTo>
                    <a:pt x="247774" y="752899"/>
                    <a:pt x="284712" y="787705"/>
                    <a:pt x="338159" y="787773"/>
                  </a:cubicBezTo>
                  <a:cubicBezTo>
                    <a:pt x="512533" y="787980"/>
                    <a:pt x="686837" y="787911"/>
                    <a:pt x="861211" y="787773"/>
                  </a:cubicBezTo>
                  <a:cubicBezTo>
                    <a:pt x="916928" y="787705"/>
                    <a:pt x="953247" y="753449"/>
                    <a:pt x="952834" y="702272"/>
                  </a:cubicBezTo>
                  <a:cubicBezTo>
                    <a:pt x="952421" y="652883"/>
                    <a:pt x="915690" y="619316"/>
                    <a:pt x="861279" y="619178"/>
                  </a:cubicBezTo>
                  <a:cubicBezTo>
                    <a:pt x="774540" y="618972"/>
                    <a:pt x="687800" y="619109"/>
                    <a:pt x="601061" y="619109"/>
                  </a:cubicBezTo>
                  <a:cubicBezTo>
                    <a:pt x="513427" y="619178"/>
                    <a:pt x="425862" y="619040"/>
                    <a:pt x="338228" y="619247"/>
                  </a:cubicBezTo>
                  <a:close/>
                  <a:moveTo>
                    <a:pt x="697224" y="1283035"/>
                  </a:moveTo>
                  <a:cubicBezTo>
                    <a:pt x="751152" y="1282829"/>
                    <a:pt x="787610" y="1248780"/>
                    <a:pt x="787747" y="1199047"/>
                  </a:cubicBezTo>
                  <a:cubicBezTo>
                    <a:pt x="787885" y="1149177"/>
                    <a:pt x="751428" y="1114577"/>
                    <a:pt x="697775" y="1114440"/>
                  </a:cubicBezTo>
                  <a:cubicBezTo>
                    <a:pt x="577536" y="1114233"/>
                    <a:pt x="457366" y="1114233"/>
                    <a:pt x="337127" y="1114440"/>
                  </a:cubicBezTo>
                  <a:cubicBezTo>
                    <a:pt x="284162" y="1114577"/>
                    <a:pt x="247361" y="1150140"/>
                    <a:pt x="247774" y="1199735"/>
                  </a:cubicBezTo>
                  <a:cubicBezTo>
                    <a:pt x="248187" y="1247954"/>
                    <a:pt x="284919" y="1282691"/>
                    <a:pt x="336577" y="1282966"/>
                  </a:cubicBezTo>
                  <a:cubicBezTo>
                    <a:pt x="396697" y="1283310"/>
                    <a:pt x="456816" y="1283035"/>
                    <a:pt x="516866" y="1283035"/>
                  </a:cubicBezTo>
                  <a:cubicBezTo>
                    <a:pt x="576917" y="1283035"/>
                    <a:pt x="637105" y="1283310"/>
                    <a:pt x="697224" y="1283035"/>
                  </a:cubicBezTo>
                  <a:close/>
                  <a:moveTo>
                    <a:pt x="331350" y="416327"/>
                  </a:moveTo>
                  <a:cubicBezTo>
                    <a:pt x="378881" y="416602"/>
                    <a:pt x="415338" y="381590"/>
                    <a:pt x="416300" y="334746"/>
                  </a:cubicBezTo>
                  <a:cubicBezTo>
                    <a:pt x="417332" y="286046"/>
                    <a:pt x="381770" y="248488"/>
                    <a:pt x="334032" y="247800"/>
                  </a:cubicBezTo>
                  <a:cubicBezTo>
                    <a:pt x="284988" y="247044"/>
                    <a:pt x="248324" y="282194"/>
                    <a:pt x="247774" y="330482"/>
                  </a:cubicBezTo>
                  <a:cubicBezTo>
                    <a:pt x="247292" y="378563"/>
                    <a:pt x="283749" y="416052"/>
                    <a:pt x="331350" y="416327"/>
                  </a:cubicBezTo>
                  <a:close/>
                  <a:moveTo>
                    <a:pt x="663931" y="331101"/>
                  </a:moveTo>
                  <a:cubicBezTo>
                    <a:pt x="663588" y="284120"/>
                    <a:pt x="627612" y="248144"/>
                    <a:pt x="580631" y="247800"/>
                  </a:cubicBezTo>
                  <a:cubicBezTo>
                    <a:pt x="531724" y="247456"/>
                    <a:pt x="495611" y="282950"/>
                    <a:pt x="495474" y="331582"/>
                  </a:cubicBezTo>
                  <a:cubicBezTo>
                    <a:pt x="495268" y="379389"/>
                    <a:pt x="532275" y="416465"/>
                    <a:pt x="580081" y="416327"/>
                  </a:cubicBezTo>
                  <a:cubicBezTo>
                    <a:pt x="628369" y="416189"/>
                    <a:pt x="664275" y="379733"/>
                    <a:pt x="663931" y="331101"/>
                  </a:cubicBezTo>
                  <a:close/>
                </a:path>
              </a:pathLst>
            </a:custGeom>
            <a:solidFill>
              <a:schemeClr val="bg1"/>
            </a:solidFill>
            <a:ln w="6876" cap="flat">
              <a:noFill/>
              <a:prstDash val="solid"/>
              <a:miter/>
            </a:ln>
          </p:spPr>
          <p:txBody>
            <a:bodyPr rtlCol="0" anchor="ctr"/>
            <a:lstStyle/>
            <a:p>
              <a:endParaRPr lang="en-US"/>
            </a:p>
          </p:txBody>
        </p:sp>
      </p:grpSp>
      <p:grpSp>
        <p:nvGrpSpPr>
          <p:cNvPr id="177" name="Group 176">
            <a:extLst>
              <a:ext uri="{FF2B5EF4-FFF2-40B4-BE49-F238E27FC236}">
                <a16:creationId xmlns:a16="http://schemas.microsoft.com/office/drawing/2014/main" id="{6AFDC1C3-BEB0-4400-A6F3-95287F6E9D10}"/>
              </a:ext>
            </a:extLst>
          </p:cNvPr>
          <p:cNvGrpSpPr/>
          <p:nvPr/>
        </p:nvGrpSpPr>
        <p:grpSpPr>
          <a:xfrm>
            <a:off x="10178744" y="5456885"/>
            <a:ext cx="347244" cy="347416"/>
            <a:chOff x="13173071" y="3325196"/>
            <a:chExt cx="632245" cy="632562"/>
          </a:xfrm>
        </p:grpSpPr>
        <p:sp>
          <p:nvSpPr>
            <p:cNvPr id="181" name="Oval 180">
              <a:extLst>
                <a:ext uri="{FF2B5EF4-FFF2-40B4-BE49-F238E27FC236}">
                  <a16:creationId xmlns:a16="http://schemas.microsoft.com/office/drawing/2014/main" id="{59830E89-84C3-46B8-BCC1-D401BCF59B61}"/>
                </a:ext>
              </a:extLst>
            </p:cNvPr>
            <p:cNvSpPr/>
            <p:nvPr/>
          </p:nvSpPr>
          <p:spPr>
            <a:xfrm>
              <a:off x="13173071" y="3325196"/>
              <a:ext cx="632245" cy="632562"/>
            </a:xfrm>
            <a:prstGeom prst="ellipse">
              <a:avLst/>
            </a:prstGeom>
            <a:gradFill>
              <a:gsLst>
                <a:gs pos="44000">
                  <a:schemeClr val="tx2">
                    <a:lumMod val="60000"/>
                    <a:lumOff val="40000"/>
                    <a:alpha val="70000"/>
                  </a:schemeClr>
                </a:gs>
                <a:gs pos="0">
                  <a:schemeClr val="tx2">
                    <a:lumMod val="60000"/>
                    <a:lumOff val="40000"/>
                    <a:alpha val="20000"/>
                  </a:schemeClr>
                </a:gs>
                <a:gs pos="72000">
                  <a:schemeClr val="tx2">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Shape 181">
              <a:extLst>
                <a:ext uri="{FF2B5EF4-FFF2-40B4-BE49-F238E27FC236}">
                  <a16:creationId xmlns:a16="http://schemas.microsoft.com/office/drawing/2014/main" id="{0570BE47-AF12-4D7B-9680-3BB1879B7044}"/>
                </a:ext>
              </a:extLst>
            </p:cNvPr>
            <p:cNvSpPr/>
            <p:nvPr/>
          </p:nvSpPr>
          <p:spPr>
            <a:xfrm>
              <a:off x="13331802" y="3484086"/>
              <a:ext cx="314782" cy="314782"/>
            </a:xfrm>
            <a:custGeom>
              <a:avLst/>
              <a:gdLst>
                <a:gd name="connsiteX0" fmla="*/ 0 w 2607002"/>
                <a:gd name="connsiteY0" fmla="*/ 673769 h 2607003"/>
                <a:gd name="connsiteX1" fmla="*/ 68098 w 2607002"/>
                <a:gd name="connsiteY1" fmla="*/ 486601 h 2607003"/>
                <a:gd name="connsiteX2" fmla="*/ 95682 w 2607002"/>
                <a:gd name="connsiteY2" fmla="*/ 450076 h 2607003"/>
                <a:gd name="connsiteX3" fmla="*/ 341318 w 2607002"/>
                <a:gd name="connsiteY3" fmla="*/ 206503 h 2607003"/>
                <a:gd name="connsiteX4" fmla="*/ 659524 w 2607002"/>
                <a:gd name="connsiteY4" fmla="*/ 209943 h 2607003"/>
                <a:gd name="connsiteX5" fmla="*/ 859623 w 2607002"/>
                <a:gd name="connsiteY5" fmla="*/ 405709 h 2607003"/>
                <a:gd name="connsiteX6" fmla="*/ 1014117 w 2607002"/>
                <a:gd name="connsiteY6" fmla="*/ 564261 h 2607003"/>
                <a:gd name="connsiteX7" fmla="*/ 1015493 w 2607002"/>
                <a:gd name="connsiteY7" fmla="*/ 890171 h 2607003"/>
                <a:gd name="connsiteX8" fmla="*/ 839262 w 2607002"/>
                <a:gd name="connsiteY8" fmla="*/ 1070116 h 2607003"/>
                <a:gd name="connsiteX9" fmla="*/ 830389 w 2607002"/>
                <a:gd name="connsiteY9" fmla="*/ 1118198 h 2607003"/>
                <a:gd name="connsiteX10" fmla="*/ 1014599 w 2607002"/>
                <a:gd name="connsiteY10" fmla="*/ 1382819 h 2607003"/>
                <a:gd name="connsiteX11" fmla="*/ 1393543 w 2607002"/>
                <a:gd name="connsiteY11" fmla="*/ 1720491 h 2607003"/>
                <a:gd name="connsiteX12" fmla="*/ 1488743 w 2607002"/>
                <a:gd name="connsiteY12" fmla="*/ 1774282 h 2607003"/>
                <a:gd name="connsiteX13" fmla="*/ 1530772 w 2607002"/>
                <a:gd name="connsiteY13" fmla="*/ 1767541 h 2607003"/>
                <a:gd name="connsiteX14" fmla="*/ 1712780 w 2607002"/>
                <a:gd name="connsiteY14" fmla="*/ 1589728 h 2607003"/>
                <a:gd name="connsiteX15" fmla="*/ 2033806 w 2607002"/>
                <a:gd name="connsiteY15" fmla="*/ 1590072 h 2607003"/>
                <a:gd name="connsiteX16" fmla="*/ 2375399 w 2607002"/>
                <a:gd name="connsiteY16" fmla="*/ 1932284 h 2607003"/>
                <a:gd name="connsiteX17" fmla="*/ 2380971 w 2607002"/>
                <a:gd name="connsiteY17" fmla="*/ 2281238 h 2607003"/>
                <a:gd name="connsiteX18" fmla="*/ 2159066 w 2607002"/>
                <a:gd name="connsiteY18" fmla="*/ 2509058 h 2607003"/>
                <a:gd name="connsiteX19" fmla="*/ 1940050 w 2607002"/>
                <a:gd name="connsiteY19" fmla="*/ 2608867 h 2607003"/>
                <a:gd name="connsiteX20" fmla="*/ 1807637 w 2607002"/>
                <a:gd name="connsiteY20" fmla="*/ 2608867 h 2607003"/>
                <a:gd name="connsiteX21" fmla="*/ 1626041 w 2607002"/>
                <a:gd name="connsiteY21" fmla="*/ 2572135 h 2607003"/>
                <a:gd name="connsiteX22" fmla="*/ 1274611 w 2607002"/>
                <a:gd name="connsiteY22" fmla="*/ 2424932 h 2607003"/>
                <a:gd name="connsiteX23" fmla="*/ 668947 w 2607002"/>
                <a:gd name="connsiteY23" fmla="*/ 1981398 h 2607003"/>
                <a:gd name="connsiteX24" fmla="*/ 367594 w 2607002"/>
                <a:gd name="connsiteY24" fmla="*/ 1630175 h 2607003"/>
                <a:gd name="connsiteX25" fmla="*/ 55717 w 2607002"/>
                <a:gd name="connsiteY25" fmla="*/ 1040882 h 2607003"/>
                <a:gd name="connsiteX26" fmla="*/ 0 w 2607002"/>
                <a:gd name="connsiteY26" fmla="*/ 795934 h 2607003"/>
                <a:gd name="connsiteX27" fmla="*/ 0 w 2607002"/>
                <a:gd name="connsiteY27" fmla="*/ 673769 h 2607003"/>
                <a:gd name="connsiteX28" fmla="*/ 153944 w 2607002"/>
                <a:gd name="connsiteY28" fmla="*/ 725153 h 2607003"/>
                <a:gd name="connsiteX29" fmla="*/ 192258 w 2607002"/>
                <a:gd name="connsiteY29" fmla="*/ 959783 h 2607003"/>
                <a:gd name="connsiteX30" fmla="*/ 461006 w 2607002"/>
                <a:gd name="connsiteY30" fmla="*/ 1494253 h 2607003"/>
                <a:gd name="connsiteX31" fmla="*/ 909356 w 2607002"/>
                <a:gd name="connsiteY31" fmla="*/ 1992266 h 2607003"/>
                <a:gd name="connsiteX32" fmla="*/ 1419063 w 2607002"/>
                <a:gd name="connsiteY32" fmla="*/ 2326017 h 2607003"/>
                <a:gd name="connsiteX33" fmla="*/ 1857369 w 2607002"/>
                <a:gd name="connsiteY33" fmla="*/ 2456712 h 2607003"/>
                <a:gd name="connsiteX34" fmla="*/ 2072808 w 2607002"/>
                <a:gd name="connsiteY34" fmla="*/ 2379808 h 2607003"/>
                <a:gd name="connsiteX35" fmla="*/ 2252753 w 2607002"/>
                <a:gd name="connsiteY35" fmla="*/ 2196218 h 2607003"/>
                <a:gd name="connsiteX36" fmla="*/ 2252409 w 2607002"/>
                <a:gd name="connsiteY36" fmla="*/ 2023564 h 2607003"/>
                <a:gd name="connsiteX37" fmla="*/ 2095920 w 2607002"/>
                <a:gd name="connsiteY37" fmla="*/ 1866800 h 2607003"/>
                <a:gd name="connsiteX38" fmla="*/ 1946310 w 2607002"/>
                <a:gd name="connsiteY38" fmla="*/ 1717602 h 2607003"/>
                <a:gd name="connsiteX39" fmla="*/ 1805642 w 2607002"/>
                <a:gd name="connsiteY39" fmla="*/ 1711274 h 2607003"/>
                <a:gd name="connsiteX40" fmla="*/ 1779434 w 2607002"/>
                <a:gd name="connsiteY40" fmla="*/ 1735349 h 2607003"/>
                <a:gd name="connsiteX41" fmla="*/ 1602791 w 2607002"/>
                <a:gd name="connsiteY41" fmla="*/ 1911511 h 2607003"/>
                <a:gd name="connsiteX42" fmla="*/ 1465149 w 2607002"/>
                <a:gd name="connsiteY42" fmla="*/ 1935586 h 2607003"/>
                <a:gd name="connsiteX43" fmla="*/ 1317809 w 2607002"/>
                <a:gd name="connsiteY43" fmla="*/ 1855037 h 2607003"/>
                <a:gd name="connsiteX44" fmla="*/ 855290 w 2607002"/>
                <a:gd name="connsiteY44" fmla="*/ 1432895 h 2607003"/>
                <a:gd name="connsiteX45" fmla="*/ 672111 w 2607002"/>
                <a:gd name="connsiteY45" fmla="*/ 1143374 h 2607003"/>
                <a:gd name="connsiteX46" fmla="*/ 700864 w 2607002"/>
                <a:gd name="connsiteY46" fmla="*/ 988535 h 2607003"/>
                <a:gd name="connsiteX47" fmla="*/ 723289 w 2607002"/>
                <a:gd name="connsiteY47" fmla="*/ 967762 h 2607003"/>
                <a:gd name="connsiteX48" fmla="*/ 889339 w 2607002"/>
                <a:gd name="connsiteY48" fmla="*/ 802606 h 2607003"/>
                <a:gd name="connsiteX49" fmla="*/ 888926 w 2607002"/>
                <a:gd name="connsiteY49" fmla="*/ 654303 h 2607003"/>
                <a:gd name="connsiteX50" fmla="*/ 582345 w 2607002"/>
                <a:gd name="connsiteY50" fmla="*/ 345245 h 2607003"/>
                <a:gd name="connsiteX51" fmla="*/ 416914 w 2607002"/>
                <a:gd name="connsiteY51" fmla="*/ 343388 h 2607003"/>
                <a:gd name="connsiteX52" fmla="*/ 400543 w 2607002"/>
                <a:gd name="connsiteY52" fmla="*/ 359415 h 2607003"/>
                <a:gd name="connsiteX53" fmla="*/ 247287 w 2607002"/>
                <a:gd name="connsiteY53" fmla="*/ 512190 h 2607003"/>
                <a:gd name="connsiteX54" fmla="*/ 153944 w 2607002"/>
                <a:gd name="connsiteY54" fmla="*/ 725153 h 2607003"/>
                <a:gd name="connsiteX55" fmla="*/ 1368436 w 2607002"/>
                <a:gd name="connsiteY55" fmla="*/ 60814 h 2607003"/>
                <a:gd name="connsiteX56" fmla="*/ 1420438 w 2607002"/>
                <a:gd name="connsiteY56" fmla="*/ 148723 h 2607003"/>
                <a:gd name="connsiteX57" fmla="*/ 1452630 w 2607002"/>
                <a:gd name="connsiteY57" fmla="*/ 156289 h 2607003"/>
                <a:gd name="connsiteX58" fmla="*/ 1813208 w 2607002"/>
                <a:gd name="connsiteY58" fmla="*/ 284232 h 2607003"/>
                <a:gd name="connsiteX59" fmla="*/ 2164775 w 2607002"/>
                <a:gd name="connsiteY59" fmla="*/ 566187 h 2607003"/>
                <a:gd name="connsiteX60" fmla="*/ 2413301 w 2607002"/>
                <a:gd name="connsiteY60" fmla="*/ 1006282 h 2607003"/>
                <a:gd name="connsiteX61" fmla="*/ 2459181 w 2607002"/>
                <a:gd name="connsiteY61" fmla="*/ 1186090 h 2607003"/>
                <a:gd name="connsiteX62" fmla="*/ 2551699 w 2607002"/>
                <a:gd name="connsiteY62" fmla="*/ 1236785 h 2607003"/>
                <a:gd name="connsiteX63" fmla="*/ 2606040 w 2607002"/>
                <a:gd name="connsiteY63" fmla="*/ 1146194 h 2607003"/>
                <a:gd name="connsiteX64" fmla="*/ 2598198 w 2607002"/>
                <a:gd name="connsiteY64" fmla="*/ 1108843 h 2607003"/>
                <a:gd name="connsiteX65" fmla="*/ 2129144 w 2607002"/>
                <a:gd name="connsiteY65" fmla="*/ 315530 h 2607003"/>
                <a:gd name="connsiteX66" fmla="*/ 1564615 w 2607002"/>
                <a:gd name="connsiteY66" fmla="*/ 23188 h 2607003"/>
                <a:gd name="connsiteX67" fmla="*/ 1455451 w 2607002"/>
                <a:gd name="connsiteY67" fmla="*/ 7 h 2607003"/>
                <a:gd name="connsiteX68" fmla="*/ 1368436 w 2607002"/>
                <a:gd name="connsiteY68" fmla="*/ 60814 h 2607003"/>
                <a:gd name="connsiteX69" fmla="*/ 1345599 w 2607002"/>
                <a:gd name="connsiteY69" fmla="*/ 541562 h 2607003"/>
                <a:gd name="connsiteX70" fmla="*/ 1406268 w 2607002"/>
                <a:gd name="connsiteY70" fmla="*/ 623899 h 2607003"/>
                <a:gd name="connsiteX71" fmla="*/ 1428555 w 2607002"/>
                <a:gd name="connsiteY71" fmla="*/ 628920 h 2607003"/>
                <a:gd name="connsiteX72" fmla="*/ 1921616 w 2607002"/>
                <a:gd name="connsiteY72" fmla="*/ 1010272 h 2607003"/>
                <a:gd name="connsiteX73" fmla="*/ 1984280 w 2607002"/>
                <a:gd name="connsiteY73" fmla="*/ 1200466 h 2607003"/>
                <a:gd name="connsiteX74" fmla="*/ 2078586 w 2607002"/>
                <a:gd name="connsiteY74" fmla="*/ 1259967 h 2607003"/>
                <a:gd name="connsiteX75" fmla="*/ 2134028 w 2607002"/>
                <a:gd name="connsiteY75" fmla="*/ 1167036 h 2607003"/>
                <a:gd name="connsiteX76" fmla="*/ 2118689 w 2607002"/>
                <a:gd name="connsiteY76" fmla="*/ 1097562 h 2607003"/>
                <a:gd name="connsiteX77" fmla="*/ 1633194 w 2607002"/>
                <a:gd name="connsiteY77" fmla="*/ 532482 h 2607003"/>
                <a:gd name="connsiteX78" fmla="*/ 1434471 w 2607002"/>
                <a:gd name="connsiteY78" fmla="*/ 473463 h 2607003"/>
                <a:gd name="connsiteX79" fmla="*/ 1345599 w 2607002"/>
                <a:gd name="connsiteY79" fmla="*/ 541562 h 260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07002" h="2607003">
                  <a:moveTo>
                    <a:pt x="0" y="673769"/>
                  </a:moveTo>
                  <a:cubicBezTo>
                    <a:pt x="11075" y="607184"/>
                    <a:pt x="28890" y="542937"/>
                    <a:pt x="68098" y="486601"/>
                  </a:cubicBezTo>
                  <a:cubicBezTo>
                    <a:pt x="76834" y="474082"/>
                    <a:pt x="85226" y="461082"/>
                    <a:pt x="95682" y="450076"/>
                  </a:cubicBezTo>
                  <a:cubicBezTo>
                    <a:pt x="175336" y="366638"/>
                    <a:pt x="252927" y="280861"/>
                    <a:pt x="341318" y="206503"/>
                  </a:cubicBezTo>
                  <a:cubicBezTo>
                    <a:pt x="434317" y="128293"/>
                    <a:pt x="566662" y="130976"/>
                    <a:pt x="659524" y="209943"/>
                  </a:cubicBezTo>
                  <a:cubicBezTo>
                    <a:pt x="730718" y="270475"/>
                    <a:pt x="793795" y="339536"/>
                    <a:pt x="859623" y="405709"/>
                  </a:cubicBezTo>
                  <a:cubicBezTo>
                    <a:pt x="911694" y="457986"/>
                    <a:pt x="966242" y="507856"/>
                    <a:pt x="1014117" y="564261"/>
                  </a:cubicBezTo>
                  <a:cubicBezTo>
                    <a:pt x="1097211" y="662282"/>
                    <a:pt x="1098174" y="791807"/>
                    <a:pt x="1015493" y="890171"/>
                  </a:cubicBezTo>
                  <a:cubicBezTo>
                    <a:pt x="961358" y="954624"/>
                    <a:pt x="899519" y="1011648"/>
                    <a:pt x="839262" y="1070116"/>
                  </a:cubicBezTo>
                  <a:cubicBezTo>
                    <a:pt x="823373" y="1085524"/>
                    <a:pt x="820071" y="1097493"/>
                    <a:pt x="830389" y="1118198"/>
                  </a:cubicBezTo>
                  <a:cubicBezTo>
                    <a:pt x="879021" y="1215462"/>
                    <a:pt x="943818" y="1301307"/>
                    <a:pt x="1014599" y="1382819"/>
                  </a:cubicBezTo>
                  <a:cubicBezTo>
                    <a:pt x="1126445" y="1511518"/>
                    <a:pt x="1250811" y="1626323"/>
                    <a:pt x="1393543" y="1720491"/>
                  </a:cubicBezTo>
                  <a:cubicBezTo>
                    <a:pt x="1424084" y="1740646"/>
                    <a:pt x="1457033" y="1756398"/>
                    <a:pt x="1488743" y="1774282"/>
                  </a:cubicBezTo>
                  <a:cubicBezTo>
                    <a:pt x="1505940" y="1783981"/>
                    <a:pt x="1517083" y="1781023"/>
                    <a:pt x="1530772" y="1767541"/>
                  </a:cubicBezTo>
                  <a:cubicBezTo>
                    <a:pt x="1591166" y="1708041"/>
                    <a:pt x="1648603" y="1645376"/>
                    <a:pt x="1712780" y="1589728"/>
                  </a:cubicBezTo>
                  <a:cubicBezTo>
                    <a:pt x="1805848" y="1508973"/>
                    <a:pt x="1942802" y="1507116"/>
                    <a:pt x="2033806" y="1590072"/>
                  </a:cubicBezTo>
                  <a:cubicBezTo>
                    <a:pt x="2152944" y="1698686"/>
                    <a:pt x="2265066" y="1814866"/>
                    <a:pt x="2375399" y="1932284"/>
                  </a:cubicBezTo>
                  <a:cubicBezTo>
                    <a:pt x="2476171" y="2039454"/>
                    <a:pt x="2477753" y="2170767"/>
                    <a:pt x="2380971" y="2281238"/>
                  </a:cubicBezTo>
                  <a:cubicBezTo>
                    <a:pt x="2311222" y="2360892"/>
                    <a:pt x="2235419" y="2435525"/>
                    <a:pt x="2159066" y="2509058"/>
                  </a:cubicBezTo>
                  <a:cubicBezTo>
                    <a:pt x="2098672" y="2567251"/>
                    <a:pt x="2021700" y="2594628"/>
                    <a:pt x="1940050" y="2608867"/>
                  </a:cubicBezTo>
                  <a:cubicBezTo>
                    <a:pt x="1895890" y="2608867"/>
                    <a:pt x="1851797" y="2608867"/>
                    <a:pt x="1807637" y="2608867"/>
                  </a:cubicBezTo>
                  <a:cubicBezTo>
                    <a:pt x="1746554" y="2599512"/>
                    <a:pt x="1685610" y="2589194"/>
                    <a:pt x="1626041" y="2572135"/>
                  </a:cubicBezTo>
                  <a:cubicBezTo>
                    <a:pt x="1503051" y="2536916"/>
                    <a:pt x="1387558" y="2484089"/>
                    <a:pt x="1274611" y="2424932"/>
                  </a:cubicBezTo>
                  <a:cubicBezTo>
                    <a:pt x="1050437" y="2307514"/>
                    <a:pt x="849236" y="2158523"/>
                    <a:pt x="668947" y="1981398"/>
                  </a:cubicBezTo>
                  <a:cubicBezTo>
                    <a:pt x="558614" y="1872991"/>
                    <a:pt x="458599" y="1755366"/>
                    <a:pt x="367594" y="1630175"/>
                  </a:cubicBezTo>
                  <a:cubicBezTo>
                    <a:pt x="235731" y="1448579"/>
                    <a:pt x="127943" y="1254188"/>
                    <a:pt x="55717" y="1040882"/>
                  </a:cubicBezTo>
                  <a:cubicBezTo>
                    <a:pt x="28684" y="961090"/>
                    <a:pt x="10731" y="879372"/>
                    <a:pt x="0" y="795934"/>
                  </a:cubicBezTo>
                  <a:cubicBezTo>
                    <a:pt x="0" y="755212"/>
                    <a:pt x="0" y="714491"/>
                    <a:pt x="0" y="673769"/>
                  </a:cubicBezTo>
                  <a:close/>
                  <a:moveTo>
                    <a:pt x="153944" y="725153"/>
                  </a:moveTo>
                  <a:cubicBezTo>
                    <a:pt x="153806" y="813887"/>
                    <a:pt x="169696" y="887488"/>
                    <a:pt x="192258" y="959783"/>
                  </a:cubicBezTo>
                  <a:cubicBezTo>
                    <a:pt x="252584" y="1152591"/>
                    <a:pt x="345858" y="1328890"/>
                    <a:pt x="461006" y="1494253"/>
                  </a:cubicBezTo>
                  <a:cubicBezTo>
                    <a:pt x="589705" y="1679013"/>
                    <a:pt x="738215" y="1845751"/>
                    <a:pt x="909356" y="1992266"/>
                  </a:cubicBezTo>
                  <a:cubicBezTo>
                    <a:pt x="1064950" y="2125437"/>
                    <a:pt x="1234990" y="2236802"/>
                    <a:pt x="1419063" y="2326017"/>
                  </a:cubicBezTo>
                  <a:cubicBezTo>
                    <a:pt x="1557736" y="2393222"/>
                    <a:pt x="1700536" y="2448801"/>
                    <a:pt x="1857369" y="2456712"/>
                  </a:cubicBezTo>
                  <a:cubicBezTo>
                    <a:pt x="1940119" y="2460908"/>
                    <a:pt x="2014684" y="2441441"/>
                    <a:pt x="2072808" y="2379808"/>
                  </a:cubicBezTo>
                  <a:cubicBezTo>
                    <a:pt x="2131621" y="2317419"/>
                    <a:pt x="2193047" y="2257644"/>
                    <a:pt x="2252753" y="2196218"/>
                  </a:cubicBezTo>
                  <a:cubicBezTo>
                    <a:pt x="2311222" y="2136030"/>
                    <a:pt x="2311015" y="2083202"/>
                    <a:pt x="2252409" y="2023564"/>
                  </a:cubicBezTo>
                  <a:cubicBezTo>
                    <a:pt x="2200682" y="1970874"/>
                    <a:pt x="2148129" y="1919009"/>
                    <a:pt x="2095920" y="1866800"/>
                  </a:cubicBezTo>
                  <a:cubicBezTo>
                    <a:pt x="2046119" y="1816998"/>
                    <a:pt x="1996662" y="1766784"/>
                    <a:pt x="1946310" y="1717602"/>
                  </a:cubicBezTo>
                  <a:cubicBezTo>
                    <a:pt x="1900705" y="1673029"/>
                    <a:pt x="1855443" y="1671378"/>
                    <a:pt x="1805642" y="1711274"/>
                  </a:cubicBezTo>
                  <a:cubicBezTo>
                    <a:pt x="1796425" y="1718703"/>
                    <a:pt x="1787826" y="1727026"/>
                    <a:pt x="1779434" y="1735349"/>
                  </a:cubicBezTo>
                  <a:cubicBezTo>
                    <a:pt x="1720484" y="1794024"/>
                    <a:pt x="1662016" y="1853180"/>
                    <a:pt x="1602791" y="1911511"/>
                  </a:cubicBezTo>
                  <a:cubicBezTo>
                    <a:pt x="1562276" y="1951338"/>
                    <a:pt x="1515845" y="1960624"/>
                    <a:pt x="1465149" y="1935586"/>
                  </a:cubicBezTo>
                  <a:cubicBezTo>
                    <a:pt x="1415004" y="1910823"/>
                    <a:pt x="1364928" y="1885578"/>
                    <a:pt x="1317809" y="1855037"/>
                  </a:cubicBezTo>
                  <a:cubicBezTo>
                    <a:pt x="1140203" y="1740027"/>
                    <a:pt x="988941" y="1595988"/>
                    <a:pt x="855290" y="1432895"/>
                  </a:cubicBezTo>
                  <a:cubicBezTo>
                    <a:pt x="782376" y="1344023"/>
                    <a:pt x="718955" y="1248961"/>
                    <a:pt x="672111" y="1143374"/>
                  </a:cubicBezTo>
                  <a:cubicBezTo>
                    <a:pt x="644597" y="1081328"/>
                    <a:pt x="652645" y="1035929"/>
                    <a:pt x="700864" y="988535"/>
                  </a:cubicBezTo>
                  <a:cubicBezTo>
                    <a:pt x="708156" y="981382"/>
                    <a:pt x="716066" y="974916"/>
                    <a:pt x="723289" y="967762"/>
                  </a:cubicBezTo>
                  <a:cubicBezTo>
                    <a:pt x="778799" y="912870"/>
                    <a:pt x="835342" y="858942"/>
                    <a:pt x="889339" y="802606"/>
                  </a:cubicBezTo>
                  <a:cubicBezTo>
                    <a:pt x="936526" y="753424"/>
                    <a:pt x="936457" y="703072"/>
                    <a:pt x="888926" y="654303"/>
                  </a:cubicBezTo>
                  <a:cubicBezTo>
                    <a:pt x="787673" y="550366"/>
                    <a:pt x="685594" y="447256"/>
                    <a:pt x="582345" y="345245"/>
                  </a:cubicBezTo>
                  <a:cubicBezTo>
                    <a:pt x="526284" y="289872"/>
                    <a:pt x="475726" y="290767"/>
                    <a:pt x="416914" y="343388"/>
                  </a:cubicBezTo>
                  <a:cubicBezTo>
                    <a:pt x="411205" y="348478"/>
                    <a:pt x="405908" y="353981"/>
                    <a:pt x="400543" y="359415"/>
                  </a:cubicBezTo>
                  <a:cubicBezTo>
                    <a:pt x="349503" y="410386"/>
                    <a:pt x="299427" y="462389"/>
                    <a:pt x="247287" y="512190"/>
                  </a:cubicBezTo>
                  <a:cubicBezTo>
                    <a:pt x="182490" y="574029"/>
                    <a:pt x="150436" y="648181"/>
                    <a:pt x="153944" y="725153"/>
                  </a:cubicBezTo>
                  <a:close/>
                  <a:moveTo>
                    <a:pt x="1368436" y="60814"/>
                  </a:moveTo>
                  <a:cubicBezTo>
                    <a:pt x="1361764" y="101398"/>
                    <a:pt x="1382262" y="136410"/>
                    <a:pt x="1420438" y="148723"/>
                  </a:cubicBezTo>
                  <a:cubicBezTo>
                    <a:pt x="1430894" y="152093"/>
                    <a:pt x="1441762" y="154226"/>
                    <a:pt x="1452630" y="156289"/>
                  </a:cubicBezTo>
                  <a:cubicBezTo>
                    <a:pt x="1579404" y="180433"/>
                    <a:pt x="1699642" y="222875"/>
                    <a:pt x="1813208" y="284232"/>
                  </a:cubicBezTo>
                  <a:cubicBezTo>
                    <a:pt x="1947548" y="356802"/>
                    <a:pt x="2064554" y="451245"/>
                    <a:pt x="2164775" y="566187"/>
                  </a:cubicBezTo>
                  <a:cubicBezTo>
                    <a:pt x="2277723" y="695712"/>
                    <a:pt x="2360610" y="842433"/>
                    <a:pt x="2413301" y="1006282"/>
                  </a:cubicBezTo>
                  <a:cubicBezTo>
                    <a:pt x="2432286" y="1065370"/>
                    <a:pt x="2441847" y="1126727"/>
                    <a:pt x="2459181" y="1186090"/>
                  </a:cubicBezTo>
                  <a:cubicBezTo>
                    <a:pt x="2471150" y="1226949"/>
                    <a:pt x="2512766" y="1247860"/>
                    <a:pt x="2551699" y="1236785"/>
                  </a:cubicBezTo>
                  <a:cubicBezTo>
                    <a:pt x="2592283" y="1225229"/>
                    <a:pt x="2614225" y="1188773"/>
                    <a:pt x="2606040" y="1146194"/>
                  </a:cubicBezTo>
                  <a:cubicBezTo>
                    <a:pt x="2603633" y="1133675"/>
                    <a:pt x="2600812" y="1121293"/>
                    <a:pt x="2598198" y="1108843"/>
                  </a:cubicBezTo>
                  <a:cubicBezTo>
                    <a:pt x="2532920" y="790568"/>
                    <a:pt x="2374299" y="526841"/>
                    <a:pt x="2129144" y="315530"/>
                  </a:cubicBezTo>
                  <a:cubicBezTo>
                    <a:pt x="1964607" y="173692"/>
                    <a:pt x="1775238" y="77185"/>
                    <a:pt x="1564615" y="23188"/>
                  </a:cubicBezTo>
                  <a:cubicBezTo>
                    <a:pt x="1525269" y="13076"/>
                    <a:pt x="1485097" y="6197"/>
                    <a:pt x="1455451" y="7"/>
                  </a:cubicBezTo>
                  <a:cubicBezTo>
                    <a:pt x="1406406" y="-475"/>
                    <a:pt x="1374283" y="25045"/>
                    <a:pt x="1368436" y="60814"/>
                  </a:cubicBezTo>
                  <a:close/>
                  <a:moveTo>
                    <a:pt x="1345599" y="541562"/>
                  </a:moveTo>
                  <a:cubicBezTo>
                    <a:pt x="1340715" y="578362"/>
                    <a:pt x="1366716" y="613650"/>
                    <a:pt x="1406268" y="623899"/>
                  </a:cubicBezTo>
                  <a:cubicBezTo>
                    <a:pt x="1413628" y="625825"/>
                    <a:pt x="1421126" y="627338"/>
                    <a:pt x="1428555" y="628920"/>
                  </a:cubicBezTo>
                  <a:cubicBezTo>
                    <a:pt x="1653555" y="677621"/>
                    <a:pt x="1816716" y="806389"/>
                    <a:pt x="1921616" y="1010272"/>
                  </a:cubicBezTo>
                  <a:cubicBezTo>
                    <a:pt x="1952501" y="1070322"/>
                    <a:pt x="1968597" y="1135188"/>
                    <a:pt x="1984280" y="1200466"/>
                  </a:cubicBezTo>
                  <a:cubicBezTo>
                    <a:pt x="1995492" y="1247103"/>
                    <a:pt x="2035113" y="1269941"/>
                    <a:pt x="2078586" y="1259967"/>
                  </a:cubicBezTo>
                  <a:cubicBezTo>
                    <a:pt x="2117726" y="1250956"/>
                    <a:pt x="2141526" y="1211885"/>
                    <a:pt x="2134028" y="1167036"/>
                  </a:cubicBezTo>
                  <a:cubicBezTo>
                    <a:pt x="2130107" y="1143649"/>
                    <a:pt x="2125155" y="1120330"/>
                    <a:pt x="2118689" y="1097562"/>
                  </a:cubicBezTo>
                  <a:cubicBezTo>
                    <a:pt x="2043574" y="834798"/>
                    <a:pt x="1881582" y="646186"/>
                    <a:pt x="1633194" y="532482"/>
                  </a:cubicBezTo>
                  <a:cubicBezTo>
                    <a:pt x="1567504" y="502422"/>
                    <a:pt x="1498442" y="481855"/>
                    <a:pt x="1434471" y="473463"/>
                  </a:cubicBezTo>
                  <a:cubicBezTo>
                    <a:pt x="1382468" y="472569"/>
                    <a:pt x="1351239" y="498914"/>
                    <a:pt x="1345599" y="541562"/>
                  </a:cubicBezTo>
                  <a:close/>
                </a:path>
              </a:pathLst>
            </a:custGeom>
            <a:solidFill>
              <a:schemeClr val="bg1"/>
            </a:solidFill>
            <a:ln w="6876" cap="flat">
              <a:noFill/>
              <a:prstDash val="solid"/>
              <a:miter/>
            </a:ln>
          </p:spPr>
          <p:txBody>
            <a:bodyPr rtlCol="0" anchor="ctr"/>
            <a:lstStyle/>
            <a:p>
              <a:endParaRPr lang="en-US"/>
            </a:p>
          </p:txBody>
        </p:sp>
      </p:grpSp>
      <p:grpSp>
        <p:nvGrpSpPr>
          <p:cNvPr id="178" name="Group 177">
            <a:extLst>
              <a:ext uri="{FF2B5EF4-FFF2-40B4-BE49-F238E27FC236}">
                <a16:creationId xmlns:a16="http://schemas.microsoft.com/office/drawing/2014/main" id="{D8B0A758-B82E-4446-857B-BE6087D80177}"/>
              </a:ext>
            </a:extLst>
          </p:cNvPr>
          <p:cNvGrpSpPr/>
          <p:nvPr/>
        </p:nvGrpSpPr>
        <p:grpSpPr>
          <a:xfrm>
            <a:off x="10614486" y="5456885"/>
            <a:ext cx="347244" cy="347416"/>
            <a:chOff x="13173071" y="4303096"/>
            <a:chExt cx="632245" cy="632562"/>
          </a:xfrm>
        </p:grpSpPr>
        <p:sp>
          <p:nvSpPr>
            <p:cNvPr id="179" name="Oval 178">
              <a:extLst>
                <a:ext uri="{FF2B5EF4-FFF2-40B4-BE49-F238E27FC236}">
                  <a16:creationId xmlns:a16="http://schemas.microsoft.com/office/drawing/2014/main" id="{AA2A15A7-0615-452E-92AE-76864DB378F7}"/>
                </a:ext>
              </a:extLst>
            </p:cNvPr>
            <p:cNvSpPr/>
            <p:nvPr/>
          </p:nvSpPr>
          <p:spPr>
            <a:xfrm>
              <a:off x="13173071" y="4303096"/>
              <a:ext cx="632245" cy="632562"/>
            </a:xfrm>
            <a:prstGeom prst="ellipse">
              <a:avLst/>
            </a:prstGeom>
            <a:gradFill>
              <a:gsLst>
                <a:gs pos="44000">
                  <a:schemeClr val="accent1">
                    <a:lumMod val="60000"/>
                    <a:lumOff val="40000"/>
                    <a:alpha val="76000"/>
                  </a:schemeClr>
                </a:gs>
                <a:gs pos="0">
                  <a:schemeClr val="accent1">
                    <a:lumMod val="60000"/>
                    <a:lumOff val="40000"/>
                    <a:alpha val="30000"/>
                  </a:schemeClr>
                </a:gs>
                <a:gs pos="7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Shape 179">
              <a:extLst>
                <a:ext uri="{FF2B5EF4-FFF2-40B4-BE49-F238E27FC236}">
                  <a16:creationId xmlns:a16="http://schemas.microsoft.com/office/drawing/2014/main" id="{617B59C2-2208-419C-9ED3-086FE10F12E5}"/>
                </a:ext>
              </a:extLst>
            </p:cNvPr>
            <p:cNvSpPr/>
            <p:nvPr/>
          </p:nvSpPr>
          <p:spPr>
            <a:xfrm>
              <a:off x="13331802" y="4490078"/>
              <a:ext cx="314782" cy="258598"/>
            </a:xfrm>
            <a:custGeom>
              <a:avLst/>
              <a:gdLst>
                <a:gd name="connsiteX0" fmla="*/ 0 w 2813361"/>
                <a:gd name="connsiteY0" fmla="*/ 2137442 h 2311221"/>
                <a:gd name="connsiteX1" fmla="*/ 0 w 2813361"/>
                <a:gd name="connsiteY1" fmla="*/ 2049396 h 2311221"/>
                <a:gd name="connsiteX2" fmla="*/ 23869 w 2813361"/>
                <a:gd name="connsiteY2" fmla="*/ 1982054 h 2311221"/>
                <a:gd name="connsiteX3" fmla="*/ 202713 w 2813361"/>
                <a:gd name="connsiteY3" fmla="*/ 1535218 h 2311221"/>
                <a:gd name="connsiteX4" fmla="*/ 218328 w 2813361"/>
                <a:gd name="connsiteY4" fmla="*/ 1455219 h 2311221"/>
                <a:gd name="connsiteX5" fmla="*/ 218053 w 2813361"/>
                <a:gd name="connsiteY5" fmla="*/ 49295 h 2311221"/>
                <a:gd name="connsiteX6" fmla="*/ 266891 w 2813361"/>
                <a:gd name="connsiteY6" fmla="*/ 182 h 2311221"/>
                <a:gd name="connsiteX7" fmla="*/ 2550529 w 2813361"/>
                <a:gd name="connsiteY7" fmla="*/ 113 h 2311221"/>
                <a:gd name="connsiteX8" fmla="*/ 2575292 w 2813361"/>
                <a:gd name="connsiteY8" fmla="*/ 113 h 2311221"/>
                <a:gd name="connsiteX9" fmla="*/ 2599505 w 2813361"/>
                <a:gd name="connsiteY9" fmla="*/ 24395 h 2311221"/>
                <a:gd name="connsiteX10" fmla="*/ 2599505 w 2813361"/>
                <a:gd name="connsiteY10" fmla="*/ 54660 h 2311221"/>
                <a:gd name="connsiteX11" fmla="*/ 2599230 w 2813361"/>
                <a:gd name="connsiteY11" fmla="*/ 1457833 h 2311221"/>
                <a:gd name="connsiteX12" fmla="*/ 2613813 w 2813361"/>
                <a:gd name="connsiteY12" fmla="*/ 1532467 h 2311221"/>
                <a:gd name="connsiteX13" fmla="*/ 2797954 w 2813361"/>
                <a:gd name="connsiteY13" fmla="*/ 1992028 h 2311221"/>
                <a:gd name="connsiteX14" fmla="*/ 2814669 w 2813361"/>
                <a:gd name="connsiteY14" fmla="*/ 2139850 h 2311221"/>
                <a:gd name="connsiteX15" fmla="*/ 2588843 w 2813361"/>
                <a:gd name="connsiteY15" fmla="*/ 2315462 h 2311221"/>
                <a:gd name="connsiteX16" fmla="*/ 764698 w 2813361"/>
                <a:gd name="connsiteY16" fmla="*/ 2315530 h 2311221"/>
                <a:gd name="connsiteX17" fmla="*/ 219910 w 2813361"/>
                <a:gd name="connsiteY17" fmla="*/ 2315393 h 2311221"/>
                <a:gd name="connsiteX18" fmla="*/ 47325 w 2813361"/>
                <a:gd name="connsiteY18" fmla="*/ 2232712 h 2311221"/>
                <a:gd name="connsiteX19" fmla="*/ 0 w 2813361"/>
                <a:gd name="connsiteY19" fmla="*/ 2137442 h 2311221"/>
                <a:gd name="connsiteX20" fmla="*/ 1405787 w 2813361"/>
                <a:gd name="connsiteY20" fmla="*/ 1430938 h 2311221"/>
                <a:gd name="connsiteX21" fmla="*/ 2393215 w 2813361"/>
                <a:gd name="connsiteY21" fmla="*/ 1430938 h 2311221"/>
                <a:gd name="connsiteX22" fmla="*/ 2430153 w 2813361"/>
                <a:gd name="connsiteY22" fmla="*/ 1393931 h 2311221"/>
                <a:gd name="connsiteX23" fmla="*/ 2430153 w 2813361"/>
                <a:gd name="connsiteY23" fmla="*/ 208467 h 2311221"/>
                <a:gd name="connsiteX24" fmla="*/ 2392321 w 2813361"/>
                <a:gd name="connsiteY24" fmla="*/ 169602 h 2311221"/>
                <a:gd name="connsiteX25" fmla="*/ 425788 w 2813361"/>
                <a:gd name="connsiteY25" fmla="*/ 169602 h 2311221"/>
                <a:gd name="connsiteX26" fmla="*/ 387405 w 2813361"/>
                <a:gd name="connsiteY26" fmla="*/ 207985 h 2311221"/>
                <a:gd name="connsiteX27" fmla="*/ 387405 w 2813361"/>
                <a:gd name="connsiteY27" fmla="*/ 1390698 h 2311221"/>
                <a:gd name="connsiteX28" fmla="*/ 429433 w 2813361"/>
                <a:gd name="connsiteY28" fmla="*/ 1431007 h 2311221"/>
                <a:gd name="connsiteX29" fmla="*/ 1405787 w 2813361"/>
                <a:gd name="connsiteY29" fmla="*/ 1430938 h 2311221"/>
                <a:gd name="connsiteX30" fmla="*/ 1405993 w 2813361"/>
                <a:gd name="connsiteY30" fmla="*/ 2063772 h 2311221"/>
                <a:gd name="connsiteX31" fmla="*/ 1622945 w 2813361"/>
                <a:gd name="connsiteY31" fmla="*/ 2064047 h 2311221"/>
                <a:gd name="connsiteX32" fmla="*/ 1654587 w 2813361"/>
                <a:gd name="connsiteY32" fmla="*/ 2034882 h 2311221"/>
                <a:gd name="connsiteX33" fmla="*/ 1654381 w 2813361"/>
                <a:gd name="connsiteY33" fmla="*/ 1927782 h 2311221"/>
                <a:gd name="connsiteX34" fmla="*/ 1629893 w 2813361"/>
                <a:gd name="connsiteY34" fmla="*/ 1902881 h 2311221"/>
                <a:gd name="connsiteX35" fmla="*/ 1187734 w 2813361"/>
                <a:gd name="connsiteY35" fmla="*/ 1902881 h 2311221"/>
                <a:gd name="connsiteX36" fmla="*/ 1163177 w 2813361"/>
                <a:gd name="connsiteY36" fmla="*/ 1927713 h 2311221"/>
                <a:gd name="connsiteX37" fmla="*/ 1162902 w 2813361"/>
                <a:gd name="connsiteY37" fmla="*/ 2032062 h 2311221"/>
                <a:gd name="connsiteX38" fmla="*/ 1194544 w 2813361"/>
                <a:gd name="connsiteY38" fmla="*/ 2064185 h 2311221"/>
                <a:gd name="connsiteX39" fmla="*/ 1405993 w 2813361"/>
                <a:gd name="connsiteY39" fmla="*/ 2063772 h 231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13361" h="2311221">
                  <a:moveTo>
                    <a:pt x="0" y="2137442"/>
                  </a:moveTo>
                  <a:cubicBezTo>
                    <a:pt x="0" y="2108071"/>
                    <a:pt x="0" y="2078768"/>
                    <a:pt x="0" y="2049396"/>
                  </a:cubicBezTo>
                  <a:cubicBezTo>
                    <a:pt x="7910" y="2026972"/>
                    <a:pt x="15064" y="2004203"/>
                    <a:pt x="23869" y="1982054"/>
                  </a:cubicBezTo>
                  <a:cubicBezTo>
                    <a:pt x="83163" y="1832994"/>
                    <a:pt x="142525" y="1683934"/>
                    <a:pt x="202713" y="1535218"/>
                  </a:cubicBezTo>
                  <a:cubicBezTo>
                    <a:pt x="213238" y="1509217"/>
                    <a:pt x="218397" y="1483353"/>
                    <a:pt x="218328" y="1455219"/>
                  </a:cubicBezTo>
                  <a:cubicBezTo>
                    <a:pt x="217846" y="986578"/>
                    <a:pt x="217984" y="517937"/>
                    <a:pt x="218053" y="49295"/>
                  </a:cubicBezTo>
                  <a:cubicBezTo>
                    <a:pt x="218053" y="-4083"/>
                    <a:pt x="213650" y="250"/>
                    <a:pt x="266891" y="182"/>
                  </a:cubicBezTo>
                  <a:cubicBezTo>
                    <a:pt x="1028081" y="113"/>
                    <a:pt x="1789339" y="113"/>
                    <a:pt x="2550529" y="113"/>
                  </a:cubicBezTo>
                  <a:cubicBezTo>
                    <a:pt x="2558784" y="113"/>
                    <a:pt x="2567038" y="663"/>
                    <a:pt x="2575292" y="113"/>
                  </a:cubicBezTo>
                  <a:cubicBezTo>
                    <a:pt x="2592970" y="-1056"/>
                    <a:pt x="2600537" y="6854"/>
                    <a:pt x="2599505" y="24395"/>
                  </a:cubicBezTo>
                  <a:cubicBezTo>
                    <a:pt x="2598886" y="34437"/>
                    <a:pt x="2599505" y="44549"/>
                    <a:pt x="2599505" y="54660"/>
                  </a:cubicBezTo>
                  <a:cubicBezTo>
                    <a:pt x="2599505" y="522408"/>
                    <a:pt x="2599643" y="990086"/>
                    <a:pt x="2599230" y="1457833"/>
                  </a:cubicBezTo>
                  <a:cubicBezTo>
                    <a:pt x="2599230" y="1484110"/>
                    <a:pt x="2603976" y="1508185"/>
                    <a:pt x="2613813" y="1532467"/>
                  </a:cubicBezTo>
                  <a:cubicBezTo>
                    <a:pt x="2675652" y="1685447"/>
                    <a:pt x="2736390" y="1838910"/>
                    <a:pt x="2797954" y="1992028"/>
                  </a:cubicBezTo>
                  <a:cubicBezTo>
                    <a:pt x="2817214" y="2039972"/>
                    <a:pt x="2826707" y="2088811"/>
                    <a:pt x="2814669" y="2139850"/>
                  </a:cubicBezTo>
                  <a:cubicBezTo>
                    <a:pt x="2789011" y="2248464"/>
                    <a:pt x="2703166" y="2315462"/>
                    <a:pt x="2588843" y="2315462"/>
                  </a:cubicBezTo>
                  <a:cubicBezTo>
                    <a:pt x="1980772" y="2315668"/>
                    <a:pt x="1372769" y="2315599"/>
                    <a:pt x="764698" y="2315530"/>
                  </a:cubicBezTo>
                  <a:cubicBezTo>
                    <a:pt x="583102" y="2315530"/>
                    <a:pt x="401506" y="2315599"/>
                    <a:pt x="219910" y="2315393"/>
                  </a:cubicBezTo>
                  <a:cubicBezTo>
                    <a:pt x="149404" y="2315324"/>
                    <a:pt x="92655" y="2286090"/>
                    <a:pt x="47325" y="2232712"/>
                  </a:cubicBezTo>
                  <a:cubicBezTo>
                    <a:pt x="23525" y="2204853"/>
                    <a:pt x="11694" y="2171286"/>
                    <a:pt x="0" y="2137442"/>
                  </a:cubicBezTo>
                  <a:close/>
                  <a:moveTo>
                    <a:pt x="1405787" y="1430938"/>
                  </a:moveTo>
                  <a:cubicBezTo>
                    <a:pt x="1734929" y="1430938"/>
                    <a:pt x="2064072" y="1430938"/>
                    <a:pt x="2393215" y="1430938"/>
                  </a:cubicBezTo>
                  <a:cubicBezTo>
                    <a:pt x="2429466" y="1430938"/>
                    <a:pt x="2430153" y="1430181"/>
                    <a:pt x="2430153" y="1393931"/>
                  </a:cubicBezTo>
                  <a:cubicBezTo>
                    <a:pt x="2430222" y="998753"/>
                    <a:pt x="2430153" y="603644"/>
                    <a:pt x="2430153" y="208467"/>
                  </a:cubicBezTo>
                  <a:cubicBezTo>
                    <a:pt x="2430153" y="169671"/>
                    <a:pt x="2430084" y="169602"/>
                    <a:pt x="2392321" y="169602"/>
                  </a:cubicBezTo>
                  <a:cubicBezTo>
                    <a:pt x="1736787" y="169602"/>
                    <a:pt x="1081253" y="169602"/>
                    <a:pt x="425788" y="169602"/>
                  </a:cubicBezTo>
                  <a:cubicBezTo>
                    <a:pt x="387542" y="169602"/>
                    <a:pt x="387405" y="169740"/>
                    <a:pt x="387405" y="207985"/>
                  </a:cubicBezTo>
                  <a:cubicBezTo>
                    <a:pt x="387405" y="602200"/>
                    <a:pt x="387405" y="996415"/>
                    <a:pt x="387405" y="1390698"/>
                  </a:cubicBezTo>
                  <a:cubicBezTo>
                    <a:pt x="387405" y="1430938"/>
                    <a:pt x="387474" y="1431007"/>
                    <a:pt x="429433" y="1431007"/>
                  </a:cubicBezTo>
                  <a:cubicBezTo>
                    <a:pt x="754862" y="1430938"/>
                    <a:pt x="1080290" y="1430938"/>
                    <a:pt x="1405787" y="1430938"/>
                  </a:cubicBezTo>
                  <a:close/>
                  <a:moveTo>
                    <a:pt x="1405993" y="2063772"/>
                  </a:moveTo>
                  <a:cubicBezTo>
                    <a:pt x="1478288" y="2063772"/>
                    <a:pt x="1550651" y="2063291"/>
                    <a:pt x="1622945" y="2064047"/>
                  </a:cubicBezTo>
                  <a:cubicBezTo>
                    <a:pt x="1644338" y="2064254"/>
                    <a:pt x="1655481" y="2058751"/>
                    <a:pt x="1654587" y="2034882"/>
                  </a:cubicBezTo>
                  <a:cubicBezTo>
                    <a:pt x="1653280" y="1999251"/>
                    <a:pt x="1653899" y="1963482"/>
                    <a:pt x="1654381" y="1927782"/>
                  </a:cubicBezTo>
                  <a:cubicBezTo>
                    <a:pt x="1654587" y="1910516"/>
                    <a:pt x="1647502" y="1902812"/>
                    <a:pt x="1629893" y="1902881"/>
                  </a:cubicBezTo>
                  <a:cubicBezTo>
                    <a:pt x="1482484" y="1903156"/>
                    <a:pt x="1335143" y="1903156"/>
                    <a:pt x="1187734" y="1902881"/>
                  </a:cubicBezTo>
                  <a:cubicBezTo>
                    <a:pt x="1170194" y="1902881"/>
                    <a:pt x="1162971" y="1910447"/>
                    <a:pt x="1163177" y="1927713"/>
                  </a:cubicBezTo>
                  <a:cubicBezTo>
                    <a:pt x="1163659" y="1962519"/>
                    <a:pt x="1164347" y="1997325"/>
                    <a:pt x="1162902" y="2032062"/>
                  </a:cubicBezTo>
                  <a:cubicBezTo>
                    <a:pt x="1161939" y="2055793"/>
                    <a:pt x="1170400" y="2064529"/>
                    <a:pt x="1194544" y="2064185"/>
                  </a:cubicBezTo>
                  <a:cubicBezTo>
                    <a:pt x="1264981" y="2063016"/>
                    <a:pt x="1335487" y="2063772"/>
                    <a:pt x="1405993" y="2063772"/>
                  </a:cubicBezTo>
                  <a:close/>
                </a:path>
              </a:pathLst>
            </a:custGeom>
            <a:solidFill>
              <a:schemeClr val="bg1"/>
            </a:solidFill>
            <a:ln w="6876" cap="flat">
              <a:noFill/>
              <a:prstDash val="solid"/>
              <a:miter/>
            </a:ln>
          </p:spPr>
          <p:txBody>
            <a:bodyPr rtlCol="0" anchor="ctr"/>
            <a:lstStyle/>
            <a:p>
              <a:endParaRPr lang="en-US"/>
            </a:p>
          </p:txBody>
        </p:sp>
      </p:grpSp>
      <p:cxnSp>
        <p:nvCxnSpPr>
          <p:cNvPr id="245" name="Straight Connector 244">
            <a:extLst>
              <a:ext uri="{FF2B5EF4-FFF2-40B4-BE49-F238E27FC236}">
                <a16:creationId xmlns:a16="http://schemas.microsoft.com/office/drawing/2014/main" id="{F58BD064-FE81-4752-9B04-9B64B74F5284}"/>
              </a:ext>
            </a:extLst>
          </p:cNvPr>
          <p:cNvCxnSpPr>
            <a:cxnSpLocks/>
          </p:cNvCxnSpPr>
          <p:nvPr/>
        </p:nvCxnSpPr>
        <p:spPr>
          <a:xfrm>
            <a:off x="1398868" y="4854495"/>
            <a:ext cx="9812061"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2AA1507C-DECE-44F8-AA7E-7B7211327773}"/>
              </a:ext>
            </a:extLst>
          </p:cNvPr>
          <p:cNvCxnSpPr>
            <a:cxnSpLocks/>
          </p:cNvCxnSpPr>
          <p:nvPr/>
        </p:nvCxnSpPr>
        <p:spPr>
          <a:xfrm>
            <a:off x="1398868" y="3689593"/>
            <a:ext cx="9812061"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967D7AF2-645D-4012-8B49-C288AA881C1A}"/>
              </a:ext>
            </a:extLst>
          </p:cNvPr>
          <p:cNvSpPr txBox="1"/>
          <p:nvPr/>
        </p:nvSpPr>
        <p:spPr>
          <a:xfrm>
            <a:off x="1398867" y="2839987"/>
            <a:ext cx="1820774" cy="534313"/>
          </a:xfrm>
          <a:prstGeom prst="rect">
            <a:avLst/>
          </a:prstGeom>
          <a:noFill/>
        </p:spPr>
        <p:txBody>
          <a:bodyPr wrap="square" rtlCol="0" anchor="ctr" anchorCtr="0">
            <a:spAutoFit/>
          </a:bodyPr>
          <a:lstStyle/>
          <a:p>
            <a:pPr>
              <a:lnSpc>
                <a:spcPts val="1800"/>
              </a:lnSpc>
            </a:pPr>
            <a:r>
              <a:rPr lang="en-US" sz="1200" dirty="0">
                <a:latin typeface="Montserrat" panose="00000500000000000000" pitchFamily="50" charset="0"/>
              </a:rPr>
              <a:t>Standard research approach</a:t>
            </a:r>
          </a:p>
        </p:txBody>
      </p:sp>
      <p:sp>
        <p:nvSpPr>
          <p:cNvPr id="250" name="TextBox 249">
            <a:extLst>
              <a:ext uri="{FF2B5EF4-FFF2-40B4-BE49-F238E27FC236}">
                <a16:creationId xmlns:a16="http://schemas.microsoft.com/office/drawing/2014/main" id="{D5F3C187-DF71-4CA2-AEBB-D8AD768C03E7}"/>
              </a:ext>
            </a:extLst>
          </p:cNvPr>
          <p:cNvSpPr txBox="1"/>
          <p:nvPr/>
        </p:nvSpPr>
        <p:spPr>
          <a:xfrm>
            <a:off x="1398867" y="3774055"/>
            <a:ext cx="1820774" cy="995978"/>
          </a:xfrm>
          <a:prstGeom prst="rect">
            <a:avLst/>
          </a:prstGeom>
          <a:noFill/>
        </p:spPr>
        <p:txBody>
          <a:bodyPr wrap="square" rtlCol="0" anchor="ctr" anchorCtr="0">
            <a:spAutoFit/>
          </a:bodyPr>
          <a:lstStyle/>
          <a:p>
            <a:pPr>
              <a:lnSpc>
                <a:spcPts val="1800"/>
              </a:lnSpc>
            </a:pPr>
            <a:r>
              <a:rPr lang="en-US" sz="1200" dirty="0">
                <a:latin typeface="Montserrat" panose="00000500000000000000" pitchFamily="50" charset="0"/>
              </a:rPr>
              <a:t>Methodology feasible, additional checks and balances required</a:t>
            </a:r>
          </a:p>
        </p:txBody>
      </p:sp>
      <p:sp>
        <p:nvSpPr>
          <p:cNvPr id="251" name="TextBox 250">
            <a:extLst>
              <a:ext uri="{FF2B5EF4-FFF2-40B4-BE49-F238E27FC236}">
                <a16:creationId xmlns:a16="http://schemas.microsoft.com/office/drawing/2014/main" id="{FB645A0F-3A44-4CC1-8CC4-CB673CE28742}"/>
              </a:ext>
            </a:extLst>
          </p:cNvPr>
          <p:cNvSpPr txBox="1"/>
          <p:nvPr/>
        </p:nvSpPr>
        <p:spPr>
          <a:xfrm>
            <a:off x="1398867" y="5363439"/>
            <a:ext cx="1820774" cy="534313"/>
          </a:xfrm>
          <a:prstGeom prst="rect">
            <a:avLst/>
          </a:prstGeom>
          <a:noFill/>
        </p:spPr>
        <p:txBody>
          <a:bodyPr wrap="square" rtlCol="0" anchor="ctr" anchorCtr="0">
            <a:spAutoFit/>
          </a:bodyPr>
          <a:lstStyle/>
          <a:p>
            <a:pPr>
              <a:lnSpc>
                <a:spcPts val="1800"/>
              </a:lnSpc>
            </a:pPr>
            <a:r>
              <a:rPr lang="en-US" sz="1200" dirty="0">
                <a:latin typeface="Montserrat" panose="00000500000000000000" pitchFamily="50" charset="0"/>
              </a:rPr>
              <a:t>Methodology usually not recommended</a:t>
            </a:r>
          </a:p>
        </p:txBody>
      </p:sp>
    </p:spTree>
    <p:extLst>
      <p:ext uri="{BB962C8B-B14F-4D97-AF65-F5344CB8AC3E}">
        <p14:creationId xmlns:p14="http://schemas.microsoft.com/office/powerpoint/2010/main" val="9983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3000" fill="hold"/>
                                        <p:tgtEl>
                                          <p:spTgt spid="42"/>
                                        </p:tgtEl>
                                        <p:attrNameLst>
                                          <p:attrName>ppt_x</p:attrName>
                                        </p:attrNameLst>
                                      </p:cBhvr>
                                      <p:tavLst>
                                        <p:tav tm="0">
                                          <p:val>
                                            <p:strVal val="1+#ppt_w/2"/>
                                          </p:val>
                                        </p:tav>
                                        <p:tav tm="100000">
                                          <p:val>
                                            <p:strVal val="#ppt_x"/>
                                          </p:val>
                                        </p:tav>
                                      </p:tavLst>
                                    </p:anim>
                                    <p:anim calcmode="lin" valueType="num">
                                      <p:cBhvr additive="base">
                                        <p:cTn id="8" dur="30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2" decel="5000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3000" fill="hold"/>
                                        <p:tgtEl>
                                          <p:spTgt spid="47"/>
                                        </p:tgtEl>
                                        <p:attrNameLst>
                                          <p:attrName>ppt_x</p:attrName>
                                        </p:attrNameLst>
                                      </p:cBhvr>
                                      <p:tavLst>
                                        <p:tav tm="0">
                                          <p:val>
                                            <p:strVal val="1+#ppt_w/2"/>
                                          </p:val>
                                        </p:tav>
                                        <p:tav tm="100000">
                                          <p:val>
                                            <p:strVal val="#ppt_x"/>
                                          </p:val>
                                        </p:tav>
                                      </p:tavLst>
                                    </p:anim>
                                    <p:anim calcmode="lin" valueType="num">
                                      <p:cBhvr additive="base">
                                        <p:cTn id="12" dur="3000" fill="hold"/>
                                        <p:tgtEl>
                                          <p:spTgt spid="47"/>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3000" fill="hold"/>
                                        <p:tgtEl>
                                          <p:spTgt spid="50"/>
                                        </p:tgtEl>
                                        <p:attrNameLst>
                                          <p:attrName>ppt_x</p:attrName>
                                        </p:attrNameLst>
                                      </p:cBhvr>
                                      <p:tavLst>
                                        <p:tav tm="0">
                                          <p:val>
                                            <p:strVal val="1+#ppt_w/2"/>
                                          </p:val>
                                        </p:tav>
                                        <p:tav tm="100000">
                                          <p:val>
                                            <p:strVal val="#ppt_x"/>
                                          </p:val>
                                        </p:tav>
                                      </p:tavLst>
                                    </p:anim>
                                    <p:anim calcmode="lin" valueType="num">
                                      <p:cBhvr additive="base">
                                        <p:cTn id="16" dur="30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2" decel="5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3000" fill="hold"/>
                                        <p:tgtEl>
                                          <p:spTgt spid="51"/>
                                        </p:tgtEl>
                                        <p:attrNameLst>
                                          <p:attrName>ppt_x</p:attrName>
                                        </p:attrNameLst>
                                      </p:cBhvr>
                                      <p:tavLst>
                                        <p:tav tm="0">
                                          <p:val>
                                            <p:strVal val="1+#ppt_w/2"/>
                                          </p:val>
                                        </p:tav>
                                        <p:tav tm="100000">
                                          <p:val>
                                            <p:strVal val="#ppt_x"/>
                                          </p:val>
                                        </p:tav>
                                      </p:tavLst>
                                    </p:anim>
                                    <p:anim calcmode="lin" valueType="num">
                                      <p:cBhvr additive="base">
                                        <p:cTn id="20" dur="30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2" decel="5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3000" fill="hold"/>
                                        <p:tgtEl>
                                          <p:spTgt spid="52"/>
                                        </p:tgtEl>
                                        <p:attrNameLst>
                                          <p:attrName>ppt_x</p:attrName>
                                        </p:attrNameLst>
                                      </p:cBhvr>
                                      <p:tavLst>
                                        <p:tav tm="0">
                                          <p:val>
                                            <p:strVal val="1+#ppt_w/2"/>
                                          </p:val>
                                        </p:tav>
                                        <p:tav tm="100000">
                                          <p:val>
                                            <p:strVal val="#ppt_x"/>
                                          </p:val>
                                        </p:tav>
                                      </p:tavLst>
                                    </p:anim>
                                    <p:anim calcmode="lin" valueType="num">
                                      <p:cBhvr additive="base">
                                        <p:cTn id="24" dur="3000" fill="hold"/>
                                        <p:tgtEl>
                                          <p:spTgt spid="52"/>
                                        </p:tgtEl>
                                        <p:attrNameLst>
                                          <p:attrName>ppt_y</p:attrName>
                                        </p:attrNameLst>
                                      </p:cBhvr>
                                      <p:tavLst>
                                        <p:tav tm="0">
                                          <p:val>
                                            <p:strVal val="#ppt_y"/>
                                          </p:val>
                                        </p:tav>
                                        <p:tav tm="100000">
                                          <p:val>
                                            <p:strVal val="#ppt_y"/>
                                          </p:val>
                                        </p:tav>
                                      </p:tavLst>
                                    </p:anim>
                                  </p:childTnLst>
                                </p:cTn>
                              </p:par>
                              <p:par>
                                <p:cTn id="25" presetID="2" presetClass="entr" presetSubtype="2" decel="5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3000" fill="hold"/>
                                        <p:tgtEl>
                                          <p:spTgt spid="53"/>
                                        </p:tgtEl>
                                        <p:attrNameLst>
                                          <p:attrName>ppt_x</p:attrName>
                                        </p:attrNameLst>
                                      </p:cBhvr>
                                      <p:tavLst>
                                        <p:tav tm="0">
                                          <p:val>
                                            <p:strVal val="1+#ppt_w/2"/>
                                          </p:val>
                                        </p:tav>
                                        <p:tav tm="100000">
                                          <p:val>
                                            <p:strVal val="#ppt_x"/>
                                          </p:val>
                                        </p:tav>
                                      </p:tavLst>
                                    </p:anim>
                                    <p:anim calcmode="lin" valueType="num">
                                      <p:cBhvr additive="base">
                                        <p:cTn id="28" dur="3000" fill="hold"/>
                                        <p:tgtEl>
                                          <p:spTgt spid="53"/>
                                        </p:tgtEl>
                                        <p:attrNameLst>
                                          <p:attrName>ppt_y</p:attrName>
                                        </p:attrNameLst>
                                      </p:cBhvr>
                                      <p:tavLst>
                                        <p:tav tm="0">
                                          <p:val>
                                            <p:strVal val="#ppt_y"/>
                                          </p:val>
                                        </p:tav>
                                        <p:tav tm="100000">
                                          <p:val>
                                            <p:strVal val="#ppt_y"/>
                                          </p:val>
                                        </p:tav>
                                      </p:tavLst>
                                    </p:anim>
                                  </p:childTnLst>
                                </p:cTn>
                              </p:par>
                              <p:par>
                                <p:cTn id="29" presetID="22" presetClass="entr" presetSubtype="8" fill="hold" nodeType="withEffect">
                                  <p:stCondLst>
                                    <p:cond delay="1500"/>
                                  </p:stCondLst>
                                  <p:childTnLst>
                                    <p:set>
                                      <p:cBhvr>
                                        <p:cTn id="30" dur="1" fill="hold">
                                          <p:stCondLst>
                                            <p:cond delay="0"/>
                                          </p:stCondLst>
                                        </p:cTn>
                                        <p:tgtEl>
                                          <p:spTgt spid="246"/>
                                        </p:tgtEl>
                                        <p:attrNameLst>
                                          <p:attrName>style.visibility</p:attrName>
                                        </p:attrNameLst>
                                      </p:cBhvr>
                                      <p:to>
                                        <p:strVal val="visible"/>
                                      </p:to>
                                    </p:set>
                                    <p:animEffect transition="in" filter="wipe(left)">
                                      <p:cBhvr>
                                        <p:cTn id="31" dur="1500"/>
                                        <p:tgtEl>
                                          <p:spTgt spid="246"/>
                                        </p:tgtEl>
                                      </p:cBhvr>
                                    </p:animEffect>
                                  </p:childTnLst>
                                </p:cTn>
                              </p:par>
                              <p:par>
                                <p:cTn id="32" presetID="22" presetClass="entr" presetSubtype="8" fill="hold" nodeType="withEffect">
                                  <p:stCondLst>
                                    <p:cond delay="1500"/>
                                  </p:stCondLst>
                                  <p:childTnLst>
                                    <p:set>
                                      <p:cBhvr>
                                        <p:cTn id="33" dur="1" fill="hold">
                                          <p:stCondLst>
                                            <p:cond delay="0"/>
                                          </p:stCondLst>
                                        </p:cTn>
                                        <p:tgtEl>
                                          <p:spTgt spid="245"/>
                                        </p:tgtEl>
                                        <p:attrNameLst>
                                          <p:attrName>style.visibility</p:attrName>
                                        </p:attrNameLst>
                                      </p:cBhvr>
                                      <p:to>
                                        <p:strVal val="visible"/>
                                      </p:to>
                                    </p:set>
                                    <p:animEffect transition="in" filter="wipe(left)">
                                      <p:cBhvr>
                                        <p:cTn id="34" dur="1500"/>
                                        <p:tgtEl>
                                          <p:spTgt spid="245"/>
                                        </p:tgtEl>
                                      </p:cBhvr>
                                    </p:animEffect>
                                  </p:childTnLst>
                                </p:cTn>
                              </p:par>
                              <p:par>
                                <p:cTn id="35" presetID="12" presetClass="entr" presetSubtype="8" fill="hold" grpId="0" nodeType="withEffect">
                                  <p:stCondLst>
                                    <p:cond delay="1500"/>
                                  </p:stCondLst>
                                  <p:childTnLst>
                                    <p:set>
                                      <p:cBhvr>
                                        <p:cTn id="36" dur="1" fill="hold">
                                          <p:stCondLst>
                                            <p:cond delay="0"/>
                                          </p:stCondLst>
                                        </p:cTn>
                                        <p:tgtEl>
                                          <p:spTgt spid="247"/>
                                        </p:tgtEl>
                                        <p:attrNameLst>
                                          <p:attrName>style.visibility</p:attrName>
                                        </p:attrNameLst>
                                      </p:cBhvr>
                                      <p:to>
                                        <p:strVal val="visible"/>
                                      </p:to>
                                    </p:set>
                                    <p:anim calcmode="lin" valueType="num">
                                      <p:cBhvr additive="base">
                                        <p:cTn id="37" dur="1500"/>
                                        <p:tgtEl>
                                          <p:spTgt spid="247"/>
                                        </p:tgtEl>
                                        <p:attrNameLst>
                                          <p:attrName>ppt_x</p:attrName>
                                        </p:attrNameLst>
                                      </p:cBhvr>
                                      <p:tavLst>
                                        <p:tav tm="0">
                                          <p:val>
                                            <p:strVal val="#ppt_x-#ppt_w*1.125000"/>
                                          </p:val>
                                        </p:tav>
                                        <p:tav tm="100000">
                                          <p:val>
                                            <p:strVal val="#ppt_x"/>
                                          </p:val>
                                        </p:tav>
                                      </p:tavLst>
                                    </p:anim>
                                    <p:animEffect transition="in" filter="wipe(right)">
                                      <p:cBhvr>
                                        <p:cTn id="38" dur="1500"/>
                                        <p:tgtEl>
                                          <p:spTgt spid="247"/>
                                        </p:tgtEl>
                                      </p:cBhvr>
                                    </p:animEffect>
                                  </p:childTnLst>
                                </p:cTn>
                              </p:par>
                              <p:par>
                                <p:cTn id="39" presetID="12" presetClass="entr" presetSubtype="8" fill="hold" grpId="0" nodeType="withEffect">
                                  <p:stCondLst>
                                    <p:cond delay="1500"/>
                                  </p:stCondLst>
                                  <p:childTnLst>
                                    <p:set>
                                      <p:cBhvr>
                                        <p:cTn id="40" dur="1" fill="hold">
                                          <p:stCondLst>
                                            <p:cond delay="0"/>
                                          </p:stCondLst>
                                        </p:cTn>
                                        <p:tgtEl>
                                          <p:spTgt spid="250"/>
                                        </p:tgtEl>
                                        <p:attrNameLst>
                                          <p:attrName>style.visibility</p:attrName>
                                        </p:attrNameLst>
                                      </p:cBhvr>
                                      <p:to>
                                        <p:strVal val="visible"/>
                                      </p:to>
                                    </p:set>
                                    <p:anim calcmode="lin" valueType="num">
                                      <p:cBhvr additive="base">
                                        <p:cTn id="41" dur="1500"/>
                                        <p:tgtEl>
                                          <p:spTgt spid="250"/>
                                        </p:tgtEl>
                                        <p:attrNameLst>
                                          <p:attrName>ppt_x</p:attrName>
                                        </p:attrNameLst>
                                      </p:cBhvr>
                                      <p:tavLst>
                                        <p:tav tm="0">
                                          <p:val>
                                            <p:strVal val="#ppt_x-#ppt_w*1.125000"/>
                                          </p:val>
                                        </p:tav>
                                        <p:tav tm="100000">
                                          <p:val>
                                            <p:strVal val="#ppt_x"/>
                                          </p:val>
                                        </p:tav>
                                      </p:tavLst>
                                    </p:anim>
                                    <p:animEffect transition="in" filter="wipe(right)">
                                      <p:cBhvr>
                                        <p:cTn id="42" dur="1500"/>
                                        <p:tgtEl>
                                          <p:spTgt spid="250"/>
                                        </p:tgtEl>
                                      </p:cBhvr>
                                    </p:animEffect>
                                  </p:childTnLst>
                                </p:cTn>
                              </p:par>
                              <p:par>
                                <p:cTn id="43" presetID="12" presetClass="entr" presetSubtype="8" fill="hold" grpId="0" nodeType="withEffect">
                                  <p:stCondLst>
                                    <p:cond delay="1500"/>
                                  </p:stCondLst>
                                  <p:childTnLst>
                                    <p:set>
                                      <p:cBhvr>
                                        <p:cTn id="44" dur="1" fill="hold">
                                          <p:stCondLst>
                                            <p:cond delay="0"/>
                                          </p:stCondLst>
                                        </p:cTn>
                                        <p:tgtEl>
                                          <p:spTgt spid="251"/>
                                        </p:tgtEl>
                                        <p:attrNameLst>
                                          <p:attrName>style.visibility</p:attrName>
                                        </p:attrNameLst>
                                      </p:cBhvr>
                                      <p:to>
                                        <p:strVal val="visible"/>
                                      </p:to>
                                    </p:set>
                                    <p:anim calcmode="lin" valueType="num">
                                      <p:cBhvr additive="base">
                                        <p:cTn id="45" dur="1500"/>
                                        <p:tgtEl>
                                          <p:spTgt spid="251"/>
                                        </p:tgtEl>
                                        <p:attrNameLst>
                                          <p:attrName>ppt_x</p:attrName>
                                        </p:attrNameLst>
                                      </p:cBhvr>
                                      <p:tavLst>
                                        <p:tav tm="0">
                                          <p:val>
                                            <p:strVal val="#ppt_x-#ppt_w*1.125000"/>
                                          </p:val>
                                        </p:tav>
                                        <p:tav tm="100000">
                                          <p:val>
                                            <p:strVal val="#ppt_x"/>
                                          </p:val>
                                        </p:tav>
                                      </p:tavLst>
                                    </p:anim>
                                    <p:animEffect transition="in" filter="wipe(right)">
                                      <p:cBhvr>
                                        <p:cTn id="46" dur="1500"/>
                                        <p:tgtEl>
                                          <p:spTgt spid="251"/>
                                        </p:tgtEl>
                                      </p:cBhvr>
                                    </p:animEffect>
                                  </p:childTnLst>
                                </p:cTn>
                              </p:par>
                              <p:par>
                                <p:cTn id="47" presetID="55" presetClass="entr" presetSubtype="0" fill="hold" grpId="0" nodeType="withEffect">
                                  <p:stCondLst>
                                    <p:cond delay="25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500" fill="hold"/>
                                        <p:tgtEl>
                                          <p:spTgt spid="13"/>
                                        </p:tgtEl>
                                        <p:attrNameLst>
                                          <p:attrName>ppt_w</p:attrName>
                                        </p:attrNameLst>
                                      </p:cBhvr>
                                      <p:tavLst>
                                        <p:tav tm="0">
                                          <p:val>
                                            <p:strVal val="#ppt_w*0.70"/>
                                          </p:val>
                                        </p:tav>
                                        <p:tav tm="100000">
                                          <p:val>
                                            <p:strVal val="#ppt_w"/>
                                          </p:val>
                                        </p:tav>
                                      </p:tavLst>
                                    </p:anim>
                                    <p:anim calcmode="lin" valueType="num">
                                      <p:cBhvr>
                                        <p:cTn id="50" dur="1500" fill="hold"/>
                                        <p:tgtEl>
                                          <p:spTgt spid="13"/>
                                        </p:tgtEl>
                                        <p:attrNameLst>
                                          <p:attrName>ppt_h</p:attrName>
                                        </p:attrNameLst>
                                      </p:cBhvr>
                                      <p:tavLst>
                                        <p:tav tm="0">
                                          <p:val>
                                            <p:strVal val="#ppt_h"/>
                                          </p:val>
                                        </p:tav>
                                        <p:tav tm="100000">
                                          <p:val>
                                            <p:strVal val="#ppt_h"/>
                                          </p:val>
                                        </p:tav>
                                      </p:tavLst>
                                    </p:anim>
                                    <p:animEffect transition="in" filter="fade">
                                      <p:cBhvr>
                                        <p:cTn id="51" dur="1500"/>
                                        <p:tgtEl>
                                          <p:spTgt spid="13"/>
                                        </p:tgtEl>
                                      </p:cBhvr>
                                    </p:animEffect>
                                  </p:childTnLst>
                                </p:cTn>
                              </p:par>
                              <p:par>
                                <p:cTn id="52" presetID="55" presetClass="entr" presetSubtype="0" fill="hold" grpId="0" nodeType="withEffect">
                                  <p:stCondLst>
                                    <p:cond delay="25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500" fill="hold"/>
                                        <p:tgtEl>
                                          <p:spTgt spid="27"/>
                                        </p:tgtEl>
                                        <p:attrNameLst>
                                          <p:attrName>ppt_w</p:attrName>
                                        </p:attrNameLst>
                                      </p:cBhvr>
                                      <p:tavLst>
                                        <p:tav tm="0">
                                          <p:val>
                                            <p:strVal val="#ppt_w*0.70"/>
                                          </p:val>
                                        </p:tav>
                                        <p:tav tm="100000">
                                          <p:val>
                                            <p:strVal val="#ppt_w"/>
                                          </p:val>
                                        </p:tav>
                                      </p:tavLst>
                                    </p:anim>
                                    <p:anim calcmode="lin" valueType="num">
                                      <p:cBhvr>
                                        <p:cTn id="55" dur="1500" fill="hold"/>
                                        <p:tgtEl>
                                          <p:spTgt spid="27"/>
                                        </p:tgtEl>
                                        <p:attrNameLst>
                                          <p:attrName>ppt_h</p:attrName>
                                        </p:attrNameLst>
                                      </p:cBhvr>
                                      <p:tavLst>
                                        <p:tav tm="0">
                                          <p:val>
                                            <p:strVal val="#ppt_h"/>
                                          </p:val>
                                        </p:tav>
                                        <p:tav tm="100000">
                                          <p:val>
                                            <p:strVal val="#ppt_h"/>
                                          </p:val>
                                        </p:tav>
                                      </p:tavLst>
                                    </p:anim>
                                    <p:animEffect transition="in" filter="fade">
                                      <p:cBhvr>
                                        <p:cTn id="56" dur="1500"/>
                                        <p:tgtEl>
                                          <p:spTgt spid="27"/>
                                        </p:tgtEl>
                                      </p:cBhvr>
                                    </p:animEffect>
                                  </p:childTnLst>
                                </p:cTn>
                              </p:par>
                              <p:par>
                                <p:cTn id="57" presetID="55" presetClass="entr" presetSubtype="0" fill="hold" grpId="0" nodeType="withEffect">
                                  <p:stCondLst>
                                    <p:cond delay="2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1500" fill="hold"/>
                                        <p:tgtEl>
                                          <p:spTgt spid="30"/>
                                        </p:tgtEl>
                                        <p:attrNameLst>
                                          <p:attrName>ppt_w</p:attrName>
                                        </p:attrNameLst>
                                      </p:cBhvr>
                                      <p:tavLst>
                                        <p:tav tm="0">
                                          <p:val>
                                            <p:strVal val="#ppt_w*0.70"/>
                                          </p:val>
                                        </p:tav>
                                        <p:tav tm="100000">
                                          <p:val>
                                            <p:strVal val="#ppt_w"/>
                                          </p:val>
                                        </p:tav>
                                      </p:tavLst>
                                    </p:anim>
                                    <p:anim calcmode="lin" valueType="num">
                                      <p:cBhvr>
                                        <p:cTn id="60" dur="1500" fill="hold"/>
                                        <p:tgtEl>
                                          <p:spTgt spid="30"/>
                                        </p:tgtEl>
                                        <p:attrNameLst>
                                          <p:attrName>ppt_h</p:attrName>
                                        </p:attrNameLst>
                                      </p:cBhvr>
                                      <p:tavLst>
                                        <p:tav tm="0">
                                          <p:val>
                                            <p:strVal val="#ppt_h"/>
                                          </p:val>
                                        </p:tav>
                                        <p:tav tm="100000">
                                          <p:val>
                                            <p:strVal val="#ppt_h"/>
                                          </p:val>
                                        </p:tav>
                                      </p:tavLst>
                                    </p:anim>
                                    <p:animEffect transition="in" filter="fade">
                                      <p:cBhvr>
                                        <p:cTn id="61" dur="1500"/>
                                        <p:tgtEl>
                                          <p:spTgt spid="30"/>
                                        </p:tgtEl>
                                      </p:cBhvr>
                                    </p:animEffect>
                                  </p:childTnLst>
                                </p:cTn>
                              </p:par>
                              <p:par>
                                <p:cTn id="62" presetID="55" presetClass="entr" presetSubtype="0" fill="hold" grpId="0" nodeType="withEffect">
                                  <p:stCondLst>
                                    <p:cond delay="2500"/>
                                  </p:stCondLst>
                                  <p:childTnLst>
                                    <p:set>
                                      <p:cBhvr>
                                        <p:cTn id="63" dur="1" fill="hold">
                                          <p:stCondLst>
                                            <p:cond delay="0"/>
                                          </p:stCondLst>
                                        </p:cTn>
                                        <p:tgtEl>
                                          <p:spTgt spid="33"/>
                                        </p:tgtEl>
                                        <p:attrNameLst>
                                          <p:attrName>style.visibility</p:attrName>
                                        </p:attrNameLst>
                                      </p:cBhvr>
                                      <p:to>
                                        <p:strVal val="visible"/>
                                      </p:to>
                                    </p:set>
                                    <p:anim calcmode="lin" valueType="num">
                                      <p:cBhvr>
                                        <p:cTn id="64" dur="1500" fill="hold"/>
                                        <p:tgtEl>
                                          <p:spTgt spid="33"/>
                                        </p:tgtEl>
                                        <p:attrNameLst>
                                          <p:attrName>ppt_w</p:attrName>
                                        </p:attrNameLst>
                                      </p:cBhvr>
                                      <p:tavLst>
                                        <p:tav tm="0">
                                          <p:val>
                                            <p:strVal val="#ppt_w*0.70"/>
                                          </p:val>
                                        </p:tav>
                                        <p:tav tm="100000">
                                          <p:val>
                                            <p:strVal val="#ppt_w"/>
                                          </p:val>
                                        </p:tav>
                                      </p:tavLst>
                                    </p:anim>
                                    <p:anim calcmode="lin" valueType="num">
                                      <p:cBhvr>
                                        <p:cTn id="65" dur="1500" fill="hold"/>
                                        <p:tgtEl>
                                          <p:spTgt spid="33"/>
                                        </p:tgtEl>
                                        <p:attrNameLst>
                                          <p:attrName>ppt_h</p:attrName>
                                        </p:attrNameLst>
                                      </p:cBhvr>
                                      <p:tavLst>
                                        <p:tav tm="0">
                                          <p:val>
                                            <p:strVal val="#ppt_h"/>
                                          </p:val>
                                        </p:tav>
                                        <p:tav tm="100000">
                                          <p:val>
                                            <p:strVal val="#ppt_h"/>
                                          </p:val>
                                        </p:tav>
                                      </p:tavLst>
                                    </p:anim>
                                    <p:animEffect transition="in" filter="fade">
                                      <p:cBhvr>
                                        <p:cTn id="66" dur="1500"/>
                                        <p:tgtEl>
                                          <p:spTgt spid="33"/>
                                        </p:tgtEl>
                                      </p:cBhvr>
                                    </p:animEffect>
                                  </p:childTnLst>
                                </p:cTn>
                              </p:par>
                              <p:par>
                                <p:cTn id="67" presetID="55" presetClass="entr" presetSubtype="0" fill="hold" grpId="0" nodeType="withEffect">
                                  <p:stCondLst>
                                    <p:cond delay="2500"/>
                                  </p:stCondLst>
                                  <p:childTnLst>
                                    <p:set>
                                      <p:cBhvr>
                                        <p:cTn id="68" dur="1" fill="hold">
                                          <p:stCondLst>
                                            <p:cond delay="0"/>
                                          </p:stCondLst>
                                        </p:cTn>
                                        <p:tgtEl>
                                          <p:spTgt spid="36"/>
                                        </p:tgtEl>
                                        <p:attrNameLst>
                                          <p:attrName>style.visibility</p:attrName>
                                        </p:attrNameLst>
                                      </p:cBhvr>
                                      <p:to>
                                        <p:strVal val="visible"/>
                                      </p:to>
                                    </p:set>
                                    <p:anim calcmode="lin" valueType="num">
                                      <p:cBhvr>
                                        <p:cTn id="69" dur="1500" fill="hold"/>
                                        <p:tgtEl>
                                          <p:spTgt spid="36"/>
                                        </p:tgtEl>
                                        <p:attrNameLst>
                                          <p:attrName>ppt_w</p:attrName>
                                        </p:attrNameLst>
                                      </p:cBhvr>
                                      <p:tavLst>
                                        <p:tav tm="0">
                                          <p:val>
                                            <p:strVal val="#ppt_w*0.70"/>
                                          </p:val>
                                        </p:tav>
                                        <p:tav tm="100000">
                                          <p:val>
                                            <p:strVal val="#ppt_w"/>
                                          </p:val>
                                        </p:tav>
                                      </p:tavLst>
                                    </p:anim>
                                    <p:anim calcmode="lin" valueType="num">
                                      <p:cBhvr>
                                        <p:cTn id="70" dur="1500" fill="hold"/>
                                        <p:tgtEl>
                                          <p:spTgt spid="36"/>
                                        </p:tgtEl>
                                        <p:attrNameLst>
                                          <p:attrName>ppt_h</p:attrName>
                                        </p:attrNameLst>
                                      </p:cBhvr>
                                      <p:tavLst>
                                        <p:tav tm="0">
                                          <p:val>
                                            <p:strVal val="#ppt_h"/>
                                          </p:val>
                                        </p:tav>
                                        <p:tav tm="100000">
                                          <p:val>
                                            <p:strVal val="#ppt_h"/>
                                          </p:val>
                                        </p:tav>
                                      </p:tavLst>
                                    </p:anim>
                                    <p:animEffect transition="in" filter="fade">
                                      <p:cBhvr>
                                        <p:cTn id="71" dur="1500"/>
                                        <p:tgtEl>
                                          <p:spTgt spid="36"/>
                                        </p:tgtEl>
                                      </p:cBhvr>
                                    </p:animEffect>
                                  </p:childTnLst>
                                </p:cTn>
                              </p:par>
                              <p:par>
                                <p:cTn id="72" presetID="55" presetClass="entr" presetSubtype="0" fill="hold" grpId="0" nodeType="withEffect">
                                  <p:stCondLst>
                                    <p:cond delay="2500"/>
                                  </p:stCondLst>
                                  <p:childTnLst>
                                    <p:set>
                                      <p:cBhvr>
                                        <p:cTn id="73" dur="1" fill="hold">
                                          <p:stCondLst>
                                            <p:cond delay="0"/>
                                          </p:stCondLst>
                                        </p:cTn>
                                        <p:tgtEl>
                                          <p:spTgt spid="39"/>
                                        </p:tgtEl>
                                        <p:attrNameLst>
                                          <p:attrName>style.visibility</p:attrName>
                                        </p:attrNameLst>
                                      </p:cBhvr>
                                      <p:to>
                                        <p:strVal val="visible"/>
                                      </p:to>
                                    </p:set>
                                    <p:anim calcmode="lin" valueType="num">
                                      <p:cBhvr>
                                        <p:cTn id="74" dur="1500" fill="hold"/>
                                        <p:tgtEl>
                                          <p:spTgt spid="39"/>
                                        </p:tgtEl>
                                        <p:attrNameLst>
                                          <p:attrName>ppt_w</p:attrName>
                                        </p:attrNameLst>
                                      </p:cBhvr>
                                      <p:tavLst>
                                        <p:tav tm="0">
                                          <p:val>
                                            <p:strVal val="#ppt_w*0.70"/>
                                          </p:val>
                                        </p:tav>
                                        <p:tav tm="100000">
                                          <p:val>
                                            <p:strVal val="#ppt_w"/>
                                          </p:val>
                                        </p:tav>
                                      </p:tavLst>
                                    </p:anim>
                                    <p:anim calcmode="lin" valueType="num">
                                      <p:cBhvr>
                                        <p:cTn id="75" dur="1500" fill="hold"/>
                                        <p:tgtEl>
                                          <p:spTgt spid="39"/>
                                        </p:tgtEl>
                                        <p:attrNameLst>
                                          <p:attrName>ppt_h</p:attrName>
                                        </p:attrNameLst>
                                      </p:cBhvr>
                                      <p:tavLst>
                                        <p:tav tm="0">
                                          <p:val>
                                            <p:strVal val="#ppt_h"/>
                                          </p:val>
                                        </p:tav>
                                        <p:tav tm="100000">
                                          <p:val>
                                            <p:strVal val="#ppt_h"/>
                                          </p:val>
                                        </p:tav>
                                      </p:tavLst>
                                    </p:anim>
                                    <p:animEffect transition="in" filter="fade">
                                      <p:cBhvr>
                                        <p:cTn id="76" dur="1500"/>
                                        <p:tgtEl>
                                          <p:spTgt spid="39"/>
                                        </p:tgtEl>
                                      </p:cBhvr>
                                    </p:animEffect>
                                  </p:childTnLst>
                                </p:cTn>
                              </p:par>
                              <p:par>
                                <p:cTn id="77" presetID="12" presetClass="entr" presetSubtype="1" fill="hold" grpId="0" nodeType="withEffect">
                                  <p:stCondLst>
                                    <p:cond delay="300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p:tgtEl>
                                          <p:spTgt spid="20"/>
                                        </p:tgtEl>
                                        <p:attrNameLst>
                                          <p:attrName>ppt_y</p:attrName>
                                        </p:attrNameLst>
                                      </p:cBhvr>
                                      <p:tavLst>
                                        <p:tav tm="0">
                                          <p:val>
                                            <p:strVal val="#ppt_y-#ppt_h*1.125000"/>
                                          </p:val>
                                        </p:tav>
                                        <p:tav tm="100000">
                                          <p:val>
                                            <p:strVal val="#ppt_y"/>
                                          </p:val>
                                        </p:tav>
                                      </p:tavLst>
                                    </p:anim>
                                    <p:animEffect transition="in" filter="wipe(down)">
                                      <p:cBhvr>
                                        <p:cTn id="80" dur="1000"/>
                                        <p:tgtEl>
                                          <p:spTgt spid="20"/>
                                        </p:tgtEl>
                                      </p:cBhvr>
                                    </p:animEffect>
                                  </p:childTnLst>
                                </p:cTn>
                              </p:par>
                              <p:par>
                                <p:cTn id="81" presetID="12" presetClass="entr" presetSubtype="1" fill="hold" grpId="0" nodeType="withEffect">
                                  <p:stCondLst>
                                    <p:cond delay="300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1000"/>
                                        <p:tgtEl>
                                          <p:spTgt spid="28"/>
                                        </p:tgtEl>
                                        <p:attrNameLst>
                                          <p:attrName>ppt_y</p:attrName>
                                        </p:attrNameLst>
                                      </p:cBhvr>
                                      <p:tavLst>
                                        <p:tav tm="0">
                                          <p:val>
                                            <p:strVal val="#ppt_y-#ppt_h*1.125000"/>
                                          </p:val>
                                        </p:tav>
                                        <p:tav tm="100000">
                                          <p:val>
                                            <p:strVal val="#ppt_y"/>
                                          </p:val>
                                        </p:tav>
                                      </p:tavLst>
                                    </p:anim>
                                    <p:animEffect transition="in" filter="wipe(down)">
                                      <p:cBhvr>
                                        <p:cTn id="84" dur="1000"/>
                                        <p:tgtEl>
                                          <p:spTgt spid="28"/>
                                        </p:tgtEl>
                                      </p:cBhvr>
                                    </p:animEffect>
                                  </p:childTnLst>
                                </p:cTn>
                              </p:par>
                              <p:par>
                                <p:cTn id="85" presetID="12" presetClass="entr" presetSubtype="1" fill="hold" grpId="0" nodeType="withEffect">
                                  <p:stCondLst>
                                    <p:cond delay="300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1000"/>
                                        <p:tgtEl>
                                          <p:spTgt spid="31"/>
                                        </p:tgtEl>
                                        <p:attrNameLst>
                                          <p:attrName>ppt_y</p:attrName>
                                        </p:attrNameLst>
                                      </p:cBhvr>
                                      <p:tavLst>
                                        <p:tav tm="0">
                                          <p:val>
                                            <p:strVal val="#ppt_y-#ppt_h*1.125000"/>
                                          </p:val>
                                        </p:tav>
                                        <p:tav tm="100000">
                                          <p:val>
                                            <p:strVal val="#ppt_y"/>
                                          </p:val>
                                        </p:tav>
                                      </p:tavLst>
                                    </p:anim>
                                    <p:animEffect transition="in" filter="wipe(down)">
                                      <p:cBhvr>
                                        <p:cTn id="88" dur="1000"/>
                                        <p:tgtEl>
                                          <p:spTgt spid="31"/>
                                        </p:tgtEl>
                                      </p:cBhvr>
                                    </p:animEffect>
                                  </p:childTnLst>
                                </p:cTn>
                              </p:par>
                              <p:par>
                                <p:cTn id="89" presetID="12" presetClass="entr" presetSubtype="1" fill="hold" grpId="0" nodeType="withEffect">
                                  <p:stCondLst>
                                    <p:cond delay="300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1000"/>
                                        <p:tgtEl>
                                          <p:spTgt spid="34"/>
                                        </p:tgtEl>
                                        <p:attrNameLst>
                                          <p:attrName>ppt_y</p:attrName>
                                        </p:attrNameLst>
                                      </p:cBhvr>
                                      <p:tavLst>
                                        <p:tav tm="0">
                                          <p:val>
                                            <p:strVal val="#ppt_y-#ppt_h*1.125000"/>
                                          </p:val>
                                        </p:tav>
                                        <p:tav tm="100000">
                                          <p:val>
                                            <p:strVal val="#ppt_y"/>
                                          </p:val>
                                        </p:tav>
                                      </p:tavLst>
                                    </p:anim>
                                    <p:animEffect transition="in" filter="wipe(down)">
                                      <p:cBhvr>
                                        <p:cTn id="92" dur="1000"/>
                                        <p:tgtEl>
                                          <p:spTgt spid="34"/>
                                        </p:tgtEl>
                                      </p:cBhvr>
                                    </p:animEffect>
                                  </p:childTnLst>
                                </p:cTn>
                              </p:par>
                              <p:par>
                                <p:cTn id="93" presetID="12" presetClass="entr" presetSubtype="1" fill="hold" grpId="0" nodeType="withEffect">
                                  <p:stCondLst>
                                    <p:cond delay="3000"/>
                                  </p:stCondLst>
                                  <p:childTnLst>
                                    <p:set>
                                      <p:cBhvr>
                                        <p:cTn id="94" dur="1" fill="hold">
                                          <p:stCondLst>
                                            <p:cond delay="0"/>
                                          </p:stCondLst>
                                        </p:cTn>
                                        <p:tgtEl>
                                          <p:spTgt spid="37"/>
                                        </p:tgtEl>
                                        <p:attrNameLst>
                                          <p:attrName>style.visibility</p:attrName>
                                        </p:attrNameLst>
                                      </p:cBhvr>
                                      <p:to>
                                        <p:strVal val="visible"/>
                                      </p:to>
                                    </p:set>
                                    <p:anim calcmode="lin" valueType="num">
                                      <p:cBhvr additive="base">
                                        <p:cTn id="95" dur="1000"/>
                                        <p:tgtEl>
                                          <p:spTgt spid="37"/>
                                        </p:tgtEl>
                                        <p:attrNameLst>
                                          <p:attrName>ppt_y</p:attrName>
                                        </p:attrNameLst>
                                      </p:cBhvr>
                                      <p:tavLst>
                                        <p:tav tm="0">
                                          <p:val>
                                            <p:strVal val="#ppt_y-#ppt_h*1.125000"/>
                                          </p:val>
                                        </p:tav>
                                        <p:tav tm="100000">
                                          <p:val>
                                            <p:strVal val="#ppt_y"/>
                                          </p:val>
                                        </p:tav>
                                      </p:tavLst>
                                    </p:anim>
                                    <p:animEffect transition="in" filter="wipe(down)">
                                      <p:cBhvr>
                                        <p:cTn id="96" dur="1000"/>
                                        <p:tgtEl>
                                          <p:spTgt spid="37"/>
                                        </p:tgtEl>
                                      </p:cBhvr>
                                    </p:animEffect>
                                  </p:childTnLst>
                                </p:cTn>
                              </p:par>
                              <p:par>
                                <p:cTn id="97" presetID="12" presetClass="entr" presetSubtype="1" fill="hold" grpId="0" nodeType="withEffect">
                                  <p:stCondLst>
                                    <p:cond delay="3000"/>
                                  </p:stCondLst>
                                  <p:childTnLst>
                                    <p:set>
                                      <p:cBhvr>
                                        <p:cTn id="98" dur="1" fill="hold">
                                          <p:stCondLst>
                                            <p:cond delay="0"/>
                                          </p:stCondLst>
                                        </p:cTn>
                                        <p:tgtEl>
                                          <p:spTgt spid="40"/>
                                        </p:tgtEl>
                                        <p:attrNameLst>
                                          <p:attrName>style.visibility</p:attrName>
                                        </p:attrNameLst>
                                      </p:cBhvr>
                                      <p:to>
                                        <p:strVal val="visible"/>
                                      </p:to>
                                    </p:set>
                                    <p:anim calcmode="lin" valueType="num">
                                      <p:cBhvr additive="base">
                                        <p:cTn id="99" dur="1000"/>
                                        <p:tgtEl>
                                          <p:spTgt spid="40"/>
                                        </p:tgtEl>
                                        <p:attrNameLst>
                                          <p:attrName>ppt_y</p:attrName>
                                        </p:attrNameLst>
                                      </p:cBhvr>
                                      <p:tavLst>
                                        <p:tav tm="0">
                                          <p:val>
                                            <p:strVal val="#ppt_y-#ppt_h*1.125000"/>
                                          </p:val>
                                        </p:tav>
                                        <p:tav tm="100000">
                                          <p:val>
                                            <p:strVal val="#ppt_y"/>
                                          </p:val>
                                        </p:tav>
                                      </p:tavLst>
                                    </p:anim>
                                    <p:animEffect transition="in" filter="wipe(down)">
                                      <p:cBhvr>
                                        <p:cTn id="100" dur="1000"/>
                                        <p:tgtEl>
                                          <p:spTgt spid="40"/>
                                        </p:tgtEl>
                                      </p:cBhvr>
                                    </p:animEffect>
                                  </p:childTnLst>
                                </p:cTn>
                              </p:par>
                              <p:par>
                                <p:cTn id="101" presetID="23" presetClass="entr" presetSubtype="16" fill="hold" nodeType="withEffect">
                                  <p:stCondLst>
                                    <p:cond delay="350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500" fill="hold"/>
                                        <p:tgtEl>
                                          <p:spTgt spid="60"/>
                                        </p:tgtEl>
                                        <p:attrNameLst>
                                          <p:attrName>ppt_w</p:attrName>
                                        </p:attrNameLst>
                                      </p:cBhvr>
                                      <p:tavLst>
                                        <p:tav tm="0">
                                          <p:val>
                                            <p:fltVal val="0"/>
                                          </p:val>
                                        </p:tav>
                                        <p:tav tm="100000">
                                          <p:val>
                                            <p:strVal val="#ppt_w"/>
                                          </p:val>
                                        </p:tav>
                                      </p:tavLst>
                                    </p:anim>
                                    <p:anim calcmode="lin" valueType="num">
                                      <p:cBhvr>
                                        <p:cTn id="104" dur="1500" fill="hold"/>
                                        <p:tgtEl>
                                          <p:spTgt spid="60"/>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3500"/>
                                  </p:stCondLst>
                                  <p:childTnLst>
                                    <p:set>
                                      <p:cBhvr>
                                        <p:cTn id="106" dur="1" fill="hold">
                                          <p:stCondLst>
                                            <p:cond delay="0"/>
                                          </p:stCondLst>
                                        </p:cTn>
                                        <p:tgtEl>
                                          <p:spTgt spid="67"/>
                                        </p:tgtEl>
                                        <p:attrNameLst>
                                          <p:attrName>style.visibility</p:attrName>
                                        </p:attrNameLst>
                                      </p:cBhvr>
                                      <p:to>
                                        <p:strVal val="visible"/>
                                      </p:to>
                                    </p:set>
                                    <p:anim calcmode="lin" valueType="num">
                                      <p:cBhvr>
                                        <p:cTn id="107" dur="1500" fill="hold"/>
                                        <p:tgtEl>
                                          <p:spTgt spid="67"/>
                                        </p:tgtEl>
                                        <p:attrNameLst>
                                          <p:attrName>ppt_w</p:attrName>
                                        </p:attrNameLst>
                                      </p:cBhvr>
                                      <p:tavLst>
                                        <p:tav tm="0">
                                          <p:val>
                                            <p:fltVal val="0"/>
                                          </p:val>
                                        </p:tav>
                                        <p:tav tm="100000">
                                          <p:val>
                                            <p:strVal val="#ppt_w"/>
                                          </p:val>
                                        </p:tav>
                                      </p:tavLst>
                                    </p:anim>
                                    <p:anim calcmode="lin" valueType="num">
                                      <p:cBhvr>
                                        <p:cTn id="108" dur="1500" fill="hold"/>
                                        <p:tgtEl>
                                          <p:spTgt spid="67"/>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3500"/>
                                  </p:stCondLst>
                                  <p:childTnLst>
                                    <p:set>
                                      <p:cBhvr>
                                        <p:cTn id="110" dur="1" fill="hold">
                                          <p:stCondLst>
                                            <p:cond delay="0"/>
                                          </p:stCondLst>
                                        </p:cTn>
                                        <p:tgtEl>
                                          <p:spTgt spid="70"/>
                                        </p:tgtEl>
                                        <p:attrNameLst>
                                          <p:attrName>style.visibility</p:attrName>
                                        </p:attrNameLst>
                                      </p:cBhvr>
                                      <p:to>
                                        <p:strVal val="visible"/>
                                      </p:to>
                                    </p:set>
                                    <p:anim calcmode="lin" valueType="num">
                                      <p:cBhvr>
                                        <p:cTn id="111" dur="1500" fill="hold"/>
                                        <p:tgtEl>
                                          <p:spTgt spid="70"/>
                                        </p:tgtEl>
                                        <p:attrNameLst>
                                          <p:attrName>ppt_w</p:attrName>
                                        </p:attrNameLst>
                                      </p:cBhvr>
                                      <p:tavLst>
                                        <p:tav tm="0">
                                          <p:val>
                                            <p:fltVal val="0"/>
                                          </p:val>
                                        </p:tav>
                                        <p:tav tm="100000">
                                          <p:val>
                                            <p:strVal val="#ppt_w"/>
                                          </p:val>
                                        </p:tav>
                                      </p:tavLst>
                                    </p:anim>
                                    <p:anim calcmode="lin" valueType="num">
                                      <p:cBhvr>
                                        <p:cTn id="112" dur="1500" fill="hold"/>
                                        <p:tgtEl>
                                          <p:spTgt spid="70"/>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3500"/>
                                  </p:stCondLst>
                                  <p:childTnLst>
                                    <p:set>
                                      <p:cBhvr>
                                        <p:cTn id="114" dur="1" fill="hold">
                                          <p:stCondLst>
                                            <p:cond delay="0"/>
                                          </p:stCondLst>
                                        </p:cTn>
                                        <p:tgtEl>
                                          <p:spTgt spid="73"/>
                                        </p:tgtEl>
                                        <p:attrNameLst>
                                          <p:attrName>style.visibility</p:attrName>
                                        </p:attrNameLst>
                                      </p:cBhvr>
                                      <p:to>
                                        <p:strVal val="visible"/>
                                      </p:to>
                                    </p:set>
                                    <p:anim calcmode="lin" valueType="num">
                                      <p:cBhvr>
                                        <p:cTn id="115" dur="1500" fill="hold"/>
                                        <p:tgtEl>
                                          <p:spTgt spid="73"/>
                                        </p:tgtEl>
                                        <p:attrNameLst>
                                          <p:attrName>ppt_w</p:attrName>
                                        </p:attrNameLst>
                                      </p:cBhvr>
                                      <p:tavLst>
                                        <p:tav tm="0">
                                          <p:val>
                                            <p:fltVal val="0"/>
                                          </p:val>
                                        </p:tav>
                                        <p:tav tm="100000">
                                          <p:val>
                                            <p:strVal val="#ppt_w"/>
                                          </p:val>
                                        </p:tav>
                                      </p:tavLst>
                                    </p:anim>
                                    <p:anim calcmode="lin" valueType="num">
                                      <p:cBhvr>
                                        <p:cTn id="116" dur="1500" fill="hold"/>
                                        <p:tgtEl>
                                          <p:spTgt spid="73"/>
                                        </p:tgtEl>
                                        <p:attrNameLst>
                                          <p:attrName>ppt_h</p:attrName>
                                        </p:attrNameLst>
                                      </p:cBhvr>
                                      <p:tavLst>
                                        <p:tav tm="0">
                                          <p:val>
                                            <p:fltVal val="0"/>
                                          </p:val>
                                        </p:tav>
                                        <p:tav tm="100000">
                                          <p:val>
                                            <p:strVal val="#ppt_h"/>
                                          </p:val>
                                        </p:tav>
                                      </p:tavLst>
                                    </p:anim>
                                  </p:childTnLst>
                                </p:cTn>
                              </p:par>
                              <p:par>
                                <p:cTn id="117" presetID="23" presetClass="entr" presetSubtype="16" fill="hold" nodeType="withEffect">
                                  <p:stCondLst>
                                    <p:cond delay="3500"/>
                                  </p:stCondLst>
                                  <p:childTnLst>
                                    <p:set>
                                      <p:cBhvr>
                                        <p:cTn id="118" dur="1" fill="hold">
                                          <p:stCondLst>
                                            <p:cond delay="0"/>
                                          </p:stCondLst>
                                        </p:cTn>
                                        <p:tgtEl>
                                          <p:spTgt spid="76"/>
                                        </p:tgtEl>
                                        <p:attrNameLst>
                                          <p:attrName>style.visibility</p:attrName>
                                        </p:attrNameLst>
                                      </p:cBhvr>
                                      <p:to>
                                        <p:strVal val="visible"/>
                                      </p:to>
                                    </p:set>
                                    <p:anim calcmode="lin" valueType="num">
                                      <p:cBhvr>
                                        <p:cTn id="119" dur="1500" fill="hold"/>
                                        <p:tgtEl>
                                          <p:spTgt spid="76"/>
                                        </p:tgtEl>
                                        <p:attrNameLst>
                                          <p:attrName>ppt_w</p:attrName>
                                        </p:attrNameLst>
                                      </p:cBhvr>
                                      <p:tavLst>
                                        <p:tav tm="0">
                                          <p:val>
                                            <p:fltVal val="0"/>
                                          </p:val>
                                        </p:tav>
                                        <p:tav tm="100000">
                                          <p:val>
                                            <p:strVal val="#ppt_w"/>
                                          </p:val>
                                        </p:tav>
                                      </p:tavLst>
                                    </p:anim>
                                    <p:anim calcmode="lin" valueType="num">
                                      <p:cBhvr>
                                        <p:cTn id="120" dur="1500" fill="hold"/>
                                        <p:tgtEl>
                                          <p:spTgt spid="76"/>
                                        </p:tgtEl>
                                        <p:attrNameLst>
                                          <p:attrName>ppt_h</p:attrName>
                                        </p:attrNameLst>
                                      </p:cBhvr>
                                      <p:tavLst>
                                        <p:tav tm="0">
                                          <p:val>
                                            <p:fltVal val="0"/>
                                          </p:val>
                                        </p:tav>
                                        <p:tav tm="100000">
                                          <p:val>
                                            <p:strVal val="#ppt_h"/>
                                          </p:val>
                                        </p:tav>
                                      </p:tavLst>
                                    </p:anim>
                                  </p:childTnLst>
                                </p:cTn>
                              </p:par>
                              <p:par>
                                <p:cTn id="121" presetID="23" presetClass="entr" presetSubtype="16" fill="hold" nodeType="withEffect">
                                  <p:stCondLst>
                                    <p:cond delay="3500"/>
                                  </p:stCondLst>
                                  <p:childTnLst>
                                    <p:set>
                                      <p:cBhvr>
                                        <p:cTn id="122" dur="1" fill="hold">
                                          <p:stCondLst>
                                            <p:cond delay="0"/>
                                          </p:stCondLst>
                                        </p:cTn>
                                        <p:tgtEl>
                                          <p:spTgt spid="79"/>
                                        </p:tgtEl>
                                        <p:attrNameLst>
                                          <p:attrName>style.visibility</p:attrName>
                                        </p:attrNameLst>
                                      </p:cBhvr>
                                      <p:to>
                                        <p:strVal val="visible"/>
                                      </p:to>
                                    </p:set>
                                    <p:anim calcmode="lin" valueType="num">
                                      <p:cBhvr>
                                        <p:cTn id="123" dur="1500" fill="hold"/>
                                        <p:tgtEl>
                                          <p:spTgt spid="79"/>
                                        </p:tgtEl>
                                        <p:attrNameLst>
                                          <p:attrName>ppt_w</p:attrName>
                                        </p:attrNameLst>
                                      </p:cBhvr>
                                      <p:tavLst>
                                        <p:tav tm="0">
                                          <p:val>
                                            <p:fltVal val="0"/>
                                          </p:val>
                                        </p:tav>
                                        <p:tav tm="100000">
                                          <p:val>
                                            <p:strVal val="#ppt_w"/>
                                          </p:val>
                                        </p:tav>
                                      </p:tavLst>
                                    </p:anim>
                                    <p:anim calcmode="lin" valueType="num">
                                      <p:cBhvr>
                                        <p:cTn id="124" dur="1500" fill="hold"/>
                                        <p:tgtEl>
                                          <p:spTgt spid="79"/>
                                        </p:tgtEl>
                                        <p:attrNameLst>
                                          <p:attrName>ppt_h</p:attrName>
                                        </p:attrNameLst>
                                      </p:cBhvr>
                                      <p:tavLst>
                                        <p:tav tm="0">
                                          <p:val>
                                            <p:fltVal val="0"/>
                                          </p:val>
                                        </p:tav>
                                        <p:tav tm="100000">
                                          <p:val>
                                            <p:strVal val="#ppt_h"/>
                                          </p:val>
                                        </p:tav>
                                      </p:tavLst>
                                    </p:anim>
                                  </p:childTnLst>
                                </p:cTn>
                              </p:par>
                              <p:par>
                                <p:cTn id="125" presetID="23" presetClass="entr" presetSubtype="16" fill="hold" nodeType="withEffect">
                                  <p:stCondLst>
                                    <p:cond delay="3500"/>
                                  </p:stCondLst>
                                  <p:childTnLst>
                                    <p:set>
                                      <p:cBhvr>
                                        <p:cTn id="126" dur="1" fill="hold">
                                          <p:stCondLst>
                                            <p:cond delay="0"/>
                                          </p:stCondLst>
                                        </p:cTn>
                                        <p:tgtEl>
                                          <p:spTgt spid="82"/>
                                        </p:tgtEl>
                                        <p:attrNameLst>
                                          <p:attrName>style.visibility</p:attrName>
                                        </p:attrNameLst>
                                      </p:cBhvr>
                                      <p:to>
                                        <p:strVal val="visible"/>
                                      </p:to>
                                    </p:set>
                                    <p:anim calcmode="lin" valueType="num">
                                      <p:cBhvr>
                                        <p:cTn id="127" dur="1500" fill="hold"/>
                                        <p:tgtEl>
                                          <p:spTgt spid="82"/>
                                        </p:tgtEl>
                                        <p:attrNameLst>
                                          <p:attrName>ppt_w</p:attrName>
                                        </p:attrNameLst>
                                      </p:cBhvr>
                                      <p:tavLst>
                                        <p:tav tm="0">
                                          <p:val>
                                            <p:fltVal val="0"/>
                                          </p:val>
                                        </p:tav>
                                        <p:tav tm="100000">
                                          <p:val>
                                            <p:strVal val="#ppt_w"/>
                                          </p:val>
                                        </p:tav>
                                      </p:tavLst>
                                    </p:anim>
                                    <p:anim calcmode="lin" valueType="num">
                                      <p:cBhvr>
                                        <p:cTn id="128" dur="1500" fill="hold"/>
                                        <p:tgtEl>
                                          <p:spTgt spid="82"/>
                                        </p:tgtEl>
                                        <p:attrNameLst>
                                          <p:attrName>ppt_h</p:attrName>
                                        </p:attrNameLst>
                                      </p:cBhvr>
                                      <p:tavLst>
                                        <p:tav tm="0">
                                          <p:val>
                                            <p:fltVal val="0"/>
                                          </p:val>
                                        </p:tav>
                                        <p:tav tm="100000">
                                          <p:val>
                                            <p:strVal val="#ppt_h"/>
                                          </p:val>
                                        </p:tav>
                                      </p:tavLst>
                                    </p:anim>
                                  </p:childTnLst>
                                </p:cTn>
                              </p:par>
                              <p:par>
                                <p:cTn id="129" presetID="23" presetClass="entr" presetSubtype="16" fill="hold" nodeType="withEffect">
                                  <p:stCondLst>
                                    <p:cond delay="3500"/>
                                  </p:stCondLst>
                                  <p:childTnLst>
                                    <p:set>
                                      <p:cBhvr>
                                        <p:cTn id="130" dur="1" fill="hold">
                                          <p:stCondLst>
                                            <p:cond delay="0"/>
                                          </p:stCondLst>
                                        </p:cTn>
                                        <p:tgtEl>
                                          <p:spTgt spid="85"/>
                                        </p:tgtEl>
                                        <p:attrNameLst>
                                          <p:attrName>style.visibility</p:attrName>
                                        </p:attrNameLst>
                                      </p:cBhvr>
                                      <p:to>
                                        <p:strVal val="visible"/>
                                      </p:to>
                                    </p:set>
                                    <p:anim calcmode="lin" valueType="num">
                                      <p:cBhvr>
                                        <p:cTn id="131" dur="1500" fill="hold"/>
                                        <p:tgtEl>
                                          <p:spTgt spid="85"/>
                                        </p:tgtEl>
                                        <p:attrNameLst>
                                          <p:attrName>ppt_w</p:attrName>
                                        </p:attrNameLst>
                                      </p:cBhvr>
                                      <p:tavLst>
                                        <p:tav tm="0">
                                          <p:val>
                                            <p:fltVal val="0"/>
                                          </p:val>
                                        </p:tav>
                                        <p:tav tm="100000">
                                          <p:val>
                                            <p:strVal val="#ppt_w"/>
                                          </p:val>
                                        </p:tav>
                                      </p:tavLst>
                                    </p:anim>
                                    <p:anim calcmode="lin" valueType="num">
                                      <p:cBhvr>
                                        <p:cTn id="132" dur="1500" fill="hold"/>
                                        <p:tgtEl>
                                          <p:spTgt spid="85"/>
                                        </p:tgtEl>
                                        <p:attrNameLst>
                                          <p:attrName>ppt_h</p:attrName>
                                        </p:attrNameLst>
                                      </p:cBhvr>
                                      <p:tavLst>
                                        <p:tav tm="0">
                                          <p:val>
                                            <p:fltVal val="0"/>
                                          </p:val>
                                        </p:tav>
                                        <p:tav tm="100000">
                                          <p:val>
                                            <p:strVal val="#ppt_h"/>
                                          </p:val>
                                        </p:tav>
                                      </p:tavLst>
                                    </p:anim>
                                  </p:childTnLst>
                                </p:cTn>
                              </p:par>
                              <p:par>
                                <p:cTn id="133" presetID="23" presetClass="entr" presetSubtype="16" fill="hold" nodeType="withEffect">
                                  <p:stCondLst>
                                    <p:cond delay="3500"/>
                                  </p:stCondLst>
                                  <p:childTnLst>
                                    <p:set>
                                      <p:cBhvr>
                                        <p:cTn id="134" dur="1" fill="hold">
                                          <p:stCondLst>
                                            <p:cond delay="0"/>
                                          </p:stCondLst>
                                        </p:cTn>
                                        <p:tgtEl>
                                          <p:spTgt spid="106"/>
                                        </p:tgtEl>
                                        <p:attrNameLst>
                                          <p:attrName>style.visibility</p:attrName>
                                        </p:attrNameLst>
                                      </p:cBhvr>
                                      <p:to>
                                        <p:strVal val="visible"/>
                                      </p:to>
                                    </p:set>
                                    <p:anim calcmode="lin" valueType="num">
                                      <p:cBhvr>
                                        <p:cTn id="135" dur="1500" fill="hold"/>
                                        <p:tgtEl>
                                          <p:spTgt spid="106"/>
                                        </p:tgtEl>
                                        <p:attrNameLst>
                                          <p:attrName>ppt_w</p:attrName>
                                        </p:attrNameLst>
                                      </p:cBhvr>
                                      <p:tavLst>
                                        <p:tav tm="0">
                                          <p:val>
                                            <p:fltVal val="0"/>
                                          </p:val>
                                        </p:tav>
                                        <p:tav tm="100000">
                                          <p:val>
                                            <p:strVal val="#ppt_w"/>
                                          </p:val>
                                        </p:tav>
                                      </p:tavLst>
                                    </p:anim>
                                    <p:anim calcmode="lin" valueType="num">
                                      <p:cBhvr>
                                        <p:cTn id="136" dur="1500" fill="hold"/>
                                        <p:tgtEl>
                                          <p:spTgt spid="106"/>
                                        </p:tgtEl>
                                        <p:attrNameLst>
                                          <p:attrName>ppt_h</p:attrName>
                                        </p:attrNameLst>
                                      </p:cBhvr>
                                      <p:tavLst>
                                        <p:tav tm="0">
                                          <p:val>
                                            <p:fltVal val="0"/>
                                          </p:val>
                                        </p:tav>
                                        <p:tav tm="100000">
                                          <p:val>
                                            <p:strVal val="#ppt_h"/>
                                          </p:val>
                                        </p:tav>
                                      </p:tavLst>
                                    </p:anim>
                                  </p:childTnLst>
                                </p:cTn>
                              </p:par>
                              <p:par>
                                <p:cTn id="137" presetID="23" presetClass="entr" presetSubtype="16" fill="hold" nodeType="withEffect">
                                  <p:stCondLst>
                                    <p:cond delay="3500"/>
                                  </p:stCondLst>
                                  <p:childTnLst>
                                    <p:set>
                                      <p:cBhvr>
                                        <p:cTn id="138" dur="1" fill="hold">
                                          <p:stCondLst>
                                            <p:cond delay="0"/>
                                          </p:stCondLst>
                                        </p:cTn>
                                        <p:tgtEl>
                                          <p:spTgt spid="109"/>
                                        </p:tgtEl>
                                        <p:attrNameLst>
                                          <p:attrName>style.visibility</p:attrName>
                                        </p:attrNameLst>
                                      </p:cBhvr>
                                      <p:to>
                                        <p:strVal val="visible"/>
                                      </p:to>
                                    </p:set>
                                    <p:anim calcmode="lin" valueType="num">
                                      <p:cBhvr>
                                        <p:cTn id="139" dur="1500" fill="hold"/>
                                        <p:tgtEl>
                                          <p:spTgt spid="109"/>
                                        </p:tgtEl>
                                        <p:attrNameLst>
                                          <p:attrName>ppt_w</p:attrName>
                                        </p:attrNameLst>
                                      </p:cBhvr>
                                      <p:tavLst>
                                        <p:tav tm="0">
                                          <p:val>
                                            <p:fltVal val="0"/>
                                          </p:val>
                                        </p:tav>
                                        <p:tav tm="100000">
                                          <p:val>
                                            <p:strVal val="#ppt_w"/>
                                          </p:val>
                                        </p:tav>
                                      </p:tavLst>
                                    </p:anim>
                                    <p:anim calcmode="lin" valueType="num">
                                      <p:cBhvr>
                                        <p:cTn id="140" dur="1500" fill="hold"/>
                                        <p:tgtEl>
                                          <p:spTgt spid="109"/>
                                        </p:tgtEl>
                                        <p:attrNameLst>
                                          <p:attrName>ppt_h</p:attrName>
                                        </p:attrNameLst>
                                      </p:cBhvr>
                                      <p:tavLst>
                                        <p:tav tm="0">
                                          <p:val>
                                            <p:fltVal val="0"/>
                                          </p:val>
                                        </p:tav>
                                        <p:tav tm="100000">
                                          <p:val>
                                            <p:strVal val="#ppt_h"/>
                                          </p:val>
                                        </p:tav>
                                      </p:tavLst>
                                    </p:anim>
                                  </p:childTnLst>
                                </p:cTn>
                              </p:par>
                              <p:par>
                                <p:cTn id="141" presetID="23" presetClass="entr" presetSubtype="16" fill="hold" nodeType="withEffect">
                                  <p:stCondLst>
                                    <p:cond delay="3500"/>
                                  </p:stCondLst>
                                  <p:childTnLst>
                                    <p:set>
                                      <p:cBhvr>
                                        <p:cTn id="142" dur="1" fill="hold">
                                          <p:stCondLst>
                                            <p:cond delay="0"/>
                                          </p:stCondLst>
                                        </p:cTn>
                                        <p:tgtEl>
                                          <p:spTgt spid="149"/>
                                        </p:tgtEl>
                                        <p:attrNameLst>
                                          <p:attrName>style.visibility</p:attrName>
                                        </p:attrNameLst>
                                      </p:cBhvr>
                                      <p:to>
                                        <p:strVal val="visible"/>
                                      </p:to>
                                    </p:set>
                                    <p:anim calcmode="lin" valueType="num">
                                      <p:cBhvr>
                                        <p:cTn id="143" dur="1500" fill="hold"/>
                                        <p:tgtEl>
                                          <p:spTgt spid="149"/>
                                        </p:tgtEl>
                                        <p:attrNameLst>
                                          <p:attrName>ppt_w</p:attrName>
                                        </p:attrNameLst>
                                      </p:cBhvr>
                                      <p:tavLst>
                                        <p:tav tm="0">
                                          <p:val>
                                            <p:fltVal val="0"/>
                                          </p:val>
                                        </p:tav>
                                        <p:tav tm="100000">
                                          <p:val>
                                            <p:strVal val="#ppt_w"/>
                                          </p:val>
                                        </p:tav>
                                      </p:tavLst>
                                    </p:anim>
                                    <p:anim calcmode="lin" valueType="num">
                                      <p:cBhvr>
                                        <p:cTn id="144" dur="1500" fill="hold"/>
                                        <p:tgtEl>
                                          <p:spTgt spid="149"/>
                                        </p:tgtEl>
                                        <p:attrNameLst>
                                          <p:attrName>ppt_h</p:attrName>
                                        </p:attrNameLst>
                                      </p:cBhvr>
                                      <p:tavLst>
                                        <p:tav tm="0">
                                          <p:val>
                                            <p:fltVal val="0"/>
                                          </p:val>
                                        </p:tav>
                                        <p:tav tm="100000">
                                          <p:val>
                                            <p:strVal val="#ppt_h"/>
                                          </p:val>
                                        </p:tav>
                                      </p:tavLst>
                                    </p:anim>
                                  </p:childTnLst>
                                </p:cTn>
                              </p:par>
                              <p:par>
                                <p:cTn id="145" presetID="23" presetClass="entr" presetSubtype="16" fill="hold" nodeType="withEffect">
                                  <p:stCondLst>
                                    <p:cond delay="3500"/>
                                  </p:stCondLst>
                                  <p:childTnLst>
                                    <p:set>
                                      <p:cBhvr>
                                        <p:cTn id="146" dur="1" fill="hold">
                                          <p:stCondLst>
                                            <p:cond delay="0"/>
                                          </p:stCondLst>
                                        </p:cTn>
                                        <p:tgtEl>
                                          <p:spTgt spid="150"/>
                                        </p:tgtEl>
                                        <p:attrNameLst>
                                          <p:attrName>style.visibility</p:attrName>
                                        </p:attrNameLst>
                                      </p:cBhvr>
                                      <p:to>
                                        <p:strVal val="visible"/>
                                      </p:to>
                                    </p:set>
                                    <p:anim calcmode="lin" valueType="num">
                                      <p:cBhvr>
                                        <p:cTn id="147" dur="1500" fill="hold"/>
                                        <p:tgtEl>
                                          <p:spTgt spid="150"/>
                                        </p:tgtEl>
                                        <p:attrNameLst>
                                          <p:attrName>ppt_w</p:attrName>
                                        </p:attrNameLst>
                                      </p:cBhvr>
                                      <p:tavLst>
                                        <p:tav tm="0">
                                          <p:val>
                                            <p:fltVal val="0"/>
                                          </p:val>
                                        </p:tav>
                                        <p:tav tm="100000">
                                          <p:val>
                                            <p:strVal val="#ppt_w"/>
                                          </p:val>
                                        </p:tav>
                                      </p:tavLst>
                                    </p:anim>
                                    <p:anim calcmode="lin" valueType="num">
                                      <p:cBhvr>
                                        <p:cTn id="148" dur="1500" fill="hold"/>
                                        <p:tgtEl>
                                          <p:spTgt spid="150"/>
                                        </p:tgtEl>
                                        <p:attrNameLst>
                                          <p:attrName>ppt_h</p:attrName>
                                        </p:attrNameLst>
                                      </p:cBhvr>
                                      <p:tavLst>
                                        <p:tav tm="0">
                                          <p:val>
                                            <p:fltVal val="0"/>
                                          </p:val>
                                        </p:tav>
                                        <p:tav tm="100000">
                                          <p:val>
                                            <p:strVal val="#ppt_h"/>
                                          </p:val>
                                        </p:tav>
                                      </p:tavLst>
                                    </p:anim>
                                  </p:childTnLst>
                                </p:cTn>
                              </p:par>
                              <p:par>
                                <p:cTn id="149" presetID="23" presetClass="entr" presetSubtype="16" fill="hold" nodeType="withEffect">
                                  <p:stCondLst>
                                    <p:cond delay="3500"/>
                                  </p:stCondLst>
                                  <p:childTnLst>
                                    <p:set>
                                      <p:cBhvr>
                                        <p:cTn id="150" dur="1" fill="hold">
                                          <p:stCondLst>
                                            <p:cond delay="0"/>
                                          </p:stCondLst>
                                        </p:cTn>
                                        <p:tgtEl>
                                          <p:spTgt spid="156"/>
                                        </p:tgtEl>
                                        <p:attrNameLst>
                                          <p:attrName>style.visibility</p:attrName>
                                        </p:attrNameLst>
                                      </p:cBhvr>
                                      <p:to>
                                        <p:strVal val="visible"/>
                                      </p:to>
                                    </p:set>
                                    <p:anim calcmode="lin" valueType="num">
                                      <p:cBhvr>
                                        <p:cTn id="151" dur="1500" fill="hold"/>
                                        <p:tgtEl>
                                          <p:spTgt spid="156"/>
                                        </p:tgtEl>
                                        <p:attrNameLst>
                                          <p:attrName>ppt_w</p:attrName>
                                        </p:attrNameLst>
                                      </p:cBhvr>
                                      <p:tavLst>
                                        <p:tav tm="0">
                                          <p:val>
                                            <p:fltVal val="0"/>
                                          </p:val>
                                        </p:tav>
                                        <p:tav tm="100000">
                                          <p:val>
                                            <p:strVal val="#ppt_w"/>
                                          </p:val>
                                        </p:tav>
                                      </p:tavLst>
                                    </p:anim>
                                    <p:anim calcmode="lin" valueType="num">
                                      <p:cBhvr>
                                        <p:cTn id="152" dur="1500" fill="hold"/>
                                        <p:tgtEl>
                                          <p:spTgt spid="156"/>
                                        </p:tgtEl>
                                        <p:attrNameLst>
                                          <p:attrName>ppt_h</p:attrName>
                                        </p:attrNameLst>
                                      </p:cBhvr>
                                      <p:tavLst>
                                        <p:tav tm="0">
                                          <p:val>
                                            <p:fltVal val="0"/>
                                          </p:val>
                                        </p:tav>
                                        <p:tav tm="100000">
                                          <p:val>
                                            <p:strVal val="#ppt_h"/>
                                          </p:val>
                                        </p:tav>
                                      </p:tavLst>
                                    </p:anim>
                                  </p:childTnLst>
                                </p:cTn>
                              </p:par>
                              <p:par>
                                <p:cTn id="153" presetID="23" presetClass="entr" presetSubtype="16" fill="hold" nodeType="withEffect">
                                  <p:stCondLst>
                                    <p:cond delay="3500"/>
                                  </p:stCondLst>
                                  <p:childTnLst>
                                    <p:set>
                                      <p:cBhvr>
                                        <p:cTn id="154" dur="1" fill="hold">
                                          <p:stCondLst>
                                            <p:cond delay="0"/>
                                          </p:stCondLst>
                                        </p:cTn>
                                        <p:tgtEl>
                                          <p:spTgt spid="157"/>
                                        </p:tgtEl>
                                        <p:attrNameLst>
                                          <p:attrName>style.visibility</p:attrName>
                                        </p:attrNameLst>
                                      </p:cBhvr>
                                      <p:to>
                                        <p:strVal val="visible"/>
                                      </p:to>
                                    </p:set>
                                    <p:anim calcmode="lin" valueType="num">
                                      <p:cBhvr>
                                        <p:cTn id="155" dur="1500" fill="hold"/>
                                        <p:tgtEl>
                                          <p:spTgt spid="157"/>
                                        </p:tgtEl>
                                        <p:attrNameLst>
                                          <p:attrName>ppt_w</p:attrName>
                                        </p:attrNameLst>
                                      </p:cBhvr>
                                      <p:tavLst>
                                        <p:tav tm="0">
                                          <p:val>
                                            <p:fltVal val="0"/>
                                          </p:val>
                                        </p:tav>
                                        <p:tav tm="100000">
                                          <p:val>
                                            <p:strVal val="#ppt_w"/>
                                          </p:val>
                                        </p:tav>
                                      </p:tavLst>
                                    </p:anim>
                                    <p:anim calcmode="lin" valueType="num">
                                      <p:cBhvr>
                                        <p:cTn id="156" dur="1500" fill="hold"/>
                                        <p:tgtEl>
                                          <p:spTgt spid="157"/>
                                        </p:tgtEl>
                                        <p:attrNameLst>
                                          <p:attrName>ppt_h</p:attrName>
                                        </p:attrNameLst>
                                      </p:cBhvr>
                                      <p:tavLst>
                                        <p:tav tm="0">
                                          <p:val>
                                            <p:fltVal val="0"/>
                                          </p:val>
                                        </p:tav>
                                        <p:tav tm="100000">
                                          <p:val>
                                            <p:strVal val="#ppt_h"/>
                                          </p:val>
                                        </p:tav>
                                      </p:tavLst>
                                    </p:anim>
                                  </p:childTnLst>
                                </p:cTn>
                              </p:par>
                              <p:par>
                                <p:cTn id="157" presetID="23" presetClass="entr" presetSubtype="16" fill="hold" nodeType="withEffect">
                                  <p:stCondLst>
                                    <p:cond delay="3500"/>
                                  </p:stCondLst>
                                  <p:childTnLst>
                                    <p:set>
                                      <p:cBhvr>
                                        <p:cTn id="158" dur="1" fill="hold">
                                          <p:stCondLst>
                                            <p:cond delay="0"/>
                                          </p:stCondLst>
                                        </p:cTn>
                                        <p:tgtEl>
                                          <p:spTgt spid="163"/>
                                        </p:tgtEl>
                                        <p:attrNameLst>
                                          <p:attrName>style.visibility</p:attrName>
                                        </p:attrNameLst>
                                      </p:cBhvr>
                                      <p:to>
                                        <p:strVal val="visible"/>
                                      </p:to>
                                    </p:set>
                                    <p:anim calcmode="lin" valueType="num">
                                      <p:cBhvr>
                                        <p:cTn id="159" dur="1500" fill="hold"/>
                                        <p:tgtEl>
                                          <p:spTgt spid="163"/>
                                        </p:tgtEl>
                                        <p:attrNameLst>
                                          <p:attrName>ppt_w</p:attrName>
                                        </p:attrNameLst>
                                      </p:cBhvr>
                                      <p:tavLst>
                                        <p:tav tm="0">
                                          <p:val>
                                            <p:fltVal val="0"/>
                                          </p:val>
                                        </p:tav>
                                        <p:tav tm="100000">
                                          <p:val>
                                            <p:strVal val="#ppt_w"/>
                                          </p:val>
                                        </p:tav>
                                      </p:tavLst>
                                    </p:anim>
                                    <p:anim calcmode="lin" valueType="num">
                                      <p:cBhvr>
                                        <p:cTn id="160" dur="1500" fill="hold"/>
                                        <p:tgtEl>
                                          <p:spTgt spid="163"/>
                                        </p:tgtEl>
                                        <p:attrNameLst>
                                          <p:attrName>ppt_h</p:attrName>
                                        </p:attrNameLst>
                                      </p:cBhvr>
                                      <p:tavLst>
                                        <p:tav tm="0">
                                          <p:val>
                                            <p:fltVal val="0"/>
                                          </p:val>
                                        </p:tav>
                                        <p:tav tm="100000">
                                          <p:val>
                                            <p:strVal val="#ppt_h"/>
                                          </p:val>
                                        </p:tav>
                                      </p:tavLst>
                                    </p:anim>
                                  </p:childTnLst>
                                </p:cTn>
                              </p:par>
                              <p:par>
                                <p:cTn id="161" presetID="23" presetClass="entr" presetSubtype="16" fill="hold" nodeType="withEffect">
                                  <p:stCondLst>
                                    <p:cond delay="3500"/>
                                  </p:stCondLst>
                                  <p:childTnLst>
                                    <p:set>
                                      <p:cBhvr>
                                        <p:cTn id="162" dur="1" fill="hold">
                                          <p:stCondLst>
                                            <p:cond delay="0"/>
                                          </p:stCondLst>
                                        </p:cTn>
                                        <p:tgtEl>
                                          <p:spTgt spid="164"/>
                                        </p:tgtEl>
                                        <p:attrNameLst>
                                          <p:attrName>style.visibility</p:attrName>
                                        </p:attrNameLst>
                                      </p:cBhvr>
                                      <p:to>
                                        <p:strVal val="visible"/>
                                      </p:to>
                                    </p:set>
                                    <p:anim calcmode="lin" valueType="num">
                                      <p:cBhvr>
                                        <p:cTn id="163" dur="1500" fill="hold"/>
                                        <p:tgtEl>
                                          <p:spTgt spid="164"/>
                                        </p:tgtEl>
                                        <p:attrNameLst>
                                          <p:attrName>ppt_w</p:attrName>
                                        </p:attrNameLst>
                                      </p:cBhvr>
                                      <p:tavLst>
                                        <p:tav tm="0">
                                          <p:val>
                                            <p:fltVal val="0"/>
                                          </p:val>
                                        </p:tav>
                                        <p:tav tm="100000">
                                          <p:val>
                                            <p:strVal val="#ppt_w"/>
                                          </p:val>
                                        </p:tav>
                                      </p:tavLst>
                                    </p:anim>
                                    <p:anim calcmode="lin" valueType="num">
                                      <p:cBhvr>
                                        <p:cTn id="164" dur="1500" fill="hold"/>
                                        <p:tgtEl>
                                          <p:spTgt spid="164"/>
                                        </p:tgtEl>
                                        <p:attrNameLst>
                                          <p:attrName>ppt_h</p:attrName>
                                        </p:attrNameLst>
                                      </p:cBhvr>
                                      <p:tavLst>
                                        <p:tav tm="0">
                                          <p:val>
                                            <p:fltVal val="0"/>
                                          </p:val>
                                        </p:tav>
                                        <p:tav tm="100000">
                                          <p:val>
                                            <p:strVal val="#ppt_h"/>
                                          </p:val>
                                        </p:tav>
                                      </p:tavLst>
                                    </p:anim>
                                  </p:childTnLst>
                                </p:cTn>
                              </p:par>
                              <p:par>
                                <p:cTn id="165" presetID="23" presetClass="entr" presetSubtype="16" fill="hold" nodeType="withEffect">
                                  <p:stCondLst>
                                    <p:cond delay="3500"/>
                                  </p:stCondLst>
                                  <p:childTnLst>
                                    <p:set>
                                      <p:cBhvr>
                                        <p:cTn id="166" dur="1" fill="hold">
                                          <p:stCondLst>
                                            <p:cond delay="0"/>
                                          </p:stCondLst>
                                        </p:cTn>
                                        <p:tgtEl>
                                          <p:spTgt spid="66"/>
                                        </p:tgtEl>
                                        <p:attrNameLst>
                                          <p:attrName>style.visibility</p:attrName>
                                        </p:attrNameLst>
                                      </p:cBhvr>
                                      <p:to>
                                        <p:strVal val="visible"/>
                                      </p:to>
                                    </p:set>
                                    <p:anim calcmode="lin" valueType="num">
                                      <p:cBhvr>
                                        <p:cTn id="167" dur="1500" fill="hold"/>
                                        <p:tgtEl>
                                          <p:spTgt spid="66"/>
                                        </p:tgtEl>
                                        <p:attrNameLst>
                                          <p:attrName>ppt_w</p:attrName>
                                        </p:attrNameLst>
                                      </p:cBhvr>
                                      <p:tavLst>
                                        <p:tav tm="0">
                                          <p:val>
                                            <p:fltVal val="0"/>
                                          </p:val>
                                        </p:tav>
                                        <p:tav tm="100000">
                                          <p:val>
                                            <p:strVal val="#ppt_w"/>
                                          </p:val>
                                        </p:tav>
                                      </p:tavLst>
                                    </p:anim>
                                    <p:anim calcmode="lin" valueType="num">
                                      <p:cBhvr>
                                        <p:cTn id="168" dur="1500" fill="hold"/>
                                        <p:tgtEl>
                                          <p:spTgt spid="66"/>
                                        </p:tgtEl>
                                        <p:attrNameLst>
                                          <p:attrName>ppt_h</p:attrName>
                                        </p:attrNameLst>
                                      </p:cBhvr>
                                      <p:tavLst>
                                        <p:tav tm="0">
                                          <p:val>
                                            <p:fltVal val="0"/>
                                          </p:val>
                                        </p:tav>
                                        <p:tav tm="100000">
                                          <p:val>
                                            <p:strVal val="#ppt_h"/>
                                          </p:val>
                                        </p:tav>
                                      </p:tavLst>
                                    </p:anim>
                                  </p:childTnLst>
                                </p:cTn>
                              </p:par>
                              <p:par>
                                <p:cTn id="169" presetID="23" presetClass="entr" presetSubtype="16" fill="hold" nodeType="withEffect">
                                  <p:stCondLst>
                                    <p:cond delay="3500"/>
                                  </p:stCondLst>
                                  <p:childTnLst>
                                    <p:set>
                                      <p:cBhvr>
                                        <p:cTn id="170" dur="1" fill="hold">
                                          <p:stCondLst>
                                            <p:cond delay="0"/>
                                          </p:stCondLst>
                                        </p:cTn>
                                        <p:tgtEl>
                                          <p:spTgt spid="118"/>
                                        </p:tgtEl>
                                        <p:attrNameLst>
                                          <p:attrName>style.visibility</p:attrName>
                                        </p:attrNameLst>
                                      </p:cBhvr>
                                      <p:to>
                                        <p:strVal val="visible"/>
                                      </p:to>
                                    </p:set>
                                    <p:anim calcmode="lin" valueType="num">
                                      <p:cBhvr>
                                        <p:cTn id="171" dur="1500" fill="hold"/>
                                        <p:tgtEl>
                                          <p:spTgt spid="118"/>
                                        </p:tgtEl>
                                        <p:attrNameLst>
                                          <p:attrName>ppt_w</p:attrName>
                                        </p:attrNameLst>
                                      </p:cBhvr>
                                      <p:tavLst>
                                        <p:tav tm="0">
                                          <p:val>
                                            <p:fltVal val="0"/>
                                          </p:val>
                                        </p:tav>
                                        <p:tav tm="100000">
                                          <p:val>
                                            <p:strVal val="#ppt_w"/>
                                          </p:val>
                                        </p:tav>
                                      </p:tavLst>
                                    </p:anim>
                                    <p:anim calcmode="lin" valueType="num">
                                      <p:cBhvr>
                                        <p:cTn id="172" dur="1500" fill="hold"/>
                                        <p:tgtEl>
                                          <p:spTgt spid="118"/>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3500"/>
                                  </p:stCondLst>
                                  <p:childTnLst>
                                    <p:set>
                                      <p:cBhvr>
                                        <p:cTn id="174" dur="1" fill="hold">
                                          <p:stCondLst>
                                            <p:cond delay="0"/>
                                          </p:stCondLst>
                                        </p:cTn>
                                        <p:tgtEl>
                                          <p:spTgt spid="121"/>
                                        </p:tgtEl>
                                        <p:attrNameLst>
                                          <p:attrName>style.visibility</p:attrName>
                                        </p:attrNameLst>
                                      </p:cBhvr>
                                      <p:to>
                                        <p:strVal val="visible"/>
                                      </p:to>
                                    </p:set>
                                    <p:anim calcmode="lin" valueType="num">
                                      <p:cBhvr>
                                        <p:cTn id="175" dur="1500" fill="hold"/>
                                        <p:tgtEl>
                                          <p:spTgt spid="121"/>
                                        </p:tgtEl>
                                        <p:attrNameLst>
                                          <p:attrName>ppt_w</p:attrName>
                                        </p:attrNameLst>
                                      </p:cBhvr>
                                      <p:tavLst>
                                        <p:tav tm="0">
                                          <p:val>
                                            <p:fltVal val="0"/>
                                          </p:val>
                                        </p:tav>
                                        <p:tav tm="100000">
                                          <p:val>
                                            <p:strVal val="#ppt_w"/>
                                          </p:val>
                                        </p:tav>
                                      </p:tavLst>
                                    </p:anim>
                                    <p:anim calcmode="lin" valueType="num">
                                      <p:cBhvr>
                                        <p:cTn id="176" dur="1500" fill="hold"/>
                                        <p:tgtEl>
                                          <p:spTgt spid="121"/>
                                        </p:tgtEl>
                                        <p:attrNameLst>
                                          <p:attrName>ppt_h</p:attrName>
                                        </p:attrNameLst>
                                      </p:cBhvr>
                                      <p:tavLst>
                                        <p:tav tm="0">
                                          <p:val>
                                            <p:fltVal val="0"/>
                                          </p:val>
                                        </p:tav>
                                        <p:tav tm="100000">
                                          <p:val>
                                            <p:strVal val="#ppt_h"/>
                                          </p:val>
                                        </p:tav>
                                      </p:tavLst>
                                    </p:anim>
                                  </p:childTnLst>
                                </p:cTn>
                              </p:par>
                              <p:par>
                                <p:cTn id="177" presetID="23" presetClass="entr" presetSubtype="16" fill="hold" nodeType="withEffect">
                                  <p:stCondLst>
                                    <p:cond delay="3500"/>
                                  </p:stCondLst>
                                  <p:childTnLst>
                                    <p:set>
                                      <p:cBhvr>
                                        <p:cTn id="178" dur="1" fill="hold">
                                          <p:stCondLst>
                                            <p:cond delay="0"/>
                                          </p:stCondLst>
                                        </p:cTn>
                                        <p:tgtEl>
                                          <p:spTgt spid="124"/>
                                        </p:tgtEl>
                                        <p:attrNameLst>
                                          <p:attrName>style.visibility</p:attrName>
                                        </p:attrNameLst>
                                      </p:cBhvr>
                                      <p:to>
                                        <p:strVal val="visible"/>
                                      </p:to>
                                    </p:set>
                                    <p:anim calcmode="lin" valueType="num">
                                      <p:cBhvr>
                                        <p:cTn id="179" dur="1500" fill="hold"/>
                                        <p:tgtEl>
                                          <p:spTgt spid="124"/>
                                        </p:tgtEl>
                                        <p:attrNameLst>
                                          <p:attrName>ppt_w</p:attrName>
                                        </p:attrNameLst>
                                      </p:cBhvr>
                                      <p:tavLst>
                                        <p:tav tm="0">
                                          <p:val>
                                            <p:fltVal val="0"/>
                                          </p:val>
                                        </p:tav>
                                        <p:tav tm="100000">
                                          <p:val>
                                            <p:strVal val="#ppt_w"/>
                                          </p:val>
                                        </p:tav>
                                      </p:tavLst>
                                    </p:anim>
                                    <p:anim calcmode="lin" valueType="num">
                                      <p:cBhvr>
                                        <p:cTn id="180" dur="1500" fill="hold"/>
                                        <p:tgtEl>
                                          <p:spTgt spid="124"/>
                                        </p:tgtEl>
                                        <p:attrNameLst>
                                          <p:attrName>ppt_h</p:attrName>
                                        </p:attrNameLst>
                                      </p:cBhvr>
                                      <p:tavLst>
                                        <p:tav tm="0">
                                          <p:val>
                                            <p:fltVal val="0"/>
                                          </p:val>
                                        </p:tav>
                                        <p:tav tm="100000">
                                          <p:val>
                                            <p:strVal val="#ppt_h"/>
                                          </p:val>
                                        </p:tav>
                                      </p:tavLst>
                                    </p:anim>
                                  </p:childTnLst>
                                </p:cTn>
                              </p:par>
                              <p:par>
                                <p:cTn id="181" presetID="23" presetClass="entr" presetSubtype="16" fill="hold" nodeType="withEffect">
                                  <p:stCondLst>
                                    <p:cond delay="3500"/>
                                  </p:stCondLst>
                                  <p:childTnLst>
                                    <p:set>
                                      <p:cBhvr>
                                        <p:cTn id="182" dur="1" fill="hold">
                                          <p:stCondLst>
                                            <p:cond delay="0"/>
                                          </p:stCondLst>
                                        </p:cTn>
                                        <p:tgtEl>
                                          <p:spTgt spid="127"/>
                                        </p:tgtEl>
                                        <p:attrNameLst>
                                          <p:attrName>style.visibility</p:attrName>
                                        </p:attrNameLst>
                                      </p:cBhvr>
                                      <p:to>
                                        <p:strVal val="visible"/>
                                      </p:to>
                                    </p:set>
                                    <p:anim calcmode="lin" valueType="num">
                                      <p:cBhvr>
                                        <p:cTn id="183" dur="1500" fill="hold"/>
                                        <p:tgtEl>
                                          <p:spTgt spid="127"/>
                                        </p:tgtEl>
                                        <p:attrNameLst>
                                          <p:attrName>ppt_w</p:attrName>
                                        </p:attrNameLst>
                                      </p:cBhvr>
                                      <p:tavLst>
                                        <p:tav tm="0">
                                          <p:val>
                                            <p:fltVal val="0"/>
                                          </p:val>
                                        </p:tav>
                                        <p:tav tm="100000">
                                          <p:val>
                                            <p:strVal val="#ppt_w"/>
                                          </p:val>
                                        </p:tav>
                                      </p:tavLst>
                                    </p:anim>
                                    <p:anim calcmode="lin" valueType="num">
                                      <p:cBhvr>
                                        <p:cTn id="184" dur="1500" fill="hold"/>
                                        <p:tgtEl>
                                          <p:spTgt spid="127"/>
                                        </p:tgtEl>
                                        <p:attrNameLst>
                                          <p:attrName>ppt_h</p:attrName>
                                        </p:attrNameLst>
                                      </p:cBhvr>
                                      <p:tavLst>
                                        <p:tav tm="0">
                                          <p:val>
                                            <p:fltVal val="0"/>
                                          </p:val>
                                        </p:tav>
                                        <p:tav tm="100000">
                                          <p:val>
                                            <p:strVal val="#ppt_h"/>
                                          </p:val>
                                        </p:tav>
                                      </p:tavLst>
                                    </p:anim>
                                  </p:childTnLst>
                                </p:cTn>
                              </p:par>
                              <p:par>
                                <p:cTn id="185" presetID="23" presetClass="entr" presetSubtype="16" fill="hold" nodeType="withEffect">
                                  <p:stCondLst>
                                    <p:cond delay="3500"/>
                                  </p:stCondLst>
                                  <p:childTnLst>
                                    <p:set>
                                      <p:cBhvr>
                                        <p:cTn id="186" dur="1" fill="hold">
                                          <p:stCondLst>
                                            <p:cond delay="0"/>
                                          </p:stCondLst>
                                        </p:cTn>
                                        <p:tgtEl>
                                          <p:spTgt spid="170"/>
                                        </p:tgtEl>
                                        <p:attrNameLst>
                                          <p:attrName>style.visibility</p:attrName>
                                        </p:attrNameLst>
                                      </p:cBhvr>
                                      <p:to>
                                        <p:strVal val="visible"/>
                                      </p:to>
                                    </p:set>
                                    <p:anim calcmode="lin" valueType="num">
                                      <p:cBhvr>
                                        <p:cTn id="187" dur="1500" fill="hold"/>
                                        <p:tgtEl>
                                          <p:spTgt spid="170"/>
                                        </p:tgtEl>
                                        <p:attrNameLst>
                                          <p:attrName>ppt_w</p:attrName>
                                        </p:attrNameLst>
                                      </p:cBhvr>
                                      <p:tavLst>
                                        <p:tav tm="0">
                                          <p:val>
                                            <p:fltVal val="0"/>
                                          </p:val>
                                        </p:tav>
                                        <p:tav tm="100000">
                                          <p:val>
                                            <p:strVal val="#ppt_w"/>
                                          </p:val>
                                        </p:tav>
                                      </p:tavLst>
                                    </p:anim>
                                    <p:anim calcmode="lin" valueType="num">
                                      <p:cBhvr>
                                        <p:cTn id="188" dur="1500" fill="hold"/>
                                        <p:tgtEl>
                                          <p:spTgt spid="170"/>
                                        </p:tgtEl>
                                        <p:attrNameLst>
                                          <p:attrName>ppt_h</p:attrName>
                                        </p:attrNameLst>
                                      </p:cBhvr>
                                      <p:tavLst>
                                        <p:tav tm="0">
                                          <p:val>
                                            <p:fltVal val="0"/>
                                          </p:val>
                                        </p:tav>
                                        <p:tav tm="100000">
                                          <p:val>
                                            <p:strVal val="#ppt_h"/>
                                          </p:val>
                                        </p:tav>
                                      </p:tavLst>
                                    </p:anim>
                                  </p:childTnLst>
                                </p:cTn>
                              </p:par>
                              <p:par>
                                <p:cTn id="189" presetID="23" presetClass="entr" presetSubtype="16" fill="hold" nodeType="withEffect">
                                  <p:stCondLst>
                                    <p:cond delay="3500"/>
                                  </p:stCondLst>
                                  <p:childTnLst>
                                    <p:set>
                                      <p:cBhvr>
                                        <p:cTn id="190" dur="1" fill="hold">
                                          <p:stCondLst>
                                            <p:cond delay="0"/>
                                          </p:stCondLst>
                                        </p:cTn>
                                        <p:tgtEl>
                                          <p:spTgt spid="171"/>
                                        </p:tgtEl>
                                        <p:attrNameLst>
                                          <p:attrName>style.visibility</p:attrName>
                                        </p:attrNameLst>
                                      </p:cBhvr>
                                      <p:to>
                                        <p:strVal val="visible"/>
                                      </p:to>
                                    </p:set>
                                    <p:anim calcmode="lin" valueType="num">
                                      <p:cBhvr>
                                        <p:cTn id="191" dur="1500" fill="hold"/>
                                        <p:tgtEl>
                                          <p:spTgt spid="171"/>
                                        </p:tgtEl>
                                        <p:attrNameLst>
                                          <p:attrName>ppt_w</p:attrName>
                                        </p:attrNameLst>
                                      </p:cBhvr>
                                      <p:tavLst>
                                        <p:tav tm="0">
                                          <p:val>
                                            <p:fltVal val="0"/>
                                          </p:val>
                                        </p:tav>
                                        <p:tav tm="100000">
                                          <p:val>
                                            <p:strVal val="#ppt_w"/>
                                          </p:val>
                                        </p:tav>
                                      </p:tavLst>
                                    </p:anim>
                                    <p:anim calcmode="lin" valueType="num">
                                      <p:cBhvr>
                                        <p:cTn id="192" dur="1500" fill="hold"/>
                                        <p:tgtEl>
                                          <p:spTgt spid="171"/>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3500"/>
                                  </p:stCondLst>
                                  <p:childTnLst>
                                    <p:set>
                                      <p:cBhvr>
                                        <p:cTn id="194" dur="1" fill="hold">
                                          <p:stCondLst>
                                            <p:cond delay="0"/>
                                          </p:stCondLst>
                                        </p:cTn>
                                        <p:tgtEl>
                                          <p:spTgt spid="136"/>
                                        </p:tgtEl>
                                        <p:attrNameLst>
                                          <p:attrName>style.visibility</p:attrName>
                                        </p:attrNameLst>
                                      </p:cBhvr>
                                      <p:to>
                                        <p:strVal val="visible"/>
                                      </p:to>
                                    </p:set>
                                    <p:anim calcmode="lin" valueType="num">
                                      <p:cBhvr>
                                        <p:cTn id="195" dur="1500" fill="hold"/>
                                        <p:tgtEl>
                                          <p:spTgt spid="136"/>
                                        </p:tgtEl>
                                        <p:attrNameLst>
                                          <p:attrName>ppt_w</p:attrName>
                                        </p:attrNameLst>
                                      </p:cBhvr>
                                      <p:tavLst>
                                        <p:tav tm="0">
                                          <p:val>
                                            <p:fltVal val="0"/>
                                          </p:val>
                                        </p:tav>
                                        <p:tav tm="100000">
                                          <p:val>
                                            <p:strVal val="#ppt_w"/>
                                          </p:val>
                                        </p:tav>
                                      </p:tavLst>
                                    </p:anim>
                                    <p:anim calcmode="lin" valueType="num">
                                      <p:cBhvr>
                                        <p:cTn id="196" dur="1500" fill="hold"/>
                                        <p:tgtEl>
                                          <p:spTgt spid="136"/>
                                        </p:tgtEl>
                                        <p:attrNameLst>
                                          <p:attrName>ppt_h</p:attrName>
                                        </p:attrNameLst>
                                      </p:cBhvr>
                                      <p:tavLst>
                                        <p:tav tm="0">
                                          <p:val>
                                            <p:fltVal val="0"/>
                                          </p:val>
                                        </p:tav>
                                        <p:tav tm="100000">
                                          <p:val>
                                            <p:strVal val="#ppt_h"/>
                                          </p:val>
                                        </p:tav>
                                      </p:tavLst>
                                    </p:anim>
                                  </p:childTnLst>
                                </p:cTn>
                              </p:par>
                              <p:par>
                                <p:cTn id="197" presetID="23" presetClass="entr" presetSubtype="16" fill="hold" nodeType="withEffect">
                                  <p:stCondLst>
                                    <p:cond delay="3500"/>
                                  </p:stCondLst>
                                  <p:childTnLst>
                                    <p:set>
                                      <p:cBhvr>
                                        <p:cTn id="198" dur="1" fill="hold">
                                          <p:stCondLst>
                                            <p:cond delay="0"/>
                                          </p:stCondLst>
                                        </p:cTn>
                                        <p:tgtEl>
                                          <p:spTgt spid="177"/>
                                        </p:tgtEl>
                                        <p:attrNameLst>
                                          <p:attrName>style.visibility</p:attrName>
                                        </p:attrNameLst>
                                      </p:cBhvr>
                                      <p:to>
                                        <p:strVal val="visible"/>
                                      </p:to>
                                    </p:set>
                                    <p:anim calcmode="lin" valueType="num">
                                      <p:cBhvr>
                                        <p:cTn id="199" dur="1500" fill="hold"/>
                                        <p:tgtEl>
                                          <p:spTgt spid="177"/>
                                        </p:tgtEl>
                                        <p:attrNameLst>
                                          <p:attrName>ppt_w</p:attrName>
                                        </p:attrNameLst>
                                      </p:cBhvr>
                                      <p:tavLst>
                                        <p:tav tm="0">
                                          <p:val>
                                            <p:fltVal val="0"/>
                                          </p:val>
                                        </p:tav>
                                        <p:tav tm="100000">
                                          <p:val>
                                            <p:strVal val="#ppt_w"/>
                                          </p:val>
                                        </p:tav>
                                      </p:tavLst>
                                    </p:anim>
                                    <p:anim calcmode="lin" valueType="num">
                                      <p:cBhvr>
                                        <p:cTn id="200" dur="1500" fill="hold"/>
                                        <p:tgtEl>
                                          <p:spTgt spid="177"/>
                                        </p:tgtEl>
                                        <p:attrNameLst>
                                          <p:attrName>ppt_h</p:attrName>
                                        </p:attrNameLst>
                                      </p:cBhvr>
                                      <p:tavLst>
                                        <p:tav tm="0">
                                          <p:val>
                                            <p:fltVal val="0"/>
                                          </p:val>
                                        </p:tav>
                                        <p:tav tm="100000">
                                          <p:val>
                                            <p:strVal val="#ppt_h"/>
                                          </p:val>
                                        </p:tav>
                                      </p:tavLst>
                                    </p:anim>
                                  </p:childTnLst>
                                </p:cTn>
                              </p:par>
                              <p:par>
                                <p:cTn id="201" presetID="23" presetClass="entr" presetSubtype="16" fill="hold" nodeType="withEffect">
                                  <p:stCondLst>
                                    <p:cond delay="3500"/>
                                  </p:stCondLst>
                                  <p:childTnLst>
                                    <p:set>
                                      <p:cBhvr>
                                        <p:cTn id="202" dur="1" fill="hold">
                                          <p:stCondLst>
                                            <p:cond delay="0"/>
                                          </p:stCondLst>
                                        </p:cTn>
                                        <p:tgtEl>
                                          <p:spTgt spid="178"/>
                                        </p:tgtEl>
                                        <p:attrNameLst>
                                          <p:attrName>style.visibility</p:attrName>
                                        </p:attrNameLst>
                                      </p:cBhvr>
                                      <p:to>
                                        <p:strVal val="visible"/>
                                      </p:to>
                                    </p:set>
                                    <p:anim calcmode="lin" valueType="num">
                                      <p:cBhvr>
                                        <p:cTn id="203" dur="1500" fill="hold"/>
                                        <p:tgtEl>
                                          <p:spTgt spid="178"/>
                                        </p:tgtEl>
                                        <p:attrNameLst>
                                          <p:attrName>ppt_w</p:attrName>
                                        </p:attrNameLst>
                                      </p:cBhvr>
                                      <p:tavLst>
                                        <p:tav tm="0">
                                          <p:val>
                                            <p:fltVal val="0"/>
                                          </p:val>
                                        </p:tav>
                                        <p:tav tm="100000">
                                          <p:val>
                                            <p:strVal val="#ppt_w"/>
                                          </p:val>
                                        </p:tav>
                                      </p:tavLst>
                                    </p:anim>
                                    <p:anim calcmode="lin" valueType="num">
                                      <p:cBhvr>
                                        <p:cTn id="204" dur="1500" fill="hold"/>
                                        <p:tgtEl>
                                          <p:spTgt spid="1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7" grpId="0" animBg="1"/>
      <p:bldP spid="28" grpId="0" animBg="1"/>
      <p:bldP spid="30" grpId="0" animBg="1"/>
      <p:bldP spid="31" grpId="0" animBg="1"/>
      <p:bldP spid="33" grpId="0" animBg="1"/>
      <p:bldP spid="34" grpId="0" animBg="1"/>
      <p:bldP spid="36" grpId="0" animBg="1"/>
      <p:bldP spid="37" grpId="0" animBg="1"/>
      <p:bldP spid="39" grpId="0" animBg="1"/>
      <p:bldP spid="40" grpId="0" animBg="1"/>
      <p:bldP spid="42" grpId="0" animBg="1"/>
      <p:bldP spid="47" grpId="0" animBg="1"/>
      <p:bldP spid="50" grpId="0" animBg="1"/>
      <p:bldP spid="51" grpId="0" animBg="1"/>
      <p:bldP spid="52" grpId="0" animBg="1"/>
      <p:bldP spid="53" grpId="0" animBg="1"/>
      <p:bldP spid="247" grpId="0"/>
      <p:bldP spid="250" grpId="0"/>
      <p:bldP spid="25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side Corner of Rectangle 128">
            <a:extLst>
              <a:ext uri="{FF2B5EF4-FFF2-40B4-BE49-F238E27FC236}">
                <a16:creationId xmlns:a16="http://schemas.microsoft.com/office/drawing/2014/main" id="{23C1D5AA-79EB-4E4A-890C-FEBE408CDB73}"/>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Rectangle 5">
            <a:extLst>
              <a:ext uri="{FF2B5EF4-FFF2-40B4-BE49-F238E27FC236}">
                <a16:creationId xmlns:a16="http://schemas.microsoft.com/office/drawing/2014/main" id="{0EC62F68-1DAF-4F46-9F96-72F5807D3698}"/>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47CE715-E1A4-4EFE-8570-9BD13B96250F}"/>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32</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8" name="TextBox 7">
            <a:extLst>
              <a:ext uri="{FF2B5EF4-FFF2-40B4-BE49-F238E27FC236}">
                <a16:creationId xmlns:a16="http://schemas.microsoft.com/office/drawing/2014/main" id="{6DE5FEA7-9329-4575-BC2F-E057C9A32E2B}"/>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grpSp>
        <p:nvGrpSpPr>
          <p:cNvPr id="9" name="Group 8">
            <a:extLst>
              <a:ext uri="{FF2B5EF4-FFF2-40B4-BE49-F238E27FC236}">
                <a16:creationId xmlns:a16="http://schemas.microsoft.com/office/drawing/2014/main" id="{F2B2F332-53CA-47EC-9772-57A3676610CF}"/>
              </a:ext>
            </a:extLst>
          </p:cNvPr>
          <p:cNvGrpSpPr/>
          <p:nvPr/>
        </p:nvGrpSpPr>
        <p:grpSpPr>
          <a:xfrm>
            <a:off x="1398867" y="594360"/>
            <a:ext cx="7440333" cy="710376"/>
            <a:chOff x="1398867" y="594360"/>
            <a:chExt cx="7440333" cy="710376"/>
          </a:xfrm>
        </p:grpSpPr>
        <p:sp>
          <p:nvSpPr>
            <p:cNvPr id="10" name="TextBox 9">
              <a:extLst>
                <a:ext uri="{FF2B5EF4-FFF2-40B4-BE49-F238E27FC236}">
                  <a16:creationId xmlns:a16="http://schemas.microsoft.com/office/drawing/2014/main" id="{021E2367-0F64-4B28-ACB4-F619D76B0A9C}"/>
                </a:ext>
              </a:extLst>
            </p:cNvPr>
            <p:cNvSpPr txBox="1"/>
            <p:nvPr/>
          </p:nvSpPr>
          <p:spPr>
            <a:xfrm>
              <a:off x="1398868" y="594360"/>
              <a:ext cx="7440332" cy="697221"/>
            </a:xfrm>
            <a:prstGeom prst="rect">
              <a:avLst/>
            </a:prstGeom>
            <a:noFill/>
          </p:spPr>
          <p:txBody>
            <a:bodyPr wrap="square" lIns="0" rIns="0" rtlCol="0">
              <a:noAutofit/>
            </a:bodyPr>
            <a:lstStyle/>
            <a:p>
              <a:pPr lvl="0">
                <a:lnSpc>
                  <a:spcPct val="90000"/>
                </a:lnSpc>
                <a:defRPr/>
              </a:pPr>
              <a:r>
                <a:rPr lang="en-US" sz="3200" b="1" dirty="0">
                  <a:solidFill>
                    <a:srgbClr val="707C8D"/>
                  </a:solidFill>
                  <a:latin typeface="Montserrat" panose="00000500000000000000" pitchFamily="50" charset="0"/>
                </a:rPr>
                <a:t>Research Planning Task Schedule</a:t>
              </a:r>
            </a:p>
          </p:txBody>
        </p:sp>
        <p:cxnSp>
          <p:nvCxnSpPr>
            <p:cNvPr id="11" name="Straight Connector 10">
              <a:extLst>
                <a:ext uri="{FF2B5EF4-FFF2-40B4-BE49-F238E27FC236}">
                  <a16:creationId xmlns:a16="http://schemas.microsoft.com/office/drawing/2014/main" id="{85EA80B7-753F-42E6-BEE5-9DA6342C7729}"/>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8601F953-0D2E-43EA-A0B6-BB4E66ABBFA1}"/>
              </a:ext>
            </a:extLst>
          </p:cNvPr>
          <p:cNvCxnSpPr>
            <a:cxnSpLocks/>
          </p:cNvCxnSpPr>
          <p:nvPr/>
        </p:nvCxnSpPr>
        <p:spPr>
          <a:xfrm>
            <a:off x="1398868" y="221174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5B49A5-19B1-4612-9792-8832A7FB3476}"/>
              </a:ext>
            </a:extLst>
          </p:cNvPr>
          <p:cNvCxnSpPr>
            <a:cxnSpLocks/>
          </p:cNvCxnSpPr>
          <p:nvPr/>
        </p:nvCxnSpPr>
        <p:spPr>
          <a:xfrm>
            <a:off x="1398868" y="278517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B5A5FA-99F7-4964-8DF7-9F6CD612D682}"/>
              </a:ext>
            </a:extLst>
          </p:cNvPr>
          <p:cNvCxnSpPr>
            <a:cxnSpLocks/>
          </p:cNvCxnSpPr>
          <p:nvPr/>
        </p:nvCxnSpPr>
        <p:spPr>
          <a:xfrm>
            <a:off x="1398868" y="335860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EC63CA-FE31-4380-AC11-A128D61B1804}"/>
              </a:ext>
            </a:extLst>
          </p:cNvPr>
          <p:cNvCxnSpPr>
            <a:cxnSpLocks/>
          </p:cNvCxnSpPr>
          <p:nvPr/>
        </p:nvCxnSpPr>
        <p:spPr>
          <a:xfrm>
            <a:off x="1398868" y="393203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DB341E-4ADF-4B99-AD08-FFF11DFB856A}"/>
              </a:ext>
            </a:extLst>
          </p:cNvPr>
          <p:cNvCxnSpPr>
            <a:cxnSpLocks/>
          </p:cNvCxnSpPr>
          <p:nvPr/>
        </p:nvCxnSpPr>
        <p:spPr>
          <a:xfrm>
            <a:off x="1398868" y="450546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E590730-7D44-4EEB-8D12-FE7764E5F8F1}"/>
              </a:ext>
            </a:extLst>
          </p:cNvPr>
          <p:cNvCxnSpPr>
            <a:cxnSpLocks/>
          </p:cNvCxnSpPr>
          <p:nvPr/>
        </p:nvCxnSpPr>
        <p:spPr>
          <a:xfrm>
            <a:off x="1398868" y="507889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FA10A19-F368-4707-9268-DB662F2B8831}"/>
              </a:ext>
            </a:extLst>
          </p:cNvPr>
          <p:cNvCxnSpPr>
            <a:cxnSpLocks/>
          </p:cNvCxnSpPr>
          <p:nvPr/>
        </p:nvCxnSpPr>
        <p:spPr>
          <a:xfrm>
            <a:off x="1398868" y="5652321"/>
            <a:ext cx="8802407"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2A3AD77-4600-450F-95FB-74237C4A8226}"/>
              </a:ext>
            </a:extLst>
          </p:cNvPr>
          <p:cNvSpPr/>
          <p:nvPr/>
        </p:nvSpPr>
        <p:spPr>
          <a:xfrm>
            <a:off x="9860264" y="-1"/>
            <a:ext cx="2320752" cy="6857995"/>
          </a:xfrm>
          <a:prstGeom prst="rect">
            <a:avLst/>
          </a:prstGeom>
          <a:gradFill>
            <a:gsLst>
              <a:gs pos="72000">
                <a:schemeClr val="bg1"/>
              </a:gs>
              <a:gs pos="23000">
                <a:schemeClr val="bg1">
                  <a:alpha val="34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tIns="182880" rIns="182880" bIns="182880" rtlCol="0" anchor="ctr" anchorCtr="0"/>
          <a:lstStyle/>
          <a:p>
            <a:pPr>
              <a:lnSpc>
                <a:spcPts val="1500"/>
              </a:lnSpc>
              <a:spcAft>
                <a:spcPts val="600"/>
              </a:spcAft>
            </a:pPr>
            <a:endParaRPr lang="en-US" sz="1100" b="1">
              <a:solidFill>
                <a:schemeClr val="tx2"/>
              </a:solidFill>
              <a:latin typeface="Montserrat" panose="00000500000000000000" pitchFamily="50" charset="0"/>
            </a:endParaRPr>
          </a:p>
        </p:txBody>
      </p:sp>
      <p:sp>
        <p:nvSpPr>
          <p:cNvPr id="30" name="TextBox 29">
            <a:extLst>
              <a:ext uri="{FF2B5EF4-FFF2-40B4-BE49-F238E27FC236}">
                <a16:creationId xmlns:a16="http://schemas.microsoft.com/office/drawing/2014/main" id="{D6997848-81DD-4A91-A292-4712ECF88128}"/>
              </a:ext>
            </a:extLst>
          </p:cNvPr>
          <p:cNvSpPr txBox="1"/>
          <p:nvPr/>
        </p:nvSpPr>
        <p:spPr>
          <a:xfrm>
            <a:off x="1308279" y="1794221"/>
            <a:ext cx="1535998" cy="276999"/>
          </a:xfrm>
          <a:prstGeom prst="rect">
            <a:avLst/>
          </a:prstGeom>
          <a:noFill/>
        </p:spPr>
        <p:txBody>
          <a:bodyPr wrap="none" rtlCol="0">
            <a:spAutoFit/>
          </a:bodyPr>
          <a:lstStyle/>
          <a:p>
            <a:r>
              <a:rPr lang="en-US" sz="1200" b="1" dirty="0">
                <a:solidFill>
                  <a:schemeClr val="tx2"/>
                </a:solidFill>
                <a:latin typeface="Montserrat" panose="00000500000000000000" pitchFamily="50" charset="0"/>
              </a:rPr>
              <a:t>Task Description</a:t>
            </a:r>
          </a:p>
        </p:txBody>
      </p:sp>
      <p:sp>
        <p:nvSpPr>
          <p:cNvPr id="31" name="TextBox 30">
            <a:extLst>
              <a:ext uri="{FF2B5EF4-FFF2-40B4-BE49-F238E27FC236}">
                <a16:creationId xmlns:a16="http://schemas.microsoft.com/office/drawing/2014/main" id="{2703F50A-E1FD-4134-826C-865248729A53}"/>
              </a:ext>
            </a:extLst>
          </p:cNvPr>
          <p:cNvSpPr txBox="1"/>
          <p:nvPr/>
        </p:nvSpPr>
        <p:spPr>
          <a:xfrm>
            <a:off x="1308279" y="2386791"/>
            <a:ext cx="2218877" cy="228460"/>
          </a:xfrm>
          <a:prstGeom prst="rect">
            <a:avLst/>
          </a:prstGeom>
          <a:noFill/>
        </p:spPr>
        <p:txBody>
          <a:bodyPr wrap="none" tIns="0" rtlCol="0" anchor="ctr" anchorCtr="0">
            <a:spAutoFit/>
          </a:bodyPr>
          <a:lstStyle/>
          <a:p>
            <a:pPr>
              <a:lnSpc>
                <a:spcPts val="1500"/>
              </a:lnSpc>
            </a:pPr>
            <a:r>
              <a:rPr lang="en-US" sz="1200" dirty="0">
                <a:solidFill>
                  <a:schemeClr val="tx2"/>
                </a:solidFill>
                <a:latin typeface="Montserrat" panose="00000500000000000000" pitchFamily="50" charset="0"/>
              </a:rPr>
              <a:t>Define research objectives</a:t>
            </a:r>
          </a:p>
        </p:txBody>
      </p:sp>
      <p:sp>
        <p:nvSpPr>
          <p:cNvPr id="32" name="TextBox 31">
            <a:extLst>
              <a:ext uri="{FF2B5EF4-FFF2-40B4-BE49-F238E27FC236}">
                <a16:creationId xmlns:a16="http://schemas.microsoft.com/office/drawing/2014/main" id="{1E2B34E0-C2E5-45C5-B2EE-6B26352E6772}"/>
              </a:ext>
            </a:extLst>
          </p:cNvPr>
          <p:cNvSpPr txBox="1"/>
          <p:nvPr/>
        </p:nvSpPr>
        <p:spPr>
          <a:xfrm>
            <a:off x="1308279" y="2960221"/>
            <a:ext cx="2497800" cy="228460"/>
          </a:xfrm>
          <a:prstGeom prst="rect">
            <a:avLst/>
          </a:prstGeom>
          <a:noFill/>
        </p:spPr>
        <p:txBody>
          <a:bodyPr wrap="none" tIns="0" rtlCol="0" anchor="ctr" anchorCtr="0">
            <a:spAutoFit/>
          </a:bodyPr>
          <a:lstStyle/>
          <a:p>
            <a:pPr>
              <a:lnSpc>
                <a:spcPts val="1500"/>
              </a:lnSpc>
            </a:pPr>
            <a:r>
              <a:rPr lang="en-US" sz="1200" dirty="0">
                <a:solidFill>
                  <a:schemeClr val="tx2"/>
                </a:solidFill>
                <a:latin typeface="Montserrat" panose="00000500000000000000" pitchFamily="50" charset="0"/>
              </a:rPr>
              <a:t>Define research requirements</a:t>
            </a:r>
          </a:p>
        </p:txBody>
      </p:sp>
      <p:sp>
        <p:nvSpPr>
          <p:cNvPr id="33" name="TextBox 32">
            <a:extLst>
              <a:ext uri="{FF2B5EF4-FFF2-40B4-BE49-F238E27FC236}">
                <a16:creationId xmlns:a16="http://schemas.microsoft.com/office/drawing/2014/main" id="{780866A3-5035-4AF4-ABCF-8DB614D8636D}"/>
              </a:ext>
            </a:extLst>
          </p:cNvPr>
          <p:cNvSpPr txBox="1"/>
          <p:nvPr/>
        </p:nvSpPr>
        <p:spPr>
          <a:xfrm>
            <a:off x="1308279" y="3533652"/>
            <a:ext cx="3692073" cy="228460"/>
          </a:xfrm>
          <a:prstGeom prst="rect">
            <a:avLst/>
          </a:prstGeom>
          <a:noFill/>
        </p:spPr>
        <p:txBody>
          <a:bodyPr wrap="square" tIns="0" rtlCol="0" anchor="ctr" anchorCtr="0">
            <a:spAutoFit/>
          </a:bodyPr>
          <a:lstStyle/>
          <a:p>
            <a:pPr>
              <a:lnSpc>
                <a:spcPts val="1500"/>
              </a:lnSpc>
            </a:pPr>
            <a:r>
              <a:rPr lang="en-US" sz="1200" dirty="0">
                <a:solidFill>
                  <a:schemeClr val="tx2"/>
                </a:solidFill>
                <a:latin typeface="Montserrat" panose="00000500000000000000" pitchFamily="50" charset="0"/>
              </a:rPr>
              <a:t>Identify and formulate the decision problem</a:t>
            </a:r>
          </a:p>
        </p:txBody>
      </p:sp>
      <p:sp>
        <p:nvSpPr>
          <p:cNvPr id="34" name="TextBox 33">
            <a:extLst>
              <a:ext uri="{FF2B5EF4-FFF2-40B4-BE49-F238E27FC236}">
                <a16:creationId xmlns:a16="http://schemas.microsoft.com/office/drawing/2014/main" id="{A78AD55F-25B6-4DCD-8BF7-6894A123D7AF}"/>
              </a:ext>
            </a:extLst>
          </p:cNvPr>
          <p:cNvSpPr txBox="1"/>
          <p:nvPr/>
        </p:nvSpPr>
        <p:spPr>
          <a:xfrm>
            <a:off x="1308278" y="4107081"/>
            <a:ext cx="3682704" cy="228460"/>
          </a:xfrm>
          <a:prstGeom prst="rect">
            <a:avLst/>
          </a:prstGeom>
          <a:noFill/>
        </p:spPr>
        <p:txBody>
          <a:bodyPr wrap="square" tIns="0" rtlCol="0" anchor="ctr" anchorCtr="0">
            <a:spAutoFit/>
          </a:bodyPr>
          <a:lstStyle/>
          <a:p>
            <a:pPr>
              <a:lnSpc>
                <a:spcPts val="1500"/>
              </a:lnSpc>
            </a:pPr>
            <a:r>
              <a:rPr lang="en-US" sz="1200" dirty="0">
                <a:solidFill>
                  <a:schemeClr val="tx2"/>
                </a:solidFill>
                <a:latin typeface="Montserrat" panose="00000500000000000000" pitchFamily="50" charset="0"/>
              </a:rPr>
              <a:t>Obtain additional insight into the problem</a:t>
            </a:r>
          </a:p>
        </p:txBody>
      </p:sp>
      <p:sp>
        <p:nvSpPr>
          <p:cNvPr id="35" name="TextBox 34">
            <a:extLst>
              <a:ext uri="{FF2B5EF4-FFF2-40B4-BE49-F238E27FC236}">
                <a16:creationId xmlns:a16="http://schemas.microsoft.com/office/drawing/2014/main" id="{2B8ABC0E-168D-461F-AD6F-AE342416DFF0}"/>
              </a:ext>
            </a:extLst>
          </p:cNvPr>
          <p:cNvSpPr txBox="1"/>
          <p:nvPr/>
        </p:nvSpPr>
        <p:spPr>
          <a:xfrm>
            <a:off x="1308279" y="4680511"/>
            <a:ext cx="1834156" cy="228460"/>
          </a:xfrm>
          <a:prstGeom prst="rect">
            <a:avLst/>
          </a:prstGeom>
          <a:noFill/>
        </p:spPr>
        <p:txBody>
          <a:bodyPr wrap="none" tIns="0" rtlCol="0" anchor="ctr" anchorCtr="0">
            <a:spAutoFit/>
          </a:bodyPr>
          <a:lstStyle/>
          <a:p>
            <a:pPr>
              <a:lnSpc>
                <a:spcPts val="1500"/>
              </a:lnSpc>
            </a:pPr>
            <a:r>
              <a:rPr lang="en-US" sz="1200" dirty="0">
                <a:solidFill>
                  <a:schemeClr val="tx2"/>
                </a:solidFill>
                <a:latin typeface="Montserrat" panose="00000500000000000000" pitchFamily="50" charset="0"/>
              </a:rPr>
              <a:t>Develop a hypothesis</a:t>
            </a:r>
          </a:p>
        </p:txBody>
      </p:sp>
      <p:sp>
        <p:nvSpPr>
          <p:cNvPr id="36" name="TextBox 35">
            <a:extLst>
              <a:ext uri="{FF2B5EF4-FFF2-40B4-BE49-F238E27FC236}">
                <a16:creationId xmlns:a16="http://schemas.microsoft.com/office/drawing/2014/main" id="{5B068F36-4E28-4EFC-BB0A-4DEDCB28C08F}"/>
              </a:ext>
            </a:extLst>
          </p:cNvPr>
          <p:cNvSpPr txBox="1"/>
          <p:nvPr/>
        </p:nvSpPr>
        <p:spPr>
          <a:xfrm>
            <a:off x="1308279" y="5253941"/>
            <a:ext cx="3708311" cy="228460"/>
          </a:xfrm>
          <a:prstGeom prst="rect">
            <a:avLst/>
          </a:prstGeom>
          <a:noFill/>
        </p:spPr>
        <p:txBody>
          <a:bodyPr wrap="square" tIns="0" rtlCol="0" anchor="ctr" anchorCtr="0">
            <a:spAutoFit/>
          </a:bodyPr>
          <a:lstStyle/>
          <a:p>
            <a:pPr>
              <a:lnSpc>
                <a:spcPts val="1500"/>
              </a:lnSpc>
            </a:pPr>
            <a:r>
              <a:rPr lang="en-US" sz="1200" dirty="0">
                <a:solidFill>
                  <a:schemeClr val="tx2"/>
                </a:solidFill>
                <a:latin typeface="Montserrat" panose="00000500000000000000" pitchFamily="50" charset="0"/>
              </a:rPr>
              <a:t>Formulate research request agreement</a:t>
            </a:r>
          </a:p>
        </p:txBody>
      </p:sp>
      <p:sp>
        <p:nvSpPr>
          <p:cNvPr id="37" name="TextBox 36">
            <a:extLst>
              <a:ext uri="{FF2B5EF4-FFF2-40B4-BE49-F238E27FC236}">
                <a16:creationId xmlns:a16="http://schemas.microsoft.com/office/drawing/2014/main" id="{21D174BE-B96F-4069-9042-C3AB6E7D8E06}"/>
              </a:ext>
            </a:extLst>
          </p:cNvPr>
          <p:cNvSpPr txBox="1"/>
          <p:nvPr/>
        </p:nvSpPr>
        <p:spPr>
          <a:xfrm>
            <a:off x="1308279" y="5827371"/>
            <a:ext cx="2345514" cy="228460"/>
          </a:xfrm>
          <a:prstGeom prst="rect">
            <a:avLst/>
          </a:prstGeom>
          <a:noFill/>
        </p:spPr>
        <p:txBody>
          <a:bodyPr wrap="none" tIns="0" rtlCol="0" anchor="ctr" anchorCtr="0">
            <a:spAutoFit/>
          </a:bodyPr>
          <a:lstStyle/>
          <a:p>
            <a:pPr>
              <a:lnSpc>
                <a:spcPts val="1500"/>
              </a:lnSpc>
            </a:pPr>
            <a:r>
              <a:rPr lang="en-US" sz="1200" dirty="0">
                <a:solidFill>
                  <a:schemeClr val="tx2"/>
                </a:solidFill>
                <a:latin typeface="Montserrat" panose="00000500000000000000" pitchFamily="50" charset="0"/>
              </a:rPr>
              <a:t>Prepare a research proposal</a:t>
            </a:r>
          </a:p>
        </p:txBody>
      </p:sp>
      <p:sp>
        <p:nvSpPr>
          <p:cNvPr id="44" name="TextBox 43">
            <a:extLst>
              <a:ext uri="{FF2B5EF4-FFF2-40B4-BE49-F238E27FC236}">
                <a16:creationId xmlns:a16="http://schemas.microsoft.com/office/drawing/2014/main" id="{173B467A-BBA2-40B7-81F4-F4EAA75CDC25}"/>
              </a:ext>
            </a:extLst>
          </p:cNvPr>
          <p:cNvSpPr txBox="1"/>
          <p:nvPr/>
        </p:nvSpPr>
        <p:spPr>
          <a:xfrm>
            <a:off x="5420237" y="5291640"/>
            <a:ext cx="887730"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Tom</a:t>
            </a:r>
          </a:p>
        </p:txBody>
      </p:sp>
      <p:sp>
        <p:nvSpPr>
          <p:cNvPr id="38" name="TextBox 37">
            <a:extLst>
              <a:ext uri="{FF2B5EF4-FFF2-40B4-BE49-F238E27FC236}">
                <a16:creationId xmlns:a16="http://schemas.microsoft.com/office/drawing/2014/main" id="{FFAFC039-D1AE-4E28-B864-404B58B03795}"/>
              </a:ext>
            </a:extLst>
          </p:cNvPr>
          <p:cNvSpPr txBox="1"/>
          <p:nvPr/>
        </p:nvSpPr>
        <p:spPr>
          <a:xfrm>
            <a:off x="5481705" y="1850607"/>
            <a:ext cx="728084" cy="276999"/>
          </a:xfrm>
          <a:prstGeom prst="rect">
            <a:avLst/>
          </a:prstGeom>
          <a:noFill/>
        </p:spPr>
        <p:txBody>
          <a:bodyPr wrap="none" rtlCol="0">
            <a:spAutoFit/>
          </a:bodyPr>
          <a:lstStyle/>
          <a:p>
            <a:r>
              <a:rPr lang="en-US" sz="1200" b="1" dirty="0">
                <a:solidFill>
                  <a:schemeClr val="tx2"/>
                </a:solidFill>
                <a:latin typeface="Montserrat" panose="00000500000000000000" pitchFamily="50" charset="0"/>
              </a:rPr>
              <a:t>Owner</a:t>
            </a:r>
          </a:p>
        </p:txBody>
      </p:sp>
      <p:sp>
        <p:nvSpPr>
          <p:cNvPr id="39" name="TextBox 38">
            <a:extLst>
              <a:ext uri="{FF2B5EF4-FFF2-40B4-BE49-F238E27FC236}">
                <a16:creationId xmlns:a16="http://schemas.microsoft.com/office/drawing/2014/main" id="{4CDB4BD7-4B7F-48B5-BE4C-2D7CD4D817FE}"/>
              </a:ext>
            </a:extLst>
          </p:cNvPr>
          <p:cNvSpPr txBox="1"/>
          <p:nvPr/>
        </p:nvSpPr>
        <p:spPr>
          <a:xfrm>
            <a:off x="5442758" y="2424490"/>
            <a:ext cx="805978"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Sally</a:t>
            </a:r>
          </a:p>
        </p:txBody>
      </p:sp>
      <p:sp>
        <p:nvSpPr>
          <p:cNvPr id="40" name="TextBox 39">
            <a:extLst>
              <a:ext uri="{FF2B5EF4-FFF2-40B4-BE49-F238E27FC236}">
                <a16:creationId xmlns:a16="http://schemas.microsoft.com/office/drawing/2014/main" id="{BEF12801-71D0-4609-8655-4F4B78AADCB4}"/>
              </a:ext>
            </a:extLst>
          </p:cNvPr>
          <p:cNvSpPr txBox="1"/>
          <p:nvPr/>
        </p:nvSpPr>
        <p:spPr>
          <a:xfrm>
            <a:off x="5506089" y="2997920"/>
            <a:ext cx="700181"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Jim</a:t>
            </a:r>
          </a:p>
        </p:txBody>
      </p:sp>
      <p:sp>
        <p:nvSpPr>
          <p:cNvPr id="41" name="TextBox 40">
            <a:extLst>
              <a:ext uri="{FF2B5EF4-FFF2-40B4-BE49-F238E27FC236}">
                <a16:creationId xmlns:a16="http://schemas.microsoft.com/office/drawing/2014/main" id="{F97A07C1-7901-4F0D-AC43-F431DD449FDA}"/>
              </a:ext>
            </a:extLst>
          </p:cNvPr>
          <p:cNvSpPr txBox="1"/>
          <p:nvPr/>
        </p:nvSpPr>
        <p:spPr>
          <a:xfrm>
            <a:off x="5391807" y="3571350"/>
            <a:ext cx="93644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Nancy</a:t>
            </a:r>
          </a:p>
        </p:txBody>
      </p:sp>
      <p:sp>
        <p:nvSpPr>
          <p:cNvPr id="42" name="TextBox 41">
            <a:extLst>
              <a:ext uri="{FF2B5EF4-FFF2-40B4-BE49-F238E27FC236}">
                <a16:creationId xmlns:a16="http://schemas.microsoft.com/office/drawing/2014/main" id="{5FA8952D-D7E4-4237-B2E2-79C754F1123A}"/>
              </a:ext>
            </a:extLst>
          </p:cNvPr>
          <p:cNvSpPr txBox="1"/>
          <p:nvPr/>
        </p:nvSpPr>
        <p:spPr>
          <a:xfrm>
            <a:off x="5501526" y="4144780"/>
            <a:ext cx="717013"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Jim</a:t>
            </a:r>
          </a:p>
        </p:txBody>
      </p:sp>
      <p:sp>
        <p:nvSpPr>
          <p:cNvPr id="43" name="TextBox 42">
            <a:extLst>
              <a:ext uri="{FF2B5EF4-FFF2-40B4-BE49-F238E27FC236}">
                <a16:creationId xmlns:a16="http://schemas.microsoft.com/office/drawing/2014/main" id="{D728F1EE-1A44-4C15-A5D6-C9F5527F7383}"/>
              </a:ext>
            </a:extLst>
          </p:cNvPr>
          <p:cNvSpPr txBox="1"/>
          <p:nvPr/>
        </p:nvSpPr>
        <p:spPr>
          <a:xfrm>
            <a:off x="5452759" y="4718210"/>
            <a:ext cx="805978"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Sally</a:t>
            </a:r>
          </a:p>
        </p:txBody>
      </p:sp>
      <p:sp>
        <p:nvSpPr>
          <p:cNvPr id="45" name="TextBox 44">
            <a:extLst>
              <a:ext uri="{FF2B5EF4-FFF2-40B4-BE49-F238E27FC236}">
                <a16:creationId xmlns:a16="http://schemas.microsoft.com/office/drawing/2014/main" id="{F2140A26-C301-4832-B155-483F06E9861F}"/>
              </a:ext>
            </a:extLst>
          </p:cNvPr>
          <p:cNvSpPr txBox="1"/>
          <p:nvPr/>
        </p:nvSpPr>
        <p:spPr>
          <a:xfrm>
            <a:off x="5347085" y="5865070"/>
            <a:ext cx="101276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Nancy</a:t>
            </a:r>
          </a:p>
        </p:txBody>
      </p:sp>
      <p:sp>
        <p:nvSpPr>
          <p:cNvPr id="48" name="TextBox 47">
            <a:extLst>
              <a:ext uri="{FF2B5EF4-FFF2-40B4-BE49-F238E27FC236}">
                <a16:creationId xmlns:a16="http://schemas.microsoft.com/office/drawing/2014/main" id="{5FDCA2EB-ACA4-4BA0-8A26-26C0CA654606}"/>
              </a:ext>
            </a:extLst>
          </p:cNvPr>
          <p:cNvSpPr txBox="1"/>
          <p:nvPr/>
        </p:nvSpPr>
        <p:spPr>
          <a:xfrm>
            <a:off x="6868682" y="1831920"/>
            <a:ext cx="577402" cy="276999"/>
          </a:xfrm>
          <a:prstGeom prst="rect">
            <a:avLst/>
          </a:prstGeom>
          <a:noFill/>
        </p:spPr>
        <p:txBody>
          <a:bodyPr wrap="none" rtlCol="0">
            <a:spAutoFit/>
          </a:bodyPr>
          <a:lstStyle/>
          <a:p>
            <a:r>
              <a:rPr lang="en-US" sz="1200" b="1" dirty="0">
                <a:solidFill>
                  <a:schemeClr val="tx2"/>
                </a:solidFill>
                <a:latin typeface="Montserrat" panose="00000500000000000000" pitchFamily="50" charset="0"/>
              </a:rPr>
              <a:t>Start</a:t>
            </a:r>
          </a:p>
        </p:txBody>
      </p:sp>
      <p:sp>
        <p:nvSpPr>
          <p:cNvPr id="49" name="TextBox 48">
            <a:extLst>
              <a:ext uri="{FF2B5EF4-FFF2-40B4-BE49-F238E27FC236}">
                <a16:creationId xmlns:a16="http://schemas.microsoft.com/office/drawing/2014/main" id="{EA6F8A63-F2DE-4B52-9053-46B894F5999F}"/>
              </a:ext>
            </a:extLst>
          </p:cNvPr>
          <p:cNvSpPr txBox="1"/>
          <p:nvPr/>
        </p:nvSpPr>
        <p:spPr>
          <a:xfrm>
            <a:off x="6344432" y="2424490"/>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0" name="TextBox 49">
            <a:extLst>
              <a:ext uri="{FF2B5EF4-FFF2-40B4-BE49-F238E27FC236}">
                <a16:creationId xmlns:a16="http://schemas.microsoft.com/office/drawing/2014/main" id="{EB8D5D61-AEEA-4A24-8D5E-1A54294E44A9}"/>
              </a:ext>
            </a:extLst>
          </p:cNvPr>
          <p:cNvSpPr txBox="1"/>
          <p:nvPr/>
        </p:nvSpPr>
        <p:spPr>
          <a:xfrm>
            <a:off x="6345749" y="2997920"/>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1" name="TextBox 50">
            <a:extLst>
              <a:ext uri="{FF2B5EF4-FFF2-40B4-BE49-F238E27FC236}">
                <a16:creationId xmlns:a16="http://schemas.microsoft.com/office/drawing/2014/main" id="{AFC898BA-9702-468D-9F6A-88B3836B2745}"/>
              </a:ext>
            </a:extLst>
          </p:cNvPr>
          <p:cNvSpPr txBox="1"/>
          <p:nvPr/>
        </p:nvSpPr>
        <p:spPr>
          <a:xfrm>
            <a:off x="6419771" y="3571351"/>
            <a:ext cx="1473783"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2" name="TextBox 51">
            <a:extLst>
              <a:ext uri="{FF2B5EF4-FFF2-40B4-BE49-F238E27FC236}">
                <a16:creationId xmlns:a16="http://schemas.microsoft.com/office/drawing/2014/main" id="{9A3DFC92-FF78-4B23-BDA6-366160693308}"/>
              </a:ext>
            </a:extLst>
          </p:cNvPr>
          <p:cNvSpPr txBox="1"/>
          <p:nvPr/>
        </p:nvSpPr>
        <p:spPr>
          <a:xfrm>
            <a:off x="6391207" y="4144780"/>
            <a:ext cx="1530910"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3" name="TextBox 52">
            <a:extLst>
              <a:ext uri="{FF2B5EF4-FFF2-40B4-BE49-F238E27FC236}">
                <a16:creationId xmlns:a16="http://schemas.microsoft.com/office/drawing/2014/main" id="{478014BD-7B3C-4ABD-B226-BC8515A890A6}"/>
              </a:ext>
            </a:extLst>
          </p:cNvPr>
          <p:cNvSpPr txBox="1"/>
          <p:nvPr/>
        </p:nvSpPr>
        <p:spPr>
          <a:xfrm>
            <a:off x="6344432" y="4718210"/>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4" name="TextBox 53">
            <a:extLst>
              <a:ext uri="{FF2B5EF4-FFF2-40B4-BE49-F238E27FC236}">
                <a16:creationId xmlns:a16="http://schemas.microsoft.com/office/drawing/2014/main" id="{AAFD08E5-381B-40E3-93DA-EBCF0942D442}"/>
              </a:ext>
            </a:extLst>
          </p:cNvPr>
          <p:cNvSpPr txBox="1"/>
          <p:nvPr/>
        </p:nvSpPr>
        <p:spPr>
          <a:xfrm>
            <a:off x="6340395" y="5865070"/>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55" name="TextBox 54">
            <a:extLst>
              <a:ext uri="{FF2B5EF4-FFF2-40B4-BE49-F238E27FC236}">
                <a16:creationId xmlns:a16="http://schemas.microsoft.com/office/drawing/2014/main" id="{151070C1-D886-4D0E-B3A6-8F9621313589}"/>
              </a:ext>
            </a:extLst>
          </p:cNvPr>
          <p:cNvSpPr txBox="1"/>
          <p:nvPr/>
        </p:nvSpPr>
        <p:spPr>
          <a:xfrm>
            <a:off x="6340395" y="5291640"/>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84" name="TextBox 83">
            <a:extLst>
              <a:ext uri="{FF2B5EF4-FFF2-40B4-BE49-F238E27FC236}">
                <a16:creationId xmlns:a16="http://schemas.microsoft.com/office/drawing/2014/main" id="{DF4D60AF-0DE1-495D-83BF-24DE2DADBF58}"/>
              </a:ext>
            </a:extLst>
          </p:cNvPr>
          <p:cNvSpPr txBox="1"/>
          <p:nvPr/>
        </p:nvSpPr>
        <p:spPr>
          <a:xfrm>
            <a:off x="9539224" y="2291921"/>
            <a:ext cx="1762189" cy="347472"/>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152400" dist="114300" dir="2700000" algn="tl" rotWithShape="0">
              <a:schemeClr val="tx2">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algn="ctr">
              <a:defRPr sz="1200">
                <a:solidFill>
                  <a:srgbClr val="FFFFFF"/>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Completed</a:t>
            </a:r>
          </a:p>
        </p:txBody>
      </p:sp>
      <p:sp>
        <p:nvSpPr>
          <p:cNvPr id="85" name="TextBox 84">
            <a:extLst>
              <a:ext uri="{FF2B5EF4-FFF2-40B4-BE49-F238E27FC236}">
                <a16:creationId xmlns:a16="http://schemas.microsoft.com/office/drawing/2014/main" id="{9CC0EDFB-0C7F-429F-BF98-C0AF53DEE5FA}"/>
              </a:ext>
            </a:extLst>
          </p:cNvPr>
          <p:cNvSpPr txBox="1"/>
          <p:nvPr/>
        </p:nvSpPr>
        <p:spPr>
          <a:xfrm>
            <a:off x="9539224" y="2899200"/>
            <a:ext cx="1762189" cy="347472"/>
          </a:xfrm>
          <a:prstGeom prst="rect">
            <a:avLst/>
          </a:prstGeom>
          <a:gradFill>
            <a:gsLst>
              <a:gs pos="36000">
                <a:schemeClr val="accent1">
                  <a:lumMod val="60000"/>
                  <a:lumOff val="40000"/>
                  <a:alpha val="75000"/>
                </a:schemeClr>
              </a:gs>
              <a:gs pos="0">
                <a:schemeClr val="accent1">
                  <a:lumMod val="60000"/>
                  <a:lumOff val="40000"/>
                  <a:alpha val="30000"/>
                </a:schemeClr>
              </a:gs>
              <a:gs pos="72000">
                <a:schemeClr val="accent1">
                  <a:lumMod val="60000"/>
                  <a:lumOff val="40000"/>
                </a:schemeClr>
              </a:gs>
            </a:gsLst>
            <a:lin ang="7800000" scaled="0"/>
          </a:gradFill>
          <a:ln>
            <a:noFill/>
          </a:ln>
          <a:effectLst>
            <a:outerShdw blurRad="152400" dist="114300" dir="2700000" algn="tl" rotWithShape="0">
              <a:schemeClr val="tx2">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algn="ctr">
              <a:defRPr sz="1200">
                <a:solidFill>
                  <a:srgbClr val="FFFFFF"/>
                </a:solidFill>
                <a:latin typeface="Montserrat" panose="000005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bg1"/>
                </a:solidFill>
              </a:rPr>
              <a:t>On Track</a:t>
            </a:r>
          </a:p>
        </p:txBody>
      </p:sp>
      <p:sp>
        <p:nvSpPr>
          <p:cNvPr id="86" name="TextBox 85">
            <a:extLst>
              <a:ext uri="{FF2B5EF4-FFF2-40B4-BE49-F238E27FC236}">
                <a16:creationId xmlns:a16="http://schemas.microsoft.com/office/drawing/2014/main" id="{180CA1BB-6779-45E8-97E0-F0D2DDCD0C49}"/>
              </a:ext>
            </a:extLst>
          </p:cNvPr>
          <p:cNvSpPr txBox="1"/>
          <p:nvPr/>
        </p:nvSpPr>
        <p:spPr>
          <a:xfrm>
            <a:off x="9539224" y="3472630"/>
            <a:ext cx="1762189" cy="347472"/>
          </a:xfrm>
          <a:prstGeom prst="rect">
            <a:avLst/>
          </a:prstGeom>
          <a:gradFill>
            <a:gsLst>
              <a:gs pos="36000">
                <a:srgbClr val="FF5050">
                  <a:alpha val="75000"/>
                </a:srgbClr>
              </a:gs>
              <a:gs pos="0">
                <a:srgbClr val="FF5050">
                  <a:alpha val="30000"/>
                </a:srgbClr>
              </a:gs>
              <a:gs pos="72000">
                <a:srgbClr val="FF5050"/>
              </a:gs>
            </a:gsLst>
            <a:lin ang="7800000" scaled="0"/>
          </a:gradFill>
          <a:effectLst>
            <a:outerShdw blurRad="152400" dist="114300" dir="2700000" algn="tl" rotWithShape="0">
              <a:schemeClr val="tx2">
                <a:alpha val="18000"/>
              </a:schemeClr>
            </a:outerShdw>
          </a:effectLst>
        </p:spPr>
        <p:txBody>
          <a:bodyPr wrap="none" tIns="0" bIns="0" rtlCol="0" anchor="ctr" anchorCtr="0">
            <a:noAutofit/>
          </a:bodyPr>
          <a:lstStyle/>
          <a:p>
            <a:pPr algn="ctr"/>
            <a:r>
              <a:rPr lang="en-US" sz="1200" dirty="0">
                <a:solidFill>
                  <a:schemeClr val="bg1"/>
                </a:solidFill>
                <a:latin typeface="Montserrat" panose="00000500000000000000" pitchFamily="50" charset="0"/>
              </a:rPr>
              <a:t>Overdue</a:t>
            </a:r>
          </a:p>
        </p:txBody>
      </p:sp>
      <p:sp>
        <p:nvSpPr>
          <p:cNvPr id="87" name="TextBox 86">
            <a:extLst>
              <a:ext uri="{FF2B5EF4-FFF2-40B4-BE49-F238E27FC236}">
                <a16:creationId xmlns:a16="http://schemas.microsoft.com/office/drawing/2014/main" id="{0F647581-CC9B-4D74-8316-D02386FD8AF5}"/>
              </a:ext>
            </a:extLst>
          </p:cNvPr>
          <p:cNvSpPr txBox="1"/>
          <p:nvPr/>
        </p:nvSpPr>
        <p:spPr>
          <a:xfrm>
            <a:off x="9539224" y="4046061"/>
            <a:ext cx="1762189" cy="347472"/>
          </a:xfrm>
          <a:prstGeom prst="rect">
            <a:avLst/>
          </a:prstGeom>
          <a:gradFill>
            <a:gsLst>
              <a:gs pos="36000">
                <a:schemeClr val="tx2">
                  <a:lumMod val="60000"/>
                  <a:lumOff val="40000"/>
                  <a:alpha val="70000"/>
                </a:schemeClr>
              </a:gs>
              <a:gs pos="0">
                <a:schemeClr val="tx2">
                  <a:lumMod val="60000"/>
                  <a:lumOff val="40000"/>
                  <a:alpha val="25000"/>
                </a:schemeClr>
              </a:gs>
              <a:gs pos="72000">
                <a:schemeClr val="tx2">
                  <a:lumMod val="60000"/>
                  <a:lumOff val="40000"/>
                </a:schemeClr>
              </a:gs>
            </a:gsLst>
            <a:lin ang="7800000" scaled="0"/>
          </a:gradFill>
          <a:effectLst>
            <a:outerShdw blurRad="152400" dist="114300" dir="2700000" algn="tl" rotWithShape="0">
              <a:schemeClr val="tx2">
                <a:alpha val="18000"/>
              </a:schemeClr>
            </a:outerShdw>
          </a:effectLst>
        </p:spPr>
        <p:txBody>
          <a:bodyPr wrap="square" tIns="0" bIns="0" rtlCol="0" anchor="ctr" anchorCtr="0">
            <a:noAutofit/>
          </a:bodyPr>
          <a:lstStyle/>
          <a:p>
            <a:pPr algn="ctr"/>
            <a:r>
              <a:rPr lang="en-US" sz="1200" dirty="0">
                <a:solidFill>
                  <a:schemeClr val="bg1"/>
                </a:solidFill>
                <a:latin typeface="Montserrat" panose="00000500000000000000" pitchFamily="50" charset="0"/>
              </a:rPr>
              <a:t>At Risk</a:t>
            </a:r>
          </a:p>
        </p:txBody>
      </p:sp>
      <p:sp>
        <p:nvSpPr>
          <p:cNvPr id="88" name="TextBox 87">
            <a:extLst>
              <a:ext uri="{FF2B5EF4-FFF2-40B4-BE49-F238E27FC236}">
                <a16:creationId xmlns:a16="http://schemas.microsoft.com/office/drawing/2014/main" id="{E161F58A-9670-48DA-91F7-A30248A47F8F}"/>
              </a:ext>
            </a:extLst>
          </p:cNvPr>
          <p:cNvSpPr txBox="1"/>
          <p:nvPr/>
        </p:nvSpPr>
        <p:spPr>
          <a:xfrm>
            <a:off x="9539224" y="4619490"/>
            <a:ext cx="1762189" cy="347472"/>
          </a:xfrm>
          <a:prstGeom prst="rect">
            <a:avLst/>
          </a:prstGeom>
          <a:solidFill>
            <a:schemeClr val="bg1">
              <a:lumMod val="75000"/>
            </a:schemeClr>
          </a:solidFill>
          <a:effectLst>
            <a:outerShdw blurRad="152400" dist="114300" dir="2700000" algn="tl" rotWithShape="0">
              <a:schemeClr val="tx2">
                <a:alpha val="18000"/>
              </a:schemeClr>
            </a:outerShdw>
          </a:effectLst>
        </p:spPr>
        <p:txBody>
          <a:bodyPr wrap="square" tIns="0" bIns="0" rtlCol="0" anchor="ctr" anchorCtr="0">
            <a:noAutofit/>
          </a:bodyPr>
          <a:lstStyle/>
          <a:p>
            <a:pPr algn="ctr"/>
            <a:r>
              <a:rPr lang="en-US" sz="1200" dirty="0">
                <a:solidFill>
                  <a:schemeClr val="bg1"/>
                </a:solidFill>
                <a:latin typeface="Montserrat" panose="00000500000000000000" pitchFamily="50" charset="0"/>
              </a:rPr>
              <a:t>Not Started</a:t>
            </a:r>
          </a:p>
        </p:txBody>
      </p:sp>
      <p:sp>
        <p:nvSpPr>
          <p:cNvPr id="89" name="TextBox 88">
            <a:extLst>
              <a:ext uri="{FF2B5EF4-FFF2-40B4-BE49-F238E27FC236}">
                <a16:creationId xmlns:a16="http://schemas.microsoft.com/office/drawing/2014/main" id="{E8D11FDE-CABC-49CB-B739-3D4079BCDE41}"/>
              </a:ext>
            </a:extLst>
          </p:cNvPr>
          <p:cNvSpPr txBox="1"/>
          <p:nvPr/>
        </p:nvSpPr>
        <p:spPr>
          <a:xfrm>
            <a:off x="9539224" y="5192920"/>
            <a:ext cx="1762189" cy="347472"/>
          </a:xfrm>
          <a:prstGeom prst="rect">
            <a:avLst/>
          </a:prstGeom>
          <a:solidFill>
            <a:schemeClr val="bg1">
              <a:lumMod val="75000"/>
            </a:schemeClr>
          </a:solidFill>
          <a:effectLst>
            <a:outerShdw blurRad="152400" dist="114300" dir="2700000" algn="tl" rotWithShape="0">
              <a:schemeClr val="tx2">
                <a:alpha val="18000"/>
              </a:schemeClr>
            </a:outerShdw>
          </a:effectLst>
        </p:spPr>
        <p:txBody>
          <a:bodyPr wrap="none" tIns="0" bIns="0" rtlCol="0" anchor="ctr" anchorCtr="0">
            <a:noAutofit/>
          </a:bodyPr>
          <a:lstStyle/>
          <a:p>
            <a:pPr algn="ctr"/>
            <a:r>
              <a:rPr lang="en-US" sz="1200" dirty="0">
                <a:solidFill>
                  <a:schemeClr val="bg1"/>
                </a:solidFill>
                <a:latin typeface="Montserrat" panose="00000500000000000000" pitchFamily="50" charset="0"/>
              </a:rPr>
              <a:t>Not Started</a:t>
            </a:r>
          </a:p>
        </p:txBody>
      </p:sp>
      <p:sp>
        <p:nvSpPr>
          <p:cNvPr id="91" name="TextBox 90">
            <a:extLst>
              <a:ext uri="{FF2B5EF4-FFF2-40B4-BE49-F238E27FC236}">
                <a16:creationId xmlns:a16="http://schemas.microsoft.com/office/drawing/2014/main" id="{9A912EE0-A587-431D-AFAD-58B0F7614CA0}"/>
              </a:ext>
            </a:extLst>
          </p:cNvPr>
          <p:cNvSpPr txBox="1"/>
          <p:nvPr/>
        </p:nvSpPr>
        <p:spPr>
          <a:xfrm>
            <a:off x="9539224" y="5766350"/>
            <a:ext cx="1762189" cy="347472"/>
          </a:xfrm>
          <a:prstGeom prst="rect">
            <a:avLst/>
          </a:prstGeom>
          <a:solidFill>
            <a:schemeClr val="bg1">
              <a:lumMod val="75000"/>
            </a:schemeClr>
          </a:solidFill>
          <a:effectLst>
            <a:outerShdw blurRad="152400" dist="114300" dir="2700000" algn="tl" rotWithShape="0">
              <a:schemeClr val="tx2">
                <a:alpha val="18000"/>
              </a:schemeClr>
            </a:outerShdw>
          </a:effectLst>
        </p:spPr>
        <p:txBody>
          <a:bodyPr wrap="none" tIns="0" bIns="0" rtlCol="0" anchor="ctr" anchorCtr="0">
            <a:noAutofit/>
          </a:bodyPr>
          <a:lstStyle/>
          <a:p>
            <a:pPr algn="ctr"/>
            <a:r>
              <a:rPr lang="en-US" sz="1200" dirty="0">
                <a:solidFill>
                  <a:schemeClr val="bg1"/>
                </a:solidFill>
                <a:latin typeface="Montserrat" panose="00000500000000000000" pitchFamily="50" charset="0"/>
              </a:rPr>
              <a:t>Not Started</a:t>
            </a:r>
          </a:p>
        </p:txBody>
      </p:sp>
      <p:sp>
        <p:nvSpPr>
          <p:cNvPr id="97" name="TextBox 96">
            <a:extLst>
              <a:ext uri="{FF2B5EF4-FFF2-40B4-BE49-F238E27FC236}">
                <a16:creationId xmlns:a16="http://schemas.microsoft.com/office/drawing/2014/main" id="{AC664998-AE43-430C-B308-2861991A849F}"/>
              </a:ext>
            </a:extLst>
          </p:cNvPr>
          <p:cNvSpPr txBox="1"/>
          <p:nvPr/>
        </p:nvSpPr>
        <p:spPr>
          <a:xfrm>
            <a:off x="10070703" y="1794221"/>
            <a:ext cx="699230" cy="276999"/>
          </a:xfrm>
          <a:prstGeom prst="rect">
            <a:avLst/>
          </a:prstGeom>
          <a:noFill/>
        </p:spPr>
        <p:txBody>
          <a:bodyPr wrap="none" rtlCol="0">
            <a:spAutoFit/>
          </a:bodyPr>
          <a:lstStyle/>
          <a:p>
            <a:pPr algn="ctr"/>
            <a:r>
              <a:rPr lang="en-US" sz="1200" b="1" dirty="0">
                <a:solidFill>
                  <a:schemeClr val="tx2"/>
                </a:solidFill>
                <a:latin typeface="Montserrat" panose="00000500000000000000" pitchFamily="50" charset="0"/>
              </a:rPr>
              <a:t>Status</a:t>
            </a:r>
          </a:p>
        </p:txBody>
      </p:sp>
      <p:sp>
        <p:nvSpPr>
          <p:cNvPr id="56" name="TextBox 55">
            <a:extLst>
              <a:ext uri="{FF2B5EF4-FFF2-40B4-BE49-F238E27FC236}">
                <a16:creationId xmlns:a16="http://schemas.microsoft.com/office/drawing/2014/main" id="{9255B5CE-DC7E-1561-BF52-A373A75D3669}"/>
              </a:ext>
            </a:extLst>
          </p:cNvPr>
          <p:cNvSpPr txBox="1"/>
          <p:nvPr/>
        </p:nvSpPr>
        <p:spPr>
          <a:xfrm>
            <a:off x="8263023" y="1828228"/>
            <a:ext cx="498855" cy="276999"/>
          </a:xfrm>
          <a:prstGeom prst="rect">
            <a:avLst/>
          </a:prstGeom>
          <a:noFill/>
        </p:spPr>
        <p:txBody>
          <a:bodyPr wrap="none" rtlCol="0">
            <a:spAutoFit/>
          </a:bodyPr>
          <a:lstStyle/>
          <a:p>
            <a:r>
              <a:rPr lang="en-US" sz="1200" b="1" dirty="0">
                <a:solidFill>
                  <a:schemeClr val="tx2"/>
                </a:solidFill>
                <a:latin typeface="Montserrat" panose="00000500000000000000" pitchFamily="50" charset="0"/>
              </a:rPr>
              <a:t>End</a:t>
            </a:r>
          </a:p>
        </p:txBody>
      </p:sp>
      <p:sp>
        <p:nvSpPr>
          <p:cNvPr id="65" name="TextBox 64">
            <a:extLst>
              <a:ext uri="{FF2B5EF4-FFF2-40B4-BE49-F238E27FC236}">
                <a16:creationId xmlns:a16="http://schemas.microsoft.com/office/drawing/2014/main" id="{C44A7280-8EEB-E16B-71D3-B723311FCA67}"/>
              </a:ext>
            </a:extLst>
          </p:cNvPr>
          <p:cNvSpPr txBox="1"/>
          <p:nvPr/>
        </p:nvSpPr>
        <p:spPr>
          <a:xfrm>
            <a:off x="7738773" y="2420798"/>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66" name="TextBox 65">
            <a:extLst>
              <a:ext uri="{FF2B5EF4-FFF2-40B4-BE49-F238E27FC236}">
                <a16:creationId xmlns:a16="http://schemas.microsoft.com/office/drawing/2014/main" id="{23165919-B9FE-9AAA-526C-1E9470CE7D62}"/>
              </a:ext>
            </a:extLst>
          </p:cNvPr>
          <p:cNvSpPr txBox="1"/>
          <p:nvPr/>
        </p:nvSpPr>
        <p:spPr>
          <a:xfrm>
            <a:off x="7740090" y="2994228"/>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67" name="TextBox 66">
            <a:extLst>
              <a:ext uri="{FF2B5EF4-FFF2-40B4-BE49-F238E27FC236}">
                <a16:creationId xmlns:a16="http://schemas.microsoft.com/office/drawing/2014/main" id="{138ADF73-5099-C099-C604-1E2DA65B5DBC}"/>
              </a:ext>
            </a:extLst>
          </p:cNvPr>
          <p:cNvSpPr txBox="1"/>
          <p:nvPr/>
        </p:nvSpPr>
        <p:spPr>
          <a:xfrm>
            <a:off x="7814112" y="3567659"/>
            <a:ext cx="1473783"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68" name="TextBox 67">
            <a:extLst>
              <a:ext uri="{FF2B5EF4-FFF2-40B4-BE49-F238E27FC236}">
                <a16:creationId xmlns:a16="http://schemas.microsoft.com/office/drawing/2014/main" id="{6BC8BDD1-872B-42B2-A01F-640E080264B6}"/>
              </a:ext>
            </a:extLst>
          </p:cNvPr>
          <p:cNvSpPr txBox="1"/>
          <p:nvPr/>
        </p:nvSpPr>
        <p:spPr>
          <a:xfrm>
            <a:off x="7785548" y="4141088"/>
            <a:ext cx="1530910"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69" name="TextBox 68">
            <a:extLst>
              <a:ext uri="{FF2B5EF4-FFF2-40B4-BE49-F238E27FC236}">
                <a16:creationId xmlns:a16="http://schemas.microsoft.com/office/drawing/2014/main" id="{F106E575-7D28-F8A4-1111-6D16842F4660}"/>
              </a:ext>
            </a:extLst>
          </p:cNvPr>
          <p:cNvSpPr txBox="1"/>
          <p:nvPr/>
        </p:nvSpPr>
        <p:spPr>
          <a:xfrm>
            <a:off x="7738773" y="4714518"/>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70" name="TextBox 69">
            <a:extLst>
              <a:ext uri="{FF2B5EF4-FFF2-40B4-BE49-F238E27FC236}">
                <a16:creationId xmlns:a16="http://schemas.microsoft.com/office/drawing/2014/main" id="{FA2CD557-6E4B-C622-DCEA-0345CF52F302}"/>
              </a:ext>
            </a:extLst>
          </p:cNvPr>
          <p:cNvSpPr txBox="1"/>
          <p:nvPr/>
        </p:nvSpPr>
        <p:spPr>
          <a:xfrm>
            <a:off x="7734736" y="5861378"/>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
        <p:nvSpPr>
          <p:cNvPr id="71" name="TextBox 70">
            <a:extLst>
              <a:ext uri="{FF2B5EF4-FFF2-40B4-BE49-F238E27FC236}">
                <a16:creationId xmlns:a16="http://schemas.microsoft.com/office/drawing/2014/main" id="{3DDB4FAD-00FC-EFD9-E316-C7BE8FB48E64}"/>
              </a:ext>
            </a:extLst>
          </p:cNvPr>
          <p:cNvSpPr txBox="1"/>
          <p:nvPr/>
        </p:nvSpPr>
        <p:spPr>
          <a:xfrm>
            <a:off x="7734736" y="5287948"/>
            <a:ext cx="1625902" cy="228460"/>
          </a:xfrm>
          <a:prstGeom prst="rect">
            <a:avLst/>
          </a:prstGeom>
          <a:noFill/>
        </p:spPr>
        <p:txBody>
          <a:bodyPr wrap="square" tIns="0" rtlCol="0" anchor="ctr" anchorCtr="0">
            <a:spAutoFit/>
          </a:bodyPr>
          <a:lstStyle/>
          <a:p>
            <a:pPr algn="ctr">
              <a:lnSpc>
                <a:spcPts val="1500"/>
              </a:lnSpc>
            </a:pPr>
            <a:r>
              <a:rPr lang="en-US" sz="1200" dirty="0">
                <a:solidFill>
                  <a:schemeClr val="tx2"/>
                </a:solidFill>
                <a:latin typeface="Montserrat" panose="00000500000000000000" pitchFamily="50" charset="0"/>
              </a:rPr>
              <a:t>XX/XX/20XX</a:t>
            </a:r>
          </a:p>
        </p:txBody>
      </p:sp>
    </p:spTree>
    <p:extLst>
      <p:ext uri="{BB962C8B-B14F-4D97-AF65-F5344CB8AC3E}">
        <p14:creationId xmlns:p14="http://schemas.microsoft.com/office/powerpoint/2010/main" val="1865559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6128DE3C-4E58-4E2D-842C-7C549DBDA380}"/>
              </a:ext>
            </a:extLst>
          </p:cNvPr>
          <p:cNvPicPr>
            <a:picLocks noChangeAspect="1"/>
          </p:cNvPicPr>
          <p:nvPr/>
        </p:nvPicPr>
        <p:blipFill rotWithShape="1">
          <a:blip r:embed="rId3">
            <a:lum bright="70000" contrast="-70000"/>
          </a:blip>
          <a:srcRect l="8251" r="2639"/>
          <a:stretch/>
        </p:blipFill>
        <p:spPr>
          <a:xfrm rot="5400000">
            <a:off x="2990850" y="-2343150"/>
            <a:ext cx="6858000" cy="11544300"/>
          </a:xfrm>
          <a:prstGeom prst="rect">
            <a:avLst/>
          </a:prstGeom>
        </p:spPr>
      </p:pic>
      <p:sp>
        <p:nvSpPr>
          <p:cNvPr id="36" name="Rectangle 35">
            <a:extLst>
              <a:ext uri="{FF2B5EF4-FFF2-40B4-BE49-F238E27FC236}">
                <a16:creationId xmlns:a16="http://schemas.microsoft.com/office/drawing/2014/main" id="{B927F66B-E92E-4466-99AF-85AF166DF2BA}"/>
              </a:ext>
            </a:extLst>
          </p:cNvPr>
          <p:cNvSpPr/>
          <p:nvPr/>
        </p:nvSpPr>
        <p:spPr>
          <a:xfrm>
            <a:off x="647700" y="0"/>
            <a:ext cx="11544299" cy="6857997"/>
          </a:xfrm>
          <a:prstGeom prst="rect">
            <a:avLst/>
          </a:prstGeom>
          <a:gradFill>
            <a:gsLst>
              <a:gs pos="100000">
                <a:srgbClr val="F2F3F8">
                  <a:alpha val="43000"/>
                </a:srgbClr>
              </a:gs>
              <a:gs pos="0">
                <a:srgbClr val="F2F3F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81A5B5-72A4-4515-9530-DBD427E301F7}"/>
              </a:ext>
            </a:extLst>
          </p:cNvPr>
          <p:cNvGrpSpPr/>
          <p:nvPr/>
        </p:nvGrpSpPr>
        <p:grpSpPr>
          <a:xfrm>
            <a:off x="1398867" y="594361"/>
            <a:ext cx="5792508" cy="710375"/>
            <a:chOff x="1398867" y="594361"/>
            <a:chExt cx="5792508" cy="710375"/>
          </a:xfrm>
        </p:grpSpPr>
        <p:sp>
          <p:nvSpPr>
            <p:cNvPr id="9" name="TextBox 8">
              <a:extLst>
                <a:ext uri="{FF2B5EF4-FFF2-40B4-BE49-F238E27FC236}">
                  <a16:creationId xmlns:a16="http://schemas.microsoft.com/office/drawing/2014/main" id="{812DB863-8469-4A26-A00B-45CE880844BF}"/>
                </a:ext>
              </a:extLst>
            </p:cNvPr>
            <p:cNvSpPr txBox="1"/>
            <p:nvPr/>
          </p:nvSpPr>
          <p:spPr>
            <a:xfrm>
              <a:off x="1398868" y="594361"/>
              <a:ext cx="5792507" cy="537754"/>
            </a:xfrm>
            <a:prstGeom prst="rect">
              <a:avLst/>
            </a:prstGeom>
            <a:noFill/>
          </p:spPr>
          <p:txBody>
            <a:bodyPr wrap="square" lIns="0" rIns="0" rtlCol="0">
              <a:noAutofit/>
            </a:bodyPr>
            <a:lstStyle/>
            <a:p>
              <a:pPr lvl="0">
                <a:lnSpc>
                  <a:spcPct val="90000"/>
                </a:lnSpc>
                <a:defRPr/>
              </a:pPr>
              <a:r>
                <a:rPr lang="en-US" sz="3200" b="1" dirty="0">
                  <a:solidFill>
                    <a:srgbClr val="707C8D"/>
                  </a:solidFill>
                  <a:latin typeface="Montserrat" panose="00000500000000000000" pitchFamily="50" charset="0"/>
                </a:rPr>
                <a:t>Market Research Methods</a:t>
              </a:r>
            </a:p>
          </p:txBody>
        </p:sp>
        <p:cxnSp>
          <p:nvCxnSpPr>
            <p:cNvPr id="10" name="Straight Connector 9">
              <a:extLst>
                <a:ext uri="{FF2B5EF4-FFF2-40B4-BE49-F238E27FC236}">
                  <a16:creationId xmlns:a16="http://schemas.microsoft.com/office/drawing/2014/main" id="{0621A3EA-26ED-498C-A800-171BC4070984}"/>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8080D646-D1D5-4CF8-B391-E5243114FAA7}"/>
              </a:ext>
            </a:extLst>
          </p:cNvPr>
          <p:cNvGrpSpPr/>
          <p:nvPr/>
        </p:nvGrpSpPr>
        <p:grpSpPr>
          <a:xfrm>
            <a:off x="1398867" y="1828800"/>
            <a:ext cx="9871204" cy="4333776"/>
            <a:chOff x="1498600" y="1850193"/>
            <a:chExt cx="9871204" cy="4144002"/>
          </a:xfrm>
        </p:grpSpPr>
        <p:sp>
          <p:nvSpPr>
            <p:cNvPr id="3" name="Rectangle 2">
              <a:extLst>
                <a:ext uri="{FF2B5EF4-FFF2-40B4-BE49-F238E27FC236}">
                  <a16:creationId xmlns:a16="http://schemas.microsoft.com/office/drawing/2014/main" id="{89FA5631-682F-4B92-B4A7-445C6200BEE2}"/>
                </a:ext>
              </a:extLst>
            </p:cNvPr>
            <p:cNvSpPr/>
            <p:nvPr/>
          </p:nvSpPr>
          <p:spPr>
            <a:xfrm>
              <a:off x="1498600" y="1850193"/>
              <a:ext cx="2959100" cy="1864421"/>
            </a:xfrm>
            <a:prstGeom prst="rect">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spAutoFit/>
            </a:bodyPr>
            <a:lstStyle/>
            <a:p>
              <a:pPr>
                <a:lnSpc>
                  <a:spcPts val="1600"/>
                </a:lnSpc>
                <a:spcAft>
                  <a:spcPts val="600"/>
                </a:spcAft>
              </a:pPr>
              <a:r>
                <a:rPr lang="en-US" sz="1300" b="1" dirty="0">
                  <a:latin typeface="Montserrat" panose="00000500000000000000" pitchFamily="50" charset="0"/>
                </a:rPr>
                <a:t>High Context</a:t>
              </a:r>
            </a:p>
            <a:p>
              <a:pPr marL="171450" indent="-171450">
                <a:lnSpc>
                  <a:spcPts val="1600"/>
                </a:lnSpc>
                <a:buFont typeface="Arial" panose="020B0604020202020204" pitchFamily="34" charset="0"/>
                <a:buChar char="•"/>
              </a:pPr>
              <a:r>
                <a:rPr lang="en-US" sz="1100" dirty="0">
                  <a:latin typeface="Montserrat" panose="00000500000000000000" pitchFamily="50" charset="0"/>
                </a:rPr>
                <a:t>Ethnography Studies</a:t>
              </a:r>
            </a:p>
            <a:p>
              <a:pPr marL="171450" indent="-171450">
                <a:lnSpc>
                  <a:spcPts val="1600"/>
                </a:lnSpc>
                <a:buFont typeface="Arial" panose="020B0604020202020204" pitchFamily="34" charset="0"/>
                <a:buChar char="•"/>
              </a:pPr>
              <a:r>
                <a:rPr lang="en-US" sz="1100" dirty="0">
                  <a:latin typeface="Montserrat" panose="00000500000000000000" pitchFamily="50" charset="0"/>
                </a:rPr>
                <a:t>Customer panels</a:t>
              </a:r>
            </a:p>
            <a:p>
              <a:pPr marL="171450" indent="-171450">
                <a:lnSpc>
                  <a:spcPts val="1600"/>
                </a:lnSpc>
                <a:buFont typeface="Arial" panose="020B0604020202020204" pitchFamily="34" charset="0"/>
                <a:buChar char="•"/>
              </a:pPr>
              <a:r>
                <a:rPr lang="en-US" sz="1100" dirty="0">
                  <a:latin typeface="Montserrat" panose="00000500000000000000" pitchFamily="50" charset="0"/>
                </a:rPr>
                <a:t>In-person usability testing</a:t>
              </a:r>
            </a:p>
            <a:p>
              <a:pPr marL="171450" indent="-171450">
                <a:lnSpc>
                  <a:spcPts val="1600"/>
                </a:lnSpc>
                <a:buFont typeface="Arial" panose="020B0604020202020204" pitchFamily="34" charset="0"/>
                <a:buChar char="•"/>
              </a:pPr>
              <a:r>
                <a:rPr lang="en-US" sz="1100" dirty="0">
                  <a:latin typeface="Montserrat" panose="00000500000000000000" pitchFamily="50" charset="0"/>
                </a:rPr>
                <a:t>Interviews/Observation</a:t>
              </a:r>
            </a:p>
            <a:p>
              <a:pPr marL="171450" indent="-171450">
                <a:lnSpc>
                  <a:spcPts val="1600"/>
                </a:lnSpc>
                <a:buFont typeface="Arial" panose="020B0604020202020204" pitchFamily="34" charset="0"/>
                <a:buChar char="•"/>
              </a:pPr>
              <a:r>
                <a:rPr lang="en-US" sz="1100" dirty="0">
                  <a:latin typeface="Montserrat" panose="00000500000000000000" pitchFamily="50" charset="0"/>
                </a:rPr>
                <a:t>Focus Group</a:t>
              </a:r>
            </a:p>
            <a:p>
              <a:pPr marL="171450" indent="-171450">
                <a:lnSpc>
                  <a:spcPts val="1600"/>
                </a:lnSpc>
                <a:buFont typeface="Arial" panose="020B0604020202020204" pitchFamily="34" charset="0"/>
                <a:buChar char="•"/>
              </a:pPr>
              <a:r>
                <a:rPr lang="en-US" sz="1100" dirty="0">
                  <a:latin typeface="Montserrat" panose="00000500000000000000" pitchFamily="50" charset="0"/>
                </a:rPr>
                <a:t>On-site</a:t>
              </a:r>
            </a:p>
          </p:txBody>
        </p:sp>
        <p:sp>
          <p:nvSpPr>
            <p:cNvPr id="12" name="Rectangle 11">
              <a:extLst>
                <a:ext uri="{FF2B5EF4-FFF2-40B4-BE49-F238E27FC236}">
                  <a16:creationId xmlns:a16="http://schemas.microsoft.com/office/drawing/2014/main" id="{4B0A4C93-56BE-48FA-B857-6474EAD7EB4D}"/>
                </a:ext>
              </a:extLst>
            </p:cNvPr>
            <p:cNvSpPr/>
            <p:nvPr/>
          </p:nvSpPr>
          <p:spPr>
            <a:xfrm>
              <a:off x="4954652" y="2876115"/>
              <a:ext cx="2959100" cy="838499"/>
            </a:xfrm>
            <a:prstGeom prst="rect">
              <a:avLst/>
            </a:prstGeom>
            <a:gradFill>
              <a:gsLst>
                <a:gs pos="34000">
                  <a:schemeClr val="accent1">
                    <a:lumMod val="60000"/>
                    <a:lumOff val="40000"/>
                    <a:alpha val="75000"/>
                  </a:schemeClr>
                </a:gs>
                <a:gs pos="0">
                  <a:schemeClr val="accent1">
                    <a:lumMod val="20000"/>
                    <a:lumOff val="80000"/>
                  </a:schemeClr>
                </a:gs>
                <a:gs pos="82000">
                  <a:schemeClr val="accent1">
                    <a:lumMod val="60000"/>
                    <a:lumOff val="40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spAutoFit/>
            </a:bodyPr>
            <a:lstStyle/>
            <a:p>
              <a:pPr>
                <a:lnSpc>
                  <a:spcPts val="1600"/>
                </a:lnSpc>
                <a:spcAft>
                  <a:spcPts val="600"/>
                </a:spcAft>
              </a:pPr>
              <a:r>
                <a:rPr lang="en-US" sz="1300" b="1" dirty="0">
                  <a:latin typeface="Montserrat" panose="00000500000000000000" pitchFamily="50" charset="0"/>
                </a:rPr>
                <a:t>Medium Context</a:t>
              </a:r>
            </a:p>
            <a:p>
              <a:pPr marL="171450" indent="-171450">
                <a:lnSpc>
                  <a:spcPts val="1600"/>
                </a:lnSpc>
                <a:buFont typeface="Arial" panose="020B0604020202020204" pitchFamily="34" charset="0"/>
                <a:buChar char="•"/>
              </a:pPr>
              <a:r>
                <a:rPr lang="en-US" sz="1100" dirty="0">
                  <a:latin typeface="Montserrat" panose="00000500000000000000" pitchFamily="50" charset="0"/>
                </a:rPr>
                <a:t>Surveys (Telephone and Web)</a:t>
              </a:r>
            </a:p>
          </p:txBody>
        </p:sp>
        <p:sp>
          <p:nvSpPr>
            <p:cNvPr id="13" name="Rectangle 12">
              <a:extLst>
                <a:ext uri="{FF2B5EF4-FFF2-40B4-BE49-F238E27FC236}">
                  <a16:creationId xmlns:a16="http://schemas.microsoft.com/office/drawing/2014/main" id="{E5E5605D-DA14-4F66-B201-9F2FFBB6872D}"/>
                </a:ext>
              </a:extLst>
            </p:cNvPr>
            <p:cNvSpPr/>
            <p:nvPr/>
          </p:nvSpPr>
          <p:spPr>
            <a:xfrm>
              <a:off x="8410704" y="2260562"/>
              <a:ext cx="2959100" cy="1454052"/>
            </a:xfrm>
            <a:prstGeom prst="rect">
              <a:avLst/>
            </a:prstGeom>
            <a:gradFill>
              <a:gsLst>
                <a:gs pos="27000">
                  <a:schemeClr val="bg2">
                    <a:lumMod val="75000"/>
                    <a:alpha val="75000"/>
                  </a:schemeClr>
                </a:gs>
                <a:gs pos="0">
                  <a:schemeClr val="bg2">
                    <a:lumMod val="75000"/>
                    <a:alpha val="62773"/>
                  </a:schemeClr>
                </a:gs>
                <a:gs pos="56000">
                  <a:schemeClr val="bg2">
                    <a:lumMod val="75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spAutoFit/>
            </a:bodyPr>
            <a:lstStyle/>
            <a:p>
              <a:pPr>
                <a:lnSpc>
                  <a:spcPts val="1600"/>
                </a:lnSpc>
                <a:spcAft>
                  <a:spcPts val="600"/>
                </a:spcAft>
              </a:pPr>
              <a:r>
                <a:rPr lang="en-US" sz="1300" b="1" dirty="0">
                  <a:latin typeface="Montserrat" panose="00000500000000000000" pitchFamily="50" charset="0"/>
                </a:rPr>
                <a:t>Low Context</a:t>
              </a:r>
            </a:p>
            <a:p>
              <a:pPr marL="171450" indent="-171450">
                <a:lnSpc>
                  <a:spcPts val="1600"/>
                </a:lnSpc>
                <a:buFont typeface="Arial" panose="020B0604020202020204" pitchFamily="34" charset="0"/>
                <a:buChar char="•"/>
              </a:pPr>
              <a:r>
                <a:rPr lang="en-US" sz="1100" dirty="0">
                  <a:latin typeface="Montserrat" panose="00000500000000000000" pitchFamily="50" charset="0"/>
                </a:rPr>
                <a:t>Surveys (Print, Web, Phone)</a:t>
              </a:r>
            </a:p>
            <a:p>
              <a:pPr marL="171450" indent="-171450">
                <a:lnSpc>
                  <a:spcPts val="1600"/>
                </a:lnSpc>
                <a:buFont typeface="Arial" panose="020B0604020202020204" pitchFamily="34" charset="0"/>
                <a:buChar char="•"/>
              </a:pPr>
              <a:r>
                <a:rPr lang="en-US" sz="1100" dirty="0">
                  <a:latin typeface="Montserrat" panose="00000500000000000000" pitchFamily="50" charset="0"/>
                </a:rPr>
                <a:t>Data Analytics</a:t>
              </a:r>
            </a:p>
            <a:p>
              <a:pPr marL="171450" indent="-171450">
                <a:lnSpc>
                  <a:spcPts val="1600"/>
                </a:lnSpc>
                <a:buFont typeface="Arial" panose="020B0604020202020204" pitchFamily="34" charset="0"/>
                <a:buChar char="•"/>
              </a:pPr>
              <a:r>
                <a:rPr lang="en-US" sz="1100" dirty="0">
                  <a:latin typeface="Montserrat" panose="00000500000000000000" pitchFamily="50" charset="0"/>
                </a:rPr>
                <a:t>Tracking</a:t>
              </a:r>
            </a:p>
            <a:p>
              <a:pPr marL="171450" indent="-171450">
                <a:lnSpc>
                  <a:spcPts val="1600"/>
                </a:lnSpc>
                <a:buFont typeface="Arial" panose="020B0604020202020204" pitchFamily="34" charset="0"/>
                <a:buChar char="•"/>
              </a:pPr>
              <a:r>
                <a:rPr lang="en-US" sz="1100" dirty="0">
                  <a:latin typeface="Montserrat" panose="00000500000000000000" pitchFamily="50" charset="0"/>
                </a:rPr>
                <a:t>Experiments</a:t>
              </a:r>
            </a:p>
          </p:txBody>
        </p:sp>
        <p:sp>
          <p:nvSpPr>
            <p:cNvPr id="14" name="Rectangle 13">
              <a:extLst>
                <a:ext uri="{FF2B5EF4-FFF2-40B4-BE49-F238E27FC236}">
                  <a16:creationId xmlns:a16="http://schemas.microsoft.com/office/drawing/2014/main" id="{51707821-CB1B-4657-B6C9-F9CDE3B24717}"/>
                </a:ext>
              </a:extLst>
            </p:cNvPr>
            <p:cNvSpPr/>
            <p:nvPr/>
          </p:nvSpPr>
          <p:spPr>
            <a:xfrm>
              <a:off x="1498600" y="3902870"/>
              <a:ext cx="1381760" cy="515024"/>
            </a:xfrm>
            <a:prstGeom prst="rect">
              <a:avLst/>
            </a:prstGeom>
            <a:solidFill>
              <a:schemeClr val="bg1"/>
            </a:solidFill>
            <a:ln>
              <a:solidFill>
                <a:schemeClr val="accent1"/>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Discovery</a:t>
              </a:r>
            </a:p>
          </p:txBody>
        </p:sp>
        <p:sp>
          <p:nvSpPr>
            <p:cNvPr id="15" name="Rectangle 14">
              <a:extLst>
                <a:ext uri="{FF2B5EF4-FFF2-40B4-BE49-F238E27FC236}">
                  <a16:creationId xmlns:a16="http://schemas.microsoft.com/office/drawing/2014/main" id="{72B4BE36-DFAD-4BF9-9F3A-190F09AFBC13}"/>
                </a:ext>
              </a:extLst>
            </p:cNvPr>
            <p:cNvSpPr/>
            <p:nvPr/>
          </p:nvSpPr>
          <p:spPr>
            <a:xfrm>
              <a:off x="3075940" y="3902869"/>
              <a:ext cx="1381760" cy="515024"/>
            </a:xfrm>
            <a:prstGeom prst="rect">
              <a:avLst/>
            </a:prstGeom>
            <a:solidFill>
              <a:schemeClr val="bg1"/>
            </a:solidFill>
            <a:ln>
              <a:solidFill>
                <a:schemeClr val="accent1"/>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Qualitative</a:t>
              </a:r>
            </a:p>
          </p:txBody>
        </p:sp>
        <p:sp>
          <p:nvSpPr>
            <p:cNvPr id="16" name="Rectangle 15">
              <a:extLst>
                <a:ext uri="{FF2B5EF4-FFF2-40B4-BE49-F238E27FC236}">
                  <a16:creationId xmlns:a16="http://schemas.microsoft.com/office/drawing/2014/main" id="{7401EFAC-0E0E-4F48-AF63-5590ECAA972E}"/>
                </a:ext>
              </a:extLst>
            </p:cNvPr>
            <p:cNvSpPr/>
            <p:nvPr/>
          </p:nvSpPr>
          <p:spPr>
            <a:xfrm>
              <a:off x="1498600" y="4626823"/>
              <a:ext cx="1381760" cy="515024"/>
            </a:xfrm>
            <a:prstGeom prst="rect">
              <a:avLst/>
            </a:prstGeom>
            <a:solidFill>
              <a:schemeClr val="bg1"/>
            </a:solidFill>
            <a:ln>
              <a:solidFill>
                <a:schemeClr val="accent1"/>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Small Sample</a:t>
              </a:r>
            </a:p>
          </p:txBody>
        </p:sp>
        <p:sp>
          <p:nvSpPr>
            <p:cNvPr id="17" name="Rectangle 16">
              <a:extLst>
                <a:ext uri="{FF2B5EF4-FFF2-40B4-BE49-F238E27FC236}">
                  <a16:creationId xmlns:a16="http://schemas.microsoft.com/office/drawing/2014/main" id="{DBF7810A-5447-4251-B6EA-AC30AA5BA222}"/>
                </a:ext>
              </a:extLst>
            </p:cNvPr>
            <p:cNvSpPr/>
            <p:nvPr/>
          </p:nvSpPr>
          <p:spPr>
            <a:xfrm>
              <a:off x="3075940" y="4626823"/>
              <a:ext cx="1381760" cy="515024"/>
            </a:xfrm>
            <a:prstGeom prst="rect">
              <a:avLst/>
            </a:prstGeom>
            <a:solidFill>
              <a:schemeClr val="bg1"/>
            </a:solidFill>
            <a:ln>
              <a:solidFill>
                <a:schemeClr val="accent1"/>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Deep (2-way)</a:t>
              </a:r>
            </a:p>
          </p:txBody>
        </p:sp>
        <p:sp>
          <p:nvSpPr>
            <p:cNvPr id="18" name="Rectangle 17">
              <a:extLst>
                <a:ext uri="{FF2B5EF4-FFF2-40B4-BE49-F238E27FC236}">
                  <a16:creationId xmlns:a16="http://schemas.microsoft.com/office/drawing/2014/main" id="{E6864CBF-0577-4AE0-9DAD-448065370CC9}"/>
                </a:ext>
              </a:extLst>
            </p:cNvPr>
            <p:cNvSpPr/>
            <p:nvPr/>
          </p:nvSpPr>
          <p:spPr>
            <a:xfrm>
              <a:off x="4954652" y="3902870"/>
              <a:ext cx="2959100" cy="515024"/>
            </a:xfrm>
            <a:prstGeom prst="rect">
              <a:avLst/>
            </a:prstGeom>
            <a:solidFill>
              <a:schemeClr val="bg1"/>
            </a:solidFill>
            <a:ln w="6350">
              <a:solidFill>
                <a:srgbClr val="80AAFE"/>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Social Media</a:t>
              </a:r>
            </a:p>
          </p:txBody>
        </p:sp>
        <p:sp>
          <p:nvSpPr>
            <p:cNvPr id="19" name="Rectangle 18">
              <a:extLst>
                <a:ext uri="{FF2B5EF4-FFF2-40B4-BE49-F238E27FC236}">
                  <a16:creationId xmlns:a16="http://schemas.microsoft.com/office/drawing/2014/main" id="{F37C4FB4-D54F-4CDA-8C51-EDBD0C7344EA}"/>
                </a:ext>
              </a:extLst>
            </p:cNvPr>
            <p:cNvSpPr/>
            <p:nvPr/>
          </p:nvSpPr>
          <p:spPr>
            <a:xfrm>
              <a:off x="4954652" y="4635704"/>
              <a:ext cx="2959100" cy="515024"/>
            </a:xfrm>
            <a:prstGeom prst="rect">
              <a:avLst/>
            </a:prstGeom>
            <a:solidFill>
              <a:schemeClr val="bg1"/>
            </a:solidFill>
            <a:ln w="6350">
              <a:solidFill>
                <a:srgbClr val="80AAFE"/>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Online Communities</a:t>
              </a:r>
            </a:p>
          </p:txBody>
        </p:sp>
        <p:sp>
          <p:nvSpPr>
            <p:cNvPr id="20" name="Rectangle 19">
              <a:extLst>
                <a:ext uri="{FF2B5EF4-FFF2-40B4-BE49-F238E27FC236}">
                  <a16:creationId xmlns:a16="http://schemas.microsoft.com/office/drawing/2014/main" id="{EE95E2D5-76CF-44AE-B8ED-00AE6781A888}"/>
                </a:ext>
              </a:extLst>
            </p:cNvPr>
            <p:cNvSpPr/>
            <p:nvPr/>
          </p:nvSpPr>
          <p:spPr>
            <a:xfrm>
              <a:off x="8410704" y="3902870"/>
              <a:ext cx="1381760" cy="515024"/>
            </a:xfrm>
            <a:prstGeom prst="rect">
              <a:avLst/>
            </a:prstGeom>
            <a:solidFill>
              <a:schemeClr val="bg1"/>
            </a:solidFill>
            <a:ln>
              <a:solidFill>
                <a:schemeClr val="tx2">
                  <a:lumMod val="60000"/>
                  <a:lumOff val="40000"/>
                </a:schemeClr>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Confirmation</a:t>
              </a:r>
            </a:p>
          </p:txBody>
        </p:sp>
        <p:sp>
          <p:nvSpPr>
            <p:cNvPr id="21" name="Rectangle 20">
              <a:extLst>
                <a:ext uri="{FF2B5EF4-FFF2-40B4-BE49-F238E27FC236}">
                  <a16:creationId xmlns:a16="http://schemas.microsoft.com/office/drawing/2014/main" id="{2C4E91DB-47B1-4306-89BB-A5C330B757CA}"/>
                </a:ext>
              </a:extLst>
            </p:cNvPr>
            <p:cNvSpPr/>
            <p:nvPr/>
          </p:nvSpPr>
          <p:spPr>
            <a:xfrm>
              <a:off x="9988044" y="3902869"/>
              <a:ext cx="1381760" cy="515024"/>
            </a:xfrm>
            <a:prstGeom prst="rect">
              <a:avLst/>
            </a:prstGeom>
            <a:solidFill>
              <a:schemeClr val="bg1"/>
            </a:solidFill>
            <a:ln>
              <a:solidFill>
                <a:schemeClr val="tx2">
                  <a:lumMod val="60000"/>
                  <a:lumOff val="40000"/>
                </a:schemeClr>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Quantitative</a:t>
              </a:r>
            </a:p>
          </p:txBody>
        </p:sp>
        <p:sp>
          <p:nvSpPr>
            <p:cNvPr id="22" name="Rectangle 21">
              <a:extLst>
                <a:ext uri="{FF2B5EF4-FFF2-40B4-BE49-F238E27FC236}">
                  <a16:creationId xmlns:a16="http://schemas.microsoft.com/office/drawing/2014/main" id="{A013AA1E-8C21-4495-B2F8-CF34337FE59B}"/>
                </a:ext>
              </a:extLst>
            </p:cNvPr>
            <p:cNvSpPr/>
            <p:nvPr/>
          </p:nvSpPr>
          <p:spPr>
            <a:xfrm>
              <a:off x="8410704" y="4626823"/>
              <a:ext cx="1381760" cy="515024"/>
            </a:xfrm>
            <a:prstGeom prst="rect">
              <a:avLst/>
            </a:prstGeom>
            <a:solidFill>
              <a:schemeClr val="bg1"/>
            </a:solidFill>
            <a:ln>
              <a:solidFill>
                <a:schemeClr val="tx2">
                  <a:lumMod val="60000"/>
                  <a:lumOff val="40000"/>
                </a:schemeClr>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spAutoFit/>
            </a:bodyPr>
            <a:lstStyle/>
            <a:p>
              <a:pPr algn="ctr">
                <a:spcAft>
                  <a:spcPts val="600"/>
                </a:spcAft>
              </a:pPr>
              <a:r>
                <a:rPr lang="en-US" sz="1100" dirty="0">
                  <a:solidFill>
                    <a:schemeClr val="tx2"/>
                  </a:solidFill>
                  <a:latin typeface="Montserrat" panose="00000500000000000000" pitchFamily="50" charset="0"/>
                </a:rPr>
                <a:t>Large Sample</a:t>
              </a:r>
            </a:p>
          </p:txBody>
        </p:sp>
        <p:sp>
          <p:nvSpPr>
            <p:cNvPr id="23" name="Rectangle 22">
              <a:extLst>
                <a:ext uri="{FF2B5EF4-FFF2-40B4-BE49-F238E27FC236}">
                  <a16:creationId xmlns:a16="http://schemas.microsoft.com/office/drawing/2014/main" id="{9201F913-55ED-4F33-AC0C-050F76170CBB}"/>
                </a:ext>
              </a:extLst>
            </p:cNvPr>
            <p:cNvSpPr/>
            <p:nvPr/>
          </p:nvSpPr>
          <p:spPr>
            <a:xfrm>
              <a:off x="9988044" y="4626823"/>
              <a:ext cx="1381760" cy="515024"/>
            </a:xfrm>
            <a:prstGeom prst="rect">
              <a:avLst/>
            </a:prstGeom>
            <a:solidFill>
              <a:schemeClr val="bg1"/>
            </a:solidFill>
            <a:ln>
              <a:solidFill>
                <a:schemeClr val="tx2">
                  <a:lumMod val="60000"/>
                  <a:lumOff val="40000"/>
                </a:schemeClr>
              </a:solid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182880" rIns="91440" bIns="182880" rtlCol="0" anchor="ctr">
              <a:spAutoFit/>
            </a:bodyPr>
            <a:lstStyle/>
            <a:p>
              <a:pPr algn="ctr">
                <a:spcAft>
                  <a:spcPts val="600"/>
                </a:spcAft>
              </a:pPr>
              <a:r>
                <a:rPr lang="en-US" sz="1100" dirty="0">
                  <a:solidFill>
                    <a:schemeClr val="tx2"/>
                  </a:solidFill>
                  <a:latin typeface="Montserrat" panose="00000500000000000000" pitchFamily="50" charset="0"/>
                </a:rPr>
                <a:t>Shallow (1-way)</a:t>
              </a:r>
            </a:p>
          </p:txBody>
        </p:sp>
        <p:sp>
          <p:nvSpPr>
            <p:cNvPr id="26" name="Rectangle 25">
              <a:extLst>
                <a:ext uri="{FF2B5EF4-FFF2-40B4-BE49-F238E27FC236}">
                  <a16:creationId xmlns:a16="http://schemas.microsoft.com/office/drawing/2014/main" id="{41A4D155-AEF8-472C-AEAA-BEC3593EF922}"/>
                </a:ext>
              </a:extLst>
            </p:cNvPr>
            <p:cNvSpPr/>
            <p:nvPr/>
          </p:nvSpPr>
          <p:spPr>
            <a:xfrm>
              <a:off x="1498600" y="5347864"/>
              <a:ext cx="9871204" cy="646331"/>
            </a:xfrm>
            <a:prstGeom prst="rect">
              <a:avLst/>
            </a:prstGeom>
            <a:gradFill>
              <a:gsLst>
                <a:gs pos="68000">
                  <a:schemeClr val="bg1"/>
                </a:gs>
                <a:gs pos="0">
                  <a:schemeClr val="bg1">
                    <a:alpha val="70020"/>
                  </a:schemeClr>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FF"/>
                  </a:solidFill>
                  <a:latin typeface="Calibri" panose="020F0502020204030204"/>
                </a:rPr>
                <a:t>Online Communities</a:t>
              </a:r>
            </a:p>
          </p:txBody>
        </p:sp>
        <p:sp>
          <p:nvSpPr>
            <p:cNvPr id="25" name="TextBox 24">
              <a:extLst>
                <a:ext uri="{FF2B5EF4-FFF2-40B4-BE49-F238E27FC236}">
                  <a16:creationId xmlns:a16="http://schemas.microsoft.com/office/drawing/2014/main" id="{525E3F93-D654-448B-A0FB-8B2FE2B83FB2}"/>
                </a:ext>
              </a:extLst>
            </p:cNvPr>
            <p:cNvSpPr txBox="1"/>
            <p:nvPr/>
          </p:nvSpPr>
          <p:spPr>
            <a:xfrm>
              <a:off x="1690043" y="5519117"/>
              <a:ext cx="2609203" cy="276999"/>
            </a:xfrm>
            <a:prstGeom prst="rect">
              <a:avLst/>
            </a:prstGeom>
            <a:noFill/>
          </p:spPr>
          <p:txBody>
            <a:bodyPr wrap="square" rtlCol="0">
              <a:spAutoFit/>
            </a:bodyPr>
            <a:lstStyle/>
            <a:p>
              <a:r>
                <a:rPr lang="en-US" sz="1200" dirty="0">
                  <a:latin typeface="Montserrat" panose="00000500000000000000" pitchFamily="50" charset="0"/>
                </a:rPr>
                <a:t>Early Stage of Product Process</a:t>
              </a:r>
            </a:p>
          </p:txBody>
        </p:sp>
        <p:sp>
          <p:nvSpPr>
            <p:cNvPr id="28" name="TextBox 27">
              <a:extLst>
                <a:ext uri="{FF2B5EF4-FFF2-40B4-BE49-F238E27FC236}">
                  <a16:creationId xmlns:a16="http://schemas.microsoft.com/office/drawing/2014/main" id="{EA0D104B-1036-449F-BE80-DF622F3484FA}"/>
                </a:ext>
              </a:extLst>
            </p:cNvPr>
            <p:cNvSpPr txBox="1"/>
            <p:nvPr/>
          </p:nvSpPr>
          <p:spPr>
            <a:xfrm>
              <a:off x="8641080" y="5519117"/>
              <a:ext cx="2537282" cy="276999"/>
            </a:xfrm>
            <a:prstGeom prst="rect">
              <a:avLst/>
            </a:prstGeom>
            <a:noFill/>
          </p:spPr>
          <p:txBody>
            <a:bodyPr wrap="square" rtlCol="0">
              <a:spAutoFit/>
            </a:bodyPr>
            <a:lstStyle/>
            <a:p>
              <a:pPr algn="r"/>
              <a:r>
                <a:rPr lang="en-US" sz="1200" dirty="0">
                  <a:latin typeface="Montserrat" panose="00000500000000000000" pitchFamily="50" charset="0"/>
                </a:rPr>
                <a:t>Late Stage of Product Process</a:t>
              </a:r>
            </a:p>
          </p:txBody>
        </p:sp>
        <p:cxnSp>
          <p:nvCxnSpPr>
            <p:cNvPr id="31" name="Straight Arrow Connector 30">
              <a:extLst>
                <a:ext uri="{FF2B5EF4-FFF2-40B4-BE49-F238E27FC236}">
                  <a16:creationId xmlns:a16="http://schemas.microsoft.com/office/drawing/2014/main" id="{DAC3F524-B569-4682-994B-B23C581C1D89}"/>
                </a:ext>
              </a:extLst>
            </p:cNvPr>
            <p:cNvCxnSpPr>
              <a:cxnSpLocks/>
              <a:stCxn id="25" idx="3"/>
              <a:endCxn id="28" idx="1"/>
            </p:cNvCxnSpPr>
            <p:nvPr/>
          </p:nvCxnSpPr>
          <p:spPr>
            <a:xfrm>
              <a:off x="4299246" y="5657617"/>
              <a:ext cx="4341834"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4" name="Round Same-side Corner of Rectangle 128">
            <a:extLst>
              <a:ext uri="{FF2B5EF4-FFF2-40B4-BE49-F238E27FC236}">
                <a16:creationId xmlns:a16="http://schemas.microsoft.com/office/drawing/2014/main" id="{B2B0936E-F09C-41A6-8691-58A50945619C}"/>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 name="Rectangle 4">
            <a:extLst>
              <a:ext uri="{FF2B5EF4-FFF2-40B4-BE49-F238E27FC236}">
                <a16:creationId xmlns:a16="http://schemas.microsoft.com/office/drawing/2014/main" id="{6DF21AC1-D889-450D-996A-1BC2DAD89282}"/>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BFDF87B-2EEA-4555-87E7-6351E9B29DC3}"/>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33</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7" name="TextBox 6">
            <a:extLst>
              <a:ext uri="{FF2B5EF4-FFF2-40B4-BE49-F238E27FC236}">
                <a16:creationId xmlns:a16="http://schemas.microsoft.com/office/drawing/2014/main" id="{2946CE27-C3DE-4BB2-B4D6-DF2D46A13F2B}"/>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CUSTOMER INFO</a:t>
            </a:r>
            <a:endParaRPr lang="en-US" sz="1100" dirty="0">
              <a:solidFill>
                <a:schemeClr val="bg2">
                  <a:lumMod val="75000"/>
                </a:schemeClr>
              </a:solidFill>
              <a:latin typeface="Montserrat" panose="00000500000000000000" pitchFamily="50" charset="0"/>
            </a:endParaRPr>
          </a:p>
        </p:txBody>
      </p:sp>
    </p:spTree>
    <p:extLst>
      <p:ext uri="{BB962C8B-B14F-4D97-AF65-F5344CB8AC3E}">
        <p14:creationId xmlns:p14="http://schemas.microsoft.com/office/powerpoint/2010/main" val="2281439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white tiled wall&#10;&#10;Description automatically generated with medium confidence">
            <a:extLst>
              <a:ext uri="{FF2B5EF4-FFF2-40B4-BE49-F238E27FC236}">
                <a16:creationId xmlns:a16="http://schemas.microsoft.com/office/drawing/2014/main" id="{9E6865DC-59A7-667E-D9E2-7BF91E5B33E8}"/>
              </a:ext>
            </a:extLst>
          </p:cNvPr>
          <p:cNvPicPr>
            <a:picLocks noChangeAspect="1"/>
          </p:cNvPicPr>
          <p:nvPr/>
        </p:nvPicPr>
        <p:blipFill rotWithShape="1">
          <a:blip r:embed="rId3">
            <a:duotone>
              <a:schemeClr val="bg2">
                <a:shade val="45000"/>
                <a:satMod val="135000"/>
              </a:schemeClr>
              <a:prstClr val="white"/>
            </a:duotone>
            <a:alphaModFix amt="41000"/>
          </a:blip>
          <a:srcRect r="5039" b="15625"/>
          <a:stretch/>
        </p:blipFill>
        <p:spPr>
          <a:xfrm>
            <a:off x="614338" y="0"/>
            <a:ext cx="11577661" cy="6857998"/>
          </a:xfrm>
          <a:prstGeom prst="rect">
            <a:avLst/>
          </a:prstGeom>
        </p:spPr>
      </p:pic>
      <p:sp>
        <p:nvSpPr>
          <p:cNvPr id="43" name="Rectangle 42">
            <a:extLst>
              <a:ext uri="{FF2B5EF4-FFF2-40B4-BE49-F238E27FC236}">
                <a16:creationId xmlns:a16="http://schemas.microsoft.com/office/drawing/2014/main" id="{0652B74A-54F4-7C37-DF5A-AA928AD03285}"/>
              </a:ext>
            </a:extLst>
          </p:cNvPr>
          <p:cNvSpPr/>
          <p:nvPr/>
        </p:nvSpPr>
        <p:spPr>
          <a:xfrm>
            <a:off x="-1" y="-4"/>
            <a:ext cx="7343481" cy="6857998"/>
          </a:xfrm>
          <a:prstGeom prst="rect">
            <a:avLst/>
          </a:prstGeom>
          <a:gradFill flip="none" rotWithShape="1">
            <a:gsLst>
              <a:gs pos="0">
                <a:schemeClr val="bg1">
                  <a:alpha val="0"/>
                </a:schemeClr>
              </a:gs>
              <a:gs pos="42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EF5920-7E72-2692-F7A9-0E1D75CA30C4}"/>
              </a:ext>
            </a:extLst>
          </p:cNvPr>
          <p:cNvSpPr/>
          <p:nvPr/>
        </p:nvSpPr>
        <p:spPr>
          <a:xfrm>
            <a:off x="8080521" y="1995532"/>
            <a:ext cx="3108199" cy="1811419"/>
          </a:xfrm>
          <a:prstGeom prst="rect">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133664-4E04-C012-6A55-3AC4CA20B2FF}"/>
              </a:ext>
            </a:extLst>
          </p:cNvPr>
          <p:cNvSpPr/>
          <p:nvPr/>
        </p:nvSpPr>
        <p:spPr>
          <a:xfrm>
            <a:off x="4855525" y="3930745"/>
            <a:ext cx="3108199" cy="1811419"/>
          </a:xfrm>
          <a:prstGeom prst="rect">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15BCD16-6767-0FCA-E494-8B2E0DB5BAF3}"/>
              </a:ext>
            </a:extLst>
          </p:cNvPr>
          <p:cNvSpPr txBox="1"/>
          <p:nvPr/>
        </p:nvSpPr>
        <p:spPr>
          <a:xfrm>
            <a:off x="1398867" y="534456"/>
            <a:ext cx="6336991" cy="757130"/>
          </a:xfrm>
          <a:prstGeom prst="rect">
            <a:avLst/>
          </a:prstGeom>
          <a:noFill/>
        </p:spPr>
        <p:txBody>
          <a:bodyPr wrap="square" lIns="0" rIns="0" rtlCol="0">
            <a:noAutofit/>
          </a:bodyPr>
          <a:lstStyle/>
          <a:p>
            <a:pPr>
              <a:lnSpc>
                <a:spcPct val="90000"/>
              </a:lnSpc>
            </a:pPr>
            <a:r>
              <a:rPr lang="en-US" sz="3600" b="1" dirty="0">
                <a:solidFill>
                  <a:srgbClr val="707C8D"/>
                </a:solidFill>
                <a:latin typeface="Montserrat" panose="00000500000000000000" pitchFamily="50" charset="0"/>
              </a:rPr>
              <a:t>Market Opportunity </a:t>
            </a:r>
          </a:p>
        </p:txBody>
      </p:sp>
      <p:sp>
        <p:nvSpPr>
          <p:cNvPr id="2" name="Rectangle 1">
            <a:extLst>
              <a:ext uri="{FF2B5EF4-FFF2-40B4-BE49-F238E27FC236}">
                <a16:creationId xmlns:a16="http://schemas.microsoft.com/office/drawing/2014/main" id="{279D604F-A787-9BF1-E4E5-7B56572DD19F}"/>
              </a:ext>
            </a:extLst>
          </p:cNvPr>
          <p:cNvSpPr/>
          <p:nvPr/>
        </p:nvSpPr>
        <p:spPr>
          <a:xfrm>
            <a:off x="1630515" y="1995533"/>
            <a:ext cx="3108199" cy="1811419"/>
          </a:xfrm>
          <a:prstGeom prst="rect">
            <a:avLst/>
          </a:prstGeom>
          <a:gradFill>
            <a:gsLst>
              <a:gs pos="44000">
                <a:srgbClr val="2B71FD">
                  <a:alpha val="76000"/>
                </a:srgbClr>
              </a:gs>
              <a:gs pos="0">
                <a:schemeClr val="accent1">
                  <a:alpha val="29895"/>
                </a:schemeClr>
              </a:gs>
              <a:gs pos="72000">
                <a:schemeClr val="accent1"/>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177BB6D-FABC-80FE-0A6E-46CA521BEA40}"/>
              </a:ext>
            </a:extLst>
          </p:cNvPr>
          <p:cNvSpPr/>
          <p:nvPr/>
        </p:nvSpPr>
        <p:spPr>
          <a:xfrm>
            <a:off x="4855526" y="1995532"/>
            <a:ext cx="3108199" cy="1811419"/>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714FA990-D517-C079-C95F-287BE71B0C4A}"/>
              </a:ext>
            </a:extLst>
          </p:cNvPr>
          <p:cNvGrpSpPr/>
          <p:nvPr/>
        </p:nvGrpSpPr>
        <p:grpSpPr>
          <a:xfrm>
            <a:off x="1848746" y="2878164"/>
            <a:ext cx="715290" cy="676178"/>
            <a:chOff x="1862134" y="2177068"/>
            <a:chExt cx="1111963" cy="890646"/>
          </a:xfrm>
          <a:solidFill>
            <a:schemeClr val="bg2">
              <a:alpha val="40000"/>
            </a:schemeClr>
          </a:solidFill>
        </p:grpSpPr>
        <p:grpSp>
          <p:nvGrpSpPr>
            <p:cNvPr id="24" name="Group 23">
              <a:extLst>
                <a:ext uri="{FF2B5EF4-FFF2-40B4-BE49-F238E27FC236}">
                  <a16:creationId xmlns:a16="http://schemas.microsoft.com/office/drawing/2014/main" id="{07205159-EECA-0D73-1925-729E4FFA32F5}"/>
                </a:ext>
              </a:extLst>
            </p:cNvPr>
            <p:cNvGrpSpPr/>
            <p:nvPr/>
          </p:nvGrpSpPr>
          <p:grpSpPr>
            <a:xfrm>
              <a:off x="1862134" y="2177068"/>
              <a:ext cx="1111963" cy="890646"/>
              <a:chOff x="1806536" y="2177068"/>
              <a:chExt cx="1223159" cy="890646"/>
            </a:xfrm>
            <a:grpFill/>
          </p:grpSpPr>
          <p:cxnSp>
            <p:nvCxnSpPr>
              <p:cNvPr id="17" name="Straight Connector 16">
                <a:extLst>
                  <a:ext uri="{FF2B5EF4-FFF2-40B4-BE49-F238E27FC236}">
                    <a16:creationId xmlns:a16="http://schemas.microsoft.com/office/drawing/2014/main" id="{6ADD82D6-B823-94EB-84A8-4147AEB51B25}"/>
                  </a:ext>
                </a:extLst>
              </p:cNvPr>
              <p:cNvCxnSpPr/>
              <p:nvPr/>
            </p:nvCxnSpPr>
            <p:spPr>
              <a:xfrm>
                <a:off x="1806536" y="3067714"/>
                <a:ext cx="1223159" cy="0"/>
              </a:xfrm>
              <a:prstGeom prst="line">
                <a:avLst/>
              </a:prstGeom>
              <a:grpFill/>
              <a:ln>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C8CE4C-AFFA-EEC5-F953-350EA005AA80}"/>
                  </a:ext>
                </a:extLst>
              </p:cNvPr>
              <p:cNvCxnSpPr/>
              <p:nvPr/>
            </p:nvCxnSpPr>
            <p:spPr>
              <a:xfrm>
                <a:off x="1806536" y="2545203"/>
                <a:ext cx="1223159" cy="0"/>
              </a:xfrm>
              <a:prstGeom prst="line">
                <a:avLst/>
              </a:prstGeom>
              <a:grpFill/>
              <a:ln>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65665-EE47-AD25-18F3-8D66AC2C5E58}"/>
                  </a:ext>
                </a:extLst>
              </p:cNvPr>
              <p:cNvCxnSpPr>
                <a:cxnSpLocks/>
              </p:cNvCxnSpPr>
              <p:nvPr/>
            </p:nvCxnSpPr>
            <p:spPr>
              <a:xfrm>
                <a:off x="1806536" y="2177068"/>
                <a:ext cx="1223159" cy="0"/>
              </a:xfrm>
              <a:prstGeom prst="line">
                <a:avLst/>
              </a:prstGeom>
              <a:grpFill/>
              <a:ln>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E928443A-E52F-52AD-BB6A-5574DF1A8AC4}"/>
                </a:ext>
              </a:extLst>
            </p:cNvPr>
            <p:cNvGrpSpPr/>
            <p:nvPr/>
          </p:nvGrpSpPr>
          <p:grpSpPr>
            <a:xfrm>
              <a:off x="2026230" y="2177069"/>
              <a:ext cx="783771" cy="890645"/>
              <a:chOff x="2067793" y="2177069"/>
              <a:chExt cx="783771" cy="890645"/>
            </a:xfrm>
            <a:grpFill/>
          </p:grpSpPr>
          <p:sp>
            <p:nvSpPr>
              <p:cNvPr id="20" name="Rectangle 19">
                <a:extLst>
                  <a:ext uri="{FF2B5EF4-FFF2-40B4-BE49-F238E27FC236}">
                    <a16:creationId xmlns:a16="http://schemas.microsoft.com/office/drawing/2014/main" id="{32F2F30E-93B2-7C33-FBC5-339ACF9E1CAF}"/>
                  </a:ext>
                </a:extLst>
              </p:cNvPr>
              <p:cNvSpPr/>
              <p:nvPr/>
            </p:nvSpPr>
            <p:spPr>
              <a:xfrm>
                <a:off x="2067793" y="2545203"/>
                <a:ext cx="320634" cy="5225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 name="Rectangle 20">
                <a:extLst>
                  <a:ext uri="{FF2B5EF4-FFF2-40B4-BE49-F238E27FC236}">
                    <a16:creationId xmlns:a16="http://schemas.microsoft.com/office/drawing/2014/main" id="{DB891886-35DA-A682-FFDD-DBC93A902FD4}"/>
                  </a:ext>
                </a:extLst>
              </p:cNvPr>
              <p:cNvSpPr/>
              <p:nvPr/>
            </p:nvSpPr>
            <p:spPr>
              <a:xfrm>
                <a:off x="2530930" y="2545203"/>
                <a:ext cx="320634" cy="5225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 name="Rectangle 21">
                <a:extLst>
                  <a:ext uri="{FF2B5EF4-FFF2-40B4-BE49-F238E27FC236}">
                    <a16:creationId xmlns:a16="http://schemas.microsoft.com/office/drawing/2014/main" id="{18928F81-3FB7-12E3-A76E-DA0EFB3E8FD7}"/>
                  </a:ext>
                </a:extLst>
              </p:cNvPr>
              <p:cNvSpPr/>
              <p:nvPr/>
            </p:nvSpPr>
            <p:spPr>
              <a:xfrm>
                <a:off x="2530930" y="2177069"/>
                <a:ext cx="320634" cy="368134"/>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grpSp>
        <p:nvGrpSpPr>
          <p:cNvPr id="32" name="Graphic 30">
            <a:extLst>
              <a:ext uri="{FF2B5EF4-FFF2-40B4-BE49-F238E27FC236}">
                <a16:creationId xmlns:a16="http://schemas.microsoft.com/office/drawing/2014/main" id="{EE75ADDD-052F-A568-C7D7-6160AD10C3BB}"/>
              </a:ext>
            </a:extLst>
          </p:cNvPr>
          <p:cNvGrpSpPr/>
          <p:nvPr/>
        </p:nvGrpSpPr>
        <p:grpSpPr>
          <a:xfrm>
            <a:off x="5102654" y="2854583"/>
            <a:ext cx="731069" cy="720295"/>
            <a:chOff x="5774531" y="3119361"/>
            <a:chExt cx="651510" cy="641908"/>
          </a:xfrm>
          <a:noFill/>
        </p:grpSpPr>
        <p:sp>
          <p:nvSpPr>
            <p:cNvPr id="33" name="Freeform 32">
              <a:extLst>
                <a:ext uri="{FF2B5EF4-FFF2-40B4-BE49-F238E27FC236}">
                  <a16:creationId xmlns:a16="http://schemas.microsoft.com/office/drawing/2014/main" id="{FA5E4DB7-AFEB-EA1B-C5FD-67D88CFCFDED}"/>
                </a:ext>
              </a:extLst>
            </p:cNvPr>
            <p:cNvSpPr/>
            <p:nvPr/>
          </p:nvSpPr>
          <p:spPr>
            <a:xfrm>
              <a:off x="6050737" y="3559130"/>
              <a:ext cx="90525" cy="153790"/>
            </a:xfrm>
            <a:custGeom>
              <a:avLst/>
              <a:gdLst>
                <a:gd name="connsiteX0" fmla="*/ 0 w 90525"/>
                <a:gd name="connsiteY0" fmla="*/ 0 h 153790"/>
                <a:gd name="connsiteX1" fmla="*/ 90526 w 90525"/>
                <a:gd name="connsiteY1" fmla="*/ 0 h 153790"/>
                <a:gd name="connsiteX2" fmla="*/ 90526 w 90525"/>
                <a:gd name="connsiteY2" fmla="*/ 153791 h 153790"/>
                <a:gd name="connsiteX3" fmla="*/ 0 w 90525"/>
                <a:gd name="connsiteY3" fmla="*/ 153791 h 153790"/>
                <a:gd name="connsiteX4" fmla="*/ 0 w 90525"/>
                <a:gd name="connsiteY4" fmla="*/ 0 h 153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25" h="153790">
                  <a:moveTo>
                    <a:pt x="0" y="0"/>
                  </a:moveTo>
                  <a:lnTo>
                    <a:pt x="90526" y="0"/>
                  </a:lnTo>
                  <a:lnTo>
                    <a:pt x="90526" y="153791"/>
                  </a:lnTo>
                  <a:lnTo>
                    <a:pt x="0" y="153791"/>
                  </a:lnTo>
                  <a:lnTo>
                    <a:pt x="0" y="0"/>
                  </a:lnTo>
                  <a:close/>
                </a:path>
              </a:pathLst>
            </a:custGeom>
            <a:solidFill>
              <a:schemeClr val="accent1">
                <a:lumMod val="20000"/>
                <a:lumOff val="80000"/>
              </a:schemeClr>
            </a:solidFill>
            <a:ln w="17145" cap="rnd">
              <a:solidFill>
                <a:schemeClr val="accent1">
                  <a:lumMod val="20000"/>
                  <a:lumOff val="80000"/>
                </a:schemeClr>
              </a:solidFill>
              <a:prstDash val="solid"/>
              <a:round/>
            </a:ln>
          </p:spPr>
          <p:txBody>
            <a:bodyPr rtlCol="0" anchor="ctr"/>
            <a:lstStyle/>
            <a:p>
              <a:endParaRPr lang="en-UA"/>
            </a:p>
          </p:txBody>
        </p:sp>
        <p:sp>
          <p:nvSpPr>
            <p:cNvPr id="34" name="Freeform 33">
              <a:extLst>
                <a:ext uri="{FF2B5EF4-FFF2-40B4-BE49-F238E27FC236}">
                  <a16:creationId xmlns:a16="http://schemas.microsoft.com/office/drawing/2014/main" id="{472DE1DA-F65D-2362-2D9A-C85D0092A800}"/>
                </a:ext>
              </a:extLst>
            </p:cNvPr>
            <p:cNvSpPr/>
            <p:nvPr/>
          </p:nvSpPr>
          <p:spPr>
            <a:xfrm>
              <a:off x="5793047" y="3612108"/>
              <a:ext cx="219456" cy="100984"/>
            </a:xfrm>
            <a:custGeom>
              <a:avLst/>
              <a:gdLst>
                <a:gd name="connsiteX0" fmla="*/ 128930 w 219456"/>
                <a:gd name="connsiteY0" fmla="*/ 0 h 100984"/>
                <a:gd name="connsiteX1" fmla="*/ 219456 w 219456"/>
                <a:gd name="connsiteY1" fmla="*/ 0 h 100984"/>
                <a:gd name="connsiteX2" fmla="*/ 219456 w 219456"/>
                <a:gd name="connsiteY2" fmla="*/ 100984 h 100984"/>
                <a:gd name="connsiteX3" fmla="*/ 128930 w 219456"/>
                <a:gd name="connsiteY3" fmla="*/ 100984 h 100984"/>
                <a:gd name="connsiteX4" fmla="*/ 128930 w 219456"/>
                <a:gd name="connsiteY4" fmla="*/ 0 h 100984"/>
                <a:gd name="connsiteX5" fmla="*/ 0 w 219456"/>
                <a:gd name="connsiteY5" fmla="*/ 28632 h 100984"/>
                <a:gd name="connsiteX6" fmla="*/ 90526 w 219456"/>
                <a:gd name="connsiteY6" fmla="*/ 28632 h 100984"/>
                <a:gd name="connsiteX7" fmla="*/ 90526 w 219456"/>
                <a:gd name="connsiteY7" fmla="*/ 100984 h 100984"/>
                <a:gd name="connsiteX8" fmla="*/ 0 w 219456"/>
                <a:gd name="connsiteY8" fmla="*/ 100984 h 100984"/>
                <a:gd name="connsiteX9" fmla="*/ 0 w 219456"/>
                <a:gd name="connsiteY9" fmla="*/ 28632 h 1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456" h="100984">
                  <a:moveTo>
                    <a:pt x="128930" y="0"/>
                  </a:moveTo>
                  <a:lnTo>
                    <a:pt x="219456" y="0"/>
                  </a:lnTo>
                  <a:lnTo>
                    <a:pt x="219456" y="100984"/>
                  </a:lnTo>
                  <a:lnTo>
                    <a:pt x="128930" y="100984"/>
                  </a:lnTo>
                  <a:lnTo>
                    <a:pt x="128930" y="0"/>
                  </a:lnTo>
                  <a:close/>
                  <a:moveTo>
                    <a:pt x="0" y="28632"/>
                  </a:moveTo>
                  <a:lnTo>
                    <a:pt x="90526" y="28632"/>
                  </a:lnTo>
                  <a:lnTo>
                    <a:pt x="90526" y="100984"/>
                  </a:lnTo>
                  <a:lnTo>
                    <a:pt x="0" y="100984"/>
                  </a:lnTo>
                  <a:lnTo>
                    <a:pt x="0" y="28632"/>
                  </a:lnTo>
                  <a:close/>
                </a:path>
              </a:pathLst>
            </a:custGeom>
            <a:solidFill>
              <a:schemeClr val="accent1">
                <a:lumMod val="20000"/>
                <a:lumOff val="80000"/>
              </a:schemeClr>
            </a:solidFill>
            <a:ln w="17145" cap="rnd">
              <a:solidFill>
                <a:schemeClr val="accent1">
                  <a:lumMod val="20000"/>
                  <a:lumOff val="80000"/>
                </a:schemeClr>
              </a:solidFill>
              <a:prstDash val="solid"/>
              <a:round/>
            </a:ln>
          </p:spPr>
          <p:txBody>
            <a:bodyPr rtlCol="0" anchor="ctr"/>
            <a:lstStyle/>
            <a:p>
              <a:endParaRPr lang="en-UA"/>
            </a:p>
          </p:txBody>
        </p:sp>
        <p:sp>
          <p:nvSpPr>
            <p:cNvPr id="35" name="Freeform 34">
              <a:extLst>
                <a:ext uri="{FF2B5EF4-FFF2-40B4-BE49-F238E27FC236}">
                  <a16:creationId xmlns:a16="http://schemas.microsoft.com/office/drawing/2014/main" id="{547813A0-283C-C851-C265-E1DA9392CDE8}"/>
                </a:ext>
              </a:extLst>
            </p:cNvPr>
            <p:cNvSpPr/>
            <p:nvPr/>
          </p:nvSpPr>
          <p:spPr>
            <a:xfrm>
              <a:off x="5802820" y="3119361"/>
              <a:ext cx="548640" cy="464629"/>
            </a:xfrm>
            <a:custGeom>
              <a:avLst/>
              <a:gdLst>
                <a:gd name="connsiteX0" fmla="*/ 0 w 548640"/>
                <a:gd name="connsiteY0" fmla="*/ 464629 h 464629"/>
                <a:gd name="connsiteX1" fmla="*/ 548640 w 548640"/>
                <a:gd name="connsiteY1" fmla="*/ 0 h 464629"/>
              </a:gdLst>
              <a:ahLst/>
              <a:cxnLst>
                <a:cxn ang="0">
                  <a:pos x="connsiteX0" y="connsiteY0"/>
                </a:cxn>
                <a:cxn ang="0">
                  <a:pos x="connsiteX1" y="connsiteY1"/>
                </a:cxn>
              </a:cxnLst>
              <a:rect l="l" t="t" r="r" b="b"/>
              <a:pathLst>
                <a:path w="548640" h="464629">
                  <a:moveTo>
                    <a:pt x="0" y="464629"/>
                  </a:moveTo>
                  <a:cubicBezTo>
                    <a:pt x="0" y="464629"/>
                    <a:pt x="434626" y="439769"/>
                    <a:pt x="548640" y="0"/>
                  </a:cubicBezTo>
                </a:path>
              </a:pathLst>
            </a:custGeom>
            <a:noFill/>
            <a:ln w="6350" cap="rnd">
              <a:solidFill>
                <a:srgbClr val="749FFF"/>
              </a:solidFill>
              <a:prstDash val="solid"/>
              <a:round/>
            </a:ln>
          </p:spPr>
          <p:txBody>
            <a:bodyPr rtlCol="0" anchor="ctr"/>
            <a:lstStyle/>
            <a:p>
              <a:endParaRPr lang="en-UA"/>
            </a:p>
          </p:txBody>
        </p:sp>
        <p:sp>
          <p:nvSpPr>
            <p:cNvPr id="36" name="Freeform 35">
              <a:extLst>
                <a:ext uri="{FF2B5EF4-FFF2-40B4-BE49-F238E27FC236}">
                  <a16:creationId xmlns:a16="http://schemas.microsoft.com/office/drawing/2014/main" id="{0A9A8CAA-C42E-15FE-7091-09ADCD22F4F7}"/>
                </a:ext>
              </a:extLst>
            </p:cNvPr>
            <p:cNvSpPr/>
            <p:nvPr/>
          </p:nvSpPr>
          <p:spPr>
            <a:xfrm>
              <a:off x="6291950" y="3119361"/>
              <a:ext cx="94694" cy="47958"/>
            </a:xfrm>
            <a:custGeom>
              <a:avLst/>
              <a:gdLst>
                <a:gd name="connsiteX0" fmla="*/ 0 w 118814"/>
                <a:gd name="connsiteY0" fmla="*/ 51607 h 83839"/>
                <a:gd name="connsiteX1" fmla="*/ 79896 w 118814"/>
                <a:gd name="connsiteY1" fmla="*/ 0 h 83839"/>
                <a:gd name="connsiteX2" fmla="*/ 118815 w 118814"/>
                <a:gd name="connsiteY2" fmla="*/ 83839 h 83839"/>
              </a:gdLst>
              <a:ahLst/>
              <a:cxnLst>
                <a:cxn ang="0">
                  <a:pos x="connsiteX0" y="connsiteY0"/>
                </a:cxn>
                <a:cxn ang="0">
                  <a:pos x="connsiteX1" y="connsiteY1"/>
                </a:cxn>
                <a:cxn ang="0">
                  <a:pos x="connsiteX2" y="connsiteY2"/>
                </a:cxn>
              </a:cxnLst>
              <a:rect l="l" t="t" r="r" b="b"/>
              <a:pathLst>
                <a:path w="118814" h="83839">
                  <a:moveTo>
                    <a:pt x="0" y="51607"/>
                  </a:moveTo>
                  <a:lnTo>
                    <a:pt x="79896" y="0"/>
                  </a:lnTo>
                  <a:lnTo>
                    <a:pt x="118815" y="83839"/>
                  </a:lnTo>
                </a:path>
              </a:pathLst>
            </a:custGeom>
            <a:noFill/>
            <a:ln w="6350" cap="rnd">
              <a:solidFill>
                <a:srgbClr val="749FFF"/>
              </a:solidFill>
              <a:prstDash val="solid"/>
              <a:round/>
            </a:ln>
          </p:spPr>
          <p:txBody>
            <a:bodyPr rtlCol="0" anchor="ctr"/>
            <a:lstStyle/>
            <a:p>
              <a:endParaRPr lang="en-UA" dirty="0"/>
            </a:p>
          </p:txBody>
        </p:sp>
        <p:sp>
          <p:nvSpPr>
            <p:cNvPr id="37" name="Freeform 36">
              <a:extLst>
                <a:ext uri="{FF2B5EF4-FFF2-40B4-BE49-F238E27FC236}">
                  <a16:creationId xmlns:a16="http://schemas.microsoft.com/office/drawing/2014/main" id="{52477C1D-9C26-C290-3906-E0ED361F57C5}"/>
                </a:ext>
              </a:extLst>
            </p:cNvPr>
            <p:cNvSpPr/>
            <p:nvPr/>
          </p:nvSpPr>
          <p:spPr>
            <a:xfrm>
              <a:off x="5774531" y="3312070"/>
              <a:ext cx="651510" cy="449199"/>
            </a:xfrm>
            <a:custGeom>
              <a:avLst/>
              <a:gdLst>
                <a:gd name="connsiteX0" fmla="*/ 534067 w 651510"/>
                <a:gd name="connsiteY0" fmla="*/ 0 h 449199"/>
                <a:gd name="connsiteX1" fmla="*/ 624592 w 651510"/>
                <a:gd name="connsiteY1" fmla="*/ 0 h 449199"/>
                <a:gd name="connsiteX2" fmla="*/ 624592 w 651510"/>
                <a:gd name="connsiteY2" fmla="*/ 401022 h 449199"/>
                <a:gd name="connsiteX3" fmla="*/ 534067 w 651510"/>
                <a:gd name="connsiteY3" fmla="*/ 401022 h 449199"/>
                <a:gd name="connsiteX4" fmla="*/ 534067 w 651510"/>
                <a:gd name="connsiteY4" fmla="*/ 0 h 449199"/>
                <a:gd name="connsiteX5" fmla="*/ 405136 w 651510"/>
                <a:gd name="connsiteY5" fmla="*/ 165792 h 449199"/>
                <a:gd name="connsiteX6" fmla="*/ 495662 w 651510"/>
                <a:gd name="connsiteY6" fmla="*/ 165792 h 449199"/>
                <a:gd name="connsiteX7" fmla="*/ 495662 w 651510"/>
                <a:gd name="connsiteY7" fmla="*/ 401022 h 449199"/>
                <a:gd name="connsiteX8" fmla="*/ 405136 w 651510"/>
                <a:gd name="connsiteY8" fmla="*/ 401022 h 449199"/>
                <a:gd name="connsiteX9" fmla="*/ 405136 w 651510"/>
                <a:gd name="connsiteY9" fmla="*/ 165792 h 449199"/>
                <a:gd name="connsiteX10" fmla="*/ 0 w 651510"/>
                <a:gd name="connsiteY10" fmla="*/ 449199 h 449199"/>
                <a:gd name="connsiteX11" fmla="*/ 651510 w 651510"/>
                <a:gd name="connsiteY11" fmla="*/ 449199 h 44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1510" h="449199">
                  <a:moveTo>
                    <a:pt x="534067" y="0"/>
                  </a:moveTo>
                  <a:lnTo>
                    <a:pt x="624592" y="0"/>
                  </a:lnTo>
                  <a:lnTo>
                    <a:pt x="624592" y="401022"/>
                  </a:lnTo>
                  <a:lnTo>
                    <a:pt x="534067" y="401022"/>
                  </a:lnTo>
                  <a:lnTo>
                    <a:pt x="534067" y="0"/>
                  </a:lnTo>
                  <a:close/>
                  <a:moveTo>
                    <a:pt x="405136" y="165792"/>
                  </a:moveTo>
                  <a:lnTo>
                    <a:pt x="495662" y="165792"/>
                  </a:lnTo>
                  <a:lnTo>
                    <a:pt x="495662" y="401022"/>
                  </a:lnTo>
                  <a:lnTo>
                    <a:pt x="405136" y="401022"/>
                  </a:lnTo>
                  <a:lnTo>
                    <a:pt x="405136" y="165792"/>
                  </a:lnTo>
                  <a:close/>
                  <a:moveTo>
                    <a:pt x="0" y="449199"/>
                  </a:moveTo>
                  <a:lnTo>
                    <a:pt x="651510" y="449199"/>
                  </a:lnTo>
                </a:path>
              </a:pathLst>
            </a:custGeom>
            <a:solidFill>
              <a:schemeClr val="accent1">
                <a:lumMod val="20000"/>
                <a:lumOff val="80000"/>
              </a:schemeClr>
            </a:solidFill>
            <a:ln w="6350" cap="rnd">
              <a:solidFill>
                <a:schemeClr val="accent1">
                  <a:lumMod val="20000"/>
                  <a:lumOff val="80000"/>
                </a:schemeClr>
              </a:solidFill>
              <a:prstDash val="solid"/>
              <a:round/>
            </a:ln>
          </p:spPr>
          <p:txBody>
            <a:bodyPr rtlCol="0" anchor="ctr"/>
            <a:lstStyle/>
            <a:p>
              <a:endParaRPr lang="en-UA"/>
            </a:p>
          </p:txBody>
        </p:sp>
      </p:grpSp>
      <p:grpSp>
        <p:nvGrpSpPr>
          <p:cNvPr id="137" name="Group 136">
            <a:extLst>
              <a:ext uri="{FF2B5EF4-FFF2-40B4-BE49-F238E27FC236}">
                <a16:creationId xmlns:a16="http://schemas.microsoft.com/office/drawing/2014/main" id="{24EC7DBD-4209-C533-8A5F-A1572D205DB7}"/>
              </a:ext>
            </a:extLst>
          </p:cNvPr>
          <p:cNvGrpSpPr/>
          <p:nvPr/>
        </p:nvGrpSpPr>
        <p:grpSpPr>
          <a:xfrm>
            <a:off x="8319120" y="2932885"/>
            <a:ext cx="673624" cy="621458"/>
            <a:chOff x="8154862" y="3942785"/>
            <a:chExt cx="673624" cy="718566"/>
          </a:xfrm>
          <a:solidFill>
            <a:schemeClr val="bg2">
              <a:alpha val="40000"/>
            </a:schemeClr>
          </a:solidFill>
        </p:grpSpPr>
        <p:sp>
          <p:nvSpPr>
            <p:cNvPr id="103" name="Rectangle 102">
              <a:extLst>
                <a:ext uri="{FF2B5EF4-FFF2-40B4-BE49-F238E27FC236}">
                  <a16:creationId xmlns:a16="http://schemas.microsoft.com/office/drawing/2014/main" id="{3776FE13-9586-55A2-5DA2-0411858F63EF}"/>
                </a:ext>
              </a:extLst>
            </p:cNvPr>
            <p:cNvSpPr/>
            <p:nvPr/>
          </p:nvSpPr>
          <p:spPr>
            <a:xfrm>
              <a:off x="8515071" y="4145036"/>
              <a:ext cx="113058" cy="46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4" name="Rectangle 103">
              <a:extLst>
                <a:ext uri="{FF2B5EF4-FFF2-40B4-BE49-F238E27FC236}">
                  <a16:creationId xmlns:a16="http://schemas.microsoft.com/office/drawing/2014/main" id="{AFF7D564-57E6-501B-214A-2DA3F7B89924}"/>
                </a:ext>
              </a:extLst>
            </p:cNvPr>
            <p:cNvSpPr/>
            <p:nvPr/>
          </p:nvSpPr>
          <p:spPr>
            <a:xfrm>
              <a:off x="8202101" y="4289036"/>
              <a:ext cx="113058" cy="3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5" name="Rectangle 104">
              <a:extLst>
                <a:ext uri="{FF2B5EF4-FFF2-40B4-BE49-F238E27FC236}">
                  <a16:creationId xmlns:a16="http://schemas.microsoft.com/office/drawing/2014/main" id="{D3EBA5DB-EC18-BEFC-C6FD-9B8E316CDFC1}"/>
                </a:ext>
              </a:extLst>
            </p:cNvPr>
            <p:cNvSpPr/>
            <p:nvPr/>
          </p:nvSpPr>
          <p:spPr>
            <a:xfrm>
              <a:off x="8362638" y="4397036"/>
              <a:ext cx="113058"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6" name="Rectangle 105">
              <a:extLst>
                <a:ext uri="{FF2B5EF4-FFF2-40B4-BE49-F238E27FC236}">
                  <a16:creationId xmlns:a16="http://schemas.microsoft.com/office/drawing/2014/main" id="{BF4E1537-8575-72E9-D780-9D18DA6ECC1B}"/>
                </a:ext>
              </a:extLst>
            </p:cNvPr>
            <p:cNvSpPr/>
            <p:nvPr/>
          </p:nvSpPr>
          <p:spPr>
            <a:xfrm>
              <a:off x="8667504" y="4253036"/>
              <a:ext cx="113058"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nvGrpSpPr>
            <p:cNvPr id="135" name="Group 134">
              <a:extLst>
                <a:ext uri="{FF2B5EF4-FFF2-40B4-BE49-F238E27FC236}">
                  <a16:creationId xmlns:a16="http://schemas.microsoft.com/office/drawing/2014/main" id="{CEF5D52A-EE3B-946E-7CBE-2C7D5630D6F0}"/>
                </a:ext>
              </a:extLst>
            </p:cNvPr>
            <p:cNvGrpSpPr/>
            <p:nvPr/>
          </p:nvGrpSpPr>
          <p:grpSpPr>
            <a:xfrm rot="21019606">
              <a:off x="8154862" y="3942785"/>
              <a:ext cx="673624" cy="304619"/>
              <a:chOff x="8168018" y="3936207"/>
              <a:chExt cx="673624" cy="304619"/>
            </a:xfrm>
            <a:grpFill/>
          </p:grpSpPr>
          <p:cxnSp>
            <p:nvCxnSpPr>
              <p:cNvPr id="108" name="Straight Connector 107">
                <a:extLst>
                  <a:ext uri="{FF2B5EF4-FFF2-40B4-BE49-F238E27FC236}">
                    <a16:creationId xmlns:a16="http://schemas.microsoft.com/office/drawing/2014/main" id="{15D37F9A-2FA3-63A8-A874-B157384AC1AD}"/>
                  </a:ext>
                </a:extLst>
              </p:cNvPr>
              <p:cNvCxnSpPr>
                <a:cxnSpLocks/>
              </p:cNvCxnSpPr>
              <p:nvPr/>
            </p:nvCxnSpPr>
            <p:spPr>
              <a:xfrm>
                <a:off x="8168018" y="4091790"/>
                <a:ext cx="217066" cy="149036"/>
              </a:xfrm>
              <a:prstGeom prst="line">
                <a:avLst/>
              </a:prstGeom>
              <a:grpFill/>
              <a:ln w="6350">
                <a:solidFill>
                  <a:schemeClr val="bg1">
                    <a:alpha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04AE483-4382-C6BD-38BC-349D382A31E4}"/>
                  </a:ext>
                </a:extLst>
              </p:cNvPr>
              <p:cNvCxnSpPr/>
              <p:nvPr/>
            </p:nvCxnSpPr>
            <p:spPr>
              <a:xfrm>
                <a:off x="8501363" y="4023089"/>
                <a:ext cx="217066" cy="149036"/>
              </a:xfrm>
              <a:prstGeom prst="line">
                <a:avLst/>
              </a:prstGeom>
              <a:grpFill/>
              <a:ln w="6350">
                <a:solidFill>
                  <a:schemeClr val="bg1">
                    <a:alpha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D31B07C-AC88-1EEC-2905-6EFB616FE2FB}"/>
                  </a:ext>
                </a:extLst>
              </p:cNvPr>
              <p:cNvCxnSpPr>
                <a:cxnSpLocks/>
              </p:cNvCxnSpPr>
              <p:nvPr/>
            </p:nvCxnSpPr>
            <p:spPr>
              <a:xfrm flipV="1">
                <a:off x="8385160" y="4030664"/>
                <a:ext cx="113942" cy="210162"/>
              </a:xfrm>
              <a:prstGeom prst="line">
                <a:avLst/>
              </a:prstGeom>
              <a:grpFill/>
              <a:ln w="6350">
                <a:solidFill>
                  <a:schemeClr val="bg1">
                    <a:alpha val="50000"/>
                  </a:schemeClr>
                </a:solidFill>
                <a:headEnd type="oval" w="sm" len="sm"/>
                <a:tailEnd type="none" w="sm" len="sm"/>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0FBBCF6-13ED-3C84-350E-F8C0A15B9B8D}"/>
                  </a:ext>
                </a:extLst>
              </p:cNvPr>
              <p:cNvCxnSpPr>
                <a:cxnSpLocks/>
              </p:cNvCxnSpPr>
              <p:nvPr/>
            </p:nvCxnSpPr>
            <p:spPr>
              <a:xfrm flipV="1">
                <a:off x="8715119" y="3936207"/>
                <a:ext cx="126523" cy="233367"/>
              </a:xfrm>
              <a:prstGeom prst="line">
                <a:avLst/>
              </a:prstGeom>
              <a:grpFill/>
              <a:ln w="6350">
                <a:solidFill>
                  <a:schemeClr val="bg1">
                    <a:alpha val="50000"/>
                  </a:schemeClr>
                </a:solidFill>
                <a:headEnd type="oval" w="sm" len="sm"/>
                <a:tailEnd type="arrow" w="med" len="sm"/>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27D7ACBC-E7C7-C93A-6514-31D92244A85C}"/>
                </a:ext>
              </a:extLst>
            </p:cNvPr>
            <p:cNvCxnSpPr>
              <a:cxnSpLocks/>
            </p:cNvCxnSpPr>
            <p:nvPr/>
          </p:nvCxnSpPr>
          <p:spPr>
            <a:xfrm>
              <a:off x="8193125" y="4661351"/>
              <a:ext cx="593188" cy="0"/>
            </a:xfrm>
            <a:prstGeom prst="line">
              <a:avLst/>
            </a:prstGeom>
            <a:grpFill/>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151" name="Rectangle 150">
            <a:extLst>
              <a:ext uri="{FF2B5EF4-FFF2-40B4-BE49-F238E27FC236}">
                <a16:creationId xmlns:a16="http://schemas.microsoft.com/office/drawing/2014/main" id="{2BFEDB92-5117-841C-79E1-8D947AB85FC9}"/>
              </a:ext>
            </a:extLst>
          </p:cNvPr>
          <p:cNvSpPr/>
          <p:nvPr/>
        </p:nvSpPr>
        <p:spPr>
          <a:xfrm>
            <a:off x="1619609" y="3932555"/>
            <a:ext cx="3108199" cy="1811419"/>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6286D069-14BB-63CF-AA63-B087E3259255}"/>
              </a:ext>
            </a:extLst>
          </p:cNvPr>
          <p:cNvSpPr/>
          <p:nvPr/>
        </p:nvSpPr>
        <p:spPr>
          <a:xfrm>
            <a:off x="8080521" y="3932555"/>
            <a:ext cx="3108199" cy="1811419"/>
          </a:xfrm>
          <a:prstGeom prst="rect">
            <a:avLst/>
          </a:prstGeom>
          <a:gradFill>
            <a:gsLst>
              <a:gs pos="72000">
                <a:schemeClr val="bg1"/>
              </a:gs>
              <a:gs pos="0">
                <a:schemeClr val="bg1">
                  <a:alpha val="47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2E3F6CA4-5AD7-8C9D-982B-49DE7BFB76D9}"/>
              </a:ext>
            </a:extLst>
          </p:cNvPr>
          <p:cNvSpPr/>
          <p:nvPr/>
        </p:nvSpPr>
        <p:spPr>
          <a:xfrm>
            <a:off x="5105606" y="4879902"/>
            <a:ext cx="605877" cy="605929"/>
          </a:xfrm>
          <a:prstGeom prst="ellipse">
            <a:avLst/>
          </a:prstGeom>
          <a:solidFill>
            <a:schemeClr val="bg1">
              <a:alpha val="40000"/>
            </a:schemeClr>
          </a:solidFill>
          <a:ln w="8572" cap="rnd">
            <a:noFill/>
            <a:prstDash val="solid"/>
            <a:round/>
          </a:ln>
        </p:spPr>
        <p:txBody>
          <a:bodyPr rtlCol="0" anchor="ctr"/>
          <a:lstStyle/>
          <a:p>
            <a:endParaRPr lang="en-UA"/>
          </a:p>
        </p:txBody>
      </p:sp>
      <p:grpSp>
        <p:nvGrpSpPr>
          <p:cNvPr id="189" name="Group 188">
            <a:extLst>
              <a:ext uri="{FF2B5EF4-FFF2-40B4-BE49-F238E27FC236}">
                <a16:creationId xmlns:a16="http://schemas.microsoft.com/office/drawing/2014/main" id="{0C47B2E9-67E9-7547-50F7-1BBE179105DD}"/>
              </a:ext>
            </a:extLst>
          </p:cNvPr>
          <p:cNvGrpSpPr/>
          <p:nvPr/>
        </p:nvGrpSpPr>
        <p:grpSpPr>
          <a:xfrm>
            <a:off x="8375230" y="4879902"/>
            <a:ext cx="731069" cy="601957"/>
            <a:chOff x="8399929" y="5738989"/>
            <a:chExt cx="983008" cy="809402"/>
          </a:xfrm>
        </p:grpSpPr>
        <p:cxnSp>
          <p:nvCxnSpPr>
            <p:cNvPr id="170" name="Straight Arrow Connector 169">
              <a:extLst>
                <a:ext uri="{FF2B5EF4-FFF2-40B4-BE49-F238E27FC236}">
                  <a16:creationId xmlns:a16="http://schemas.microsoft.com/office/drawing/2014/main" id="{FBDD423C-54B5-6EA0-4D59-1EBA870148C4}"/>
                </a:ext>
              </a:extLst>
            </p:cNvPr>
            <p:cNvCxnSpPr/>
            <p:nvPr/>
          </p:nvCxnSpPr>
          <p:spPr>
            <a:xfrm flipH="1">
              <a:off x="9193680" y="6119932"/>
              <a:ext cx="189257"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2" name="Rectangle 181">
              <a:extLst>
                <a:ext uri="{FF2B5EF4-FFF2-40B4-BE49-F238E27FC236}">
                  <a16:creationId xmlns:a16="http://schemas.microsoft.com/office/drawing/2014/main" id="{B966C0C0-C6B1-A1EB-5E5E-5A1BC68C5E67}"/>
                </a:ext>
              </a:extLst>
            </p:cNvPr>
            <p:cNvSpPr/>
            <p:nvPr/>
          </p:nvSpPr>
          <p:spPr>
            <a:xfrm>
              <a:off x="8399929" y="5738989"/>
              <a:ext cx="239444" cy="2394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3" name="Rectangle 182">
              <a:extLst>
                <a:ext uri="{FF2B5EF4-FFF2-40B4-BE49-F238E27FC236}">
                  <a16:creationId xmlns:a16="http://schemas.microsoft.com/office/drawing/2014/main" id="{D2C5DD5B-4AF2-A76D-5803-CB1547BA9E33}"/>
                </a:ext>
              </a:extLst>
            </p:cNvPr>
            <p:cNvSpPr/>
            <p:nvPr/>
          </p:nvSpPr>
          <p:spPr>
            <a:xfrm>
              <a:off x="8399929" y="6026384"/>
              <a:ext cx="239444" cy="2394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4" name="Rectangle 183">
              <a:extLst>
                <a:ext uri="{FF2B5EF4-FFF2-40B4-BE49-F238E27FC236}">
                  <a16:creationId xmlns:a16="http://schemas.microsoft.com/office/drawing/2014/main" id="{E57BAD0D-1222-A2C6-E32C-9D2312B12B27}"/>
                </a:ext>
              </a:extLst>
            </p:cNvPr>
            <p:cNvSpPr/>
            <p:nvPr/>
          </p:nvSpPr>
          <p:spPr>
            <a:xfrm>
              <a:off x="8399929" y="6308947"/>
              <a:ext cx="239444" cy="2394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5" name="Rectangle 184">
              <a:extLst>
                <a:ext uri="{FF2B5EF4-FFF2-40B4-BE49-F238E27FC236}">
                  <a16:creationId xmlns:a16="http://schemas.microsoft.com/office/drawing/2014/main" id="{FA5E9DA0-742F-71C8-FF15-E1B8651F92E3}"/>
                </a:ext>
              </a:extLst>
            </p:cNvPr>
            <p:cNvSpPr/>
            <p:nvPr/>
          </p:nvSpPr>
          <p:spPr>
            <a:xfrm>
              <a:off x="8694969" y="6308947"/>
              <a:ext cx="239444" cy="2394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6" name="Rectangle 185">
              <a:extLst>
                <a:ext uri="{FF2B5EF4-FFF2-40B4-BE49-F238E27FC236}">
                  <a16:creationId xmlns:a16="http://schemas.microsoft.com/office/drawing/2014/main" id="{8BC30574-5B5F-8E79-F0B0-0DA431CD94E1}"/>
                </a:ext>
              </a:extLst>
            </p:cNvPr>
            <p:cNvSpPr/>
            <p:nvPr/>
          </p:nvSpPr>
          <p:spPr>
            <a:xfrm>
              <a:off x="8990805" y="6308947"/>
              <a:ext cx="239444" cy="2394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7" name="Rectangle 186">
              <a:extLst>
                <a:ext uri="{FF2B5EF4-FFF2-40B4-BE49-F238E27FC236}">
                  <a16:creationId xmlns:a16="http://schemas.microsoft.com/office/drawing/2014/main" id="{C9BD81BD-E75E-BA5B-3FCE-EAB6998951C8}"/>
                </a:ext>
              </a:extLst>
            </p:cNvPr>
            <p:cNvSpPr/>
            <p:nvPr/>
          </p:nvSpPr>
          <p:spPr>
            <a:xfrm>
              <a:off x="8694969" y="6026384"/>
              <a:ext cx="239444" cy="239444"/>
            </a:xfrm>
            <a:prstGeom prst="rect">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88" name="Rectangle 187">
              <a:extLst>
                <a:ext uri="{FF2B5EF4-FFF2-40B4-BE49-F238E27FC236}">
                  <a16:creationId xmlns:a16="http://schemas.microsoft.com/office/drawing/2014/main" id="{0EADA0E4-9E84-33D2-2D5F-B0EAA06265F4}"/>
                </a:ext>
              </a:extLst>
            </p:cNvPr>
            <p:cNvSpPr/>
            <p:nvPr/>
          </p:nvSpPr>
          <p:spPr>
            <a:xfrm rot="2932023">
              <a:off x="8973135" y="5776428"/>
              <a:ext cx="239444" cy="239444"/>
            </a:xfrm>
            <a:prstGeom prst="rect">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197" name="Freeform 196">
            <a:extLst>
              <a:ext uri="{FF2B5EF4-FFF2-40B4-BE49-F238E27FC236}">
                <a16:creationId xmlns:a16="http://schemas.microsoft.com/office/drawing/2014/main" id="{F7D5E8C0-487E-0118-B917-21E2CE203FC5}"/>
              </a:ext>
            </a:extLst>
          </p:cNvPr>
          <p:cNvSpPr/>
          <p:nvPr/>
        </p:nvSpPr>
        <p:spPr>
          <a:xfrm>
            <a:off x="2431998" y="5418109"/>
            <a:ext cx="230423" cy="62236"/>
          </a:xfrm>
          <a:custGeom>
            <a:avLst/>
            <a:gdLst>
              <a:gd name="connsiteX0" fmla="*/ 0 w 188595"/>
              <a:gd name="connsiteY0" fmla="*/ 51435 h 51435"/>
              <a:gd name="connsiteX1" fmla="*/ 188595 w 188595"/>
              <a:gd name="connsiteY1" fmla="*/ 51435 h 51435"/>
              <a:gd name="connsiteX2" fmla="*/ 188595 w 188595"/>
              <a:gd name="connsiteY2" fmla="*/ 0 h 51435"/>
              <a:gd name="connsiteX3" fmla="*/ 78181 w 188595"/>
              <a:gd name="connsiteY3" fmla="*/ 0 h 51435"/>
            </a:gdLst>
            <a:ahLst/>
            <a:cxnLst>
              <a:cxn ang="0">
                <a:pos x="connsiteX0" y="connsiteY0"/>
              </a:cxn>
              <a:cxn ang="0">
                <a:pos x="connsiteX1" y="connsiteY1"/>
              </a:cxn>
              <a:cxn ang="0">
                <a:pos x="connsiteX2" y="connsiteY2"/>
              </a:cxn>
              <a:cxn ang="0">
                <a:pos x="connsiteX3" y="connsiteY3"/>
              </a:cxn>
            </a:cxnLst>
            <a:rect l="l" t="t" r="r" b="b"/>
            <a:pathLst>
              <a:path w="188595" h="51435">
                <a:moveTo>
                  <a:pt x="0" y="51435"/>
                </a:moveTo>
                <a:lnTo>
                  <a:pt x="188595" y="51435"/>
                </a:lnTo>
                <a:lnTo>
                  <a:pt x="188595" y="0"/>
                </a:lnTo>
                <a:lnTo>
                  <a:pt x="78181" y="0"/>
                </a:lnTo>
              </a:path>
            </a:pathLst>
          </a:custGeom>
          <a:solidFill>
            <a:schemeClr val="bg2"/>
          </a:solidFill>
          <a:ln w="6350" cap="rnd">
            <a:solidFill>
              <a:schemeClr val="accent1">
                <a:lumMod val="20000"/>
                <a:lumOff val="80000"/>
              </a:schemeClr>
            </a:solidFill>
            <a:prstDash val="solid"/>
            <a:round/>
          </a:ln>
        </p:spPr>
        <p:txBody>
          <a:bodyPr rtlCol="0" anchor="ctr"/>
          <a:lstStyle/>
          <a:p>
            <a:endParaRPr lang="en-UA"/>
          </a:p>
        </p:txBody>
      </p:sp>
      <p:sp>
        <p:nvSpPr>
          <p:cNvPr id="198" name="Freeform 197">
            <a:extLst>
              <a:ext uri="{FF2B5EF4-FFF2-40B4-BE49-F238E27FC236}">
                <a16:creationId xmlns:a16="http://schemas.microsoft.com/office/drawing/2014/main" id="{D015C3FF-806F-1223-4D24-2D71687B3EBD}"/>
              </a:ext>
            </a:extLst>
          </p:cNvPr>
          <p:cNvSpPr/>
          <p:nvPr/>
        </p:nvSpPr>
        <p:spPr>
          <a:xfrm>
            <a:off x="2527518" y="5355872"/>
            <a:ext cx="155849" cy="62236"/>
          </a:xfrm>
          <a:custGeom>
            <a:avLst/>
            <a:gdLst>
              <a:gd name="connsiteX0" fmla="*/ 0 w 127558"/>
              <a:gd name="connsiteY0" fmla="*/ 51435 h 51435"/>
              <a:gd name="connsiteX1" fmla="*/ 127559 w 127558"/>
              <a:gd name="connsiteY1" fmla="*/ 51435 h 51435"/>
              <a:gd name="connsiteX2" fmla="*/ 127559 w 127558"/>
              <a:gd name="connsiteY2" fmla="*/ 0 h 51435"/>
              <a:gd name="connsiteX3" fmla="*/ 7544 w 127558"/>
              <a:gd name="connsiteY3" fmla="*/ 0 h 51435"/>
            </a:gdLst>
            <a:ahLst/>
            <a:cxnLst>
              <a:cxn ang="0">
                <a:pos x="connsiteX0" y="connsiteY0"/>
              </a:cxn>
              <a:cxn ang="0">
                <a:pos x="connsiteX1" y="connsiteY1"/>
              </a:cxn>
              <a:cxn ang="0">
                <a:pos x="connsiteX2" y="connsiteY2"/>
              </a:cxn>
              <a:cxn ang="0">
                <a:pos x="connsiteX3" y="connsiteY3"/>
              </a:cxn>
            </a:cxnLst>
            <a:rect l="l" t="t" r="r" b="b"/>
            <a:pathLst>
              <a:path w="127558" h="51435">
                <a:moveTo>
                  <a:pt x="0" y="51435"/>
                </a:moveTo>
                <a:lnTo>
                  <a:pt x="127559" y="51435"/>
                </a:lnTo>
                <a:lnTo>
                  <a:pt x="127559" y="0"/>
                </a:lnTo>
                <a:lnTo>
                  <a:pt x="7544" y="0"/>
                </a:lnTo>
              </a:path>
            </a:pathLst>
          </a:custGeom>
          <a:solidFill>
            <a:schemeClr val="bg2"/>
          </a:solidFill>
          <a:ln w="6350" cap="rnd">
            <a:solidFill>
              <a:schemeClr val="accent1">
                <a:lumMod val="20000"/>
                <a:lumOff val="80000"/>
              </a:schemeClr>
            </a:solidFill>
            <a:prstDash val="solid"/>
            <a:round/>
          </a:ln>
        </p:spPr>
        <p:txBody>
          <a:bodyPr rtlCol="0" anchor="ctr"/>
          <a:lstStyle/>
          <a:p>
            <a:endParaRPr lang="en-UA"/>
          </a:p>
        </p:txBody>
      </p:sp>
      <p:sp>
        <p:nvSpPr>
          <p:cNvPr id="199" name="Freeform 198">
            <a:extLst>
              <a:ext uri="{FF2B5EF4-FFF2-40B4-BE49-F238E27FC236}">
                <a16:creationId xmlns:a16="http://schemas.microsoft.com/office/drawing/2014/main" id="{2B60114D-8464-517F-F40A-87AB65BE0E52}"/>
              </a:ext>
            </a:extLst>
          </p:cNvPr>
          <p:cNvSpPr/>
          <p:nvPr/>
        </p:nvSpPr>
        <p:spPr>
          <a:xfrm>
            <a:off x="2527518" y="5293636"/>
            <a:ext cx="134901" cy="62236"/>
          </a:xfrm>
          <a:custGeom>
            <a:avLst/>
            <a:gdLst>
              <a:gd name="connsiteX0" fmla="*/ 7544 w 110413"/>
              <a:gd name="connsiteY0" fmla="*/ 51435 h 51435"/>
              <a:gd name="connsiteX1" fmla="*/ 110414 w 110413"/>
              <a:gd name="connsiteY1" fmla="*/ 51435 h 51435"/>
              <a:gd name="connsiteX2" fmla="*/ 110414 w 110413"/>
              <a:gd name="connsiteY2" fmla="*/ 0 h 51435"/>
              <a:gd name="connsiteX3" fmla="*/ 0 w 110413"/>
              <a:gd name="connsiteY3" fmla="*/ 0 h 51435"/>
            </a:gdLst>
            <a:ahLst/>
            <a:cxnLst>
              <a:cxn ang="0">
                <a:pos x="connsiteX0" y="connsiteY0"/>
              </a:cxn>
              <a:cxn ang="0">
                <a:pos x="connsiteX1" y="connsiteY1"/>
              </a:cxn>
              <a:cxn ang="0">
                <a:pos x="connsiteX2" y="connsiteY2"/>
              </a:cxn>
              <a:cxn ang="0">
                <a:pos x="connsiteX3" y="connsiteY3"/>
              </a:cxn>
            </a:cxnLst>
            <a:rect l="l" t="t" r="r" b="b"/>
            <a:pathLst>
              <a:path w="110413" h="51435">
                <a:moveTo>
                  <a:pt x="7544" y="51435"/>
                </a:moveTo>
                <a:lnTo>
                  <a:pt x="110414" y="51435"/>
                </a:lnTo>
                <a:lnTo>
                  <a:pt x="110414" y="0"/>
                </a:lnTo>
                <a:lnTo>
                  <a:pt x="0" y="0"/>
                </a:lnTo>
              </a:path>
            </a:pathLst>
          </a:custGeom>
          <a:solidFill>
            <a:schemeClr val="bg2"/>
          </a:solidFill>
          <a:ln w="6350" cap="rnd">
            <a:solidFill>
              <a:schemeClr val="accent1">
                <a:lumMod val="20000"/>
                <a:lumOff val="80000"/>
              </a:schemeClr>
            </a:solidFill>
            <a:prstDash val="solid"/>
            <a:round/>
          </a:ln>
        </p:spPr>
        <p:txBody>
          <a:bodyPr rtlCol="0" anchor="ctr"/>
          <a:lstStyle/>
          <a:p>
            <a:endParaRPr lang="en-UA"/>
          </a:p>
        </p:txBody>
      </p:sp>
      <p:sp>
        <p:nvSpPr>
          <p:cNvPr id="200" name="Freeform 199">
            <a:extLst>
              <a:ext uri="{FF2B5EF4-FFF2-40B4-BE49-F238E27FC236}">
                <a16:creationId xmlns:a16="http://schemas.microsoft.com/office/drawing/2014/main" id="{1247E9B6-4453-C963-E30C-74EAE518D39A}"/>
              </a:ext>
            </a:extLst>
          </p:cNvPr>
          <p:cNvSpPr/>
          <p:nvPr/>
        </p:nvSpPr>
        <p:spPr>
          <a:xfrm>
            <a:off x="2507828" y="5231400"/>
            <a:ext cx="112698" cy="62236"/>
          </a:xfrm>
          <a:custGeom>
            <a:avLst/>
            <a:gdLst>
              <a:gd name="connsiteX0" fmla="*/ 16116 w 92240"/>
              <a:gd name="connsiteY0" fmla="*/ 51435 h 51435"/>
              <a:gd name="connsiteX1" fmla="*/ 92240 w 92240"/>
              <a:gd name="connsiteY1" fmla="*/ 51435 h 51435"/>
              <a:gd name="connsiteX2" fmla="*/ 92240 w 92240"/>
              <a:gd name="connsiteY2" fmla="*/ 0 h 51435"/>
              <a:gd name="connsiteX3" fmla="*/ 0 w 92240"/>
              <a:gd name="connsiteY3" fmla="*/ 0 h 51435"/>
            </a:gdLst>
            <a:ahLst/>
            <a:cxnLst>
              <a:cxn ang="0">
                <a:pos x="connsiteX0" y="connsiteY0"/>
              </a:cxn>
              <a:cxn ang="0">
                <a:pos x="connsiteX1" y="connsiteY1"/>
              </a:cxn>
              <a:cxn ang="0">
                <a:pos x="connsiteX2" y="connsiteY2"/>
              </a:cxn>
              <a:cxn ang="0">
                <a:pos x="connsiteX3" y="connsiteY3"/>
              </a:cxn>
            </a:cxnLst>
            <a:rect l="l" t="t" r="r" b="b"/>
            <a:pathLst>
              <a:path w="92240" h="51435">
                <a:moveTo>
                  <a:pt x="16116" y="51435"/>
                </a:moveTo>
                <a:lnTo>
                  <a:pt x="92240" y="51435"/>
                </a:lnTo>
                <a:lnTo>
                  <a:pt x="92240" y="0"/>
                </a:lnTo>
                <a:lnTo>
                  <a:pt x="0" y="0"/>
                </a:lnTo>
              </a:path>
            </a:pathLst>
          </a:custGeom>
          <a:solidFill>
            <a:schemeClr val="bg2"/>
          </a:solidFill>
          <a:ln w="6350" cap="rnd">
            <a:solidFill>
              <a:schemeClr val="accent1">
                <a:lumMod val="20000"/>
                <a:lumOff val="80000"/>
              </a:schemeClr>
            </a:solidFill>
            <a:prstDash val="solid"/>
            <a:round/>
          </a:ln>
        </p:spPr>
        <p:txBody>
          <a:bodyPr rtlCol="0" anchor="ctr"/>
          <a:lstStyle/>
          <a:p>
            <a:endParaRPr lang="en-UA"/>
          </a:p>
        </p:txBody>
      </p:sp>
      <p:sp>
        <p:nvSpPr>
          <p:cNvPr id="201" name="Freeform 200">
            <a:extLst>
              <a:ext uri="{FF2B5EF4-FFF2-40B4-BE49-F238E27FC236}">
                <a16:creationId xmlns:a16="http://schemas.microsoft.com/office/drawing/2014/main" id="{87423F0C-A8E2-4E5C-CCD4-3921B9E170B0}"/>
              </a:ext>
            </a:extLst>
          </p:cNvPr>
          <p:cNvSpPr/>
          <p:nvPr/>
        </p:nvSpPr>
        <p:spPr>
          <a:xfrm>
            <a:off x="2021007" y="4845447"/>
            <a:ext cx="514890" cy="638546"/>
          </a:xfrm>
          <a:custGeom>
            <a:avLst/>
            <a:gdLst>
              <a:gd name="connsiteX0" fmla="*/ 0 w 421424"/>
              <a:gd name="connsiteY0" fmla="*/ 372046 h 527723"/>
              <a:gd name="connsiteX1" fmla="*/ 154305 w 421424"/>
              <a:gd name="connsiteY1" fmla="*/ 135960 h 527723"/>
              <a:gd name="connsiteX2" fmla="*/ 66008 w 421424"/>
              <a:gd name="connsiteY2" fmla="*/ 52292 h 527723"/>
              <a:gd name="connsiteX3" fmla="*/ 154305 w 421424"/>
              <a:gd name="connsiteY3" fmla="*/ 35147 h 527723"/>
              <a:gd name="connsiteX4" fmla="*/ 242259 w 421424"/>
              <a:gd name="connsiteY4" fmla="*/ 0 h 527723"/>
              <a:gd name="connsiteX5" fmla="*/ 330213 w 421424"/>
              <a:gd name="connsiteY5" fmla="*/ 36005 h 527723"/>
              <a:gd name="connsiteX6" fmla="*/ 259918 w 421424"/>
              <a:gd name="connsiteY6" fmla="*/ 135617 h 527723"/>
              <a:gd name="connsiteX7" fmla="*/ 421424 w 421424"/>
              <a:gd name="connsiteY7" fmla="*/ 439598 h 527723"/>
              <a:gd name="connsiteX8" fmla="*/ 330213 w 421424"/>
              <a:gd name="connsiteY8" fmla="*/ 527723 h 527723"/>
              <a:gd name="connsiteX9" fmla="*/ 104927 w 421424"/>
              <a:gd name="connsiteY9" fmla="*/ 527723 h 5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424" h="527723">
                <a:moveTo>
                  <a:pt x="0" y="372046"/>
                </a:moveTo>
                <a:cubicBezTo>
                  <a:pt x="32918" y="232143"/>
                  <a:pt x="154305" y="135960"/>
                  <a:pt x="154305" y="135960"/>
                </a:cubicBezTo>
                <a:cubicBezTo>
                  <a:pt x="154305" y="135960"/>
                  <a:pt x="66008" y="84525"/>
                  <a:pt x="66008" y="52292"/>
                </a:cubicBezTo>
                <a:cubicBezTo>
                  <a:pt x="66008" y="20060"/>
                  <a:pt x="119158" y="35147"/>
                  <a:pt x="154305" y="35147"/>
                </a:cubicBezTo>
                <a:cubicBezTo>
                  <a:pt x="204540" y="35147"/>
                  <a:pt x="209683" y="0"/>
                  <a:pt x="242259" y="0"/>
                </a:cubicBezTo>
                <a:cubicBezTo>
                  <a:pt x="274834" y="0"/>
                  <a:pt x="278435" y="36005"/>
                  <a:pt x="330213" y="36005"/>
                </a:cubicBezTo>
                <a:cubicBezTo>
                  <a:pt x="350444" y="36005"/>
                  <a:pt x="313068" y="83668"/>
                  <a:pt x="259918" y="135617"/>
                </a:cubicBezTo>
                <a:cubicBezTo>
                  <a:pt x="259918" y="135617"/>
                  <a:pt x="421424" y="263690"/>
                  <a:pt x="421424" y="439598"/>
                </a:cubicBezTo>
                <a:cubicBezTo>
                  <a:pt x="419967" y="488804"/>
                  <a:pt x="379504" y="527895"/>
                  <a:pt x="330213" y="527723"/>
                </a:cubicBezTo>
                <a:lnTo>
                  <a:pt x="104927" y="527723"/>
                </a:lnTo>
              </a:path>
            </a:pathLst>
          </a:custGeom>
          <a:solidFill>
            <a:schemeClr val="accent1">
              <a:lumMod val="20000"/>
              <a:lumOff val="80000"/>
            </a:schemeClr>
          </a:solidFill>
          <a:ln w="17145" cap="rnd">
            <a:noFill/>
            <a:prstDash val="solid"/>
            <a:round/>
          </a:ln>
        </p:spPr>
        <p:txBody>
          <a:bodyPr rtlCol="0" anchor="ctr"/>
          <a:lstStyle/>
          <a:p>
            <a:endParaRPr lang="en-UA"/>
          </a:p>
        </p:txBody>
      </p:sp>
      <p:sp>
        <p:nvSpPr>
          <p:cNvPr id="202" name="Freeform 201">
            <a:extLst>
              <a:ext uri="{FF2B5EF4-FFF2-40B4-BE49-F238E27FC236}">
                <a16:creationId xmlns:a16="http://schemas.microsoft.com/office/drawing/2014/main" id="{7359ABF8-5AB6-5793-10DB-DA17790A15EB}"/>
              </a:ext>
            </a:extLst>
          </p:cNvPr>
          <p:cNvSpPr/>
          <p:nvPr/>
        </p:nvSpPr>
        <p:spPr>
          <a:xfrm>
            <a:off x="2210373" y="4973654"/>
            <a:ext cx="279439" cy="69081"/>
          </a:xfrm>
          <a:custGeom>
            <a:avLst/>
            <a:gdLst>
              <a:gd name="connsiteX0" fmla="*/ 0 w 228714"/>
              <a:gd name="connsiteY0" fmla="*/ 30004 h 57092"/>
              <a:gd name="connsiteX1" fmla="*/ 114357 w 228714"/>
              <a:gd name="connsiteY1" fmla="*/ 30004 h 57092"/>
              <a:gd name="connsiteX2" fmla="*/ 228714 w 228714"/>
              <a:gd name="connsiteY2" fmla="*/ 0 h 57092"/>
              <a:gd name="connsiteX3" fmla="*/ 166306 w 228714"/>
              <a:gd name="connsiteY3" fmla="*/ 30689 h 57092"/>
              <a:gd name="connsiteX4" fmla="*/ 219113 w 228714"/>
              <a:gd name="connsiteY4" fmla="*/ 57093 h 57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14" h="57092">
                <a:moveTo>
                  <a:pt x="0" y="30004"/>
                </a:moveTo>
                <a:lnTo>
                  <a:pt x="114357" y="30004"/>
                </a:lnTo>
                <a:cubicBezTo>
                  <a:pt x="154905" y="34376"/>
                  <a:pt x="195539" y="23746"/>
                  <a:pt x="228714" y="0"/>
                </a:cubicBezTo>
                <a:moveTo>
                  <a:pt x="166306" y="30689"/>
                </a:moveTo>
                <a:cubicBezTo>
                  <a:pt x="187481" y="29061"/>
                  <a:pt x="207712" y="39176"/>
                  <a:pt x="219113" y="57093"/>
                </a:cubicBezTo>
              </a:path>
            </a:pathLst>
          </a:custGeom>
          <a:noFill/>
          <a:ln w="6350" cap="rnd">
            <a:solidFill>
              <a:srgbClr val="749FFF"/>
            </a:solidFill>
            <a:prstDash val="solid"/>
            <a:round/>
          </a:ln>
        </p:spPr>
        <p:txBody>
          <a:bodyPr rtlCol="0" anchor="ctr"/>
          <a:lstStyle/>
          <a:p>
            <a:endParaRPr lang="en-UA"/>
          </a:p>
        </p:txBody>
      </p:sp>
      <p:sp>
        <p:nvSpPr>
          <p:cNvPr id="203" name="Freeform 202">
            <a:extLst>
              <a:ext uri="{FF2B5EF4-FFF2-40B4-BE49-F238E27FC236}">
                <a16:creationId xmlns:a16="http://schemas.microsoft.com/office/drawing/2014/main" id="{8104066F-2A8E-3535-FF4E-A5DA953196CC}"/>
              </a:ext>
            </a:extLst>
          </p:cNvPr>
          <p:cNvSpPr/>
          <p:nvPr/>
        </p:nvSpPr>
        <p:spPr>
          <a:xfrm>
            <a:off x="2210373" y="5132418"/>
            <a:ext cx="127360" cy="117150"/>
          </a:xfrm>
          <a:custGeom>
            <a:avLst/>
            <a:gdLst>
              <a:gd name="connsiteX0" fmla="*/ 104242 w 104241"/>
              <a:gd name="connsiteY0" fmla="*/ 44183 h 96818"/>
              <a:gd name="connsiteX1" fmla="*/ 52807 w 104241"/>
              <a:gd name="connsiteY1" fmla="*/ 120 h 96818"/>
              <a:gd name="connsiteX2" fmla="*/ 86 w 104241"/>
              <a:gd name="connsiteY2" fmla="*/ 45983 h 96818"/>
              <a:gd name="connsiteX3" fmla="*/ 0 w 104241"/>
              <a:gd name="connsiteY3" fmla="*/ 48469 h 96818"/>
              <a:gd name="connsiteX4" fmla="*/ 52807 w 104241"/>
              <a:gd name="connsiteY4" fmla="*/ 96818 h 96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41" h="96818">
                <a:moveTo>
                  <a:pt x="104242" y="44183"/>
                </a:moveTo>
                <a:cubicBezTo>
                  <a:pt x="100041" y="18980"/>
                  <a:pt x="78353" y="463"/>
                  <a:pt x="52807" y="120"/>
                </a:cubicBezTo>
                <a:cubicBezTo>
                  <a:pt x="25632" y="-1766"/>
                  <a:pt x="1972" y="18723"/>
                  <a:pt x="86" y="45983"/>
                </a:cubicBezTo>
                <a:cubicBezTo>
                  <a:pt x="0" y="46841"/>
                  <a:pt x="0" y="47698"/>
                  <a:pt x="0" y="48469"/>
                </a:cubicBezTo>
                <a:cubicBezTo>
                  <a:pt x="0" y="77616"/>
                  <a:pt x="26403" y="90646"/>
                  <a:pt x="52807" y="96818"/>
                </a:cubicBezTo>
              </a:path>
            </a:pathLst>
          </a:custGeom>
          <a:noFill/>
          <a:ln w="6350" cap="rnd">
            <a:solidFill>
              <a:srgbClr val="749FFF"/>
            </a:solidFill>
            <a:prstDash val="solid"/>
            <a:round/>
          </a:ln>
        </p:spPr>
        <p:txBody>
          <a:bodyPr rtlCol="0" anchor="ctr"/>
          <a:lstStyle/>
          <a:p>
            <a:endParaRPr lang="en-UA"/>
          </a:p>
        </p:txBody>
      </p:sp>
      <p:sp>
        <p:nvSpPr>
          <p:cNvPr id="204" name="Freeform 203">
            <a:extLst>
              <a:ext uri="{FF2B5EF4-FFF2-40B4-BE49-F238E27FC236}">
                <a16:creationId xmlns:a16="http://schemas.microsoft.com/office/drawing/2014/main" id="{C50DC4F1-6E3E-B628-EE5D-5C75B194B2B7}"/>
              </a:ext>
            </a:extLst>
          </p:cNvPr>
          <p:cNvSpPr/>
          <p:nvPr/>
        </p:nvSpPr>
        <p:spPr>
          <a:xfrm>
            <a:off x="2210371" y="5250192"/>
            <a:ext cx="129039" cy="117357"/>
          </a:xfrm>
          <a:custGeom>
            <a:avLst/>
            <a:gdLst>
              <a:gd name="connsiteX0" fmla="*/ 2 w 105615"/>
              <a:gd name="connsiteY0" fmla="*/ 43548 h 96989"/>
              <a:gd name="connsiteX1" fmla="*/ 52294 w 105615"/>
              <a:gd name="connsiteY1" fmla="*/ 96869 h 96989"/>
              <a:gd name="connsiteX2" fmla="*/ 52809 w 105615"/>
              <a:gd name="connsiteY2" fmla="*/ 96869 h 96989"/>
              <a:gd name="connsiteX3" fmla="*/ 105530 w 105615"/>
              <a:gd name="connsiteY3" fmla="*/ 51006 h 96989"/>
              <a:gd name="connsiteX4" fmla="*/ 105615 w 105615"/>
              <a:gd name="connsiteY4" fmla="*/ 48520 h 96989"/>
              <a:gd name="connsiteX5" fmla="*/ 52809 w 105615"/>
              <a:gd name="connsiteY5" fmla="*/ 0 h 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615" h="96989">
                <a:moveTo>
                  <a:pt x="2" y="43548"/>
                </a:moveTo>
                <a:cubicBezTo>
                  <a:pt x="-255" y="72695"/>
                  <a:pt x="23148" y="96612"/>
                  <a:pt x="52294" y="96869"/>
                </a:cubicBezTo>
                <a:cubicBezTo>
                  <a:pt x="52466" y="96869"/>
                  <a:pt x="52637" y="96869"/>
                  <a:pt x="52809" y="96869"/>
                </a:cubicBezTo>
                <a:cubicBezTo>
                  <a:pt x="79984" y="98755"/>
                  <a:pt x="103644" y="78267"/>
                  <a:pt x="105530" y="51006"/>
                </a:cubicBezTo>
                <a:cubicBezTo>
                  <a:pt x="105615" y="50149"/>
                  <a:pt x="105615" y="49292"/>
                  <a:pt x="105615" y="48520"/>
                </a:cubicBezTo>
                <a:cubicBezTo>
                  <a:pt x="105615" y="19374"/>
                  <a:pt x="79212" y="6172"/>
                  <a:pt x="52809" y="0"/>
                </a:cubicBezTo>
              </a:path>
            </a:pathLst>
          </a:custGeom>
          <a:noFill/>
          <a:ln w="6350" cap="rnd">
            <a:solidFill>
              <a:srgbClr val="749FFF"/>
            </a:solidFill>
            <a:prstDash val="solid"/>
            <a:round/>
          </a:ln>
        </p:spPr>
        <p:txBody>
          <a:bodyPr rtlCol="0" anchor="ctr"/>
          <a:lstStyle/>
          <a:p>
            <a:endParaRPr lang="en-UA"/>
          </a:p>
        </p:txBody>
      </p:sp>
      <p:sp>
        <p:nvSpPr>
          <p:cNvPr id="205" name="Freeform 204">
            <a:extLst>
              <a:ext uri="{FF2B5EF4-FFF2-40B4-BE49-F238E27FC236}">
                <a16:creationId xmlns:a16="http://schemas.microsoft.com/office/drawing/2014/main" id="{BA97908C-5CAB-1314-E349-048819D4E00A}"/>
              </a:ext>
            </a:extLst>
          </p:cNvPr>
          <p:cNvSpPr/>
          <p:nvPr/>
        </p:nvSpPr>
        <p:spPr>
          <a:xfrm>
            <a:off x="2274891" y="5101239"/>
            <a:ext cx="10473" cy="31948"/>
          </a:xfrm>
          <a:custGeom>
            <a:avLst/>
            <a:gdLst>
              <a:gd name="connsiteX0" fmla="*/ 0 w 8572"/>
              <a:gd name="connsiteY0" fmla="*/ 26403 h 26403"/>
              <a:gd name="connsiteX1" fmla="*/ 0 w 8572"/>
              <a:gd name="connsiteY1" fmla="*/ 0 h 26403"/>
            </a:gdLst>
            <a:ahLst/>
            <a:cxnLst>
              <a:cxn ang="0">
                <a:pos x="connsiteX0" y="connsiteY0"/>
              </a:cxn>
              <a:cxn ang="0">
                <a:pos x="connsiteX1" y="connsiteY1"/>
              </a:cxn>
            </a:cxnLst>
            <a:rect l="l" t="t" r="r" b="b"/>
            <a:pathLst>
              <a:path w="8572" h="26403">
                <a:moveTo>
                  <a:pt x="0" y="26403"/>
                </a:moveTo>
                <a:lnTo>
                  <a:pt x="0" y="0"/>
                </a:lnTo>
              </a:path>
            </a:pathLst>
          </a:custGeom>
          <a:ln w="6350" cap="rnd">
            <a:solidFill>
              <a:srgbClr val="749FFF"/>
            </a:solidFill>
            <a:prstDash val="solid"/>
            <a:round/>
          </a:ln>
        </p:spPr>
        <p:txBody>
          <a:bodyPr rtlCol="0" anchor="ctr"/>
          <a:lstStyle/>
          <a:p>
            <a:endParaRPr lang="en-UA"/>
          </a:p>
        </p:txBody>
      </p:sp>
      <p:sp>
        <p:nvSpPr>
          <p:cNvPr id="206" name="Freeform 205">
            <a:extLst>
              <a:ext uri="{FF2B5EF4-FFF2-40B4-BE49-F238E27FC236}">
                <a16:creationId xmlns:a16="http://schemas.microsoft.com/office/drawing/2014/main" id="{47A2078A-714A-DD11-B6E2-471503E5C16A}"/>
              </a:ext>
            </a:extLst>
          </p:cNvPr>
          <p:cNvSpPr/>
          <p:nvPr/>
        </p:nvSpPr>
        <p:spPr>
          <a:xfrm>
            <a:off x="2274891" y="5367403"/>
            <a:ext cx="10473" cy="31948"/>
          </a:xfrm>
          <a:custGeom>
            <a:avLst/>
            <a:gdLst>
              <a:gd name="connsiteX0" fmla="*/ 0 w 8572"/>
              <a:gd name="connsiteY0" fmla="*/ 26403 h 26403"/>
              <a:gd name="connsiteX1" fmla="*/ 0 w 8572"/>
              <a:gd name="connsiteY1" fmla="*/ 0 h 26403"/>
            </a:gdLst>
            <a:ahLst/>
            <a:cxnLst>
              <a:cxn ang="0">
                <a:pos x="connsiteX0" y="connsiteY0"/>
              </a:cxn>
              <a:cxn ang="0">
                <a:pos x="connsiteX1" y="connsiteY1"/>
              </a:cxn>
            </a:cxnLst>
            <a:rect l="l" t="t" r="r" b="b"/>
            <a:pathLst>
              <a:path w="8572" h="26403">
                <a:moveTo>
                  <a:pt x="0" y="26403"/>
                </a:moveTo>
                <a:lnTo>
                  <a:pt x="0" y="0"/>
                </a:lnTo>
              </a:path>
            </a:pathLst>
          </a:custGeom>
          <a:ln w="6350" cap="rnd">
            <a:solidFill>
              <a:srgbClr val="749FFF"/>
            </a:solidFill>
            <a:prstDash val="solid"/>
            <a:round/>
          </a:ln>
        </p:spPr>
        <p:txBody>
          <a:bodyPr rtlCol="0" anchor="ctr"/>
          <a:lstStyle/>
          <a:p>
            <a:endParaRPr lang="en-UA"/>
          </a:p>
        </p:txBody>
      </p:sp>
      <p:sp>
        <p:nvSpPr>
          <p:cNvPr id="207" name="Freeform 206">
            <a:extLst>
              <a:ext uri="{FF2B5EF4-FFF2-40B4-BE49-F238E27FC236}">
                <a16:creationId xmlns:a16="http://schemas.microsoft.com/office/drawing/2014/main" id="{65710ED5-A6EB-41DF-074E-C0D7E8F3EF84}"/>
              </a:ext>
            </a:extLst>
          </p:cNvPr>
          <p:cNvSpPr/>
          <p:nvPr/>
        </p:nvSpPr>
        <p:spPr>
          <a:xfrm>
            <a:off x="1887362" y="5424454"/>
            <a:ext cx="251370" cy="62236"/>
          </a:xfrm>
          <a:custGeom>
            <a:avLst/>
            <a:gdLst>
              <a:gd name="connsiteX0" fmla="*/ 0 w 205740"/>
              <a:gd name="connsiteY0" fmla="*/ 0 h 51435"/>
              <a:gd name="connsiteX1" fmla="*/ 205740 w 205740"/>
              <a:gd name="connsiteY1" fmla="*/ 0 h 51435"/>
              <a:gd name="connsiteX2" fmla="*/ 205740 w 205740"/>
              <a:gd name="connsiteY2" fmla="*/ 51435 h 51435"/>
              <a:gd name="connsiteX3" fmla="*/ 0 w 205740"/>
              <a:gd name="connsiteY3" fmla="*/ 51435 h 51435"/>
            </a:gdLst>
            <a:ahLst/>
            <a:cxnLst>
              <a:cxn ang="0">
                <a:pos x="connsiteX0" y="connsiteY0"/>
              </a:cxn>
              <a:cxn ang="0">
                <a:pos x="connsiteX1" y="connsiteY1"/>
              </a:cxn>
              <a:cxn ang="0">
                <a:pos x="connsiteX2" y="connsiteY2"/>
              </a:cxn>
              <a:cxn ang="0">
                <a:pos x="connsiteX3" y="connsiteY3"/>
              </a:cxn>
            </a:cxnLst>
            <a:rect l="l" t="t" r="r" b="b"/>
            <a:pathLst>
              <a:path w="205740" h="51435">
                <a:moveTo>
                  <a:pt x="0" y="0"/>
                </a:moveTo>
                <a:lnTo>
                  <a:pt x="205740" y="0"/>
                </a:lnTo>
                <a:lnTo>
                  <a:pt x="205740" y="51435"/>
                </a:lnTo>
                <a:lnTo>
                  <a:pt x="0" y="51435"/>
                </a:lnTo>
                <a:close/>
              </a:path>
            </a:pathLst>
          </a:custGeom>
          <a:solidFill>
            <a:srgbClr val="92B3FE"/>
          </a:solidFill>
          <a:ln w="6350" cap="rnd">
            <a:solidFill>
              <a:schemeClr val="bg2"/>
            </a:solidFill>
            <a:prstDash val="solid"/>
            <a:round/>
          </a:ln>
        </p:spPr>
        <p:txBody>
          <a:bodyPr rtlCol="0" anchor="ctr"/>
          <a:lstStyle/>
          <a:p>
            <a:endParaRPr lang="en-UA"/>
          </a:p>
        </p:txBody>
      </p:sp>
      <p:sp>
        <p:nvSpPr>
          <p:cNvPr id="208" name="Freeform 207">
            <a:extLst>
              <a:ext uri="{FF2B5EF4-FFF2-40B4-BE49-F238E27FC236}">
                <a16:creationId xmlns:a16="http://schemas.microsoft.com/office/drawing/2014/main" id="{DDA51F21-262F-CB7D-4965-274A32B89739}"/>
              </a:ext>
            </a:extLst>
          </p:cNvPr>
          <p:cNvSpPr/>
          <p:nvPr/>
        </p:nvSpPr>
        <p:spPr>
          <a:xfrm>
            <a:off x="1845467" y="5362217"/>
            <a:ext cx="251370" cy="62236"/>
          </a:xfrm>
          <a:custGeom>
            <a:avLst/>
            <a:gdLst>
              <a:gd name="connsiteX0" fmla="*/ 0 w 205740"/>
              <a:gd name="connsiteY0" fmla="*/ 0 h 51435"/>
              <a:gd name="connsiteX1" fmla="*/ 205740 w 205740"/>
              <a:gd name="connsiteY1" fmla="*/ 0 h 51435"/>
              <a:gd name="connsiteX2" fmla="*/ 205740 w 205740"/>
              <a:gd name="connsiteY2" fmla="*/ 51435 h 51435"/>
              <a:gd name="connsiteX3" fmla="*/ 0 w 205740"/>
              <a:gd name="connsiteY3" fmla="*/ 51435 h 51435"/>
            </a:gdLst>
            <a:ahLst/>
            <a:cxnLst>
              <a:cxn ang="0">
                <a:pos x="connsiteX0" y="connsiteY0"/>
              </a:cxn>
              <a:cxn ang="0">
                <a:pos x="connsiteX1" y="connsiteY1"/>
              </a:cxn>
              <a:cxn ang="0">
                <a:pos x="connsiteX2" y="connsiteY2"/>
              </a:cxn>
              <a:cxn ang="0">
                <a:pos x="connsiteX3" y="connsiteY3"/>
              </a:cxn>
            </a:cxnLst>
            <a:rect l="l" t="t" r="r" b="b"/>
            <a:pathLst>
              <a:path w="205740" h="51435">
                <a:moveTo>
                  <a:pt x="0" y="0"/>
                </a:moveTo>
                <a:lnTo>
                  <a:pt x="205740" y="0"/>
                </a:lnTo>
                <a:lnTo>
                  <a:pt x="205740" y="51435"/>
                </a:lnTo>
                <a:lnTo>
                  <a:pt x="0" y="51435"/>
                </a:lnTo>
                <a:close/>
              </a:path>
            </a:pathLst>
          </a:custGeom>
          <a:solidFill>
            <a:srgbClr val="92B3FE"/>
          </a:solidFill>
          <a:ln w="6350" cap="rnd">
            <a:solidFill>
              <a:schemeClr val="bg2"/>
            </a:solidFill>
            <a:prstDash val="solid"/>
            <a:round/>
          </a:ln>
        </p:spPr>
        <p:txBody>
          <a:bodyPr rtlCol="0" anchor="ctr"/>
          <a:lstStyle/>
          <a:p>
            <a:endParaRPr lang="en-UA"/>
          </a:p>
        </p:txBody>
      </p:sp>
      <p:sp>
        <p:nvSpPr>
          <p:cNvPr id="209" name="Freeform 208">
            <a:extLst>
              <a:ext uri="{FF2B5EF4-FFF2-40B4-BE49-F238E27FC236}">
                <a16:creationId xmlns:a16="http://schemas.microsoft.com/office/drawing/2014/main" id="{5DB8F029-B2A2-038C-8E1F-E4313311D89C}"/>
              </a:ext>
            </a:extLst>
          </p:cNvPr>
          <p:cNvSpPr/>
          <p:nvPr/>
        </p:nvSpPr>
        <p:spPr>
          <a:xfrm>
            <a:off x="1908309" y="5299981"/>
            <a:ext cx="251370" cy="62236"/>
          </a:xfrm>
          <a:custGeom>
            <a:avLst/>
            <a:gdLst>
              <a:gd name="connsiteX0" fmla="*/ 0 w 205740"/>
              <a:gd name="connsiteY0" fmla="*/ 0 h 51435"/>
              <a:gd name="connsiteX1" fmla="*/ 205740 w 205740"/>
              <a:gd name="connsiteY1" fmla="*/ 0 h 51435"/>
              <a:gd name="connsiteX2" fmla="*/ 205740 w 205740"/>
              <a:gd name="connsiteY2" fmla="*/ 51435 h 51435"/>
              <a:gd name="connsiteX3" fmla="*/ 0 w 205740"/>
              <a:gd name="connsiteY3" fmla="*/ 51435 h 51435"/>
            </a:gdLst>
            <a:ahLst/>
            <a:cxnLst>
              <a:cxn ang="0">
                <a:pos x="connsiteX0" y="connsiteY0"/>
              </a:cxn>
              <a:cxn ang="0">
                <a:pos x="connsiteX1" y="connsiteY1"/>
              </a:cxn>
              <a:cxn ang="0">
                <a:pos x="connsiteX2" y="connsiteY2"/>
              </a:cxn>
              <a:cxn ang="0">
                <a:pos x="connsiteX3" y="connsiteY3"/>
              </a:cxn>
            </a:cxnLst>
            <a:rect l="l" t="t" r="r" b="b"/>
            <a:pathLst>
              <a:path w="205740" h="51435">
                <a:moveTo>
                  <a:pt x="0" y="0"/>
                </a:moveTo>
                <a:lnTo>
                  <a:pt x="205740" y="0"/>
                </a:lnTo>
                <a:lnTo>
                  <a:pt x="205740" y="51435"/>
                </a:lnTo>
                <a:lnTo>
                  <a:pt x="0" y="51435"/>
                </a:lnTo>
                <a:close/>
              </a:path>
            </a:pathLst>
          </a:custGeom>
          <a:solidFill>
            <a:srgbClr val="92B3FE"/>
          </a:solidFill>
          <a:ln w="6350" cap="rnd">
            <a:solidFill>
              <a:schemeClr val="bg2"/>
            </a:solidFill>
            <a:prstDash val="solid"/>
            <a:round/>
          </a:ln>
        </p:spPr>
        <p:txBody>
          <a:bodyPr rtlCol="0" anchor="ctr"/>
          <a:lstStyle/>
          <a:p>
            <a:endParaRPr lang="en-UA"/>
          </a:p>
        </p:txBody>
      </p:sp>
      <p:sp>
        <p:nvSpPr>
          <p:cNvPr id="217" name="TextBox 216">
            <a:extLst>
              <a:ext uri="{FF2B5EF4-FFF2-40B4-BE49-F238E27FC236}">
                <a16:creationId xmlns:a16="http://schemas.microsoft.com/office/drawing/2014/main" id="{3758EA1D-477D-D682-CC64-1A9525F2D915}"/>
              </a:ext>
            </a:extLst>
          </p:cNvPr>
          <p:cNvSpPr txBox="1"/>
          <p:nvPr/>
        </p:nvSpPr>
        <p:spPr>
          <a:xfrm>
            <a:off x="9425995" y="2879071"/>
            <a:ext cx="1302966" cy="502261"/>
          </a:xfrm>
          <a:prstGeom prst="rect">
            <a:avLst/>
          </a:prstGeom>
          <a:noFill/>
        </p:spPr>
        <p:txBody>
          <a:bodyPr wrap="square" lIns="0" rIns="0" rtlCol="0">
            <a:noAutofit/>
          </a:bodyPr>
          <a:lstStyle/>
          <a:p>
            <a:pPr>
              <a:lnSpc>
                <a:spcPts val="1600"/>
              </a:lnSpc>
            </a:pPr>
            <a:r>
              <a:rPr lang="en-US" sz="1100" dirty="0">
                <a:solidFill>
                  <a:schemeClr val="bg1"/>
                </a:solidFill>
                <a:latin typeface="Montserrat" panose="00000500000000000000" pitchFamily="50" charset="0"/>
              </a:rPr>
              <a:t>Estimated Year-over-Year growth</a:t>
            </a:r>
          </a:p>
        </p:txBody>
      </p:sp>
      <p:sp>
        <p:nvSpPr>
          <p:cNvPr id="218" name="TextBox 217">
            <a:extLst>
              <a:ext uri="{FF2B5EF4-FFF2-40B4-BE49-F238E27FC236}">
                <a16:creationId xmlns:a16="http://schemas.microsoft.com/office/drawing/2014/main" id="{350FC823-1C5C-0EA6-3DFD-2E323DC28FEC}"/>
              </a:ext>
            </a:extLst>
          </p:cNvPr>
          <p:cNvSpPr txBox="1"/>
          <p:nvPr/>
        </p:nvSpPr>
        <p:spPr>
          <a:xfrm>
            <a:off x="9425995" y="4386471"/>
            <a:ext cx="1598786" cy="1171953"/>
          </a:xfrm>
          <a:prstGeom prst="rect">
            <a:avLst/>
          </a:prstGeom>
          <a:noFill/>
        </p:spPr>
        <p:txBody>
          <a:bodyPr wrap="square" lIns="0" rIns="0" rtlCol="0">
            <a:noAutofit/>
          </a:bodyPr>
          <a:lstStyle/>
          <a:p>
            <a:pPr>
              <a:lnSpc>
                <a:spcPts val="1600"/>
              </a:lnSpc>
            </a:pPr>
            <a:r>
              <a:rPr lang="en-US" sz="1100" dirty="0">
                <a:solidFill>
                  <a:schemeClr val="tx2"/>
                </a:solidFill>
                <a:latin typeface="Montserrat" panose="00000500000000000000" pitchFamily="50" charset="0"/>
              </a:rPr>
              <a:t>The market is </a:t>
            </a:r>
            <a:r>
              <a:rPr lang="en-US" sz="1100" b="1" dirty="0">
                <a:solidFill>
                  <a:schemeClr val="tx2"/>
                </a:solidFill>
                <a:latin typeface="Montserrat" panose="00000500000000000000" pitchFamily="50" charset="0"/>
              </a:rPr>
              <a:t>fragmented</a:t>
            </a:r>
            <a:r>
              <a:rPr lang="en-US" sz="1100" dirty="0">
                <a:solidFill>
                  <a:schemeClr val="tx2"/>
                </a:solidFill>
                <a:latin typeface="Montserrat" panose="00000500000000000000" pitchFamily="50" charset="0"/>
              </a:rPr>
              <a:t> </a:t>
            </a:r>
            <a:br>
              <a:rPr lang="en-US" sz="1100" dirty="0">
                <a:solidFill>
                  <a:schemeClr val="tx2"/>
                </a:solidFill>
                <a:latin typeface="Montserrat" panose="00000500000000000000" pitchFamily="50" charset="0"/>
              </a:rPr>
            </a:br>
            <a:r>
              <a:rPr lang="en-US" sz="1100" dirty="0">
                <a:solidFill>
                  <a:schemeClr val="tx2"/>
                </a:solidFill>
                <a:latin typeface="Montserrat" panose="00000500000000000000" pitchFamily="50" charset="0"/>
              </a:rPr>
              <a:t>w/ several existing powerful players</a:t>
            </a:r>
          </a:p>
        </p:txBody>
      </p:sp>
      <p:sp>
        <p:nvSpPr>
          <p:cNvPr id="219" name="TextBox 218">
            <a:extLst>
              <a:ext uri="{FF2B5EF4-FFF2-40B4-BE49-F238E27FC236}">
                <a16:creationId xmlns:a16="http://schemas.microsoft.com/office/drawing/2014/main" id="{0A176E10-7810-B3F9-5E55-8BA9C08AC1AD}"/>
              </a:ext>
            </a:extLst>
          </p:cNvPr>
          <p:cNvSpPr txBox="1"/>
          <p:nvPr/>
        </p:nvSpPr>
        <p:spPr>
          <a:xfrm>
            <a:off x="2943928" y="4836455"/>
            <a:ext cx="1564358" cy="478544"/>
          </a:xfrm>
          <a:prstGeom prst="rect">
            <a:avLst/>
          </a:prstGeom>
          <a:noFill/>
        </p:spPr>
        <p:txBody>
          <a:bodyPr wrap="square" lIns="0" rIns="0" rtlCol="0">
            <a:noAutofit/>
          </a:bodyPr>
          <a:lstStyle/>
          <a:p>
            <a:pPr>
              <a:lnSpc>
                <a:spcPts val="1600"/>
              </a:lnSpc>
            </a:pPr>
            <a:r>
              <a:rPr lang="en-US" sz="1100" dirty="0">
                <a:solidFill>
                  <a:schemeClr val="tx2"/>
                </a:solidFill>
                <a:latin typeface="Montserrat" panose="00000500000000000000" pitchFamily="50" charset="0"/>
              </a:rPr>
              <a:t>Market size in 20XX</a:t>
            </a:r>
          </a:p>
        </p:txBody>
      </p:sp>
      <p:grpSp>
        <p:nvGrpSpPr>
          <p:cNvPr id="7" name="Group 6">
            <a:extLst>
              <a:ext uri="{FF2B5EF4-FFF2-40B4-BE49-F238E27FC236}">
                <a16:creationId xmlns:a16="http://schemas.microsoft.com/office/drawing/2014/main" id="{B432A421-9F12-61EF-709E-B01AC693AE05}"/>
              </a:ext>
            </a:extLst>
          </p:cNvPr>
          <p:cNvGrpSpPr/>
          <p:nvPr/>
        </p:nvGrpSpPr>
        <p:grpSpPr>
          <a:xfrm>
            <a:off x="2975790" y="2483304"/>
            <a:ext cx="1609623" cy="674346"/>
            <a:chOff x="2975988" y="2483304"/>
            <a:chExt cx="1609623" cy="674346"/>
          </a:xfrm>
        </p:grpSpPr>
        <p:sp>
          <p:nvSpPr>
            <p:cNvPr id="220" name="TextBox 219">
              <a:extLst>
                <a:ext uri="{FF2B5EF4-FFF2-40B4-BE49-F238E27FC236}">
                  <a16:creationId xmlns:a16="http://schemas.microsoft.com/office/drawing/2014/main" id="{156465A1-C2F3-5ADB-8616-E6129C11CB2D}"/>
                </a:ext>
              </a:extLst>
            </p:cNvPr>
            <p:cNvSpPr txBox="1"/>
            <p:nvPr/>
          </p:nvSpPr>
          <p:spPr>
            <a:xfrm>
              <a:off x="2975988" y="2882283"/>
              <a:ext cx="1609621" cy="275367"/>
            </a:xfrm>
            <a:prstGeom prst="rect">
              <a:avLst/>
            </a:prstGeom>
            <a:noFill/>
          </p:spPr>
          <p:txBody>
            <a:bodyPr wrap="square" lIns="0" rIns="0" rtlCol="0">
              <a:noAutofit/>
            </a:bodyPr>
            <a:lstStyle/>
            <a:p>
              <a:pPr>
                <a:lnSpc>
                  <a:spcPts val="1600"/>
                </a:lnSpc>
              </a:pPr>
              <a:r>
                <a:rPr lang="en-US" sz="1100" dirty="0">
                  <a:solidFill>
                    <a:schemeClr val="bg1"/>
                  </a:solidFill>
                  <a:latin typeface="Montserrat" panose="00000500000000000000" pitchFamily="50" charset="0"/>
                </a:rPr>
                <a:t>Market size growth</a:t>
              </a:r>
            </a:p>
          </p:txBody>
        </p:sp>
        <p:sp>
          <p:nvSpPr>
            <p:cNvPr id="222" name="TextBox 221">
              <a:extLst>
                <a:ext uri="{FF2B5EF4-FFF2-40B4-BE49-F238E27FC236}">
                  <a16:creationId xmlns:a16="http://schemas.microsoft.com/office/drawing/2014/main" id="{FF019BBF-99B8-0057-0B29-03627C6E6906}"/>
                </a:ext>
              </a:extLst>
            </p:cNvPr>
            <p:cNvSpPr txBox="1"/>
            <p:nvPr/>
          </p:nvSpPr>
          <p:spPr>
            <a:xfrm>
              <a:off x="2975989" y="2483304"/>
              <a:ext cx="1609622" cy="471168"/>
            </a:xfrm>
            <a:prstGeom prst="rect">
              <a:avLst/>
            </a:prstGeom>
            <a:noFill/>
          </p:spPr>
          <p:txBody>
            <a:bodyPr wrap="square" lIns="0" rIns="0" rtlCol="0" anchor="ctr">
              <a:noAutofit/>
            </a:bodyPr>
            <a:lstStyle/>
            <a:p>
              <a:pPr>
                <a:lnSpc>
                  <a:spcPct val="90000"/>
                </a:lnSpc>
              </a:pPr>
              <a:r>
                <a:rPr lang="en-US" sz="2800" b="1" dirty="0">
                  <a:solidFill>
                    <a:schemeClr val="bg1"/>
                  </a:solidFill>
                  <a:latin typeface="Montserrat" panose="00000500000000000000" pitchFamily="50" charset="0"/>
                </a:rPr>
                <a:t>$4.16B</a:t>
              </a:r>
            </a:p>
          </p:txBody>
        </p:sp>
      </p:grpSp>
      <p:sp>
        <p:nvSpPr>
          <p:cNvPr id="216" name="TextBox 215">
            <a:extLst>
              <a:ext uri="{FF2B5EF4-FFF2-40B4-BE49-F238E27FC236}">
                <a16:creationId xmlns:a16="http://schemas.microsoft.com/office/drawing/2014/main" id="{9F5360F2-B4F7-7BC2-C9A3-E81CE5B3C55F}"/>
              </a:ext>
            </a:extLst>
          </p:cNvPr>
          <p:cNvSpPr txBox="1"/>
          <p:nvPr/>
        </p:nvSpPr>
        <p:spPr>
          <a:xfrm>
            <a:off x="6200983" y="2879071"/>
            <a:ext cx="1530661" cy="471168"/>
          </a:xfrm>
          <a:prstGeom prst="rect">
            <a:avLst/>
          </a:prstGeom>
          <a:noFill/>
        </p:spPr>
        <p:txBody>
          <a:bodyPr wrap="square" lIns="0" rIns="0" rtlCol="0">
            <a:noAutofit/>
          </a:bodyPr>
          <a:lstStyle/>
          <a:p>
            <a:pPr>
              <a:lnSpc>
                <a:spcPts val="1600"/>
              </a:lnSpc>
            </a:pPr>
            <a:r>
              <a:rPr lang="en-US" sz="1100" b="1" dirty="0">
                <a:solidFill>
                  <a:schemeClr val="tx2"/>
                </a:solidFill>
                <a:latin typeface="Montserrat" panose="00000500000000000000" pitchFamily="50" charset="0"/>
              </a:rPr>
              <a:t>CAGR</a:t>
            </a:r>
            <a:r>
              <a:rPr lang="en-US" sz="1100" dirty="0">
                <a:solidFill>
                  <a:schemeClr val="tx2"/>
                </a:solidFill>
                <a:latin typeface="Montserrat" panose="00000500000000000000" pitchFamily="50" charset="0"/>
              </a:rPr>
              <a:t> w/ continuous</a:t>
            </a:r>
            <a:r>
              <a:rPr lang="en-US" sz="1100" b="1" dirty="0">
                <a:solidFill>
                  <a:schemeClr val="tx2"/>
                </a:solidFill>
                <a:latin typeface="Montserrat" panose="00000500000000000000" pitchFamily="50" charset="0"/>
              </a:rPr>
              <a:t> </a:t>
            </a:r>
            <a:r>
              <a:rPr lang="en-US" sz="1100" dirty="0">
                <a:solidFill>
                  <a:schemeClr val="tx2"/>
                </a:solidFill>
                <a:latin typeface="Montserrat" panose="00000500000000000000" pitchFamily="50" charset="0"/>
              </a:rPr>
              <a:t>momentum</a:t>
            </a:r>
          </a:p>
        </p:txBody>
      </p:sp>
      <p:sp>
        <p:nvSpPr>
          <p:cNvPr id="223" name="TextBox 222">
            <a:extLst>
              <a:ext uri="{FF2B5EF4-FFF2-40B4-BE49-F238E27FC236}">
                <a16:creationId xmlns:a16="http://schemas.microsoft.com/office/drawing/2014/main" id="{7BD2F7C0-DC29-3A6D-654A-6B91D181E90A}"/>
              </a:ext>
            </a:extLst>
          </p:cNvPr>
          <p:cNvSpPr txBox="1"/>
          <p:nvPr/>
        </p:nvSpPr>
        <p:spPr>
          <a:xfrm>
            <a:off x="6200983" y="2480092"/>
            <a:ext cx="1609622" cy="471168"/>
          </a:xfrm>
          <a:prstGeom prst="rect">
            <a:avLst/>
          </a:prstGeom>
          <a:noFill/>
        </p:spPr>
        <p:txBody>
          <a:bodyPr wrap="square" lIns="0" rIns="0" rtlCol="0" anchor="ctr">
            <a:noAutofit/>
          </a:bodyPr>
          <a:lstStyle/>
          <a:p>
            <a:pPr>
              <a:lnSpc>
                <a:spcPct val="90000"/>
              </a:lnSpc>
            </a:pPr>
            <a:r>
              <a:rPr lang="en-US" sz="2800" b="1" dirty="0">
                <a:solidFill>
                  <a:schemeClr val="accent1"/>
                </a:solidFill>
                <a:latin typeface="Montserrat" panose="00000500000000000000" pitchFamily="50" charset="0"/>
              </a:rPr>
              <a:t>8.18%</a:t>
            </a:r>
          </a:p>
        </p:txBody>
      </p:sp>
      <p:sp>
        <p:nvSpPr>
          <p:cNvPr id="224" name="TextBox 223">
            <a:extLst>
              <a:ext uri="{FF2B5EF4-FFF2-40B4-BE49-F238E27FC236}">
                <a16:creationId xmlns:a16="http://schemas.microsoft.com/office/drawing/2014/main" id="{AB16E356-BBBC-BE56-B993-3801569E3F45}"/>
              </a:ext>
            </a:extLst>
          </p:cNvPr>
          <p:cNvSpPr txBox="1"/>
          <p:nvPr/>
        </p:nvSpPr>
        <p:spPr>
          <a:xfrm>
            <a:off x="9425994" y="2480092"/>
            <a:ext cx="1609622" cy="471168"/>
          </a:xfrm>
          <a:prstGeom prst="rect">
            <a:avLst/>
          </a:prstGeom>
          <a:noFill/>
        </p:spPr>
        <p:txBody>
          <a:bodyPr wrap="square" lIns="0" rIns="0" rtlCol="0" anchor="ctr">
            <a:noAutofit/>
          </a:bodyPr>
          <a:lstStyle/>
          <a:p>
            <a:pPr>
              <a:lnSpc>
                <a:spcPct val="90000"/>
              </a:lnSpc>
            </a:pPr>
            <a:r>
              <a:rPr lang="en-US" sz="2800" b="1" dirty="0">
                <a:solidFill>
                  <a:schemeClr val="bg1"/>
                </a:solidFill>
                <a:latin typeface="Montserrat" panose="00000500000000000000" pitchFamily="50" charset="0"/>
              </a:rPr>
              <a:t>7.73%</a:t>
            </a:r>
          </a:p>
        </p:txBody>
      </p:sp>
      <p:grpSp>
        <p:nvGrpSpPr>
          <p:cNvPr id="9" name="Group 8">
            <a:extLst>
              <a:ext uri="{FF2B5EF4-FFF2-40B4-BE49-F238E27FC236}">
                <a16:creationId xmlns:a16="http://schemas.microsoft.com/office/drawing/2014/main" id="{31D99160-7601-A04D-381F-B069C5DC15C6}"/>
              </a:ext>
            </a:extLst>
          </p:cNvPr>
          <p:cNvGrpSpPr/>
          <p:nvPr/>
        </p:nvGrpSpPr>
        <p:grpSpPr>
          <a:xfrm>
            <a:off x="6200983" y="4386471"/>
            <a:ext cx="1609622" cy="897436"/>
            <a:chOff x="6200983" y="4374279"/>
            <a:chExt cx="1609622" cy="897436"/>
          </a:xfrm>
        </p:grpSpPr>
        <p:sp>
          <p:nvSpPr>
            <p:cNvPr id="221" name="TextBox 220">
              <a:extLst>
                <a:ext uri="{FF2B5EF4-FFF2-40B4-BE49-F238E27FC236}">
                  <a16:creationId xmlns:a16="http://schemas.microsoft.com/office/drawing/2014/main" id="{C6DAC69B-C03F-9D7B-823A-A9C86197564B}"/>
                </a:ext>
              </a:extLst>
            </p:cNvPr>
            <p:cNvSpPr txBox="1"/>
            <p:nvPr/>
          </p:nvSpPr>
          <p:spPr>
            <a:xfrm>
              <a:off x="6202746" y="4777452"/>
              <a:ext cx="1528898" cy="494263"/>
            </a:xfrm>
            <a:prstGeom prst="rect">
              <a:avLst/>
            </a:prstGeom>
            <a:noFill/>
          </p:spPr>
          <p:txBody>
            <a:bodyPr wrap="square" lIns="0" rIns="0" rtlCol="0">
              <a:noAutofit/>
            </a:bodyPr>
            <a:lstStyle/>
            <a:p>
              <a:pPr>
                <a:lnSpc>
                  <a:spcPts val="1600"/>
                </a:lnSpc>
              </a:pPr>
              <a:r>
                <a:rPr lang="en-US" sz="1100" dirty="0">
                  <a:solidFill>
                    <a:schemeClr val="bg1"/>
                  </a:solidFill>
                  <a:latin typeface="Montserrat" panose="00000500000000000000" pitchFamily="50" charset="0"/>
                </a:rPr>
                <a:t>of growth will come from </a:t>
              </a:r>
              <a:r>
                <a:rPr lang="en-US" sz="1100" b="1" dirty="0">
                  <a:solidFill>
                    <a:schemeClr val="bg1"/>
                  </a:solidFill>
                  <a:latin typeface="Montserrat" panose="00000500000000000000" pitchFamily="50" charset="0"/>
                </a:rPr>
                <a:t>South America</a:t>
              </a:r>
            </a:p>
          </p:txBody>
        </p:sp>
        <p:sp>
          <p:nvSpPr>
            <p:cNvPr id="225" name="TextBox 224">
              <a:extLst>
                <a:ext uri="{FF2B5EF4-FFF2-40B4-BE49-F238E27FC236}">
                  <a16:creationId xmlns:a16="http://schemas.microsoft.com/office/drawing/2014/main" id="{74F32E5B-6581-53D1-0DD7-9A1619CDA7C0}"/>
                </a:ext>
              </a:extLst>
            </p:cNvPr>
            <p:cNvSpPr txBox="1"/>
            <p:nvPr/>
          </p:nvSpPr>
          <p:spPr>
            <a:xfrm>
              <a:off x="6200983" y="4374279"/>
              <a:ext cx="1609622" cy="471168"/>
            </a:xfrm>
            <a:prstGeom prst="rect">
              <a:avLst/>
            </a:prstGeom>
            <a:noFill/>
          </p:spPr>
          <p:txBody>
            <a:bodyPr wrap="square" lIns="0" rIns="0" rtlCol="0" anchor="ctr">
              <a:noAutofit/>
            </a:bodyPr>
            <a:lstStyle/>
            <a:p>
              <a:pPr>
                <a:lnSpc>
                  <a:spcPct val="90000"/>
                </a:lnSpc>
              </a:pPr>
              <a:r>
                <a:rPr lang="en-US" sz="2800" b="1" dirty="0">
                  <a:solidFill>
                    <a:schemeClr val="bg1"/>
                  </a:solidFill>
                  <a:latin typeface="Montserrat" panose="00000500000000000000" pitchFamily="50" charset="0"/>
                </a:rPr>
                <a:t>40%</a:t>
              </a:r>
            </a:p>
          </p:txBody>
        </p:sp>
      </p:grpSp>
      <p:sp>
        <p:nvSpPr>
          <p:cNvPr id="5" name="TextBox 4">
            <a:extLst>
              <a:ext uri="{FF2B5EF4-FFF2-40B4-BE49-F238E27FC236}">
                <a16:creationId xmlns:a16="http://schemas.microsoft.com/office/drawing/2014/main" id="{F30E6ED3-DFEC-5532-A7F6-A89C6594E836}"/>
              </a:ext>
            </a:extLst>
          </p:cNvPr>
          <p:cNvSpPr txBox="1"/>
          <p:nvPr/>
        </p:nvSpPr>
        <p:spPr>
          <a:xfrm>
            <a:off x="2938339" y="4390055"/>
            <a:ext cx="1609622" cy="471168"/>
          </a:xfrm>
          <a:prstGeom prst="rect">
            <a:avLst/>
          </a:prstGeom>
          <a:noFill/>
        </p:spPr>
        <p:txBody>
          <a:bodyPr wrap="square" lIns="0" rIns="0" rtlCol="0" anchor="ctr">
            <a:noAutofit/>
          </a:bodyPr>
          <a:lstStyle/>
          <a:p>
            <a:pPr>
              <a:lnSpc>
                <a:spcPct val="90000"/>
              </a:lnSpc>
            </a:pPr>
            <a:r>
              <a:rPr lang="en-US" sz="2800" b="1" dirty="0">
                <a:solidFill>
                  <a:schemeClr val="accent1"/>
                </a:solidFill>
                <a:latin typeface="Montserrat" panose="00000500000000000000" pitchFamily="50" charset="0"/>
              </a:rPr>
              <a:t>$15B</a:t>
            </a:r>
          </a:p>
        </p:txBody>
      </p:sp>
      <p:sp>
        <p:nvSpPr>
          <p:cNvPr id="40" name="Pie 39">
            <a:extLst>
              <a:ext uri="{FF2B5EF4-FFF2-40B4-BE49-F238E27FC236}">
                <a16:creationId xmlns:a16="http://schemas.microsoft.com/office/drawing/2014/main" id="{2D74DBE1-A19C-997F-D204-E4BABCDC0DDD}"/>
              </a:ext>
            </a:extLst>
          </p:cNvPr>
          <p:cNvSpPr>
            <a:spLocks noChangeAspect="1"/>
          </p:cNvSpPr>
          <p:nvPr/>
        </p:nvSpPr>
        <p:spPr>
          <a:xfrm>
            <a:off x="5106792" y="4879902"/>
            <a:ext cx="603504" cy="603504"/>
          </a:xfrm>
          <a:prstGeom prst="pie">
            <a:avLst>
              <a:gd name="adj1" fmla="val 16116430"/>
              <a:gd name="adj2" fmla="val 20274003"/>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r>
              <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4</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MACRO TRENDS</a:t>
            </a:r>
          </a:p>
        </p:txBody>
      </p:sp>
      <p:cxnSp>
        <p:nvCxnSpPr>
          <p:cNvPr id="46" name="Straight Connector 45">
            <a:extLst>
              <a:ext uri="{FF2B5EF4-FFF2-40B4-BE49-F238E27FC236}">
                <a16:creationId xmlns:a16="http://schemas.microsoft.com/office/drawing/2014/main" id="{7934EFBA-523F-72D7-C65C-36A0F4006CAA}"/>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936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5B21C-886A-5626-06FE-46E500CFCBE5}"/>
              </a:ext>
            </a:extLst>
          </p:cNvPr>
          <p:cNvPicPr>
            <a:picLocks noChangeAspect="1"/>
          </p:cNvPicPr>
          <p:nvPr/>
        </p:nvPicPr>
        <p:blipFill rotWithShape="1">
          <a:blip r:embed="rId3">
            <a:alphaModFix amt="39000"/>
          </a:blip>
          <a:srcRect l="18608" b="18089"/>
          <a:stretch/>
        </p:blipFill>
        <p:spPr>
          <a:xfrm flipH="1">
            <a:off x="7725988" y="-18003"/>
            <a:ext cx="4466012" cy="6904767"/>
          </a:xfrm>
          <a:prstGeom prst="rect">
            <a:avLst/>
          </a:prstGeom>
        </p:spPr>
      </p:pic>
      <p:sp>
        <p:nvSpPr>
          <p:cNvPr id="17" name="Rectangle 16">
            <a:extLst>
              <a:ext uri="{FF2B5EF4-FFF2-40B4-BE49-F238E27FC236}">
                <a16:creationId xmlns:a16="http://schemas.microsoft.com/office/drawing/2014/main" id="{E6C21C78-63B7-9EC2-A936-40C1603B16DF}"/>
              </a:ext>
            </a:extLst>
          </p:cNvPr>
          <p:cNvSpPr/>
          <p:nvPr/>
        </p:nvSpPr>
        <p:spPr>
          <a:xfrm>
            <a:off x="6645862" y="4708603"/>
            <a:ext cx="4398726" cy="1365287"/>
          </a:xfrm>
          <a:prstGeom prst="rect">
            <a:avLst/>
          </a:prstGeom>
          <a:gradFill>
            <a:gsLst>
              <a:gs pos="34000">
                <a:srgbClr val="2B71FD">
                  <a:alpha val="76000"/>
                </a:srgbClr>
              </a:gs>
              <a:gs pos="0">
                <a:schemeClr val="accent1">
                  <a:alpha val="29895"/>
                </a:schemeClr>
              </a:gs>
              <a:gs pos="64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DE72A07-A36B-B7AD-61EE-1E9CD0FF81D6}"/>
              </a:ext>
            </a:extLst>
          </p:cNvPr>
          <p:cNvSpPr/>
          <p:nvPr/>
        </p:nvSpPr>
        <p:spPr>
          <a:xfrm>
            <a:off x="6645862" y="3035869"/>
            <a:ext cx="4398726" cy="1365287"/>
          </a:xfrm>
          <a:prstGeom prst="rect">
            <a:avLst/>
          </a:prstGeom>
          <a:gradFill>
            <a:gsLst>
              <a:gs pos="34000">
                <a:srgbClr val="2B71FD">
                  <a:alpha val="76000"/>
                </a:srgbClr>
              </a:gs>
              <a:gs pos="0">
                <a:schemeClr val="accent1">
                  <a:alpha val="29895"/>
                </a:schemeClr>
              </a:gs>
              <a:gs pos="64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86BFDB7-1161-2B38-B15A-D27C8EB93A53}"/>
              </a:ext>
            </a:extLst>
          </p:cNvPr>
          <p:cNvSpPr/>
          <p:nvPr/>
        </p:nvSpPr>
        <p:spPr>
          <a:xfrm>
            <a:off x="6649869" y="1357959"/>
            <a:ext cx="4398726" cy="1365287"/>
          </a:xfrm>
          <a:prstGeom prst="rect">
            <a:avLst/>
          </a:prstGeom>
          <a:gradFill>
            <a:gsLst>
              <a:gs pos="34000">
                <a:srgbClr val="2B71FD">
                  <a:alpha val="76000"/>
                </a:srgbClr>
              </a:gs>
              <a:gs pos="0">
                <a:schemeClr val="accent1">
                  <a:alpha val="29895"/>
                </a:schemeClr>
              </a:gs>
              <a:gs pos="64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0C86A53-F683-0591-6B9B-3C1D28B78078}"/>
              </a:ext>
            </a:extLst>
          </p:cNvPr>
          <p:cNvSpPr/>
          <p:nvPr/>
        </p:nvSpPr>
        <p:spPr>
          <a:xfrm>
            <a:off x="6645862" y="1357959"/>
            <a:ext cx="1101468" cy="4715931"/>
          </a:xfrm>
          <a:prstGeom prst="rect">
            <a:avLst/>
          </a:prstGeom>
          <a:solidFill>
            <a:schemeClr val="bg2">
              <a:alpha val="40000"/>
            </a:schemeClr>
          </a:solidFill>
          <a:ln>
            <a:noFill/>
          </a:ln>
          <a:effectLst>
            <a:outerShdw blurRad="635000" dist="114300" dir="30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r>
              <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5</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p>
        </p:txBody>
      </p:sp>
      <p:sp>
        <p:nvSpPr>
          <p:cNvPr id="220" name="TextBox 219">
            <a:extLst>
              <a:ext uri="{FF2B5EF4-FFF2-40B4-BE49-F238E27FC236}">
                <a16:creationId xmlns:a16="http://schemas.microsoft.com/office/drawing/2014/main" id="{156465A1-C2F3-5ADB-8616-E6129C11CB2D}"/>
              </a:ext>
            </a:extLst>
          </p:cNvPr>
          <p:cNvSpPr txBox="1"/>
          <p:nvPr/>
        </p:nvSpPr>
        <p:spPr>
          <a:xfrm>
            <a:off x="8067980" y="1937878"/>
            <a:ext cx="2675671" cy="478544"/>
          </a:xfrm>
          <a:prstGeom prst="rect">
            <a:avLst/>
          </a:prstGeom>
          <a:noFill/>
        </p:spPr>
        <p:txBody>
          <a:bodyPr wrap="square" lIns="0" rIns="0" rtlCol="0">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The key growth driver for this market will be </a:t>
            </a: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demand for cloud solutions</a:t>
            </a:r>
          </a:p>
        </p:txBody>
      </p:sp>
      <p:sp>
        <p:nvSpPr>
          <p:cNvPr id="222" name="TextBox 221">
            <a:extLst>
              <a:ext uri="{FF2B5EF4-FFF2-40B4-BE49-F238E27FC236}">
                <a16:creationId xmlns:a16="http://schemas.microsoft.com/office/drawing/2014/main" id="{FF019BBF-99B8-0057-0B29-03627C6E6906}"/>
              </a:ext>
            </a:extLst>
          </p:cNvPr>
          <p:cNvSpPr txBox="1"/>
          <p:nvPr/>
        </p:nvSpPr>
        <p:spPr>
          <a:xfrm>
            <a:off x="8067980" y="1557005"/>
            <a:ext cx="2675671" cy="47116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40002" dist="38100" dir="2700000" algn="tl" rotWithShape="0">
                    <a:prstClr val="black">
                      <a:alpha val="27716"/>
                    </a:prstClr>
                  </a:outerShdw>
                </a:effectLst>
                <a:uLnTx/>
                <a:uFillTx/>
                <a:latin typeface="Montserrat" panose="00000500000000000000" pitchFamily="50" charset="0"/>
                <a:ea typeface="+mn-ea"/>
                <a:cs typeface="+mn-cs"/>
              </a:rPr>
              <a:t>GROWTH DRIVER</a:t>
            </a:r>
          </a:p>
        </p:txBody>
      </p:sp>
      <p:cxnSp>
        <p:nvCxnSpPr>
          <p:cNvPr id="6" name="Straight Connector 5">
            <a:extLst>
              <a:ext uri="{FF2B5EF4-FFF2-40B4-BE49-F238E27FC236}">
                <a16:creationId xmlns:a16="http://schemas.microsoft.com/office/drawing/2014/main" id="{F374ACE8-1F44-2DC9-EB51-0AB65A24BD15}"/>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BE9E6E8-1604-C16B-07C6-DEBF93FBCB49}"/>
              </a:ext>
            </a:extLst>
          </p:cNvPr>
          <p:cNvSpPr txBox="1"/>
          <p:nvPr/>
        </p:nvSpPr>
        <p:spPr>
          <a:xfrm>
            <a:off x="8067981" y="3619321"/>
            <a:ext cx="2083558" cy="478544"/>
          </a:xfrm>
          <a:prstGeom prst="rect">
            <a:avLst/>
          </a:prstGeom>
          <a:noFill/>
        </p:spPr>
        <p:txBody>
          <a:bodyPr wrap="square" lIns="0" rIns="0" rtlCol="0">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Market will </a:t>
            </a: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accelerate</a:t>
            </a: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 at a CAGR of over </a:t>
            </a: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15%</a:t>
            </a:r>
          </a:p>
        </p:txBody>
      </p:sp>
      <p:sp>
        <p:nvSpPr>
          <p:cNvPr id="13" name="TextBox 12">
            <a:extLst>
              <a:ext uri="{FF2B5EF4-FFF2-40B4-BE49-F238E27FC236}">
                <a16:creationId xmlns:a16="http://schemas.microsoft.com/office/drawing/2014/main" id="{7A791D61-5984-17BC-C02D-837C03E83EE7}"/>
              </a:ext>
            </a:extLst>
          </p:cNvPr>
          <p:cNvSpPr txBox="1"/>
          <p:nvPr/>
        </p:nvSpPr>
        <p:spPr>
          <a:xfrm>
            <a:off x="8067980" y="3238448"/>
            <a:ext cx="2675671" cy="47116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40002" dist="38100" dir="2700000" algn="tl" rotWithShape="0">
                    <a:prstClr val="black">
                      <a:alpha val="27716"/>
                    </a:prstClr>
                  </a:outerShdw>
                </a:effectLst>
                <a:uLnTx/>
                <a:uFillTx/>
                <a:latin typeface="Montserrat" panose="00000500000000000000" pitchFamily="50" charset="0"/>
                <a:ea typeface="+mn-ea"/>
                <a:cs typeface="+mn-cs"/>
              </a:rPr>
              <a:t>MARKET FORECAST</a:t>
            </a:r>
          </a:p>
        </p:txBody>
      </p:sp>
      <p:sp>
        <p:nvSpPr>
          <p:cNvPr id="16" name="TextBox 15">
            <a:extLst>
              <a:ext uri="{FF2B5EF4-FFF2-40B4-BE49-F238E27FC236}">
                <a16:creationId xmlns:a16="http://schemas.microsoft.com/office/drawing/2014/main" id="{EC500BCB-CAF9-07D4-47FB-1505200FA5F4}"/>
              </a:ext>
            </a:extLst>
          </p:cNvPr>
          <p:cNvSpPr txBox="1"/>
          <p:nvPr/>
        </p:nvSpPr>
        <p:spPr>
          <a:xfrm>
            <a:off x="8067981" y="5288522"/>
            <a:ext cx="2177644" cy="478544"/>
          </a:xfrm>
          <a:prstGeom prst="rect">
            <a:avLst/>
          </a:prstGeom>
          <a:noFill/>
        </p:spPr>
        <p:txBody>
          <a:bodyPr wrap="square" lIns="0" rIns="0" rtlCol="0">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40% </a:t>
            </a:r>
            <a:r>
              <a:rPr kumimoji="0" lang="en-US" sz="11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growth will originate from </a:t>
            </a:r>
            <a:r>
              <a:rPr kumimoji="0" lang="en-US" sz="11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South America</a:t>
            </a:r>
          </a:p>
        </p:txBody>
      </p:sp>
      <p:sp>
        <p:nvSpPr>
          <p:cNvPr id="26" name="TextBox 25">
            <a:extLst>
              <a:ext uri="{FF2B5EF4-FFF2-40B4-BE49-F238E27FC236}">
                <a16:creationId xmlns:a16="http://schemas.microsoft.com/office/drawing/2014/main" id="{59B267E5-18CB-5F17-E4A2-0CA7733FA86C}"/>
              </a:ext>
            </a:extLst>
          </p:cNvPr>
          <p:cNvSpPr txBox="1"/>
          <p:nvPr/>
        </p:nvSpPr>
        <p:spPr>
          <a:xfrm>
            <a:off x="8067980" y="4907649"/>
            <a:ext cx="2675671" cy="471168"/>
          </a:xfrm>
          <a:prstGeom prst="rect">
            <a:avLst/>
          </a:prstGeom>
          <a:noFill/>
        </p:spPr>
        <p:txBody>
          <a:bodyPr wrap="square" lIns="0" r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40002" dist="38100" dir="2700000" algn="tl" rotWithShape="0">
                    <a:prstClr val="black">
                      <a:alpha val="27716"/>
                    </a:prstClr>
                  </a:outerShdw>
                </a:effectLst>
                <a:uLnTx/>
                <a:uFillTx/>
                <a:latin typeface="Montserrat" panose="00000500000000000000" pitchFamily="50" charset="0"/>
                <a:ea typeface="+mn-ea"/>
                <a:cs typeface="+mn-cs"/>
              </a:rPr>
              <a:t>KEY GEOGRAPHY</a:t>
            </a:r>
          </a:p>
        </p:txBody>
      </p:sp>
      <p:sp>
        <p:nvSpPr>
          <p:cNvPr id="28" name="Rectangle 27">
            <a:extLst>
              <a:ext uri="{FF2B5EF4-FFF2-40B4-BE49-F238E27FC236}">
                <a16:creationId xmlns:a16="http://schemas.microsoft.com/office/drawing/2014/main" id="{BDB71D0C-816F-EE24-146C-D8D18F9705D3}"/>
              </a:ext>
            </a:extLst>
          </p:cNvPr>
          <p:cNvSpPr/>
          <p:nvPr/>
        </p:nvSpPr>
        <p:spPr>
          <a:xfrm>
            <a:off x="-7116660" y="2059602"/>
            <a:ext cx="4443984" cy="1828800"/>
          </a:xfrm>
          <a:prstGeom prst="rect">
            <a:avLst/>
          </a:prstGeom>
          <a:gradFill>
            <a:gsLst>
              <a:gs pos="90000">
                <a:schemeClr val="bg1"/>
              </a:gs>
              <a:gs pos="49000">
                <a:srgbClr val="FFFFFF">
                  <a:alpha val="96000"/>
                </a:srgbClr>
              </a:gs>
              <a:gs pos="0">
                <a:schemeClr val="bg1">
                  <a:alpha val="68000"/>
                </a:schemeClr>
              </a:gs>
            </a:gsLst>
            <a:lin ang="8400000" scaled="0"/>
          </a:gradFill>
          <a:ln>
            <a:noFill/>
          </a:ln>
          <a:effectLst>
            <a:outerShdw blurRad="635000" dist="114300" dir="30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E8F1C766-A9B0-F109-06EA-56397DFCAEAD}"/>
              </a:ext>
            </a:extLst>
          </p:cNvPr>
          <p:cNvSpPr/>
          <p:nvPr/>
        </p:nvSpPr>
        <p:spPr>
          <a:xfrm>
            <a:off x="-7116660" y="4082335"/>
            <a:ext cx="4443984" cy="1829736"/>
          </a:xfrm>
          <a:prstGeom prst="rect">
            <a:avLst/>
          </a:prstGeom>
          <a:gradFill>
            <a:gsLst>
              <a:gs pos="90000">
                <a:schemeClr val="bg1"/>
              </a:gs>
              <a:gs pos="49000">
                <a:srgbClr val="FFFFFF">
                  <a:alpha val="96000"/>
                </a:srgbClr>
              </a:gs>
              <a:gs pos="0">
                <a:schemeClr val="bg1">
                  <a:alpha val="68000"/>
                </a:schemeClr>
              </a:gs>
            </a:gsLst>
            <a:lin ang="8400000" scaled="0"/>
          </a:gradFill>
          <a:ln>
            <a:noFill/>
          </a:ln>
          <a:effectLst>
            <a:outerShdw blurRad="635000" dist="114300" dir="30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2D662389-8A85-00F1-9E0A-EB6E1C4CCE9D}"/>
              </a:ext>
            </a:extLst>
          </p:cNvPr>
          <p:cNvSpPr txBox="1"/>
          <p:nvPr/>
        </p:nvSpPr>
        <p:spPr>
          <a:xfrm>
            <a:off x="-4717520" y="3067749"/>
            <a:ext cx="1699460" cy="47116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10.2%</a:t>
            </a:r>
          </a:p>
        </p:txBody>
      </p:sp>
      <p:sp>
        <p:nvSpPr>
          <p:cNvPr id="31" name="TextBox 30">
            <a:extLst>
              <a:ext uri="{FF2B5EF4-FFF2-40B4-BE49-F238E27FC236}">
                <a16:creationId xmlns:a16="http://schemas.microsoft.com/office/drawing/2014/main" id="{3378F614-8617-D959-7EDB-B1A9796A638F}"/>
              </a:ext>
            </a:extLst>
          </p:cNvPr>
          <p:cNvSpPr txBox="1"/>
          <p:nvPr/>
        </p:nvSpPr>
        <p:spPr>
          <a:xfrm>
            <a:off x="-4825046" y="5088739"/>
            <a:ext cx="1840809" cy="47116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$75.5Bn</a:t>
            </a:r>
          </a:p>
        </p:txBody>
      </p:sp>
      <p:sp>
        <p:nvSpPr>
          <p:cNvPr id="38" name="TextBox 37">
            <a:extLst>
              <a:ext uri="{FF2B5EF4-FFF2-40B4-BE49-F238E27FC236}">
                <a16:creationId xmlns:a16="http://schemas.microsoft.com/office/drawing/2014/main" id="{B8EB5F66-EF96-DA33-F94F-DE7ACC2EFAF7}"/>
              </a:ext>
            </a:extLst>
          </p:cNvPr>
          <p:cNvSpPr txBox="1"/>
          <p:nvPr/>
        </p:nvSpPr>
        <p:spPr>
          <a:xfrm>
            <a:off x="-4723828" y="2435576"/>
            <a:ext cx="1705766" cy="478544"/>
          </a:xfrm>
          <a:prstGeom prst="rect">
            <a:avLst/>
          </a:prstGeom>
          <a:noFill/>
        </p:spPr>
        <p:txBody>
          <a:bodyPr wrap="square" lIns="0" rIns="0" rtlCol="0">
            <a:noAutofit/>
          </a:bodyPr>
          <a:lstStyle/>
          <a:p>
            <a:pPr marL="0" marR="0" lvl="0" indent="0" algn="r"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Year-over-year growth (20XX-20XX)</a:t>
            </a:r>
            <a:endParaRPr kumimoji="0" lang="en-US" sz="1100" b="1"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endParaRPr>
          </a:p>
        </p:txBody>
      </p:sp>
      <p:sp>
        <p:nvSpPr>
          <p:cNvPr id="39" name="TextBox 38">
            <a:extLst>
              <a:ext uri="{FF2B5EF4-FFF2-40B4-BE49-F238E27FC236}">
                <a16:creationId xmlns:a16="http://schemas.microsoft.com/office/drawing/2014/main" id="{FD29A797-B9BE-9E9D-DF57-09622E39711E}"/>
              </a:ext>
            </a:extLst>
          </p:cNvPr>
          <p:cNvSpPr txBox="1"/>
          <p:nvPr/>
        </p:nvSpPr>
        <p:spPr>
          <a:xfrm>
            <a:off x="-4524789" y="4429105"/>
            <a:ext cx="1539810" cy="478544"/>
          </a:xfrm>
          <a:prstGeom prst="rect">
            <a:avLst/>
          </a:prstGeom>
          <a:noFill/>
        </p:spPr>
        <p:txBody>
          <a:bodyPr wrap="square" lIns="0" rIns="0" rtlCol="0">
            <a:noAutofit/>
          </a:bodyPr>
          <a:lstStyle/>
          <a:p>
            <a:pPr marL="0" marR="0" lvl="0" indent="0" algn="r"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Incremental growth </a:t>
            </a:r>
            <a:b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b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(20XX-20XX)</a:t>
            </a:r>
            <a:endParaRPr kumimoji="0" lang="en-US" sz="1100" b="1"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endParaRPr>
          </a:p>
        </p:txBody>
      </p:sp>
      <p:grpSp>
        <p:nvGrpSpPr>
          <p:cNvPr id="19" name="Group 18">
            <a:extLst>
              <a:ext uri="{FF2B5EF4-FFF2-40B4-BE49-F238E27FC236}">
                <a16:creationId xmlns:a16="http://schemas.microsoft.com/office/drawing/2014/main" id="{1DE92A00-4BAE-97F2-BB59-015BCC653AD8}"/>
              </a:ext>
            </a:extLst>
          </p:cNvPr>
          <p:cNvGrpSpPr/>
          <p:nvPr/>
        </p:nvGrpSpPr>
        <p:grpSpPr>
          <a:xfrm>
            <a:off x="-6797784" y="2441207"/>
            <a:ext cx="1768388" cy="1242488"/>
            <a:chOff x="6961537" y="2586588"/>
            <a:chExt cx="1768388" cy="1242488"/>
          </a:xfrm>
        </p:grpSpPr>
        <p:sp>
          <p:nvSpPr>
            <p:cNvPr id="40" name="Rectangle 39">
              <a:extLst>
                <a:ext uri="{FF2B5EF4-FFF2-40B4-BE49-F238E27FC236}">
                  <a16:creationId xmlns:a16="http://schemas.microsoft.com/office/drawing/2014/main" id="{574108DE-4C73-DF6F-A4A1-0AE1B6D782DD}"/>
                </a:ext>
              </a:extLst>
            </p:cNvPr>
            <p:cNvSpPr/>
            <p:nvPr/>
          </p:nvSpPr>
          <p:spPr>
            <a:xfrm>
              <a:off x="6961537" y="2586588"/>
              <a:ext cx="1768388" cy="96079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2" name="Straight Connector 41">
              <a:extLst>
                <a:ext uri="{FF2B5EF4-FFF2-40B4-BE49-F238E27FC236}">
                  <a16:creationId xmlns:a16="http://schemas.microsoft.com/office/drawing/2014/main" id="{C15EB7D6-11A4-2774-F56A-2FEF736FAE59}"/>
                </a:ext>
              </a:extLst>
            </p:cNvPr>
            <p:cNvCxnSpPr>
              <a:stCxn id="40" idx="1"/>
              <a:endCxn id="40" idx="3"/>
            </p:cNvCxnSpPr>
            <p:nvPr/>
          </p:nvCxnSpPr>
          <p:spPr>
            <a:xfrm>
              <a:off x="6961537" y="3066982"/>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E0CE8E3-D498-F274-8998-E3CB3365F92C}"/>
                </a:ext>
              </a:extLst>
            </p:cNvPr>
            <p:cNvCxnSpPr>
              <a:cxnSpLocks/>
            </p:cNvCxnSpPr>
            <p:nvPr/>
          </p:nvCxnSpPr>
          <p:spPr>
            <a:xfrm>
              <a:off x="6961537" y="2832459"/>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5E72DF9-0922-06CC-DDE6-8D03F2138058}"/>
                </a:ext>
              </a:extLst>
            </p:cNvPr>
            <p:cNvCxnSpPr>
              <a:cxnSpLocks/>
            </p:cNvCxnSpPr>
            <p:nvPr/>
          </p:nvCxnSpPr>
          <p:spPr>
            <a:xfrm>
              <a:off x="6961537" y="3309071"/>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8269DF4-78D9-0614-10EF-EFEACA7353BE}"/>
                </a:ext>
              </a:extLst>
            </p:cNvPr>
            <p:cNvCxnSpPr>
              <a:cxnSpLocks/>
            </p:cNvCxnSpPr>
            <p:nvPr/>
          </p:nvCxnSpPr>
          <p:spPr>
            <a:xfrm>
              <a:off x="7309220" y="2586588"/>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F876D80-5FE0-91EB-BF46-306D05D36836}"/>
                </a:ext>
              </a:extLst>
            </p:cNvPr>
            <p:cNvCxnSpPr>
              <a:cxnSpLocks/>
            </p:cNvCxnSpPr>
            <p:nvPr/>
          </p:nvCxnSpPr>
          <p:spPr>
            <a:xfrm>
              <a:off x="7663924" y="2586588"/>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6F7A918-C440-5A52-65C5-71EBDF27FBE1}"/>
                </a:ext>
              </a:extLst>
            </p:cNvPr>
            <p:cNvCxnSpPr>
              <a:cxnSpLocks/>
            </p:cNvCxnSpPr>
            <p:nvPr/>
          </p:nvCxnSpPr>
          <p:spPr>
            <a:xfrm>
              <a:off x="8025648" y="2586588"/>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4D2E5C-91D6-DBD7-2D09-01E8CB7A9891}"/>
                </a:ext>
              </a:extLst>
            </p:cNvPr>
            <p:cNvCxnSpPr>
              <a:cxnSpLocks/>
            </p:cNvCxnSpPr>
            <p:nvPr/>
          </p:nvCxnSpPr>
          <p:spPr>
            <a:xfrm>
              <a:off x="8390632" y="2586588"/>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4DEC061B-3D9D-454C-0613-289476E55287}"/>
                </a:ext>
              </a:extLst>
            </p:cNvPr>
            <p:cNvSpPr/>
            <p:nvPr/>
          </p:nvSpPr>
          <p:spPr>
            <a:xfrm>
              <a:off x="7128589" y="2654675"/>
              <a:ext cx="1439386" cy="824615"/>
            </a:xfrm>
            <a:custGeom>
              <a:avLst/>
              <a:gdLst>
                <a:gd name="connsiteX0" fmla="*/ 0 w 1939637"/>
                <a:gd name="connsiteY0" fmla="*/ 755073 h 755073"/>
                <a:gd name="connsiteX1" fmla="*/ 505691 w 1939637"/>
                <a:gd name="connsiteY1" fmla="*/ 290946 h 755073"/>
                <a:gd name="connsiteX2" fmla="*/ 990600 w 1939637"/>
                <a:gd name="connsiteY2" fmla="*/ 512619 h 755073"/>
                <a:gd name="connsiteX3" fmla="*/ 1468582 w 1939637"/>
                <a:gd name="connsiteY3" fmla="*/ 256309 h 755073"/>
                <a:gd name="connsiteX4" fmla="*/ 1939637 w 1939637"/>
                <a:gd name="connsiteY4" fmla="*/ 0 h 755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37" h="755073">
                  <a:moveTo>
                    <a:pt x="0" y="755073"/>
                  </a:moveTo>
                  <a:lnTo>
                    <a:pt x="505691" y="290946"/>
                  </a:lnTo>
                  <a:lnTo>
                    <a:pt x="990600" y="512619"/>
                  </a:lnTo>
                  <a:lnTo>
                    <a:pt x="1468582" y="256309"/>
                  </a:lnTo>
                  <a:lnTo>
                    <a:pt x="1939637" y="0"/>
                  </a:lnTo>
                </a:path>
              </a:pathLst>
            </a:custGeom>
            <a:noFill/>
            <a:ln w="19050" cap="rnd">
              <a:solidFill>
                <a:srgbClr val="B4C7F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06DB120E-7375-A7EB-FAF4-65051F604AB5}"/>
                </a:ext>
              </a:extLst>
            </p:cNvPr>
            <p:cNvSpPr txBox="1"/>
            <p:nvPr/>
          </p:nvSpPr>
          <p:spPr>
            <a:xfrm>
              <a:off x="6989002" y="3586954"/>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FY1</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58" name="TextBox 57">
              <a:extLst>
                <a:ext uri="{FF2B5EF4-FFF2-40B4-BE49-F238E27FC236}">
                  <a16:creationId xmlns:a16="http://schemas.microsoft.com/office/drawing/2014/main" id="{DB8A5DF5-5E86-7279-F98D-FF8D5606EF7F}"/>
                </a:ext>
              </a:extLst>
            </p:cNvPr>
            <p:cNvSpPr txBox="1"/>
            <p:nvPr/>
          </p:nvSpPr>
          <p:spPr>
            <a:xfrm>
              <a:off x="7344764" y="3586954"/>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FY2</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59" name="TextBox 58">
              <a:extLst>
                <a:ext uri="{FF2B5EF4-FFF2-40B4-BE49-F238E27FC236}">
                  <a16:creationId xmlns:a16="http://schemas.microsoft.com/office/drawing/2014/main" id="{A716DF50-31CE-A955-2D52-D18DE5969979}"/>
                </a:ext>
              </a:extLst>
            </p:cNvPr>
            <p:cNvSpPr txBox="1"/>
            <p:nvPr/>
          </p:nvSpPr>
          <p:spPr>
            <a:xfrm>
              <a:off x="7693334" y="3586954"/>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FY3</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60" name="TextBox 59">
              <a:extLst>
                <a:ext uri="{FF2B5EF4-FFF2-40B4-BE49-F238E27FC236}">
                  <a16:creationId xmlns:a16="http://schemas.microsoft.com/office/drawing/2014/main" id="{5DE53881-BE7A-40C9-7F3E-FE921826349C}"/>
                </a:ext>
              </a:extLst>
            </p:cNvPr>
            <p:cNvSpPr txBox="1"/>
            <p:nvPr/>
          </p:nvSpPr>
          <p:spPr>
            <a:xfrm>
              <a:off x="8056211" y="3586954"/>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FY4</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61" name="TextBox 60">
              <a:extLst>
                <a:ext uri="{FF2B5EF4-FFF2-40B4-BE49-F238E27FC236}">
                  <a16:creationId xmlns:a16="http://schemas.microsoft.com/office/drawing/2014/main" id="{F612EE3F-B009-7804-863F-BE2A4B0B8DA1}"/>
                </a:ext>
              </a:extLst>
            </p:cNvPr>
            <p:cNvSpPr txBox="1"/>
            <p:nvPr/>
          </p:nvSpPr>
          <p:spPr>
            <a:xfrm>
              <a:off x="8417591" y="3586954"/>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FY5</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52" name="Oval 51">
              <a:extLst>
                <a:ext uri="{FF2B5EF4-FFF2-40B4-BE49-F238E27FC236}">
                  <a16:creationId xmlns:a16="http://schemas.microsoft.com/office/drawing/2014/main" id="{98518BB8-7177-B991-4A80-8472AB7E8594}"/>
                </a:ext>
              </a:extLst>
            </p:cNvPr>
            <p:cNvSpPr/>
            <p:nvPr/>
          </p:nvSpPr>
          <p:spPr>
            <a:xfrm>
              <a:off x="7104347" y="3451940"/>
              <a:ext cx="54864" cy="54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4875777F-1A70-9E75-F4B3-1D92D5FBD361}"/>
                </a:ext>
              </a:extLst>
            </p:cNvPr>
            <p:cNvSpPr/>
            <p:nvPr/>
          </p:nvSpPr>
          <p:spPr>
            <a:xfrm>
              <a:off x="7479548" y="2943837"/>
              <a:ext cx="54864" cy="54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C4E69543-BF99-3A69-4AF0-F54367B6FBD8}"/>
                </a:ext>
              </a:extLst>
            </p:cNvPr>
            <p:cNvSpPr/>
            <p:nvPr/>
          </p:nvSpPr>
          <p:spPr>
            <a:xfrm>
              <a:off x="7842671" y="3185698"/>
              <a:ext cx="54864" cy="54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00D49F0-38DE-40CA-C1BE-FC5B50F0A8EF}"/>
                </a:ext>
              </a:extLst>
            </p:cNvPr>
            <p:cNvSpPr/>
            <p:nvPr/>
          </p:nvSpPr>
          <p:spPr>
            <a:xfrm>
              <a:off x="8190289" y="2912891"/>
              <a:ext cx="54864" cy="54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A66D59CD-AB49-5DB5-B7F0-20C2BB558007}"/>
                </a:ext>
              </a:extLst>
            </p:cNvPr>
            <p:cNvSpPr/>
            <p:nvPr/>
          </p:nvSpPr>
          <p:spPr>
            <a:xfrm>
              <a:off x="8528753" y="2635416"/>
              <a:ext cx="54864" cy="5486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E8C8C8C6-DDD2-ED25-CE86-1F4C5FDBED8E}"/>
              </a:ext>
            </a:extLst>
          </p:cNvPr>
          <p:cNvSpPr txBox="1"/>
          <p:nvPr/>
        </p:nvSpPr>
        <p:spPr>
          <a:xfrm>
            <a:off x="1398867" y="534456"/>
            <a:ext cx="402465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Market Figures</a:t>
            </a:r>
          </a:p>
        </p:txBody>
      </p:sp>
      <p:grpSp>
        <p:nvGrpSpPr>
          <p:cNvPr id="99" name="Graphic 97">
            <a:extLst>
              <a:ext uri="{FF2B5EF4-FFF2-40B4-BE49-F238E27FC236}">
                <a16:creationId xmlns:a16="http://schemas.microsoft.com/office/drawing/2014/main" id="{721423F7-173A-C5D4-BD0F-C8380FF5B52C}"/>
              </a:ext>
            </a:extLst>
          </p:cNvPr>
          <p:cNvGrpSpPr/>
          <p:nvPr/>
        </p:nvGrpSpPr>
        <p:grpSpPr>
          <a:xfrm>
            <a:off x="6913980" y="1762954"/>
            <a:ext cx="577339" cy="555957"/>
            <a:chOff x="5716066" y="3590505"/>
            <a:chExt cx="768438" cy="739978"/>
          </a:xfrm>
          <a:noFill/>
        </p:grpSpPr>
        <p:sp>
          <p:nvSpPr>
            <p:cNvPr id="100" name="Freeform 99">
              <a:extLst>
                <a:ext uri="{FF2B5EF4-FFF2-40B4-BE49-F238E27FC236}">
                  <a16:creationId xmlns:a16="http://schemas.microsoft.com/office/drawing/2014/main" id="{CDBCCDF4-3997-7672-DF08-D9DFECF9CA42}"/>
                </a:ext>
              </a:extLst>
            </p:cNvPr>
            <p:cNvSpPr/>
            <p:nvPr/>
          </p:nvSpPr>
          <p:spPr>
            <a:xfrm>
              <a:off x="6321799" y="3694747"/>
              <a:ext cx="84010" cy="147275"/>
            </a:xfrm>
            <a:custGeom>
              <a:avLst/>
              <a:gdLst>
                <a:gd name="connsiteX0" fmla="*/ 0 w 84010"/>
                <a:gd name="connsiteY0" fmla="*/ 147275 h 147275"/>
                <a:gd name="connsiteX1" fmla="*/ 84011 w 84010"/>
                <a:gd name="connsiteY1" fmla="*/ 0 h 147275"/>
              </a:gdLst>
              <a:ahLst/>
              <a:cxnLst>
                <a:cxn ang="0">
                  <a:pos x="connsiteX0" y="connsiteY0"/>
                </a:cxn>
                <a:cxn ang="0">
                  <a:pos x="connsiteX1" y="connsiteY1"/>
                </a:cxn>
              </a:cxnLst>
              <a:rect l="l" t="t" r="r" b="b"/>
              <a:pathLst>
                <a:path w="84010" h="147275">
                  <a:moveTo>
                    <a:pt x="0" y="147275"/>
                  </a:moveTo>
                  <a:lnTo>
                    <a:pt x="84011" y="0"/>
                  </a:ln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Freeform 100">
              <a:extLst>
                <a:ext uri="{FF2B5EF4-FFF2-40B4-BE49-F238E27FC236}">
                  <a16:creationId xmlns:a16="http://schemas.microsoft.com/office/drawing/2014/main" id="{8455C11A-4C1D-9878-4399-FC4013568EE9}"/>
                </a:ext>
              </a:extLst>
            </p:cNvPr>
            <p:cNvSpPr/>
            <p:nvPr/>
          </p:nvSpPr>
          <p:spPr>
            <a:xfrm>
              <a:off x="6374777" y="3590505"/>
              <a:ext cx="109727" cy="109727"/>
            </a:xfrm>
            <a:custGeom>
              <a:avLst/>
              <a:gdLst>
                <a:gd name="connsiteX0" fmla="*/ 109728 w 109727"/>
                <a:gd name="connsiteY0" fmla="*/ 54864 h 109727"/>
                <a:gd name="connsiteX1" fmla="*/ 54864 w 109727"/>
                <a:gd name="connsiteY1" fmla="*/ 109728 h 109727"/>
                <a:gd name="connsiteX2" fmla="*/ 0 w 109727"/>
                <a:gd name="connsiteY2" fmla="*/ 54864 h 109727"/>
                <a:gd name="connsiteX3" fmla="*/ 54864 w 109727"/>
                <a:gd name="connsiteY3" fmla="*/ 0 h 109727"/>
                <a:gd name="connsiteX4" fmla="*/ 109728 w 109727"/>
                <a:gd name="connsiteY4" fmla="*/ 54864 h 10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 h="109727">
                  <a:moveTo>
                    <a:pt x="109728" y="54864"/>
                  </a:moveTo>
                  <a:cubicBezTo>
                    <a:pt x="109728" y="85165"/>
                    <a:pt x="85165" y="109728"/>
                    <a:pt x="54864" y="109728"/>
                  </a:cubicBezTo>
                  <a:cubicBezTo>
                    <a:pt x="24563" y="109728"/>
                    <a:pt x="0" y="85164"/>
                    <a:pt x="0" y="54864"/>
                  </a:cubicBezTo>
                  <a:cubicBezTo>
                    <a:pt x="0" y="24563"/>
                    <a:pt x="24564" y="0"/>
                    <a:pt x="54864" y="0"/>
                  </a:cubicBezTo>
                  <a:cubicBezTo>
                    <a:pt x="85165" y="0"/>
                    <a:pt x="109728" y="24563"/>
                    <a:pt x="109728" y="54864"/>
                  </a:cubicBez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Freeform 101">
              <a:extLst>
                <a:ext uri="{FF2B5EF4-FFF2-40B4-BE49-F238E27FC236}">
                  <a16:creationId xmlns:a16="http://schemas.microsoft.com/office/drawing/2014/main" id="{06B5DE2F-9DC3-52B3-4917-A90621F0A702}"/>
                </a:ext>
              </a:extLst>
            </p:cNvPr>
            <p:cNvSpPr/>
            <p:nvPr/>
          </p:nvSpPr>
          <p:spPr>
            <a:xfrm>
              <a:off x="5808649" y="3907345"/>
              <a:ext cx="434282" cy="327298"/>
            </a:xfrm>
            <a:custGeom>
              <a:avLst/>
              <a:gdLst>
                <a:gd name="connsiteX0" fmla="*/ 234201 w 434282"/>
                <a:gd name="connsiteY0" fmla="*/ 43891 h 327298"/>
                <a:gd name="connsiteX1" fmla="*/ 434283 w 434282"/>
                <a:gd name="connsiteY1" fmla="*/ 0 h 327298"/>
                <a:gd name="connsiteX2" fmla="*/ 0 w 434282"/>
                <a:gd name="connsiteY2" fmla="*/ 327298 h 327298"/>
                <a:gd name="connsiteX3" fmla="*/ 144189 w 434282"/>
                <a:gd name="connsiteY3" fmla="*/ 100984 h 327298"/>
              </a:gdLst>
              <a:ahLst/>
              <a:cxnLst>
                <a:cxn ang="0">
                  <a:pos x="connsiteX0" y="connsiteY0"/>
                </a:cxn>
                <a:cxn ang="0">
                  <a:pos x="connsiteX1" y="connsiteY1"/>
                </a:cxn>
                <a:cxn ang="0">
                  <a:pos x="connsiteX2" y="connsiteY2"/>
                </a:cxn>
                <a:cxn ang="0">
                  <a:pos x="connsiteX3" y="connsiteY3"/>
                </a:cxn>
              </a:cxnLst>
              <a:rect l="l" t="t" r="r" b="b"/>
              <a:pathLst>
                <a:path w="434282" h="327298">
                  <a:moveTo>
                    <a:pt x="234201" y="43891"/>
                  </a:moveTo>
                  <a:lnTo>
                    <a:pt x="434283" y="0"/>
                  </a:lnTo>
                  <a:moveTo>
                    <a:pt x="0" y="327298"/>
                  </a:moveTo>
                  <a:lnTo>
                    <a:pt x="144189" y="100984"/>
                  </a:ln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Freeform 106">
              <a:extLst>
                <a:ext uri="{FF2B5EF4-FFF2-40B4-BE49-F238E27FC236}">
                  <a16:creationId xmlns:a16="http://schemas.microsoft.com/office/drawing/2014/main" id="{56CD13A7-5099-38B9-F4D9-EE2B465E92D6}"/>
                </a:ext>
              </a:extLst>
            </p:cNvPr>
            <p:cNvSpPr/>
            <p:nvPr/>
          </p:nvSpPr>
          <p:spPr>
            <a:xfrm>
              <a:off x="5936037" y="3913860"/>
              <a:ext cx="109727" cy="109727"/>
            </a:xfrm>
            <a:custGeom>
              <a:avLst/>
              <a:gdLst>
                <a:gd name="connsiteX0" fmla="*/ 109728 w 109727"/>
                <a:gd name="connsiteY0" fmla="*/ 54864 h 109727"/>
                <a:gd name="connsiteX1" fmla="*/ 54864 w 109727"/>
                <a:gd name="connsiteY1" fmla="*/ 109728 h 109727"/>
                <a:gd name="connsiteX2" fmla="*/ 0 w 109727"/>
                <a:gd name="connsiteY2" fmla="*/ 54864 h 109727"/>
                <a:gd name="connsiteX3" fmla="*/ 54864 w 109727"/>
                <a:gd name="connsiteY3" fmla="*/ 0 h 109727"/>
                <a:gd name="connsiteX4" fmla="*/ 109728 w 109727"/>
                <a:gd name="connsiteY4" fmla="*/ 54864 h 10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 h="109727">
                  <a:moveTo>
                    <a:pt x="109728" y="54864"/>
                  </a:moveTo>
                  <a:cubicBezTo>
                    <a:pt x="109728" y="85165"/>
                    <a:pt x="85165" y="109728"/>
                    <a:pt x="54864" y="109728"/>
                  </a:cubicBezTo>
                  <a:cubicBezTo>
                    <a:pt x="24563" y="109728"/>
                    <a:pt x="0" y="85164"/>
                    <a:pt x="0" y="54864"/>
                  </a:cubicBezTo>
                  <a:cubicBezTo>
                    <a:pt x="0" y="24563"/>
                    <a:pt x="24564" y="0"/>
                    <a:pt x="54864" y="0"/>
                  </a:cubicBezTo>
                  <a:cubicBezTo>
                    <a:pt x="85165" y="0"/>
                    <a:pt x="109728" y="24564"/>
                    <a:pt x="109728" y="54864"/>
                  </a:cubicBez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0" name="Freeform 109">
              <a:extLst>
                <a:ext uri="{FF2B5EF4-FFF2-40B4-BE49-F238E27FC236}">
                  <a16:creationId xmlns:a16="http://schemas.microsoft.com/office/drawing/2014/main" id="{6DD1C096-37B8-058F-4763-B0DC00AFBDAA}"/>
                </a:ext>
              </a:extLst>
            </p:cNvPr>
            <p:cNvSpPr/>
            <p:nvPr/>
          </p:nvSpPr>
          <p:spPr>
            <a:xfrm>
              <a:off x="5716066" y="4220756"/>
              <a:ext cx="109727" cy="109727"/>
            </a:xfrm>
            <a:custGeom>
              <a:avLst/>
              <a:gdLst>
                <a:gd name="connsiteX0" fmla="*/ 109728 w 109727"/>
                <a:gd name="connsiteY0" fmla="*/ 54864 h 109727"/>
                <a:gd name="connsiteX1" fmla="*/ 54864 w 109727"/>
                <a:gd name="connsiteY1" fmla="*/ 109728 h 109727"/>
                <a:gd name="connsiteX2" fmla="*/ 0 w 109727"/>
                <a:gd name="connsiteY2" fmla="*/ 54864 h 109727"/>
                <a:gd name="connsiteX3" fmla="*/ 54864 w 109727"/>
                <a:gd name="connsiteY3" fmla="*/ 0 h 109727"/>
                <a:gd name="connsiteX4" fmla="*/ 109728 w 109727"/>
                <a:gd name="connsiteY4" fmla="*/ 54864 h 10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 h="109727">
                  <a:moveTo>
                    <a:pt x="109728" y="54864"/>
                  </a:moveTo>
                  <a:cubicBezTo>
                    <a:pt x="109728" y="85165"/>
                    <a:pt x="85165" y="109728"/>
                    <a:pt x="54864" y="109728"/>
                  </a:cubicBezTo>
                  <a:cubicBezTo>
                    <a:pt x="24563" y="109728"/>
                    <a:pt x="0" y="85165"/>
                    <a:pt x="0" y="54864"/>
                  </a:cubicBezTo>
                  <a:cubicBezTo>
                    <a:pt x="0" y="24563"/>
                    <a:pt x="24564" y="0"/>
                    <a:pt x="54864" y="0"/>
                  </a:cubicBezTo>
                  <a:cubicBezTo>
                    <a:pt x="85165" y="0"/>
                    <a:pt x="109728" y="24564"/>
                    <a:pt x="109728" y="54864"/>
                  </a:cubicBez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2" name="Freeform 111">
              <a:extLst>
                <a:ext uri="{FF2B5EF4-FFF2-40B4-BE49-F238E27FC236}">
                  <a16:creationId xmlns:a16="http://schemas.microsoft.com/office/drawing/2014/main" id="{C1084382-D6C1-6D75-8E44-FBBA39E7B138}"/>
                </a:ext>
              </a:extLst>
            </p:cNvPr>
            <p:cNvSpPr/>
            <p:nvPr/>
          </p:nvSpPr>
          <p:spPr>
            <a:xfrm>
              <a:off x="6240018" y="3834993"/>
              <a:ext cx="109727" cy="109727"/>
            </a:xfrm>
            <a:custGeom>
              <a:avLst/>
              <a:gdLst>
                <a:gd name="connsiteX0" fmla="*/ 109728 w 109727"/>
                <a:gd name="connsiteY0" fmla="*/ 54864 h 109727"/>
                <a:gd name="connsiteX1" fmla="*/ 54864 w 109727"/>
                <a:gd name="connsiteY1" fmla="*/ 109728 h 109727"/>
                <a:gd name="connsiteX2" fmla="*/ 0 w 109727"/>
                <a:gd name="connsiteY2" fmla="*/ 54864 h 109727"/>
                <a:gd name="connsiteX3" fmla="*/ 54864 w 109727"/>
                <a:gd name="connsiteY3" fmla="*/ 0 h 109727"/>
                <a:gd name="connsiteX4" fmla="*/ 109728 w 109727"/>
                <a:gd name="connsiteY4" fmla="*/ 54864 h 109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7" h="109727">
                  <a:moveTo>
                    <a:pt x="109728" y="54864"/>
                  </a:moveTo>
                  <a:cubicBezTo>
                    <a:pt x="109728" y="85165"/>
                    <a:pt x="85165" y="109728"/>
                    <a:pt x="54864" y="109728"/>
                  </a:cubicBezTo>
                  <a:cubicBezTo>
                    <a:pt x="24563" y="109728"/>
                    <a:pt x="0" y="85165"/>
                    <a:pt x="0" y="54864"/>
                  </a:cubicBezTo>
                  <a:cubicBezTo>
                    <a:pt x="0" y="24563"/>
                    <a:pt x="24564" y="0"/>
                    <a:pt x="54864" y="0"/>
                  </a:cubicBezTo>
                  <a:cubicBezTo>
                    <a:pt x="85165" y="0"/>
                    <a:pt x="109728" y="24564"/>
                    <a:pt x="109728" y="54864"/>
                  </a:cubicBez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3" name="Freeform 112">
              <a:extLst>
                <a:ext uri="{FF2B5EF4-FFF2-40B4-BE49-F238E27FC236}">
                  <a16:creationId xmlns:a16="http://schemas.microsoft.com/office/drawing/2014/main" id="{69BD513C-AD82-1EFF-857B-23838DE26590}"/>
                </a:ext>
              </a:extLst>
            </p:cNvPr>
            <p:cNvSpPr/>
            <p:nvPr/>
          </p:nvSpPr>
          <p:spPr>
            <a:xfrm>
              <a:off x="5772302" y="3675887"/>
              <a:ext cx="548640" cy="548640"/>
            </a:xfrm>
            <a:custGeom>
              <a:avLst/>
              <a:gdLst>
                <a:gd name="connsiteX0" fmla="*/ 548469 w 548640"/>
                <a:gd name="connsiteY0" fmla="*/ 264376 h 548640"/>
                <a:gd name="connsiteX1" fmla="*/ 548640 w 548640"/>
                <a:gd name="connsiteY1" fmla="*/ 274320 h 548640"/>
                <a:gd name="connsiteX2" fmla="*/ 274320 w 548640"/>
                <a:gd name="connsiteY2" fmla="*/ 548640 h 548640"/>
                <a:gd name="connsiteX3" fmla="*/ 0 w 548640"/>
                <a:gd name="connsiteY3" fmla="*/ 274320 h 548640"/>
                <a:gd name="connsiteX4" fmla="*/ 274320 w 548640"/>
                <a:gd name="connsiteY4" fmla="*/ 0 h 548640"/>
                <a:gd name="connsiteX5" fmla="*/ 522580 w 548640"/>
                <a:gd name="connsiteY5" fmla="*/ 157477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640" h="548640">
                  <a:moveTo>
                    <a:pt x="548469" y="264376"/>
                  </a:moveTo>
                  <a:cubicBezTo>
                    <a:pt x="548554" y="267633"/>
                    <a:pt x="548640" y="270977"/>
                    <a:pt x="548640" y="274320"/>
                  </a:cubicBezTo>
                  <a:cubicBezTo>
                    <a:pt x="548640" y="425796"/>
                    <a:pt x="425796" y="548640"/>
                    <a:pt x="274320" y="548640"/>
                  </a:cubicBezTo>
                  <a:cubicBezTo>
                    <a:pt x="122844" y="548640"/>
                    <a:pt x="0" y="425796"/>
                    <a:pt x="0" y="274320"/>
                  </a:cubicBezTo>
                  <a:cubicBezTo>
                    <a:pt x="0" y="122844"/>
                    <a:pt x="122844" y="0"/>
                    <a:pt x="274320" y="0"/>
                  </a:cubicBezTo>
                  <a:cubicBezTo>
                    <a:pt x="384048" y="0"/>
                    <a:pt x="478688" y="64380"/>
                    <a:pt x="522580" y="157477"/>
                  </a:cubicBez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4" name="Freeform 113">
              <a:extLst>
                <a:ext uri="{FF2B5EF4-FFF2-40B4-BE49-F238E27FC236}">
                  <a16:creationId xmlns:a16="http://schemas.microsoft.com/office/drawing/2014/main" id="{3F01E95C-E44A-3F32-3E8B-7E680C0E8FA1}"/>
                </a:ext>
              </a:extLst>
            </p:cNvPr>
            <p:cNvSpPr/>
            <p:nvPr/>
          </p:nvSpPr>
          <p:spPr>
            <a:xfrm>
              <a:off x="5856827" y="3760755"/>
              <a:ext cx="594931" cy="569556"/>
            </a:xfrm>
            <a:custGeom>
              <a:avLst/>
              <a:gdLst>
                <a:gd name="connsiteX0" fmla="*/ 342728 w 594931"/>
                <a:gd name="connsiteY0" fmla="*/ 417138 h 569556"/>
                <a:gd name="connsiteX1" fmla="*/ 484518 w 594931"/>
                <a:gd name="connsiteY1" fmla="*/ 569557 h 569556"/>
                <a:gd name="connsiteX2" fmla="*/ 106299 w 594931"/>
                <a:gd name="connsiteY2" fmla="*/ 0 h 569556"/>
                <a:gd name="connsiteX3" fmla="*/ 0 w 594931"/>
                <a:gd name="connsiteY3" fmla="*/ 111100 h 569556"/>
                <a:gd name="connsiteX4" fmla="*/ 261633 w 594931"/>
                <a:gd name="connsiteY4" fmla="*/ 373075 h 569556"/>
                <a:gd name="connsiteX5" fmla="*/ 372732 w 594931"/>
                <a:gd name="connsiteY5" fmla="*/ 266776 h 569556"/>
                <a:gd name="connsiteX6" fmla="*/ 594931 w 594931"/>
                <a:gd name="connsiteY6" fmla="*/ 545211 h 569556"/>
                <a:gd name="connsiteX7" fmla="*/ 410966 w 594931"/>
                <a:gd name="connsiteY7" fmla="*/ 351644 h 5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931" h="569556">
                  <a:moveTo>
                    <a:pt x="342728" y="417138"/>
                  </a:moveTo>
                  <a:lnTo>
                    <a:pt x="484518" y="569557"/>
                  </a:lnTo>
                  <a:moveTo>
                    <a:pt x="106299" y="0"/>
                  </a:moveTo>
                  <a:cubicBezTo>
                    <a:pt x="57693" y="21688"/>
                    <a:pt x="19545" y="61550"/>
                    <a:pt x="0" y="111100"/>
                  </a:cubicBezTo>
                  <a:moveTo>
                    <a:pt x="261633" y="373075"/>
                  </a:moveTo>
                  <a:cubicBezTo>
                    <a:pt x="311182" y="353701"/>
                    <a:pt x="351130" y="315468"/>
                    <a:pt x="372732" y="266776"/>
                  </a:cubicBezTo>
                  <a:moveTo>
                    <a:pt x="594931" y="545211"/>
                  </a:moveTo>
                  <a:lnTo>
                    <a:pt x="410966" y="351644"/>
                  </a:ln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17" name="Graphic 115">
            <a:extLst>
              <a:ext uri="{FF2B5EF4-FFF2-40B4-BE49-F238E27FC236}">
                <a16:creationId xmlns:a16="http://schemas.microsoft.com/office/drawing/2014/main" id="{1CC0AC1A-DA24-ADD0-E57D-CBD4A90DBF5D}"/>
              </a:ext>
            </a:extLst>
          </p:cNvPr>
          <p:cNvGrpSpPr/>
          <p:nvPr/>
        </p:nvGrpSpPr>
        <p:grpSpPr>
          <a:xfrm>
            <a:off x="6925929" y="3430615"/>
            <a:ext cx="553440" cy="557212"/>
            <a:chOff x="5823565" y="3681888"/>
            <a:chExt cx="553440" cy="557212"/>
          </a:xfrm>
          <a:noFill/>
        </p:grpSpPr>
        <p:grpSp>
          <p:nvGrpSpPr>
            <p:cNvPr id="118" name="Graphic 115">
              <a:extLst>
                <a:ext uri="{FF2B5EF4-FFF2-40B4-BE49-F238E27FC236}">
                  <a16:creationId xmlns:a16="http://schemas.microsoft.com/office/drawing/2014/main" id="{67C7AB4F-919E-0B3E-9450-FCC2F2E28823}"/>
                </a:ext>
              </a:extLst>
            </p:cNvPr>
            <p:cNvGrpSpPr/>
            <p:nvPr/>
          </p:nvGrpSpPr>
          <p:grpSpPr>
            <a:xfrm>
              <a:off x="5823565" y="3681888"/>
              <a:ext cx="553440" cy="557212"/>
              <a:chOff x="5823565" y="3681888"/>
              <a:chExt cx="553440" cy="557212"/>
            </a:xfrm>
            <a:noFill/>
          </p:grpSpPr>
          <p:sp>
            <p:nvSpPr>
              <p:cNvPr id="119" name="Freeform 118">
                <a:extLst>
                  <a:ext uri="{FF2B5EF4-FFF2-40B4-BE49-F238E27FC236}">
                    <a16:creationId xmlns:a16="http://schemas.microsoft.com/office/drawing/2014/main" id="{14FA5B25-9D25-7A75-DDBF-C9CBC67B335F}"/>
                  </a:ext>
                </a:extLst>
              </p:cNvPr>
              <p:cNvSpPr/>
              <p:nvPr/>
            </p:nvSpPr>
            <p:spPr>
              <a:xfrm>
                <a:off x="6058195" y="4067394"/>
                <a:ext cx="76895" cy="130644"/>
              </a:xfrm>
              <a:custGeom>
                <a:avLst/>
                <a:gdLst>
                  <a:gd name="connsiteX0" fmla="*/ 0 w 76895"/>
                  <a:gd name="connsiteY0" fmla="*/ 0 h 130644"/>
                  <a:gd name="connsiteX1" fmla="*/ 76895 w 76895"/>
                  <a:gd name="connsiteY1" fmla="*/ 0 h 130644"/>
                  <a:gd name="connsiteX2" fmla="*/ 76895 w 76895"/>
                  <a:gd name="connsiteY2" fmla="*/ 130645 h 130644"/>
                  <a:gd name="connsiteX3" fmla="*/ 0 w 76895"/>
                  <a:gd name="connsiteY3" fmla="*/ 130645 h 130644"/>
                  <a:gd name="connsiteX4" fmla="*/ 0 w 76895"/>
                  <a:gd name="connsiteY4" fmla="*/ 0 h 130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5" h="130644">
                    <a:moveTo>
                      <a:pt x="0" y="0"/>
                    </a:moveTo>
                    <a:lnTo>
                      <a:pt x="76895" y="0"/>
                    </a:lnTo>
                    <a:lnTo>
                      <a:pt x="76895" y="130645"/>
                    </a:lnTo>
                    <a:lnTo>
                      <a:pt x="0" y="130645"/>
                    </a:lnTo>
                    <a:lnTo>
                      <a:pt x="0" y="0"/>
                    </a:ln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0" name="Freeform 119">
                <a:extLst>
                  <a:ext uri="{FF2B5EF4-FFF2-40B4-BE49-F238E27FC236}">
                    <a16:creationId xmlns:a16="http://schemas.microsoft.com/office/drawing/2014/main" id="{4D0FED1E-ADB9-AA2D-20E7-5C8DF32CD1F0}"/>
                  </a:ext>
                </a:extLst>
              </p:cNvPr>
              <p:cNvSpPr/>
              <p:nvPr/>
            </p:nvSpPr>
            <p:spPr>
              <a:xfrm>
                <a:off x="5839253" y="4112399"/>
                <a:ext cx="186451" cy="85810"/>
              </a:xfrm>
              <a:custGeom>
                <a:avLst/>
                <a:gdLst>
                  <a:gd name="connsiteX0" fmla="*/ 109557 w 186451"/>
                  <a:gd name="connsiteY0" fmla="*/ 0 h 85810"/>
                  <a:gd name="connsiteX1" fmla="*/ 186452 w 186451"/>
                  <a:gd name="connsiteY1" fmla="*/ 0 h 85810"/>
                  <a:gd name="connsiteX2" fmla="*/ 186452 w 186451"/>
                  <a:gd name="connsiteY2" fmla="*/ 85811 h 85810"/>
                  <a:gd name="connsiteX3" fmla="*/ 109557 w 186451"/>
                  <a:gd name="connsiteY3" fmla="*/ 85811 h 85810"/>
                  <a:gd name="connsiteX4" fmla="*/ 109557 w 186451"/>
                  <a:gd name="connsiteY4" fmla="*/ 0 h 85810"/>
                  <a:gd name="connsiteX5" fmla="*/ 0 w 186451"/>
                  <a:gd name="connsiteY5" fmla="*/ 24346 h 85810"/>
                  <a:gd name="connsiteX6" fmla="*/ 76895 w 186451"/>
                  <a:gd name="connsiteY6" fmla="*/ 24346 h 85810"/>
                  <a:gd name="connsiteX7" fmla="*/ 76895 w 186451"/>
                  <a:gd name="connsiteY7" fmla="*/ 85811 h 85810"/>
                  <a:gd name="connsiteX8" fmla="*/ 0 w 186451"/>
                  <a:gd name="connsiteY8" fmla="*/ 85811 h 85810"/>
                  <a:gd name="connsiteX9" fmla="*/ 0 w 186451"/>
                  <a:gd name="connsiteY9" fmla="*/ 24346 h 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451" h="85810">
                    <a:moveTo>
                      <a:pt x="109557" y="0"/>
                    </a:moveTo>
                    <a:lnTo>
                      <a:pt x="186452" y="0"/>
                    </a:lnTo>
                    <a:lnTo>
                      <a:pt x="186452" y="85811"/>
                    </a:lnTo>
                    <a:lnTo>
                      <a:pt x="109557" y="85811"/>
                    </a:lnTo>
                    <a:lnTo>
                      <a:pt x="109557" y="0"/>
                    </a:lnTo>
                    <a:close/>
                    <a:moveTo>
                      <a:pt x="0" y="24346"/>
                    </a:moveTo>
                    <a:lnTo>
                      <a:pt x="76895" y="24346"/>
                    </a:lnTo>
                    <a:lnTo>
                      <a:pt x="76895" y="85811"/>
                    </a:lnTo>
                    <a:lnTo>
                      <a:pt x="0" y="85811"/>
                    </a:lnTo>
                    <a:lnTo>
                      <a:pt x="0" y="24346"/>
                    </a:lnTo>
                    <a:close/>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Freeform 121">
                <a:extLst>
                  <a:ext uri="{FF2B5EF4-FFF2-40B4-BE49-F238E27FC236}">
                    <a16:creationId xmlns:a16="http://schemas.microsoft.com/office/drawing/2014/main" id="{B1BC9793-D548-3585-107B-AED43FE0B97E}"/>
                  </a:ext>
                </a:extLst>
              </p:cNvPr>
              <p:cNvSpPr/>
              <p:nvPr/>
            </p:nvSpPr>
            <p:spPr>
              <a:xfrm>
                <a:off x="5847568" y="3693804"/>
                <a:ext cx="466087" cy="394677"/>
              </a:xfrm>
              <a:custGeom>
                <a:avLst/>
                <a:gdLst>
                  <a:gd name="connsiteX0" fmla="*/ 0 w 466087"/>
                  <a:gd name="connsiteY0" fmla="*/ 394678 h 394677"/>
                  <a:gd name="connsiteX1" fmla="*/ 466087 w 466087"/>
                  <a:gd name="connsiteY1" fmla="*/ 0 h 394677"/>
                </a:gdLst>
                <a:ahLst/>
                <a:cxnLst>
                  <a:cxn ang="0">
                    <a:pos x="connsiteX0" y="connsiteY0"/>
                  </a:cxn>
                  <a:cxn ang="0">
                    <a:pos x="connsiteX1" y="connsiteY1"/>
                  </a:cxn>
                </a:cxnLst>
                <a:rect l="l" t="t" r="r" b="b"/>
                <a:pathLst>
                  <a:path w="466087" h="394677">
                    <a:moveTo>
                      <a:pt x="0" y="394678"/>
                    </a:moveTo>
                    <a:cubicBezTo>
                      <a:pt x="0" y="394678"/>
                      <a:pt x="369218" y="373589"/>
                      <a:pt x="466087" y="0"/>
                    </a:cubicBez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3" name="Freeform 122">
                <a:extLst>
                  <a:ext uri="{FF2B5EF4-FFF2-40B4-BE49-F238E27FC236}">
                    <a16:creationId xmlns:a16="http://schemas.microsoft.com/office/drawing/2014/main" id="{DF6F736A-942D-53E4-928B-349C0BAE026E}"/>
                  </a:ext>
                </a:extLst>
              </p:cNvPr>
              <p:cNvSpPr/>
              <p:nvPr/>
            </p:nvSpPr>
            <p:spPr>
              <a:xfrm>
                <a:off x="6249104" y="3681888"/>
                <a:ext cx="100984" cy="71237"/>
              </a:xfrm>
              <a:custGeom>
                <a:avLst/>
                <a:gdLst>
                  <a:gd name="connsiteX0" fmla="*/ 0 w 100984"/>
                  <a:gd name="connsiteY0" fmla="*/ 43805 h 71237"/>
                  <a:gd name="connsiteX1" fmla="*/ 67894 w 100984"/>
                  <a:gd name="connsiteY1" fmla="*/ 0 h 71237"/>
                  <a:gd name="connsiteX2" fmla="*/ 100984 w 100984"/>
                  <a:gd name="connsiteY2" fmla="*/ 71237 h 71237"/>
                </a:gdLst>
                <a:ahLst/>
                <a:cxnLst>
                  <a:cxn ang="0">
                    <a:pos x="connsiteX0" y="connsiteY0"/>
                  </a:cxn>
                  <a:cxn ang="0">
                    <a:pos x="connsiteX1" y="connsiteY1"/>
                  </a:cxn>
                  <a:cxn ang="0">
                    <a:pos x="connsiteX2" y="connsiteY2"/>
                  </a:cxn>
                </a:cxnLst>
                <a:rect l="l" t="t" r="r" b="b"/>
                <a:pathLst>
                  <a:path w="100984" h="71237">
                    <a:moveTo>
                      <a:pt x="0" y="43805"/>
                    </a:moveTo>
                    <a:lnTo>
                      <a:pt x="67894" y="0"/>
                    </a:lnTo>
                    <a:lnTo>
                      <a:pt x="100984" y="71237"/>
                    </a:ln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Freeform 123">
                <a:extLst>
                  <a:ext uri="{FF2B5EF4-FFF2-40B4-BE49-F238E27FC236}">
                    <a16:creationId xmlns:a16="http://schemas.microsoft.com/office/drawing/2014/main" id="{A937FD01-61DD-6F13-6BCB-B4DE5C2E57DC}"/>
                  </a:ext>
                </a:extLst>
              </p:cNvPr>
              <p:cNvSpPr/>
              <p:nvPr/>
            </p:nvSpPr>
            <p:spPr>
              <a:xfrm>
                <a:off x="5823565" y="3857539"/>
                <a:ext cx="553440" cy="381562"/>
              </a:xfrm>
              <a:custGeom>
                <a:avLst/>
                <a:gdLst>
                  <a:gd name="connsiteX0" fmla="*/ 453657 w 553440"/>
                  <a:gd name="connsiteY0" fmla="*/ 0 h 381562"/>
                  <a:gd name="connsiteX1" fmla="*/ 530552 w 553440"/>
                  <a:gd name="connsiteY1" fmla="*/ 0 h 381562"/>
                  <a:gd name="connsiteX2" fmla="*/ 530552 w 553440"/>
                  <a:gd name="connsiteY2" fmla="*/ 340671 h 381562"/>
                  <a:gd name="connsiteX3" fmla="*/ 453657 w 553440"/>
                  <a:gd name="connsiteY3" fmla="*/ 340671 h 381562"/>
                  <a:gd name="connsiteX4" fmla="*/ 453657 w 553440"/>
                  <a:gd name="connsiteY4" fmla="*/ 0 h 381562"/>
                  <a:gd name="connsiteX5" fmla="*/ 344186 w 553440"/>
                  <a:gd name="connsiteY5" fmla="*/ 140846 h 381562"/>
                  <a:gd name="connsiteX6" fmla="*/ 421081 w 553440"/>
                  <a:gd name="connsiteY6" fmla="*/ 140846 h 381562"/>
                  <a:gd name="connsiteX7" fmla="*/ 421081 w 553440"/>
                  <a:gd name="connsiteY7" fmla="*/ 340671 h 381562"/>
                  <a:gd name="connsiteX8" fmla="*/ 344186 w 553440"/>
                  <a:gd name="connsiteY8" fmla="*/ 340671 h 381562"/>
                  <a:gd name="connsiteX9" fmla="*/ 344186 w 553440"/>
                  <a:gd name="connsiteY9" fmla="*/ 140846 h 381562"/>
                  <a:gd name="connsiteX10" fmla="*/ 0 w 553440"/>
                  <a:gd name="connsiteY10" fmla="*/ 381562 h 381562"/>
                  <a:gd name="connsiteX11" fmla="*/ 553441 w 553440"/>
                  <a:gd name="connsiteY11" fmla="*/ 381562 h 38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3440" h="381562">
                    <a:moveTo>
                      <a:pt x="453657" y="0"/>
                    </a:moveTo>
                    <a:lnTo>
                      <a:pt x="530552" y="0"/>
                    </a:lnTo>
                    <a:lnTo>
                      <a:pt x="530552" y="340671"/>
                    </a:lnTo>
                    <a:lnTo>
                      <a:pt x="453657" y="340671"/>
                    </a:lnTo>
                    <a:lnTo>
                      <a:pt x="453657" y="0"/>
                    </a:lnTo>
                    <a:close/>
                    <a:moveTo>
                      <a:pt x="344186" y="140846"/>
                    </a:moveTo>
                    <a:lnTo>
                      <a:pt x="421081" y="140846"/>
                    </a:lnTo>
                    <a:lnTo>
                      <a:pt x="421081" y="340671"/>
                    </a:lnTo>
                    <a:lnTo>
                      <a:pt x="344186" y="340671"/>
                    </a:lnTo>
                    <a:lnTo>
                      <a:pt x="344186" y="140846"/>
                    </a:lnTo>
                    <a:close/>
                    <a:moveTo>
                      <a:pt x="0" y="381562"/>
                    </a:moveTo>
                    <a:lnTo>
                      <a:pt x="553441" y="381562"/>
                    </a:lnTo>
                  </a:path>
                </a:pathLst>
              </a:custGeom>
              <a:noFill/>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125" name="Freeform 124">
              <a:extLst>
                <a:ext uri="{FF2B5EF4-FFF2-40B4-BE49-F238E27FC236}">
                  <a16:creationId xmlns:a16="http://schemas.microsoft.com/office/drawing/2014/main" id="{C44136C2-FB63-875A-2696-44C71AE7DDCA}"/>
                </a:ext>
              </a:extLst>
            </p:cNvPr>
            <p:cNvSpPr/>
            <p:nvPr/>
          </p:nvSpPr>
          <p:spPr>
            <a:xfrm>
              <a:off x="5959440" y="3777129"/>
              <a:ext cx="217227" cy="8572"/>
            </a:xfrm>
            <a:custGeom>
              <a:avLst/>
              <a:gdLst>
                <a:gd name="connsiteX0" fmla="*/ 217227 w 217227"/>
                <a:gd name="connsiteY0" fmla="*/ 0 h 8572"/>
                <a:gd name="connsiteX1" fmla="*/ 0 w 217227"/>
                <a:gd name="connsiteY1" fmla="*/ 0 h 8572"/>
              </a:gdLst>
              <a:ahLst/>
              <a:cxnLst>
                <a:cxn ang="0">
                  <a:pos x="connsiteX0" y="connsiteY0"/>
                </a:cxn>
                <a:cxn ang="0">
                  <a:pos x="connsiteX1" y="connsiteY1"/>
                </a:cxn>
              </a:cxnLst>
              <a:rect l="l" t="t" r="r" b="b"/>
              <a:pathLst>
                <a:path w="217227" h="8572">
                  <a:moveTo>
                    <a:pt x="217227" y="0"/>
                  </a:moveTo>
                  <a:lnTo>
                    <a:pt x="0" y="0"/>
                  </a:lnTo>
                </a:path>
              </a:pathLst>
            </a:custGeom>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6" name="Freeform 125">
              <a:extLst>
                <a:ext uri="{FF2B5EF4-FFF2-40B4-BE49-F238E27FC236}">
                  <a16:creationId xmlns:a16="http://schemas.microsoft.com/office/drawing/2014/main" id="{EA1A4E6A-F9F6-A518-E6D9-FDE45056353C}"/>
                </a:ext>
              </a:extLst>
            </p:cNvPr>
            <p:cNvSpPr/>
            <p:nvPr/>
          </p:nvSpPr>
          <p:spPr>
            <a:xfrm>
              <a:off x="5959440" y="3836193"/>
              <a:ext cx="150533" cy="8572"/>
            </a:xfrm>
            <a:custGeom>
              <a:avLst/>
              <a:gdLst>
                <a:gd name="connsiteX0" fmla="*/ 0 w 150533"/>
                <a:gd name="connsiteY0" fmla="*/ 0 h 8572"/>
                <a:gd name="connsiteX1" fmla="*/ 150533 w 150533"/>
                <a:gd name="connsiteY1" fmla="*/ 0 h 8572"/>
              </a:gdLst>
              <a:ahLst/>
              <a:cxnLst>
                <a:cxn ang="0">
                  <a:pos x="connsiteX0" y="connsiteY0"/>
                </a:cxn>
                <a:cxn ang="0">
                  <a:pos x="connsiteX1" y="connsiteY1"/>
                </a:cxn>
              </a:cxnLst>
              <a:rect l="l" t="t" r="r" b="b"/>
              <a:pathLst>
                <a:path w="150533" h="8572">
                  <a:moveTo>
                    <a:pt x="0" y="0"/>
                  </a:moveTo>
                  <a:lnTo>
                    <a:pt x="150533" y="0"/>
                  </a:lnTo>
                </a:path>
              </a:pathLst>
            </a:custGeom>
            <a:ln w="1587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29" name="Graphic 127">
            <a:extLst>
              <a:ext uri="{FF2B5EF4-FFF2-40B4-BE49-F238E27FC236}">
                <a16:creationId xmlns:a16="http://schemas.microsoft.com/office/drawing/2014/main" id="{8E0C56B3-1BBD-970E-37CB-8B77C908A389}"/>
              </a:ext>
            </a:extLst>
          </p:cNvPr>
          <p:cNvGrpSpPr/>
          <p:nvPr/>
        </p:nvGrpSpPr>
        <p:grpSpPr>
          <a:xfrm>
            <a:off x="6940515" y="5129442"/>
            <a:ext cx="524268" cy="524268"/>
            <a:chOff x="5783103" y="3643312"/>
            <a:chExt cx="634365" cy="634365"/>
          </a:xfrm>
          <a:noFill/>
        </p:grpSpPr>
        <p:sp>
          <p:nvSpPr>
            <p:cNvPr id="130" name="Freeform 129">
              <a:extLst>
                <a:ext uri="{FF2B5EF4-FFF2-40B4-BE49-F238E27FC236}">
                  <a16:creationId xmlns:a16="http://schemas.microsoft.com/office/drawing/2014/main" id="{B7204B1B-903D-8C3F-893C-F6012AD4D0E6}"/>
                </a:ext>
              </a:extLst>
            </p:cNvPr>
            <p:cNvSpPr/>
            <p:nvPr/>
          </p:nvSpPr>
          <p:spPr>
            <a:xfrm>
              <a:off x="6114687" y="3780472"/>
              <a:ext cx="253574" cy="363130"/>
            </a:xfrm>
            <a:custGeom>
              <a:avLst/>
              <a:gdLst>
                <a:gd name="connsiteX0" fmla="*/ 253575 w 253574"/>
                <a:gd name="connsiteY0" fmla="*/ 17145 h 363130"/>
                <a:gd name="connsiteX1" fmla="*/ 250317 w 253574"/>
                <a:gd name="connsiteY1" fmla="*/ 19031 h 363130"/>
                <a:gd name="connsiteX2" fmla="*/ 184995 w 253574"/>
                <a:gd name="connsiteY2" fmla="*/ 40634 h 363130"/>
                <a:gd name="connsiteX3" fmla="*/ 119672 w 253574"/>
                <a:gd name="connsiteY3" fmla="*/ 29832 h 363130"/>
                <a:gd name="connsiteX4" fmla="*/ 97898 w 253574"/>
                <a:gd name="connsiteY4" fmla="*/ 0 h 363130"/>
                <a:gd name="connsiteX5" fmla="*/ 32747 w 253574"/>
                <a:gd name="connsiteY5" fmla="*/ 0 h 363130"/>
                <a:gd name="connsiteX6" fmla="*/ 0 w 253574"/>
                <a:gd name="connsiteY6" fmla="*/ 29832 h 363130"/>
                <a:gd name="connsiteX7" fmla="*/ 10973 w 253574"/>
                <a:gd name="connsiteY7" fmla="*/ 105956 h 363130"/>
                <a:gd name="connsiteX8" fmla="*/ 87097 w 253574"/>
                <a:gd name="connsiteY8" fmla="*/ 138703 h 363130"/>
                <a:gd name="connsiteX9" fmla="*/ 130645 w 253574"/>
                <a:gd name="connsiteY9" fmla="*/ 128588 h 363130"/>
                <a:gd name="connsiteX10" fmla="*/ 164935 w 253574"/>
                <a:gd name="connsiteY10" fmla="*/ 150362 h 363130"/>
                <a:gd name="connsiteX11" fmla="*/ 164935 w 253574"/>
                <a:gd name="connsiteY11" fmla="*/ 193910 h 363130"/>
                <a:gd name="connsiteX12" fmla="*/ 184309 w 253574"/>
                <a:gd name="connsiteY12" fmla="*/ 237458 h 363130"/>
                <a:gd name="connsiteX13" fmla="*/ 216370 w 253574"/>
                <a:gd name="connsiteY13" fmla="*/ 281007 h 363130"/>
                <a:gd name="connsiteX14" fmla="*/ 216370 w 253574"/>
                <a:gd name="connsiteY14" fmla="*/ 324555 h 363130"/>
                <a:gd name="connsiteX15" fmla="*/ 244659 w 253574"/>
                <a:gd name="connsiteY15" fmla="*/ 363131 h 363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3574" h="363130">
                  <a:moveTo>
                    <a:pt x="253575" y="17145"/>
                  </a:moveTo>
                  <a:lnTo>
                    <a:pt x="250317" y="19031"/>
                  </a:lnTo>
                  <a:lnTo>
                    <a:pt x="184995" y="40634"/>
                  </a:lnTo>
                  <a:lnTo>
                    <a:pt x="119672" y="29832"/>
                  </a:lnTo>
                  <a:lnTo>
                    <a:pt x="97898" y="0"/>
                  </a:lnTo>
                  <a:lnTo>
                    <a:pt x="32747" y="0"/>
                  </a:lnTo>
                  <a:lnTo>
                    <a:pt x="0" y="29832"/>
                  </a:lnTo>
                  <a:lnTo>
                    <a:pt x="10973" y="105956"/>
                  </a:lnTo>
                  <a:lnTo>
                    <a:pt x="87097" y="138703"/>
                  </a:lnTo>
                  <a:lnTo>
                    <a:pt x="130645" y="128588"/>
                  </a:lnTo>
                  <a:lnTo>
                    <a:pt x="164935" y="150362"/>
                  </a:lnTo>
                  <a:lnTo>
                    <a:pt x="164935" y="193910"/>
                  </a:lnTo>
                  <a:lnTo>
                    <a:pt x="184309" y="237458"/>
                  </a:lnTo>
                  <a:lnTo>
                    <a:pt x="216370" y="281007"/>
                  </a:lnTo>
                  <a:lnTo>
                    <a:pt x="216370" y="324555"/>
                  </a:lnTo>
                  <a:lnTo>
                    <a:pt x="244659" y="363131"/>
                  </a:lnTo>
                </a:path>
              </a:pathLst>
            </a:custGeom>
            <a:noFill/>
            <a:ln w="1714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2" name="Freeform 131">
              <a:extLst>
                <a:ext uri="{FF2B5EF4-FFF2-40B4-BE49-F238E27FC236}">
                  <a16:creationId xmlns:a16="http://schemas.microsoft.com/office/drawing/2014/main" id="{BC04EF07-C5FE-4A79-9444-C4339CA44425}"/>
                </a:ext>
              </a:extLst>
            </p:cNvPr>
            <p:cNvSpPr/>
            <p:nvPr/>
          </p:nvSpPr>
          <p:spPr>
            <a:xfrm>
              <a:off x="5810535" y="3663886"/>
              <a:ext cx="510920" cy="546925"/>
            </a:xfrm>
            <a:custGeom>
              <a:avLst/>
              <a:gdLst>
                <a:gd name="connsiteX0" fmla="*/ 419538 w 510920"/>
                <a:gd name="connsiteY0" fmla="*/ 11316 h 546925"/>
                <a:gd name="connsiteX1" fmla="*/ 380276 w 510920"/>
                <a:gd name="connsiteY1" fmla="*/ 30861 h 546925"/>
                <a:gd name="connsiteX2" fmla="*/ 336899 w 510920"/>
                <a:gd name="connsiteY2" fmla="*/ 30861 h 546925"/>
                <a:gd name="connsiteX3" fmla="*/ 315125 w 510920"/>
                <a:gd name="connsiteY3" fmla="*/ 73724 h 546925"/>
                <a:gd name="connsiteX4" fmla="*/ 347701 w 510920"/>
                <a:gd name="connsiteY4" fmla="*/ 84696 h 546925"/>
                <a:gd name="connsiteX5" fmla="*/ 391249 w 510920"/>
                <a:gd name="connsiteY5" fmla="*/ 73724 h 546925"/>
                <a:gd name="connsiteX6" fmla="*/ 423824 w 510920"/>
                <a:gd name="connsiteY6" fmla="*/ 84696 h 546925"/>
                <a:gd name="connsiteX7" fmla="*/ 478345 w 510920"/>
                <a:gd name="connsiteY7" fmla="*/ 95498 h 546925"/>
                <a:gd name="connsiteX8" fmla="*/ 510921 w 510920"/>
                <a:gd name="connsiteY8" fmla="*/ 73724 h 546925"/>
                <a:gd name="connsiteX9" fmla="*/ 0 w 510920"/>
                <a:gd name="connsiteY9" fmla="*/ 178137 h 546925"/>
                <a:gd name="connsiteX10" fmla="*/ 15430 w 510920"/>
                <a:gd name="connsiteY10" fmla="*/ 222542 h 546925"/>
                <a:gd name="connsiteX11" fmla="*/ 47491 w 510920"/>
                <a:gd name="connsiteY11" fmla="*/ 245174 h 546925"/>
                <a:gd name="connsiteX12" fmla="*/ 80067 w 510920"/>
                <a:gd name="connsiteY12" fmla="*/ 266948 h 546925"/>
                <a:gd name="connsiteX13" fmla="*/ 58293 w 510920"/>
                <a:gd name="connsiteY13" fmla="*/ 287865 h 546925"/>
                <a:gd name="connsiteX14" fmla="*/ 58293 w 510920"/>
                <a:gd name="connsiteY14" fmla="*/ 323355 h 546925"/>
                <a:gd name="connsiteX15" fmla="*/ 77838 w 510920"/>
                <a:gd name="connsiteY15" fmla="*/ 362445 h 546925"/>
                <a:gd name="connsiteX16" fmla="*/ 126873 w 510920"/>
                <a:gd name="connsiteY16" fmla="*/ 372218 h 546925"/>
                <a:gd name="connsiteX17" fmla="*/ 126873 w 510920"/>
                <a:gd name="connsiteY17" fmla="*/ 485204 h 546925"/>
                <a:gd name="connsiteX18" fmla="*/ 147447 w 510920"/>
                <a:gd name="connsiteY18" fmla="*/ 536639 h 546925"/>
                <a:gd name="connsiteX19" fmla="*/ 178308 w 510920"/>
                <a:gd name="connsiteY19" fmla="*/ 546926 h 546925"/>
                <a:gd name="connsiteX20" fmla="*/ 178308 w 510920"/>
                <a:gd name="connsiteY20" fmla="*/ 494805 h 546925"/>
                <a:gd name="connsiteX21" fmla="*/ 229743 w 510920"/>
                <a:gd name="connsiteY21" fmla="*/ 462058 h 546925"/>
                <a:gd name="connsiteX22" fmla="*/ 229743 w 510920"/>
                <a:gd name="connsiteY22" fmla="*/ 429482 h 546925"/>
                <a:gd name="connsiteX23" fmla="*/ 271577 w 510920"/>
                <a:gd name="connsiteY23" fmla="*/ 385934 h 546925"/>
                <a:gd name="connsiteX24" fmla="*/ 282378 w 510920"/>
                <a:gd name="connsiteY24" fmla="*/ 322326 h 546925"/>
                <a:gd name="connsiteX25" fmla="*/ 238315 w 510920"/>
                <a:gd name="connsiteY25" fmla="*/ 322326 h 546925"/>
                <a:gd name="connsiteX26" fmla="*/ 205740 w 510920"/>
                <a:gd name="connsiteY26" fmla="*/ 270891 h 546925"/>
                <a:gd name="connsiteX27" fmla="*/ 129959 w 510920"/>
                <a:gd name="connsiteY27" fmla="*/ 270891 h 546925"/>
                <a:gd name="connsiteX28" fmla="*/ 108185 w 510920"/>
                <a:gd name="connsiteY28" fmla="*/ 233515 h 546925"/>
                <a:gd name="connsiteX29" fmla="*/ 75438 w 510920"/>
                <a:gd name="connsiteY29" fmla="*/ 266090 h 546925"/>
                <a:gd name="connsiteX30" fmla="*/ 75438 w 510920"/>
                <a:gd name="connsiteY30" fmla="*/ 222542 h 546925"/>
                <a:gd name="connsiteX31" fmla="*/ 58293 w 510920"/>
                <a:gd name="connsiteY31" fmla="*/ 200768 h 546925"/>
                <a:gd name="connsiteX32" fmla="*/ 58293 w 510920"/>
                <a:gd name="connsiteY32" fmla="*/ 168192 h 546925"/>
                <a:gd name="connsiteX33" fmla="*/ 134417 w 510920"/>
                <a:gd name="connsiteY33" fmla="*/ 157220 h 546925"/>
                <a:gd name="connsiteX34" fmla="*/ 188938 w 510920"/>
                <a:gd name="connsiteY34" fmla="*/ 125159 h 546925"/>
                <a:gd name="connsiteX35" fmla="*/ 221170 w 510920"/>
                <a:gd name="connsiteY35" fmla="*/ 70295 h 546925"/>
                <a:gd name="connsiteX36" fmla="*/ 253917 w 510920"/>
                <a:gd name="connsiteY36" fmla="*/ 59322 h 546925"/>
                <a:gd name="connsiteX37" fmla="*/ 264719 w 510920"/>
                <a:gd name="connsiteY37" fmla="*/ 26746 h 546925"/>
                <a:gd name="connsiteX38" fmla="*/ 199396 w 510920"/>
                <a:gd name="connsiteY38" fmla="*/ 15773 h 546925"/>
                <a:gd name="connsiteX39" fmla="*/ 181223 w 510920"/>
                <a:gd name="connsiteY39" fmla="*/ 0 h 54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0920" h="546925">
                  <a:moveTo>
                    <a:pt x="419538" y="11316"/>
                  </a:moveTo>
                  <a:lnTo>
                    <a:pt x="380276" y="30861"/>
                  </a:lnTo>
                  <a:lnTo>
                    <a:pt x="336899" y="30861"/>
                  </a:lnTo>
                  <a:lnTo>
                    <a:pt x="315125" y="73724"/>
                  </a:lnTo>
                  <a:lnTo>
                    <a:pt x="347701" y="84696"/>
                  </a:lnTo>
                  <a:lnTo>
                    <a:pt x="391249" y="73724"/>
                  </a:lnTo>
                  <a:lnTo>
                    <a:pt x="423824" y="84696"/>
                  </a:lnTo>
                  <a:lnTo>
                    <a:pt x="478345" y="95498"/>
                  </a:lnTo>
                  <a:lnTo>
                    <a:pt x="510921" y="73724"/>
                  </a:lnTo>
                  <a:moveTo>
                    <a:pt x="0" y="178137"/>
                  </a:moveTo>
                  <a:lnTo>
                    <a:pt x="15430" y="222542"/>
                  </a:lnTo>
                  <a:lnTo>
                    <a:pt x="47491" y="245174"/>
                  </a:lnTo>
                  <a:lnTo>
                    <a:pt x="80067" y="266948"/>
                  </a:lnTo>
                  <a:lnTo>
                    <a:pt x="58293" y="287865"/>
                  </a:lnTo>
                  <a:lnTo>
                    <a:pt x="58293" y="323355"/>
                  </a:lnTo>
                  <a:lnTo>
                    <a:pt x="77838" y="362445"/>
                  </a:lnTo>
                  <a:lnTo>
                    <a:pt x="126873" y="372218"/>
                  </a:lnTo>
                  <a:lnTo>
                    <a:pt x="126873" y="485204"/>
                  </a:lnTo>
                  <a:lnTo>
                    <a:pt x="147447" y="536639"/>
                  </a:lnTo>
                  <a:lnTo>
                    <a:pt x="178308" y="546926"/>
                  </a:lnTo>
                  <a:lnTo>
                    <a:pt x="178308" y="494805"/>
                  </a:lnTo>
                  <a:lnTo>
                    <a:pt x="229743" y="462058"/>
                  </a:lnTo>
                  <a:lnTo>
                    <a:pt x="229743" y="429482"/>
                  </a:lnTo>
                  <a:lnTo>
                    <a:pt x="271577" y="385934"/>
                  </a:lnTo>
                  <a:lnTo>
                    <a:pt x="282378" y="322326"/>
                  </a:lnTo>
                  <a:lnTo>
                    <a:pt x="238315" y="322326"/>
                  </a:lnTo>
                  <a:lnTo>
                    <a:pt x="205740" y="270891"/>
                  </a:lnTo>
                  <a:lnTo>
                    <a:pt x="129959" y="270891"/>
                  </a:lnTo>
                  <a:lnTo>
                    <a:pt x="108185" y="233515"/>
                  </a:lnTo>
                  <a:lnTo>
                    <a:pt x="75438" y="266090"/>
                  </a:lnTo>
                  <a:lnTo>
                    <a:pt x="75438" y="222542"/>
                  </a:lnTo>
                  <a:lnTo>
                    <a:pt x="58293" y="200768"/>
                  </a:lnTo>
                  <a:lnTo>
                    <a:pt x="58293" y="168192"/>
                  </a:lnTo>
                  <a:lnTo>
                    <a:pt x="134417" y="157220"/>
                  </a:lnTo>
                  <a:lnTo>
                    <a:pt x="188938" y="125159"/>
                  </a:lnTo>
                  <a:lnTo>
                    <a:pt x="221170" y="70295"/>
                  </a:lnTo>
                  <a:lnTo>
                    <a:pt x="253917" y="59322"/>
                  </a:lnTo>
                  <a:lnTo>
                    <a:pt x="264719" y="26746"/>
                  </a:lnTo>
                  <a:lnTo>
                    <a:pt x="199396" y="15773"/>
                  </a:lnTo>
                  <a:lnTo>
                    <a:pt x="181223" y="0"/>
                  </a:lnTo>
                </a:path>
              </a:pathLst>
            </a:custGeom>
            <a:noFill/>
            <a:ln w="1714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3" name="Freeform 132">
              <a:extLst>
                <a:ext uri="{FF2B5EF4-FFF2-40B4-BE49-F238E27FC236}">
                  <a16:creationId xmlns:a16="http://schemas.microsoft.com/office/drawing/2014/main" id="{68A67BA6-6B75-75BB-2A86-819AF10CBAC0}"/>
                </a:ext>
              </a:extLst>
            </p:cNvPr>
            <p:cNvSpPr/>
            <p:nvPr/>
          </p:nvSpPr>
          <p:spPr>
            <a:xfrm>
              <a:off x="5783103" y="3643312"/>
              <a:ext cx="634365" cy="634365"/>
            </a:xfrm>
            <a:custGeom>
              <a:avLst/>
              <a:gdLst>
                <a:gd name="connsiteX0" fmla="*/ 634365 w 634365"/>
                <a:gd name="connsiteY0" fmla="*/ 317183 h 634365"/>
                <a:gd name="connsiteX1" fmla="*/ 317183 w 634365"/>
                <a:gd name="connsiteY1" fmla="*/ 634365 h 634365"/>
                <a:gd name="connsiteX2" fmla="*/ 0 w 634365"/>
                <a:gd name="connsiteY2" fmla="*/ 317183 h 634365"/>
                <a:gd name="connsiteX3" fmla="*/ 317183 w 634365"/>
                <a:gd name="connsiteY3" fmla="*/ 0 h 634365"/>
                <a:gd name="connsiteX4" fmla="*/ 634365 w 634365"/>
                <a:gd name="connsiteY4" fmla="*/ 317183 h 634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 h="634365">
                  <a:moveTo>
                    <a:pt x="634365" y="317183"/>
                  </a:moveTo>
                  <a:cubicBezTo>
                    <a:pt x="634365" y="492358"/>
                    <a:pt x="492358" y="634365"/>
                    <a:pt x="317183" y="634365"/>
                  </a:cubicBezTo>
                  <a:cubicBezTo>
                    <a:pt x="142007" y="634365"/>
                    <a:pt x="0" y="492358"/>
                    <a:pt x="0" y="317183"/>
                  </a:cubicBezTo>
                  <a:cubicBezTo>
                    <a:pt x="0" y="142007"/>
                    <a:pt x="142007" y="0"/>
                    <a:pt x="317183" y="0"/>
                  </a:cubicBezTo>
                  <a:cubicBezTo>
                    <a:pt x="492358" y="0"/>
                    <a:pt x="634365" y="142007"/>
                    <a:pt x="634365" y="317183"/>
                  </a:cubicBezTo>
                  <a:close/>
                </a:path>
              </a:pathLst>
            </a:custGeom>
            <a:noFill/>
            <a:ln w="17145" cap="rnd">
              <a:solidFill>
                <a:schemeClr val="bg1">
                  <a:alpha val="60000"/>
                </a:schemeClr>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61" name="Group 160">
            <a:extLst>
              <a:ext uri="{FF2B5EF4-FFF2-40B4-BE49-F238E27FC236}">
                <a16:creationId xmlns:a16="http://schemas.microsoft.com/office/drawing/2014/main" id="{0117C1E4-5462-9C14-581C-525FA2EEDC3D}"/>
              </a:ext>
            </a:extLst>
          </p:cNvPr>
          <p:cNvGrpSpPr/>
          <p:nvPr/>
        </p:nvGrpSpPr>
        <p:grpSpPr>
          <a:xfrm>
            <a:off x="-6797533" y="4462732"/>
            <a:ext cx="1768388" cy="1253121"/>
            <a:chOff x="6961537" y="4586282"/>
            <a:chExt cx="1768388" cy="1253121"/>
          </a:xfrm>
        </p:grpSpPr>
        <p:sp>
          <p:nvSpPr>
            <p:cNvPr id="22" name="Rectangle 21">
              <a:extLst>
                <a:ext uri="{FF2B5EF4-FFF2-40B4-BE49-F238E27FC236}">
                  <a16:creationId xmlns:a16="http://schemas.microsoft.com/office/drawing/2014/main" id="{AA918E8C-1023-1F54-9CED-1B5E92312818}"/>
                </a:ext>
              </a:extLst>
            </p:cNvPr>
            <p:cNvSpPr/>
            <p:nvPr/>
          </p:nvSpPr>
          <p:spPr>
            <a:xfrm>
              <a:off x="6961537" y="4586282"/>
              <a:ext cx="1768388" cy="96079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F5DB553A-A498-7861-0CC3-9BFEFE1AD128}"/>
                </a:ext>
              </a:extLst>
            </p:cNvPr>
            <p:cNvCxnSpPr>
              <a:cxnSpLocks/>
              <a:stCxn id="22" idx="1"/>
              <a:endCxn id="22" idx="3"/>
            </p:cNvCxnSpPr>
            <p:nvPr/>
          </p:nvCxnSpPr>
          <p:spPr>
            <a:xfrm>
              <a:off x="6961537" y="5066677"/>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E40D41A-41EC-66EA-6B3E-0AE8F5D030E6}"/>
                </a:ext>
              </a:extLst>
            </p:cNvPr>
            <p:cNvCxnSpPr>
              <a:cxnSpLocks/>
            </p:cNvCxnSpPr>
            <p:nvPr/>
          </p:nvCxnSpPr>
          <p:spPr>
            <a:xfrm>
              <a:off x="6961537" y="4832153"/>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F88FA2-3953-FBF8-7899-5AF3576B6578}"/>
                </a:ext>
              </a:extLst>
            </p:cNvPr>
            <p:cNvCxnSpPr>
              <a:cxnSpLocks/>
            </p:cNvCxnSpPr>
            <p:nvPr/>
          </p:nvCxnSpPr>
          <p:spPr>
            <a:xfrm>
              <a:off x="6961537" y="5308765"/>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3072C3-8BFF-8FA5-0F90-D7770956E521}"/>
                </a:ext>
              </a:extLst>
            </p:cNvPr>
            <p:cNvCxnSpPr>
              <a:cxnSpLocks/>
            </p:cNvCxnSpPr>
            <p:nvPr/>
          </p:nvCxnSpPr>
          <p:spPr>
            <a:xfrm>
              <a:off x="7309220" y="4586282"/>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0A61CC-F3AF-8608-D002-729696FF1456}"/>
                </a:ext>
              </a:extLst>
            </p:cNvPr>
            <p:cNvCxnSpPr>
              <a:cxnSpLocks/>
            </p:cNvCxnSpPr>
            <p:nvPr/>
          </p:nvCxnSpPr>
          <p:spPr>
            <a:xfrm>
              <a:off x="7663924" y="4586282"/>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199DD24-3D58-88E6-7B41-94CB0216F5B2}"/>
                </a:ext>
              </a:extLst>
            </p:cNvPr>
            <p:cNvCxnSpPr>
              <a:cxnSpLocks/>
            </p:cNvCxnSpPr>
            <p:nvPr/>
          </p:nvCxnSpPr>
          <p:spPr>
            <a:xfrm>
              <a:off x="8025648" y="4586282"/>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C56582-27C1-729A-1683-7722ED2C5B86}"/>
                </a:ext>
              </a:extLst>
            </p:cNvPr>
            <p:cNvCxnSpPr>
              <a:cxnSpLocks/>
            </p:cNvCxnSpPr>
            <p:nvPr/>
          </p:nvCxnSpPr>
          <p:spPr>
            <a:xfrm>
              <a:off x="8390632" y="4586282"/>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AB67FB9-6AA7-7AC2-9283-D4630326A300}"/>
                </a:ext>
              </a:extLst>
            </p:cNvPr>
            <p:cNvSpPr txBox="1"/>
            <p:nvPr/>
          </p:nvSpPr>
          <p:spPr>
            <a:xfrm>
              <a:off x="6989002" y="5597281"/>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FY1</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37" name="TextBox 36">
              <a:extLst>
                <a:ext uri="{FF2B5EF4-FFF2-40B4-BE49-F238E27FC236}">
                  <a16:creationId xmlns:a16="http://schemas.microsoft.com/office/drawing/2014/main" id="{E844BA02-A7DA-ABB4-01B7-7CCC614B2C21}"/>
                </a:ext>
              </a:extLst>
            </p:cNvPr>
            <p:cNvSpPr txBox="1"/>
            <p:nvPr/>
          </p:nvSpPr>
          <p:spPr>
            <a:xfrm>
              <a:off x="7344764" y="5597281"/>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FY2</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41" name="TextBox 40">
              <a:extLst>
                <a:ext uri="{FF2B5EF4-FFF2-40B4-BE49-F238E27FC236}">
                  <a16:creationId xmlns:a16="http://schemas.microsoft.com/office/drawing/2014/main" id="{3F9ACCAD-53E5-9927-9C38-FF4AA6224E83}"/>
                </a:ext>
              </a:extLst>
            </p:cNvPr>
            <p:cNvSpPr txBox="1"/>
            <p:nvPr/>
          </p:nvSpPr>
          <p:spPr>
            <a:xfrm>
              <a:off x="7693334" y="5597281"/>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FY3</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45" name="TextBox 44">
              <a:extLst>
                <a:ext uri="{FF2B5EF4-FFF2-40B4-BE49-F238E27FC236}">
                  <a16:creationId xmlns:a16="http://schemas.microsoft.com/office/drawing/2014/main" id="{D8DB9306-9C7F-82C6-01D6-7B5862E7568F}"/>
                </a:ext>
              </a:extLst>
            </p:cNvPr>
            <p:cNvSpPr txBox="1"/>
            <p:nvPr/>
          </p:nvSpPr>
          <p:spPr>
            <a:xfrm>
              <a:off x="8056211" y="5597281"/>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FY4</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50" name="TextBox 49">
              <a:extLst>
                <a:ext uri="{FF2B5EF4-FFF2-40B4-BE49-F238E27FC236}">
                  <a16:creationId xmlns:a16="http://schemas.microsoft.com/office/drawing/2014/main" id="{4E0FEE18-5789-145A-F360-4990F11D8CD0}"/>
                </a:ext>
              </a:extLst>
            </p:cNvPr>
            <p:cNvSpPr txBox="1"/>
            <p:nvPr/>
          </p:nvSpPr>
          <p:spPr>
            <a:xfrm>
              <a:off x="8417591" y="5597281"/>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FY5</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grpSp>
          <p:nvGrpSpPr>
            <p:cNvPr id="68" name="Group 67">
              <a:extLst>
                <a:ext uri="{FF2B5EF4-FFF2-40B4-BE49-F238E27FC236}">
                  <a16:creationId xmlns:a16="http://schemas.microsoft.com/office/drawing/2014/main" id="{25EA698E-0322-1914-ADB3-3E3B262D553A}"/>
                </a:ext>
              </a:extLst>
            </p:cNvPr>
            <p:cNvGrpSpPr/>
            <p:nvPr/>
          </p:nvGrpSpPr>
          <p:grpSpPr>
            <a:xfrm>
              <a:off x="8077807" y="5054971"/>
              <a:ext cx="255518" cy="486326"/>
              <a:chOff x="8327407" y="5965008"/>
              <a:chExt cx="255518" cy="486326"/>
            </a:xfrm>
          </p:grpSpPr>
          <p:sp>
            <p:nvSpPr>
              <p:cNvPr id="94" name="Freeform 93">
                <a:extLst>
                  <a:ext uri="{FF2B5EF4-FFF2-40B4-BE49-F238E27FC236}">
                    <a16:creationId xmlns:a16="http://schemas.microsoft.com/office/drawing/2014/main" id="{4F5F72AC-2EA5-B2CE-92AD-340316B4B123}"/>
                  </a:ext>
                </a:extLst>
              </p:cNvPr>
              <p:cNvSpPr/>
              <p:nvPr/>
            </p:nvSpPr>
            <p:spPr>
              <a:xfrm>
                <a:off x="8327407" y="6023617"/>
                <a:ext cx="255518" cy="427717"/>
              </a:xfrm>
              <a:custGeom>
                <a:avLst/>
                <a:gdLst>
                  <a:gd name="connsiteX0" fmla="*/ 0 w 374104"/>
                  <a:gd name="connsiteY0" fmla="*/ 0 h 626220"/>
                  <a:gd name="connsiteX1" fmla="*/ 0 w 374104"/>
                  <a:gd name="connsiteY1" fmla="*/ 540411 h 626220"/>
                  <a:gd name="connsiteX2" fmla="*/ 187052 w 374104"/>
                  <a:gd name="connsiteY2" fmla="*/ 626221 h 626220"/>
                  <a:gd name="connsiteX3" fmla="*/ 374104 w 374104"/>
                  <a:gd name="connsiteY3" fmla="*/ 540411 h 626220"/>
                  <a:gd name="connsiteX4" fmla="*/ 374104 w 374104"/>
                  <a:gd name="connsiteY4" fmla="*/ 0 h 62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626220">
                    <a:moveTo>
                      <a:pt x="0" y="0"/>
                    </a:moveTo>
                    <a:lnTo>
                      <a:pt x="0" y="540411"/>
                    </a:lnTo>
                    <a:cubicBezTo>
                      <a:pt x="0" y="587816"/>
                      <a:pt x="83753" y="626221"/>
                      <a:pt x="187052" y="626221"/>
                    </a:cubicBezTo>
                    <a:cubicBezTo>
                      <a:pt x="290351" y="626221"/>
                      <a:pt x="374104" y="587816"/>
                      <a:pt x="374104" y="540411"/>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5" name="Freeform 94">
                <a:extLst>
                  <a:ext uri="{FF2B5EF4-FFF2-40B4-BE49-F238E27FC236}">
                    <a16:creationId xmlns:a16="http://schemas.microsoft.com/office/drawing/2014/main" id="{2ECF48B6-99DD-336D-A4EF-6AD66DDB4B5B}"/>
                  </a:ext>
                </a:extLst>
              </p:cNvPr>
              <p:cNvSpPr/>
              <p:nvPr/>
            </p:nvSpPr>
            <p:spPr>
              <a:xfrm>
                <a:off x="8327407" y="5965008"/>
                <a:ext cx="255518" cy="117219"/>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668" y="86"/>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Freeform 89">
                <a:extLst>
                  <a:ext uri="{FF2B5EF4-FFF2-40B4-BE49-F238E27FC236}">
                    <a16:creationId xmlns:a16="http://schemas.microsoft.com/office/drawing/2014/main" id="{04D7C0D7-5107-A106-4364-F63250E8CEC9}"/>
                  </a:ext>
                </a:extLst>
              </p:cNvPr>
              <p:cNvSpPr/>
              <p:nvPr/>
            </p:nvSpPr>
            <p:spPr>
              <a:xfrm>
                <a:off x="8327407" y="60984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Freeform 90">
                <a:extLst>
                  <a:ext uri="{FF2B5EF4-FFF2-40B4-BE49-F238E27FC236}">
                    <a16:creationId xmlns:a16="http://schemas.microsoft.com/office/drawing/2014/main" id="{F00E076F-5F31-66FA-B9E5-97F5CA96EB40}"/>
                  </a:ext>
                </a:extLst>
              </p:cNvPr>
              <p:cNvSpPr/>
              <p:nvPr/>
            </p:nvSpPr>
            <p:spPr>
              <a:xfrm>
                <a:off x="8327407" y="617204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Freeform 91">
                <a:extLst>
                  <a:ext uri="{FF2B5EF4-FFF2-40B4-BE49-F238E27FC236}">
                    <a16:creationId xmlns:a16="http://schemas.microsoft.com/office/drawing/2014/main" id="{387B8A1B-B032-09A2-D49F-C943F6475072}"/>
                  </a:ext>
                </a:extLst>
              </p:cNvPr>
              <p:cNvSpPr/>
              <p:nvPr/>
            </p:nvSpPr>
            <p:spPr>
              <a:xfrm>
                <a:off x="8327407" y="624558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3" name="Freeform 92">
                <a:extLst>
                  <a:ext uri="{FF2B5EF4-FFF2-40B4-BE49-F238E27FC236}">
                    <a16:creationId xmlns:a16="http://schemas.microsoft.com/office/drawing/2014/main" id="{32B1720C-45EB-0ED1-5BC9-6231C6E3158A}"/>
                  </a:ext>
                </a:extLst>
              </p:cNvPr>
              <p:cNvSpPr/>
              <p:nvPr/>
            </p:nvSpPr>
            <p:spPr>
              <a:xfrm>
                <a:off x="8327407" y="631918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C17BD19A-F9CB-7C40-71A6-6201F0B4D694}"/>
                </a:ext>
              </a:extLst>
            </p:cNvPr>
            <p:cNvGrpSpPr/>
            <p:nvPr/>
          </p:nvGrpSpPr>
          <p:grpSpPr>
            <a:xfrm>
              <a:off x="8437551" y="4841363"/>
              <a:ext cx="255518" cy="707007"/>
              <a:chOff x="8390632" y="6375397"/>
              <a:chExt cx="255518" cy="707007"/>
            </a:xfrm>
          </p:grpSpPr>
          <p:sp>
            <p:nvSpPr>
              <p:cNvPr id="87" name="Freeform 86">
                <a:extLst>
                  <a:ext uri="{FF2B5EF4-FFF2-40B4-BE49-F238E27FC236}">
                    <a16:creationId xmlns:a16="http://schemas.microsoft.com/office/drawing/2014/main" id="{FA727962-1684-66F5-E878-C2D53DF61D0F}"/>
                  </a:ext>
                </a:extLst>
              </p:cNvPr>
              <p:cNvSpPr/>
              <p:nvPr/>
            </p:nvSpPr>
            <p:spPr>
              <a:xfrm>
                <a:off x="8390632" y="6434006"/>
                <a:ext cx="255518" cy="648398"/>
              </a:xfrm>
              <a:custGeom>
                <a:avLst/>
                <a:gdLst>
                  <a:gd name="connsiteX0" fmla="*/ 0 w 374104"/>
                  <a:gd name="connsiteY0" fmla="*/ 0 h 949318"/>
                  <a:gd name="connsiteX1" fmla="*/ 0 w 374104"/>
                  <a:gd name="connsiteY1" fmla="*/ 863508 h 949318"/>
                  <a:gd name="connsiteX2" fmla="*/ 187052 w 374104"/>
                  <a:gd name="connsiteY2" fmla="*/ 949319 h 949318"/>
                  <a:gd name="connsiteX3" fmla="*/ 374104 w 374104"/>
                  <a:gd name="connsiteY3" fmla="*/ 863508 h 949318"/>
                  <a:gd name="connsiteX4" fmla="*/ 374104 w 374104"/>
                  <a:gd name="connsiteY4" fmla="*/ 0 h 949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949318">
                    <a:moveTo>
                      <a:pt x="0" y="0"/>
                    </a:moveTo>
                    <a:lnTo>
                      <a:pt x="0" y="863508"/>
                    </a:lnTo>
                    <a:cubicBezTo>
                      <a:pt x="0" y="910914"/>
                      <a:pt x="83753" y="949319"/>
                      <a:pt x="187052" y="949319"/>
                    </a:cubicBezTo>
                    <a:cubicBezTo>
                      <a:pt x="290351" y="949319"/>
                      <a:pt x="374104" y="910914"/>
                      <a:pt x="374104" y="86350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Freeform 87">
                <a:extLst>
                  <a:ext uri="{FF2B5EF4-FFF2-40B4-BE49-F238E27FC236}">
                    <a16:creationId xmlns:a16="http://schemas.microsoft.com/office/drawing/2014/main" id="{FCE0C283-6C6C-BBFC-6BE7-E1F49457C4CF}"/>
                  </a:ext>
                </a:extLst>
              </p:cNvPr>
              <p:cNvSpPr/>
              <p:nvPr/>
            </p:nvSpPr>
            <p:spPr>
              <a:xfrm>
                <a:off x="8390632" y="6375397"/>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0" name="Freeform 79">
                <a:extLst>
                  <a:ext uri="{FF2B5EF4-FFF2-40B4-BE49-F238E27FC236}">
                    <a16:creationId xmlns:a16="http://schemas.microsoft.com/office/drawing/2014/main" id="{F5910633-8158-A244-D4AA-71090BFB4D9D}"/>
                  </a:ext>
                </a:extLst>
              </p:cNvPr>
              <p:cNvSpPr/>
              <p:nvPr/>
            </p:nvSpPr>
            <p:spPr>
              <a:xfrm>
                <a:off x="8390632" y="650883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Freeform 80">
                <a:extLst>
                  <a:ext uri="{FF2B5EF4-FFF2-40B4-BE49-F238E27FC236}">
                    <a16:creationId xmlns:a16="http://schemas.microsoft.com/office/drawing/2014/main" id="{4B344125-EEB6-88DF-BDFF-7E50EA288292}"/>
                  </a:ext>
                </a:extLst>
              </p:cNvPr>
              <p:cNvSpPr/>
              <p:nvPr/>
            </p:nvSpPr>
            <p:spPr>
              <a:xfrm>
                <a:off x="8390632" y="658237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49956E3D-BDED-B746-AE78-F2E72A8A9926}"/>
                  </a:ext>
                </a:extLst>
              </p:cNvPr>
              <p:cNvSpPr/>
              <p:nvPr/>
            </p:nvSpPr>
            <p:spPr>
              <a:xfrm>
                <a:off x="8390632" y="665597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F21EE541-4BCF-16B0-36DE-347F3FE4D119}"/>
                  </a:ext>
                </a:extLst>
              </p:cNvPr>
              <p:cNvSpPr/>
              <p:nvPr/>
            </p:nvSpPr>
            <p:spPr>
              <a:xfrm>
                <a:off x="8390632" y="672951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9386D981-7253-1330-E774-89FF1B803DEB}"/>
                  </a:ext>
                </a:extLst>
              </p:cNvPr>
              <p:cNvSpPr/>
              <p:nvPr/>
            </p:nvSpPr>
            <p:spPr>
              <a:xfrm>
                <a:off x="8390632" y="680311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ECC4279D-BC9B-E3C3-DD09-677044AA0B1D}"/>
                  </a:ext>
                </a:extLst>
              </p:cNvPr>
              <p:cNvSpPr/>
              <p:nvPr/>
            </p:nvSpPr>
            <p:spPr>
              <a:xfrm>
                <a:off x="8390632" y="687665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Freeform 85">
                <a:extLst>
                  <a:ext uri="{FF2B5EF4-FFF2-40B4-BE49-F238E27FC236}">
                    <a16:creationId xmlns:a16="http://schemas.microsoft.com/office/drawing/2014/main" id="{664F459C-0F74-72C4-CA5A-F902F8C8EFBE}"/>
                  </a:ext>
                </a:extLst>
              </p:cNvPr>
              <p:cNvSpPr/>
              <p:nvPr/>
            </p:nvSpPr>
            <p:spPr>
              <a:xfrm>
                <a:off x="8390632" y="695019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0ADF89A5-ACC4-3804-4CA2-B9D4A0FEDCB9}"/>
                </a:ext>
              </a:extLst>
            </p:cNvPr>
            <p:cNvGrpSpPr/>
            <p:nvPr/>
          </p:nvGrpSpPr>
          <p:grpSpPr>
            <a:xfrm>
              <a:off x="7362504" y="5210470"/>
              <a:ext cx="255518" cy="337900"/>
              <a:chOff x="7535651" y="6031099"/>
              <a:chExt cx="255518" cy="337900"/>
            </a:xfrm>
          </p:grpSpPr>
          <p:sp>
            <p:nvSpPr>
              <p:cNvPr id="77" name="Freeform 76">
                <a:extLst>
                  <a:ext uri="{FF2B5EF4-FFF2-40B4-BE49-F238E27FC236}">
                    <a16:creationId xmlns:a16="http://schemas.microsoft.com/office/drawing/2014/main" id="{E3289377-B27F-B62F-18E2-16E0C42CBE0B}"/>
                  </a:ext>
                </a:extLst>
              </p:cNvPr>
              <p:cNvSpPr/>
              <p:nvPr/>
            </p:nvSpPr>
            <p:spPr>
              <a:xfrm>
                <a:off x="7535651" y="6089709"/>
                <a:ext cx="255518" cy="279290"/>
              </a:xfrm>
              <a:custGeom>
                <a:avLst/>
                <a:gdLst>
                  <a:gd name="connsiteX0" fmla="*/ 0 w 374104"/>
                  <a:gd name="connsiteY0" fmla="*/ 0 h 408908"/>
                  <a:gd name="connsiteX1" fmla="*/ 0 w 374104"/>
                  <a:gd name="connsiteY1" fmla="*/ 323098 h 408908"/>
                  <a:gd name="connsiteX2" fmla="*/ 187052 w 374104"/>
                  <a:gd name="connsiteY2" fmla="*/ 408908 h 408908"/>
                  <a:gd name="connsiteX3" fmla="*/ 374104 w 374104"/>
                  <a:gd name="connsiteY3" fmla="*/ 323098 h 408908"/>
                  <a:gd name="connsiteX4" fmla="*/ 374104 w 374104"/>
                  <a:gd name="connsiteY4" fmla="*/ 0 h 40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408908">
                    <a:moveTo>
                      <a:pt x="0" y="0"/>
                    </a:moveTo>
                    <a:lnTo>
                      <a:pt x="0" y="323098"/>
                    </a:lnTo>
                    <a:cubicBezTo>
                      <a:pt x="0" y="370504"/>
                      <a:pt x="83753" y="408908"/>
                      <a:pt x="187052" y="408908"/>
                    </a:cubicBezTo>
                    <a:cubicBezTo>
                      <a:pt x="290351" y="408908"/>
                      <a:pt x="374104" y="370504"/>
                      <a:pt x="374104" y="32309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Freeform 77">
                <a:extLst>
                  <a:ext uri="{FF2B5EF4-FFF2-40B4-BE49-F238E27FC236}">
                    <a16:creationId xmlns:a16="http://schemas.microsoft.com/office/drawing/2014/main" id="{C817D6B2-7F4C-EE70-94CE-6E447EFCF735}"/>
                  </a:ext>
                </a:extLst>
              </p:cNvPr>
              <p:cNvSpPr/>
              <p:nvPr/>
            </p:nvSpPr>
            <p:spPr>
              <a:xfrm>
                <a:off x="7535651" y="6031099"/>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6"/>
                      <a:pt x="83753" y="171621"/>
                      <a:pt x="187052" y="171621"/>
                    </a:cubicBezTo>
                    <a:cubicBezTo>
                      <a:pt x="290351" y="171621"/>
                      <a:pt x="374104" y="133216"/>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74">
                <a:extLst>
                  <a:ext uri="{FF2B5EF4-FFF2-40B4-BE49-F238E27FC236}">
                    <a16:creationId xmlns:a16="http://schemas.microsoft.com/office/drawing/2014/main" id="{F426B75D-6D67-5DC1-A4FA-9382B26E414C}"/>
                  </a:ext>
                </a:extLst>
              </p:cNvPr>
              <p:cNvSpPr/>
              <p:nvPr/>
            </p:nvSpPr>
            <p:spPr>
              <a:xfrm>
                <a:off x="7535651" y="6163249"/>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Freeform 75">
                <a:extLst>
                  <a:ext uri="{FF2B5EF4-FFF2-40B4-BE49-F238E27FC236}">
                    <a16:creationId xmlns:a16="http://schemas.microsoft.com/office/drawing/2014/main" id="{76F7D295-13D1-EFF4-0888-96BC8B65CC4C}"/>
                  </a:ext>
                </a:extLst>
              </p:cNvPr>
              <p:cNvSpPr/>
              <p:nvPr/>
            </p:nvSpPr>
            <p:spPr>
              <a:xfrm>
                <a:off x="7535651" y="62368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oup 71">
              <a:extLst>
                <a:ext uri="{FF2B5EF4-FFF2-40B4-BE49-F238E27FC236}">
                  <a16:creationId xmlns:a16="http://schemas.microsoft.com/office/drawing/2014/main" id="{D8ACF9AD-DF07-5105-DE29-7238F3A5F1A6}"/>
                </a:ext>
              </a:extLst>
            </p:cNvPr>
            <p:cNvGrpSpPr/>
            <p:nvPr/>
          </p:nvGrpSpPr>
          <p:grpSpPr>
            <a:xfrm>
              <a:off x="7717721" y="5062044"/>
              <a:ext cx="255518" cy="486326"/>
              <a:chOff x="8327407" y="5965008"/>
              <a:chExt cx="255518" cy="486326"/>
            </a:xfrm>
          </p:grpSpPr>
          <p:sp>
            <p:nvSpPr>
              <p:cNvPr id="73" name="Freeform 72">
                <a:extLst>
                  <a:ext uri="{FF2B5EF4-FFF2-40B4-BE49-F238E27FC236}">
                    <a16:creationId xmlns:a16="http://schemas.microsoft.com/office/drawing/2014/main" id="{3BA351E1-7BE3-ED5A-4851-9D3B67BEFA26}"/>
                  </a:ext>
                </a:extLst>
              </p:cNvPr>
              <p:cNvSpPr/>
              <p:nvPr/>
            </p:nvSpPr>
            <p:spPr>
              <a:xfrm>
                <a:off x="8327407" y="6023617"/>
                <a:ext cx="255518" cy="427717"/>
              </a:xfrm>
              <a:custGeom>
                <a:avLst/>
                <a:gdLst>
                  <a:gd name="connsiteX0" fmla="*/ 0 w 374104"/>
                  <a:gd name="connsiteY0" fmla="*/ 0 h 626220"/>
                  <a:gd name="connsiteX1" fmla="*/ 0 w 374104"/>
                  <a:gd name="connsiteY1" fmla="*/ 540411 h 626220"/>
                  <a:gd name="connsiteX2" fmla="*/ 187052 w 374104"/>
                  <a:gd name="connsiteY2" fmla="*/ 626221 h 626220"/>
                  <a:gd name="connsiteX3" fmla="*/ 374104 w 374104"/>
                  <a:gd name="connsiteY3" fmla="*/ 540411 h 626220"/>
                  <a:gd name="connsiteX4" fmla="*/ 374104 w 374104"/>
                  <a:gd name="connsiteY4" fmla="*/ 0 h 62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626220">
                    <a:moveTo>
                      <a:pt x="0" y="0"/>
                    </a:moveTo>
                    <a:lnTo>
                      <a:pt x="0" y="540411"/>
                    </a:lnTo>
                    <a:cubicBezTo>
                      <a:pt x="0" y="587816"/>
                      <a:pt x="83753" y="626221"/>
                      <a:pt x="187052" y="626221"/>
                    </a:cubicBezTo>
                    <a:cubicBezTo>
                      <a:pt x="290351" y="626221"/>
                      <a:pt x="374104" y="587816"/>
                      <a:pt x="374104" y="540411"/>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Freeform 96">
                <a:extLst>
                  <a:ext uri="{FF2B5EF4-FFF2-40B4-BE49-F238E27FC236}">
                    <a16:creationId xmlns:a16="http://schemas.microsoft.com/office/drawing/2014/main" id="{CF9126B0-3109-51E9-97DB-874AF41F5E06}"/>
                  </a:ext>
                </a:extLst>
              </p:cNvPr>
              <p:cNvSpPr/>
              <p:nvPr/>
            </p:nvSpPr>
            <p:spPr>
              <a:xfrm>
                <a:off x="8327407" y="5965008"/>
                <a:ext cx="255518" cy="117219"/>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668" y="86"/>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6368396A-90C7-E721-8A4E-AC25ACBF1F45}"/>
                  </a:ext>
                </a:extLst>
              </p:cNvPr>
              <p:cNvSpPr/>
              <p:nvPr/>
            </p:nvSpPr>
            <p:spPr>
              <a:xfrm>
                <a:off x="8327407" y="60984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 name="Freeform 102">
                <a:extLst>
                  <a:ext uri="{FF2B5EF4-FFF2-40B4-BE49-F238E27FC236}">
                    <a16:creationId xmlns:a16="http://schemas.microsoft.com/office/drawing/2014/main" id="{93B1479B-8215-DFC3-2FB3-6FE39D97AB3A}"/>
                  </a:ext>
                </a:extLst>
              </p:cNvPr>
              <p:cNvSpPr/>
              <p:nvPr/>
            </p:nvSpPr>
            <p:spPr>
              <a:xfrm>
                <a:off x="8327407" y="617204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E65CBFEC-BAC3-D5B9-7BCA-40742B386B33}"/>
                  </a:ext>
                </a:extLst>
              </p:cNvPr>
              <p:cNvSpPr/>
              <p:nvPr/>
            </p:nvSpPr>
            <p:spPr>
              <a:xfrm>
                <a:off x="8327407" y="624558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Freeform 104">
                <a:extLst>
                  <a:ext uri="{FF2B5EF4-FFF2-40B4-BE49-F238E27FC236}">
                    <a16:creationId xmlns:a16="http://schemas.microsoft.com/office/drawing/2014/main" id="{324517D8-3C1E-1CFF-8FB1-F2A3FF5498F6}"/>
                  </a:ext>
                </a:extLst>
              </p:cNvPr>
              <p:cNvSpPr/>
              <p:nvPr/>
            </p:nvSpPr>
            <p:spPr>
              <a:xfrm>
                <a:off x="8327407" y="631918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ACA4A1AE-75A2-9142-A7D2-02E166D264BF}"/>
                </a:ext>
              </a:extLst>
            </p:cNvPr>
            <p:cNvGrpSpPr/>
            <p:nvPr/>
          </p:nvGrpSpPr>
          <p:grpSpPr>
            <a:xfrm>
              <a:off x="7006641" y="5211561"/>
              <a:ext cx="255518" cy="337900"/>
              <a:chOff x="7535651" y="6031099"/>
              <a:chExt cx="255518" cy="337900"/>
            </a:xfrm>
          </p:grpSpPr>
          <p:sp>
            <p:nvSpPr>
              <p:cNvPr id="108" name="Freeform 107">
                <a:extLst>
                  <a:ext uri="{FF2B5EF4-FFF2-40B4-BE49-F238E27FC236}">
                    <a16:creationId xmlns:a16="http://schemas.microsoft.com/office/drawing/2014/main" id="{996902B2-CD8C-80B6-DA50-D02EC47851FE}"/>
                  </a:ext>
                </a:extLst>
              </p:cNvPr>
              <p:cNvSpPr/>
              <p:nvPr/>
            </p:nvSpPr>
            <p:spPr>
              <a:xfrm>
                <a:off x="7535651" y="6089709"/>
                <a:ext cx="255518" cy="279290"/>
              </a:xfrm>
              <a:custGeom>
                <a:avLst/>
                <a:gdLst>
                  <a:gd name="connsiteX0" fmla="*/ 0 w 374104"/>
                  <a:gd name="connsiteY0" fmla="*/ 0 h 408908"/>
                  <a:gd name="connsiteX1" fmla="*/ 0 w 374104"/>
                  <a:gd name="connsiteY1" fmla="*/ 323098 h 408908"/>
                  <a:gd name="connsiteX2" fmla="*/ 187052 w 374104"/>
                  <a:gd name="connsiteY2" fmla="*/ 408908 h 408908"/>
                  <a:gd name="connsiteX3" fmla="*/ 374104 w 374104"/>
                  <a:gd name="connsiteY3" fmla="*/ 323098 h 408908"/>
                  <a:gd name="connsiteX4" fmla="*/ 374104 w 374104"/>
                  <a:gd name="connsiteY4" fmla="*/ 0 h 40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408908">
                    <a:moveTo>
                      <a:pt x="0" y="0"/>
                    </a:moveTo>
                    <a:lnTo>
                      <a:pt x="0" y="323098"/>
                    </a:lnTo>
                    <a:cubicBezTo>
                      <a:pt x="0" y="370504"/>
                      <a:pt x="83753" y="408908"/>
                      <a:pt x="187052" y="408908"/>
                    </a:cubicBezTo>
                    <a:cubicBezTo>
                      <a:pt x="290351" y="408908"/>
                      <a:pt x="374104" y="370504"/>
                      <a:pt x="374104" y="32309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Freeform 108">
                <a:extLst>
                  <a:ext uri="{FF2B5EF4-FFF2-40B4-BE49-F238E27FC236}">
                    <a16:creationId xmlns:a16="http://schemas.microsoft.com/office/drawing/2014/main" id="{CC1FCF3C-0E1B-1AE9-F9A6-AD6D8BE270D9}"/>
                  </a:ext>
                </a:extLst>
              </p:cNvPr>
              <p:cNvSpPr/>
              <p:nvPr/>
            </p:nvSpPr>
            <p:spPr>
              <a:xfrm>
                <a:off x="7535651" y="6031099"/>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6"/>
                      <a:pt x="83753" y="171621"/>
                      <a:pt x="187052" y="171621"/>
                    </a:cubicBezTo>
                    <a:cubicBezTo>
                      <a:pt x="290351" y="171621"/>
                      <a:pt x="374104" y="133216"/>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Freeform 110">
                <a:extLst>
                  <a:ext uri="{FF2B5EF4-FFF2-40B4-BE49-F238E27FC236}">
                    <a16:creationId xmlns:a16="http://schemas.microsoft.com/office/drawing/2014/main" id="{E9A27AEB-C2AF-EB47-4E86-45BA21234067}"/>
                  </a:ext>
                </a:extLst>
              </p:cNvPr>
              <p:cNvSpPr/>
              <p:nvPr/>
            </p:nvSpPr>
            <p:spPr>
              <a:xfrm>
                <a:off x="7535651" y="6163249"/>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Freeform 114">
                <a:extLst>
                  <a:ext uri="{FF2B5EF4-FFF2-40B4-BE49-F238E27FC236}">
                    <a16:creationId xmlns:a16="http://schemas.microsoft.com/office/drawing/2014/main" id="{269CAB9F-8B4F-E03D-0FE5-DCA22FB2F637}"/>
                  </a:ext>
                </a:extLst>
              </p:cNvPr>
              <p:cNvSpPr/>
              <p:nvPr/>
            </p:nvSpPr>
            <p:spPr>
              <a:xfrm>
                <a:off x="7535651" y="62368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sp>
        <p:nvSpPr>
          <p:cNvPr id="2" name="Rectangle 1">
            <a:extLst>
              <a:ext uri="{FF2B5EF4-FFF2-40B4-BE49-F238E27FC236}">
                <a16:creationId xmlns:a16="http://schemas.microsoft.com/office/drawing/2014/main" id="{7353AACC-632D-6F74-D266-842DE49B7C1B}"/>
              </a:ext>
            </a:extLst>
          </p:cNvPr>
          <p:cNvSpPr/>
          <p:nvPr/>
        </p:nvSpPr>
        <p:spPr>
          <a:xfrm>
            <a:off x="1396546" y="1790521"/>
            <a:ext cx="4443984" cy="1828800"/>
          </a:xfrm>
          <a:prstGeom prst="rect">
            <a:avLst/>
          </a:prstGeom>
          <a:gradFill>
            <a:gsLst>
              <a:gs pos="90000">
                <a:schemeClr val="bg1"/>
              </a:gs>
              <a:gs pos="49000">
                <a:srgbClr val="FFFFFF">
                  <a:alpha val="96000"/>
                </a:srgbClr>
              </a:gs>
              <a:gs pos="0">
                <a:schemeClr val="bg1">
                  <a:alpha val="68000"/>
                </a:schemeClr>
              </a:gs>
            </a:gsLst>
            <a:lin ang="8400000" scaled="0"/>
          </a:gradFill>
          <a:ln>
            <a:noFill/>
          </a:ln>
          <a:effectLst>
            <a:outerShdw blurRad="635000" dist="114300" dir="30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37A7DC8-B9AE-2E63-6D5B-71FCD7B54060}"/>
              </a:ext>
            </a:extLst>
          </p:cNvPr>
          <p:cNvSpPr/>
          <p:nvPr/>
        </p:nvSpPr>
        <p:spPr>
          <a:xfrm>
            <a:off x="1396546" y="3934183"/>
            <a:ext cx="4443984" cy="1829736"/>
          </a:xfrm>
          <a:prstGeom prst="rect">
            <a:avLst/>
          </a:prstGeom>
          <a:gradFill>
            <a:gsLst>
              <a:gs pos="90000">
                <a:schemeClr val="bg1"/>
              </a:gs>
              <a:gs pos="49000">
                <a:srgbClr val="FFFFFF">
                  <a:alpha val="96000"/>
                </a:srgbClr>
              </a:gs>
              <a:gs pos="0">
                <a:schemeClr val="bg1">
                  <a:alpha val="68000"/>
                </a:schemeClr>
              </a:gs>
            </a:gsLst>
            <a:lin ang="8400000" scaled="0"/>
          </a:gradFill>
          <a:ln>
            <a:noFill/>
          </a:ln>
          <a:effectLst>
            <a:outerShdw blurRad="635000" dist="114300" dir="30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5246BF3-8FB7-D60D-4B14-1C9FACD01BE0}"/>
              </a:ext>
            </a:extLst>
          </p:cNvPr>
          <p:cNvSpPr txBox="1"/>
          <p:nvPr/>
        </p:nvSpPr>
        <p:spPr>
          <a:xfrm>
            <a:off x="3795686" y="2798668"/>
            <a:ext cx="1699460" cy="47116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10.2%</a:t>
            </a:r>
          </a:p>
        </p:txBody>
      </p:sp>
      <p:sp>
        <p:nvSpPr>
          <p:cNvPr id="14" name="TextBox 13">
            <a:extLst>
              <a:ext uri="{FF2B5EF4-FFF2-40B4-BE49-F238E27FC236}">
                <a16:creationId xmlns:a16="http://schemas.microsoft.com/office/drawing/2014/main" id="{DEE06211-520B-0952-B6BA-09554203797C}"/>
              </a:ext>
            </a:extLst>
          </p:cNvPr>
          <p:cNvSpPr txBox="1"/>
          <p:nvPr/>
        </p:nvSpPr>
        <p:spPr>
          <a:xfrm>
            <a:off x="3688160" y="4940587"/>
            <a:ext cx="1840809" cy="471168"/>
          </a:xfrm>
          <a:prstGeom prst="rect">
            <a:avLst/>
          </a:prstGeom>
          <a:noFill/>
        </p:spPr>
        <p:txBody>
          <a:bodyPr wrap="square" lIns="0" r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$75.5B</a:t>
            </a:r>
          </a:p>
        </p:txBody>
      </p:sp>
      <p:sp>
        <p:nvSpPr>
          <p:cNvPr id="15" name="TextBox 14">
            <a:extLst>
              <a:ext uri="{FF2B5EF4-FFF2-40B4-BE49-F238E27FC236}">
                <a16:creationId xmlns:a16="http://schemas.microsoft.com/office/drawing/2014/main" id="{FF7D76A4-D8AD-E0DE-39CE-E56A47D927DF}"/>
              </a:ext>
            </a:extLst>
          </p:cNvPr>
          <p:cNvSpPr txBox="1"/>
          <p:nvPr/>
        </p:nvSpPr>
        <p:spPr>
          <a:xfrm>
            <a:off x="3789378" y="2166495"/>
            <a:ext cx="1705766" cy="478544"/>
          </a:xfrm>
          <a:prstGeom prst="rect">
            <a:avLst/>
          </a:prstGeom>
          <a:noFill/>
        </p:spPr>
        <p:txBody>
          <a:bodyPr wrap="square" lIns="0" rIns="0" rtlCol="0">
            <a:noAutofit/>
          </a:bodyPr>
          <a:lstStyle/>
          <a:p>
            <a:pPr marL="0" marR="0" lvl="0" indent="0" algn="r"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Year-over-year growth (20XX-20XX)</a:t>
            </a:r>
            <a:endParaRPr kumimoji="0" lang="en-US" sz="1100" b="1"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endParaRPr>
          </a:p>
        </p:txBody>
      </p:sp>
      <p:sp>
        <p:nvSpPr>
          <p:cNvPr id="20" name="TextBox 19">
            <a:extLst>
              <a:ext uri="{FF2B5EF4-FFF2-40B4-BE49-F238E27FC236}">
                <a16:creationId xmlns:a16="http://schemas.microsoft.com/office/drawing/2014/main" id="{D691138F-B1EF-ABA6-DE96-F3E2562F4D86}"/>
              </a:ext>
            </a:extLst>
          </p:cNvPr>
          <p:cNvSpPr txBox="1"/>
          <p:nvPr/>
        </p:nvSpPr>
        <p:spPr>
          <a:xfrm>
            <a:off x="3988417" y="4280953"/>
            <a:ext cx="1539810" cy="478544"/>
          </a:xfrm>
          <a:prstGeom prst="rect">
            <a:avLst/>
          </a:prstGeom>
          <a:noFill/>
        </p:spPr>
        <p:txBody>
          <a:bodyPr wrap="square" lIns="0" rIns="0" rtlCol="0">
            <a:noAutofit/>
          </a:bodyPr>
          <a:lstStyle/>
          <a:p>
            <a:pPr marL="0" marR="0" lvl="0" indent="0" algn="r" defTabSz="914400" rtl="0" eaLnBrk="1" fontAlgn="auto" latinLnBrk="0" hangingPunct="1">
              <a:lnSpc>
                <a:spcPts val="16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Incremental growth </a:t>
            </a:r>
            <a:b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br>
            <a:r>
              <a:rPr kumimoji="0" lang="en-US" sz="11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(20XX-20XX)</a:t>
            </a:r>
            <a:endParaRPr kumimoji="0" lang="en-US" sz="1100" b="1"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endParaRPr>
          </a:p>
        </p:txBody>
      </p:sp>
      <p:grpSp>
        <p:nvGrpSpPr>
          <p:cNvPr id="5" name="Group 4">
            <a:extLst>
              <a:ext uri="{FF2B5EF4-FFF2-40B4-BE49-F238E27FC236}">
                <a16:creationId xmlns:a16="http://schemas.microsoft.com/office/drawing/2014/main" id="{6EAC6458-256F-6618-5C01-D399A1B1739D}"/>
              </a:ext>
            </a:extLst>
          </p:cNvPr>
          <p:cNvGrpSpPr/>
          <p:nvPr/>
        </p:nvGrpSpPr>
        <p:grpSpPr>
          <a:xfrm>
            <a:off x="1715422" y="2172126"/>
            <a:ext cx="1768388" cy="960790"/>
            <a:chOff x="1715422" y="2172126"/>
            <a:chExt cx="1768388" cy="960790"/>
          </a:xfrm>
        </p:grpSpPr>
        <p:sp>
          <p:nvSpPr>
            <p:cNvPr id="35" name="Rectangle 34">
              <a:extLst>
                <a:ext uri="{FF2B5EF4-FFF2-40B4-BE49-F238E27FC236}">
                  <a16:creationId xmlns:a16="http://schemas.microsoft.com/office/drawing/2014/main" id="{717020B9-5D84-ADCF-1CDF-6FB293B1B10F}"/>
                </a:ext>
              </a:extLst>
            </p:cNvPr>
            <p:cNvSpPr/>
            <p:nvPr/>
          </p:nvSpPr>
          <p:spPr>
            <a:xfrm>
              <a:off x="1715422" y="2172126"/>
              <a:ext cx="1768388" cy="96079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64E3B81C-960C-76B2-551E-80FC1D3A3A50}"/>
                </a:ext>
              </a:extLst>
            </p:cNvPr>
            <p:cNvCxnSpPr>
              <a:stCxn id="35" idx="1"/>
              <a:endCxn id="35" idx="3"/>
            </p:cNvCxnSpPr>
            <p:nvPr/>
          </p:nvCxnSpPr>
          <p:spPr>
            <a:xfrm>
              <a:off x="1715422" y="2652520"/>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27301FB-EAD5-AA86-361C-5FCB2454E3C9}"/>
                </a:ext>
              </a:extLst>
            </p:cNvPr>
            <p:cNvCxnSpPr>
              <a:cxnSpLocks/>
            </p:cNvCxnSpPr>
            <p:nvPr/>
          </p:nvCxnSpPr>
          <p:spPr>
            <a:xfrm>
              <a:off x="1715422" y="2417997"/>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0E4F63D-C0D4-CE68-A29A-E7A88CDB4291}"/>
                </a:ext>
              </a:extLst>
            </p:cNvPr>
            <p:cNvCxnSpPr>
              <a:cxnSpLocks/>
            </p:cNvCxnSpPr>
            <p:nvPr/>
          </p:nvCxnSpPr>
          <p:spPr>
            <a:xfrm>
              <a:off x="1715422" y="2894609"/>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CA880C-3D9D-D7E7-C408-FC9F86140C65}"/>
                </a:ext>
              </a:extLst>
            </p:cNvPr>
            <p:cNvCxnSpPr>
              <a:cxnSpLocks/>
            </p:cNvCxnSpPr>
            <p:nvPr/>
          </p:nvCxnSpPr>
          <p:spPr>
            <a:xfrm>
              <a:off x="2063105" y="2172126"/>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DA837A5-6A58-2BFB-09B3-E3DF6655E4D2}"/>
                </a:ext>
              </a:extLst>
            </p:cNvPr>
            <p:cNvCxnSpPr>
              <a:cxnSpLocks/>
            </p:cNvCxnSpPr>
            <p:nvPr/>
          </p:nvCxnSpPr>
          <p:spPr>
            <a:xfrm>
              <a:off x="2417809" y="2172126"/>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36F832-B935-7855-1470-0750FBDDCBFD}"/>
                </a:ext>
              </a:extLst>
            </p:cNvPr>
            <p:cNvCxnSpPr>
              <a:cxnSpLocks/>
            </p:cNvCxnSpPr>
            <p:nvPr/>
          </p:nvCxnSpPr>
          <p:spPr>
            <a:xfrm>
              <a:off x="2779533" y="2172126"/>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BDB0AFB-F2D2-B0C0-6DA2-DCEB60CBDAF2}"/>
                </a:ext>
              </a:extLst>
            </p:cNvPr>
            <p:cNvCxnSpPr>
              <a:cxnSpLocks/>
            </p:cNvCxnSpPr>
            <p:nvPr/>
          </p:nvCxnSpPr>
          <p:spPr>
            <a:xfrm>
              <a:off x="3144517" y="2172126"/>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07FF94C3-A47D-F991-A3F0-52DDB12F3379}"/>
              </a:ext>
            </a:extLst>
          </p:cNvPr>
          <p:cNvGrpSpPr/>
          <p:nvPr/>
        </p:nvGrpSpPr>
        <p:grpSpPr>
          <a:xfrm>
            <a:off x="1742887" y="3172492"/>
            <a:ext cx="1733384" cy="242122"/>
            <a:chOff x="1742887" y="3172492"/>
            <a:chExt cx="1733384" cy="242122"/>
          </a:xfrm>
        </p:grpSpPr>
        <p:sp>
          <p:nvSpPr>
            <p:cNvPr id="79" name="TextBox 78">
              <a:extLst>
                <a:ext uri="{FF2B5EF4-FFF2-40B4-BE49-F238E27FC236}">
                  <a16:creationId xmlns:a16="http://schemas.microsoft.com/office/drawing/2014/main" id="{6FB13B14-5D44-E880-7D62-B573106983BF}"/>
                </a:ext>
              </a:extLst>
            </p:cNvPr>
            <p:cNvSpPr txBox="1"/>
            <p:nvPr/>
          </p:nvSpPr>
          <p:spPr>
            <a:xfrm>
              <a:off x="1742887" y="3172492"/>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FY1</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89" name="TextBox 88">
              <a:extLst>
                <a:ext uri="{FF2B5EF4-FFF2-40B4-BE49-F238E27FC236}">
                  <a16:creationId xmlns:a16="http://schemas.microsoft.com/office/drawing/2014/main" id="{AC2ACBC4-2A32-62F2-EB21-D2CB55137F20}"/>
                </a:ext>
              </a:extLst>
            </p:cNvPr>
            <p:cNvSpPr txBox="1"/>
            <p:nvPr/>
          </p:nvSpPr>
          <p:spPr>
            <a:xfrm>
              <a:off x="2098649" y="3172492"/>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FY2</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96" name="TextBox 95">
              <a:extLst>
                <a:ext uri="{FF2B5EF4-FFF2-40B4-BE49-F238E27FC236}">
                  <a16:creationId xmlns:a16="http://schemas.microsoft.com/office/drawing/2014/main" id="{17793DD0-B625-015C-22ED-9B084367E79B}"/>
                </a:ext>
              </a:extLst>
            </p:cNvPr>
            <p:cNvSpPr txBox="1"/>
            <p:nvPr/>
          </p:nvSpPr>
          <p:spPr>
            <a:xfrm>
              <a:off x="2447219" y="3172492"/>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FY3</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16" name="TextBox 115">
              <a:extLst>
                <a:ext uri="{FF2B5EF4-FFF2-40B4-BE49-F238E27FC236}">
                  <a16:creationId xmlns:a16="http://schemas.microsoft.com/office/drawing/2014/main" id="{952F7429-F41E-9531-155D-21CB22CDC85A}"/>
                </a:ext>
              </a:extLst>
            </p:cNvPr>
            <p:cNvSpPr txBox="1"/>
            <p:nvPr/>
          </p:nvSpPr>
          <p:spPr>
            <a:xfrm>
              <a:off x="2810096" y="3172492"/>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FY4</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21" name="TextBox 120">
              <a:extLst>
                <a:ext uri="{FF2B5EF4-FFF2-40B4-BE49-F238E27FC236}">
                  <a16:creationId xmlns:a16="http://schemas.microsoft.com/office/drawing/2014/main" id="{A90E485E-B009-D8A6-90D8-315DBEB19827}"/>
                </a:ext>
              </a:extLst>
            </p:cNvPr>
            <p:cNvSpPr txBox="1"/>
            <p:nvPr/>
          </p:nvSpPr>
          <p:spPr>
            <a:xfrm>
              <a:off x="3171476" y="3172492"/>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FY5</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grpSp>
      <p:grpSp>
        <p:nvGrpSpPr>
          <p:cNvPr id="185" name="Group 184">
            <a:extLst>
              <a:ext uri="{FF2B5EF4-FFF2-40B4-BE49-F238E27FC236}">
                <a16:creationId xmlns:a16="http://schemas.microsoft.com/office/drawing/2014/main" id="{16CFDEAB-F6C0-519D-F4DD-FF7B350F0DBE}"/>
              </a:ext>
            </a:extLst>
          </p:cNvPr>
          <p:cNvGrpSpPr/>
          <p:nvPr/>
        </p:nvGrpSpPr>
        <p:grpSpPr>
          <a:xfrm>
            <a:off x="1858232" y="2220954"/>
            <a:ext cx="1479270" cy="871388"/>
            <a:chOff x="1858232" y="2220954"/>
            <a:chExt cx="1479270" cy="871388"/>
          </a:xfrm>
        </p:grpSpPr>
        <p:sp>
          <p:nvSpPr>
            <p:cNvPr id="74" name="Freeform 73">
              <a:extLst>
                <a:ext uri="{FF2B5EF4-FFF2-40B4-BE49-F238E27FC236}">
                  <a16:creationId xmlns:a16="http://schemas.microsoft.com/office/drawing/2014/main" id="{11AC4225-346C-7F73-7E9E-DBFF5D6DEB31}"/>
                </a:ext>
              </a:extLst>
            </p:cNvPr>
            <p:cNvSpPr/>
            <p:nvPr/>
          </p:nvSpPr>
          <p:spPr>
            <a:xfrm>
              <a:off x="1882474" y="2240213"/>
              <a:ext cx="1439386" cy="824615"/>
            </a:xfrm>
            <a:custGeom>
              <a:avLst/>
              <a:gdLst>
                <a:gd name="connsiteX0" fmla="*/ 0 w 1939637"/>
                <a:gd name="connsiteY0" fmla="*/ 755073 h 755073"/>
                <a:gd name="connsiteX1" fmla="*/ 505691 w 1939637"/>
                <a:gd name="connsiteY1" fmla="*/ 290946 h 755073"/>
                <a:gd name="connsiteX2" fmla="*/ 990600 w 1939637"/>
                <a:gd name="connsiteY2" fmla="*/ 512619 h 755073"/>
                <a:gd name="connsiteX3" fmla="*/ 1468582 w 1939637"/>
                <a:gd name="connsiteY3" fmla="*/ 256309 h 755073"/>
                <a:gd name="connsiteX4" fmla="*/ 1939637 w 1939637"/>
                <a:gd name="connsiteY4" fmla="*/ 0 h 755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37" h="755073">
                  <a:moveTo>
                    <a:pt x="0" y="755073"/>
                  </a:moveTo>
                  <a:lnTo>
                    <a:pt x="505691" y="290946"/>
                  </a:lnTo>
                  <a:lnTo>
                    <a:pt x="990600" y="512619"/>
                  </a:lnTo>
                  <a:lnTo>
                    <a:pt x="1468582" y="256309"/>
                  </a:lnTo>
                  <a:lnTo>
                    <a:pt x="1939637" y="0"/>
                  </a:lnTo>
                </a:path>
              </a:pathLst>
            </a:custGeom>
            <a:noFill/>
            <a:ln w="19050" cap="rnd">
              <a:solidFill>
                <a:srgbClr val="B4C7F5"/>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B42019F2-458F-7228-1AA0-49014662B5AB}"/>
                </a:ext>
              </a:extLst>
            </p:cNvPr>
            <p:cNvSpPr/>
            <p:nvPr/>
          </p:nvSpPr>
          <p:spPr>
            <a:xfrm>
              <a:off x="1858232" y="3037478"/>
              <a:ext cx="54864" cy="54864"/>
            </a:xfrm>
            <a:prstGeom prst="ellipse">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8B4BF05D-B94C-DACF-9147-B0D8312DDA7F}"/>
                </a:ext>
              </a:extLst>
            </p:cNvPr>
            <p:cNvSpPr/>
            <p:nvPr/>
          </p:nvSpPr>
          <p:spPr>
            <a:xfrm>
              <a:off x="2233433" y="2529375"/>
              <a:ext cx="54864" cy="54864"/>
            </a:xfrm>
            <a:prstGeom prst="ellipse">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1" name="Oval 130">
              <a:extLst>
                <a:ext uri="{FF2B5EF4-FFF2-40B4-BE49-F238E27FC236}">
                  <a16:creationId xmlns:a16="http://schemas.microsoft.com/office/drawing/2014/main" id="{49AB51D0-BD4F-2969-F786-EB23E1C87974}"/>
                </a:ext>
              </a:extLst>
            </p:cNvPr>
            <p:cNvSpPr/>
            <p:nvPr/>
          </p:nvSpPr>
          <p:spPr>
            <a:xfrm>
              <a:off x="2596556" y="2771236"/>
              <a:ext cx="54864" cy="54864"/>
            </a:xfrm>
            <a:prstGeom prst="ellipse">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4" name="Oval 133">
              <a:extLst>
                <a:ext uri="{FF2B5EF4-FFF2-40B4-BE49-F238E27FC236}">
                  <a16:creationId xmlns:a16="http://schemas.microsoft.com/office/drawing/2014/main" id="{47673256-70D0-2AC4-B9FF-A07DEDE7AE24}"/>
                </a:ext>
              </a:extLst>
            </p:cNvPr>
            <p:cNvSpPr/>
            <p:nvPr/>
          </p:nvSpPr>
          <p:spPr>
            <a:xfrm>
              <a:off x="2944174" y="2498429"/>
              <a:ext cx="54864" cy="54864"/>
            </a:xfrm>
            <a:prstGeom prst="ellipse">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CF730BA9-E77F-8E20-D5CF-667D69828C8E}"/>
                </a:ext>
              </a:extLst>
            </p:cNvPr>
            <p:cNvSpPr/>
            <p:nvPr/>
          </p:nvSpPr>
          <p:spPr>
            <a:xfrm>
              <a:off x="3282638" y="2220954"/>
              <a:ext cx="54864" cy="54864"/>
            </a:xfrm>
            <a:prstGeom prst="ellipse">
              <a:avLst/>
            </a:prstGeom>
            <a:solidFill>
              <a:srgbClr val="92B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87" name="Group 186">
            <a:extLst>
              <a:ext uri="{FF2B5EF4-FFF2-40B4-BE49-F238E27FC236}">
                <a16:creationId xmlns:a16="http://schemas.microsoft.com/office/drawing/2014/main" id="{2C3931EC-1158-D0D0-62CB-2BB35B7B1EED}"/>
              </a:ext>
            </a:extLst>
          </p:cNvPr>
          <p:cNvGrpSpPr/>
          <p:nvPr/>
        </p:nvGrpSpPr>
        <p:grpSpPr>
          <a:xfrm>
            <a:off x="1715673" y="4314580"/>
            <a:ext cx="1768388" cy="960790"/>
            <a:chOff x="1715673" y="4314580"/>
            <a:chExt cx="1768388" cy="960790"/>
          </a:xfrm>
        </p:grpSpPr>
        <p:sp>
          <p:nvSpPr>
            <p:cNvPr id="137" name="Rectangle 136">
              <a:extLst>
                <a:ext uri="{FF2B5EF4-FFF2-40B4-BE49-F238E27FC236}">
                  <a16:creationId xmlns:a16="http://schemas.microsoft.com/office/drawing/2014/main" id="{1A26C8DB-08C2-87CD-B529-8AB550FB69AC}"/>
                </a:ext>
              </a:extLst>
            </p:cNvPr>
            <p:cNvSpPr/>
            <p:nvPr/>
          </p:nvSpPr>
          <p:spPr>
            <a:xfrm>
              <a:off x="1715673" y="4314580"/>
              <a:ext cx="1768388" cy="96079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38" name="Straight Connector 137">
              <a:extLst>
                <a:ext uri="{FF2B5EF4-FFF2-40B4-BE49-F238E27FC236}">
                  <a16:creationId xmlns:a16="http://schemas.microsoft.com/office/drawing/2014/main" id="{7BA431F2-57F3-F028-81E0-6E3DE60BF4E6}"/>
                </a:ext>
              </a:extLst>
            </p:cNvPr>
            <p:cNvCxnSpPr>
              <a:cxnSpLocks/>
              <a:stCxn id="137" idx="1"/>
              <a:endCxn id="137" idx="3"/>
            </p:cNvCxnSpPr>
            <p:nvPr/>
          </p:nvCxnSpPr>
          <p:spPr>
            <a:xfrm>
              <a:off x="1715673" y="4794975"/>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3EEA555-6429-FF1E-FB4F-B44E94F2D86A}"/>
                </a:ext>
              </a:extLst>
            </p:cNvPr>
            <p:cNvCxnSpPr>
              <a:cxnSpLocks/>
            </p:cNvCxnSpPr>
            <p:nvPr/>
          </p:nvCxnSpPr>
          <p:spPr>
            <a:xfrm>
              <a:off x="1715673" y="4560451"/>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37C2C09-F138-C9D2-EDF2-F56BC02EDCAE}"/>
                </a:ext>
              </a:extLst>
            </p:cNvPr>
            <p:cNvCxnSpPr>
              <a:cxnSpLocks/>
            </p:cNvCxnSpPr>
            <p:nvPr/>
          </p:nvCxnSpPr>
          <p:spPr>
            <a:xfrm>
              <a:off x="1715673" y="5037063"/>
              <a:ext cx="176838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1C2D6C5-7444-3897-1E1B-4BB6D458F103}"/>
                </a:ext>
              </a:extLst>
            </p:cNvPr>
            <p:cNvCxnSpPr>
              <a:cxnSpLocks/>
            </p:cNvCxnSpPr>
            <p:nvPr/>
          </p:nvCxnSpPr>
          <p:spPr>
            <a:xfrm>
              <a:off x="2063356" y="4314580"/>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BC26C0E-2C25-CE98-58E7-09F2905B8DB8}"/>
                </a:ext>
              </a:extLst>
            </p:cNvPr>
            <p:cNvCxnSpPr>
              <a:cxnSpLocks/>
            </p:cNvCxnSpPr>
            <p:nvPr/>
          </p:nvCxnSpPr>
          <p:spPr>
            <a:xfrm>
              <a:off x="2418060" y="4314580"/>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528DC81-DA25-9B4A-7611-162F1D479115}"/>
                </a:ext>
              </a:extLst>
            </p:cNvPr>
            <p:cNvCxnSpPr>
              <a:cxnSpLocks/>
            </p:cNvCxnSpPr>
            <p:nvPr/>
          </p:nvCxnSpPr>
          <p:spPr>
            <a:xfrm>
              <a:off x="2779784" y="4314580"/>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D9AA9F5-8DDD-D1E0-30AD-025B4C3798B2}"/>
                </a:ext>
              </a:extLst>
            </p:cNvPr>
            <p:cNvCxnSpPr>
              <a:cxnSpLocks/>
            </p:cNvCxnSpPr>
            <p:nvPr/>
          </p:nvCxnSpPr>
          <p:spPr>
            <a:xfrm>
              <a:off x="3144768" y="4314580"/>
              <a:ext cx="0" cy="9607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8332639F-45BF-1861-6F1A-7919E513E880}"/>
              </a:ext>
            </a:extLst>
          </p:cNvPr>
          <p:cNvGrpSpPr/>
          <p:nvPr/>
        </p:nvGrpSpPr>
        <p:grpSpPr>
          <a:xfrm>
            <a:off x="1743138" y="5325579"/>
            <a:ext cx="1733384" cy="242122"/>
            <a:chOff x="1743138" y="5325579"/>
            <a:chExt cx="1733384" cy="242122"/>
          </a:xfrm>
        </p:grpSpPr>
        <p:sp>
          <p:nvSpPr>
            <p:cNvPr id="145" name="TextBox 144">
              <a:extLst>
                <a:ext uri="{FF2B5EF4-FFF2-40B4-BE49-F238E27FC236}">
                  <a16:creationId xmlns:a16="http://schemas.microsoft.com/office/drawing/2014/main" id="{3DC89A1C-6A3A-CBC3-B809-C1AE23EC1B8B}"/>
                </a:ext>
              </a:extLst>
            </p:cNvPr>
            <p:cNvSpPr txBox="1"/>
            <p:nvPr/>
          </p:nvSpPr>
          <p:spPr>
            <a:xfrm>
              <a:off x="1743138" y="5325579"/>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FY1</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46" name="TextBox 145">
              <a:extLst>
                <a:ext uri="{FF2B5EF4-FFF2-40B4-BE49-F238E27FC236}">
                  <a16:creationId xmlns:a16="http://schemas.microsoft.com/office/drawing/2014/main" id="{20EF8C1E-86E1-0E21-07C8-74ACC7879449}"/>
                </a:ext>
              </a:extLst>
            </p:cNvPr>
            <p:cNvSpPr txBox="1"/>
            <p:nvPr/>
          </p:nvSpPr>
          <p:spPr>
            <a:xfrm>
              <a:off x="2098900" y="5325579"/>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FY2</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47" name="TextBox 146">
              <a:extLst>
                <a:ext uri="{FF2B5EF4-FFF2-40B4-BE49-F238E27FC236}">
                  <a16:creationId xmlns:a16="http://schemas.microsoft.com/office/drawing/2014/main" id="{D30C707E-AA2D-122D-7806-AFDEC22DDE7A}"/>
                </a:ext>
              </a:extLst>
            </p:cNvPr>
            <p:cNvSpPr txBox="1"/>
            <p:nvPr/>
          </p:nvSpPr>
          <p:spPr>
            <a:xfrm>
              <a:off x="2447470" y="5325579"/>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FY3</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48" name="TextBox 147">
              <a:extLst>
                <a:ext uri="{FF2B5EF4-FFF2-40B4-BE49-F238E27FC236}">
                  <a16:creationId xmlns:a16="http://schemas.microsoft.com/office/drawing/2014/main" id="{D95E9A8F-1478-74B6-F26A-B584321C02F0}"/>
                </a:ext>
              </a:extLst>
            </p:cNvPr>
            <p:cNvSpPr txBox="1"/>
            <p:nvPr/>
          </p:nvSpPr>
          <p:spPr>
            <a:xfrm>
              <a:off x="2810347" y="5325579"/>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FY4</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sp>
          <p:nvSpPr>
            <p:cNvPr id="149" name="TextBox 148">
              <a:extLst>
                <a:ext uri="{FF2B5EF4-FFF2-40B4-BE49-F238E27FC236}">
                  <a16:creationId xmlns:a16="http://schemas.microsoft.com/office/drawing/2014/main" id="{8F70348D-3938-7516-8567-AC0240BC1026}"/>
                </a:ext>
              </a:extLst>
            </p:cNvPr>
            <p:cNvSpPr txBox="1"/>
            <p:nvPr/>
          </p:nvSpPr>
          <p:spPr>
            <a:xfrm>
              <a:off x="3171727" y="5325579"/>
              <a:ext cx="304795" cy="242122"/>
            </a:xfrm>
            <a:prstGeom prst="rect">
              <a:avLst/>
            </a:prstGeom>
            <a:noFill/>
          </p:spPr>
          <p:txBody>
            <a:bodyPr wrap="square" lIns="0" r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rPr>
                <a:t>FY5</a:t>
              </a:r>
              <a:endParaRPr kumimoji="0" lang="en-US" sz="800" b="1" i="0" u="none" strike="noStrike" kern="1200" cap="none" spc="0" normalizeH="0" baseline="0" noProof="0" dirty="0">
                <a:ln>
                  <a:noFill/>
                </a:ln>
                <a:solidFill>
                  <a:srgbClr val="FFFFFF">
                    <a:lumMod val="85000"/>
                  </a:srgbClr>
                </a:solidFill>
                <a:effectLst/>
                <a:uLnTx/>
                <a:uFillTx/>
                <a:latin typeface="Montserrat" panose="00000500000000000000" pitchFamily="50" charset="0"/>
                <a:ea typeface="+mn-ea"/>
                <a:cs typeface="+mn-cs"/>
              </a:endParaRPr>
            </a:p>
          </p:txBody>
        </p:sp>
      </p:grpSp>
      <p:grpSp>
        <p:nvGrpSpPr>
          <p:cNvPr id="150" name="Group 149">
            <a:extLst>
              <a:ext uri="{FF2B5EF4-FFF2-40B4-BE49-F238E27FC236}">
                <a16:creationId xmlns:a16="http://schemas.microsoft.com/office/drawing/2014/main" id="{38A9DE29-AED8-105E-74F6-946DF50FE280}"/>
              </a:ext>
            </a:extLst>
          </p:cNvPr>
          <p:cNvGrpSpPr/>
          <p:nvPr/>
        </p:nvGrpSpPr>
        <p:grpSpPr>
          <a:xfrm>
            <a:off x="2831943" y="4783269"/>
            <a:ext cx="255518" cy="486326"/>
            <a:chOff x="8327407" y="5965008"/>
            <a:chExt cx="255518" cy="486326"/>
          </a:xfrm>
        </p:grpSpPr>
        <p:sp>
          <p:nvSpPr>
            <p:cNvPr id="179" name="Freeform 178">
              <a:extLst>
                <a:ext uri="{FF2B5EF4-FFF2-40B4-BE49-F238E27FC236}">
                  <a16:creationId xmlns:a16="http://schemas.microsoft.com/office/drawing/2014/main" id="{F56C3172-78BE-932E-008B-188689D5CCB7}"/>
                </a:ext>
              </a:extLst>
            </p:cNvPr>
            <p:cNvSpPr/>
            <p:nvPr/>
          </p:nvSpPr>
          <p:spPr>
            <a:xfrm>
              <a:off x="8327407" y="6023617"/>
              <a:ext cx="255518" cy="427717"/>
            </a:xfrm>
            <a:custGeom>
              <a:avLst/>
              <a:gdLst>
                <a:gd name="connsiteX0" fmla="*/ 0 w 374104"/>
                <a:gd name="connsiteY0" fmla="*/ 0 h 626220"/>
                <a:gd name="connsiteX1" fmla="*/ 0 w 374104"/>
                <a:gd name="connsiteY1" fmla="*/ 540411 h 626220"/>
                <a:gd name="connsiteX2" fmla="*/ 187052 w 374104"/>
                <a:gd name="connsiteY2" fmla="*/ 626221 h 626220"/>
                <a:gd name="connsiteX3" fmla="*/ 374104 w 374104"/>
                <a:gd name="connsiteY3" fmla="*/ 540411 h 626220"/>
                <a:gd name="connsiteX4" fmla="*/ 374104 w 374104"/>
                <a:gd name="connsiteY4" fmla="*/ 0 h 62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626220">
                  <a:moveTo>
                    <a:pt x="0" y="0"/>
                  </a:moveTo>
                  <a:lnTo>
                    <a:pt x="0" y="540411"/>
                  </a:lnTo>
                  <a:cubicBezTo>
                    <a:pt x="0" y="587816"/>
                    <a:pt x="83753" y="626221"/>
                    <a:pt x="187052" y="626221"/>
                  </a:cubicBezTo>
                  <a:cubicBezTo>
                    <a:pt x="290351" y="626221"/>
                    <a:pt x="374104" y="587816"/>
                    <a:pt x="374104" y="540411"/>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Freeform 179">
              <a:extLst>
                <a:ext uri="{FF2B5EF4-FFF2-40B4-BE49-F238E27FC236}">
                  <a16:creationId xmlns:a16="http://schemas.microsoft.com/office/drawing/2014/main" id="{514E8CF9-1F96-03AF-9C64-E0BA9CFF2980}"/>
                </a:ext>
              </a:extLst>
            </p:cNvPr>
            <p:cNvSpPr/>
            <p:nvPr/>
          </p:nvSpPr>
          <p:spPr>
            <a:xfrm>
              <a:off x="8327407" y="5965008"/>
              <a:ext cx="255518" cy="117219"/>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668" y="86"/>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1" name="Freeform 180">
              <a:extLst>
                <a:ext uri="{FF2B5EF4-FFF2-40B4-BE49-F238E27FC236}">
                  <a16:creationId xmlns:a16="http://schemas.microsoft.com/office/drawing/2014/main" id="{DCC78D95-BBFD-0D2A-3654-79F049F99BA1}"/>
                </a:ext>
              </a:extLst>
            </p:cNvPr>
            <p:cNvSpPr/>
            <p:nvPr/>
          </p:nvSpPr>
          <p:spPr>
            <a:xfrm>
              <a:off x="8327407" y="60984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Freeform 181">
              <a:extLst>
                <a:ext uri="{FF2B5EF4-FFF2-40B4-BE49-F238E27FC236}">
                  <a16:creationId xmlns:a16="http://schemas.microsoft.com/office/drawing/2014/main" id="{FB7F380D-EFFD-F0C9-3A13-00CE30D58F09}"/>
                </a:ext>
              </a:extLst>
            </p:cNvPr>
            <p:cNvSpPr/>
            <p:nvPr/>
          </p:nvSpPr>
          <p:spPr>
            <a:xfrm>
              <a:off x="8327407" y="617204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3" name="Freeform 182">
              <a:extLst>
                <a:ext uri="{FF2B5EF4-FFF2-40B4-BE49-F238E27FC236}">
                  <a16:creationId xmlns:a16="http://schemas.microsoft.com/office/drawing/2014/main" id="{B4632657-3F59-CE7E-3D6B-EC3315268E76}"/>
                </a:ext>
              </a:extLst>
            </p:cNvPr>
            <p:cNvSpPr/>
            <p:nvPr/>
          </p:nvSpPr>
          <p:spPr>
            <a:xfrm>
              <a:off x="8327407" y="624558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4" name="Freeform 183">
              <a:extLst>
                <a:ext uri="{FF2B5EF4-FFF2-40B4-BE49-F238E27FC236}">
                  <a16:creationId xmlns:a16="http://schemas.microsoft.com/office/drawing/2014/main" id="{0855D68A-EF1B-BD58-FED0-81A064AC5514}"/>
                </a:ext>
              </a:extLst>
            </p:cNvPr>
            <p:cNvSpPr/>
            <p:nvPr/>
          </p:nvSpPr>
          <p:spPr>
            <a:xfrm>
              <a:off x="8327407" y="631918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51" name="Group 150">
            <a:extLst>
              <a:ext uri="{FF2B5EF4-FFF2-40B4-BE49-F238E27FC236}">
                <a16:creationId xmlns:a16="http://schemas.microsoft.com/office/drawing/2014/main" id="{0301F68A-FF43-3A02-5AEA-1BA0131BF7E6}"/>
              </a:ext>
            </a:extLst>
          </p:cNvPr>
          <p:cNvGrpSpPr/>
          <p:nvPr/>
        </p:nvGrpSpPr>
        <p:grpSpPr>
          <a:xfrm>
            <a:off x="3191687" y="4569661"/>
            <a:ext cx="255518" cy="707007"/>
            <a:chOff x="8390632" y="6375397"/>
            <a:chExt cx="255518" cy="707007"/>
          </a:xfrm>
        </p:grpSpPr>
        <p:sp>
          <p:nvSpPr>
            <p:cNvPr id="170" name="Freeform 169">
              <a:extLst>
                <a:ext uri="{FF2B5EF4-FFF2-40B4-BE49-F238E27FC236}">
                  <a16:creationId xmlns:a16="http://schemas.microsoft.com/office/drawing/2014/main" id="{A5697F9B-CDF5-D37C-7EA6-6488FDBCC557}"/>
                </a:ext>
              </a:extLst>
            </p:cNvPr>
            <p:cNvSpPr/>
            <p:nvPr/>
          </p:nvSpPr>
          <p:spPr>
            <a:xfrm>
              <a:off x="8390632" y="6434006"/>
              <a:ext cx="255518" cy="648398"/>
            </a:xfrm>
            <a:custGeom>
              <a:avLst/>
              <a:gdLst>
                <a:gd name="connsiteX0" fmla="*/ 0 w 374104"/>
                <a:gd name="connsiteY0" fmla="*/ 0 h 949318"/>
                <a:gd name="connsiteX1" fmla="*/ 0 w 374104"/>
                <a:gd name="connsiteY1" fmla="*/ 863508 h 949318"/>
                <a:gd name="connsiteX2" fmla="*/ 187052 w 374104"/>
                <a:gd name="connsiteY2" fmla="*/ 949319 h 949318"/>
                <a:gd name="connsiteX3" fmla="*/ 374104 w 374104"/>
                <a:gd name="connsiteY3" fmla="*/ 863508 h 949318"/>
                <a:gd name="connsiteX4" fmla="*/ 374104 w 374104"/>
                <a:gd name="connsiteY4" fmla="*/ 0 h 949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949318">
                  <a:moveTo>
                    <a:pt x="0" y="0"/>
                  </a:moveTo>
                  <a:lnTo>
                    <a:pt x="0" y="863508"/>
                  </a:lnTo>
                  <a:cubicBezTo>
                    <a:pt x="0" y="910914"/>
                    <a:pt x="83753" y="949319"/>
                    <a:pt x="187052" y="949319"/>
                  </a:cubicBezTo>
                  <a:cubicBezTo>
                    <a:pt x="290351" y="949319"/>
                    <a:pt x="374104" y="910914"/>
                    <a:pt x="374104" y="86350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1" name="Freeform 170">
              <a:extLst>
                <a:ext uri="{FF2B5EF4-FFF2-40B4-BE49-F238E27FC236}">
                  <a16:creationId xmlns:a16="http://schemas.microsoft.com/office/drawing/2014/main" id="{A1DA3E1A-0025-E8FE-EAD8-26657F3D9BB9}"/>
                </a:ext>
              </a:extLst>
            </p:cNvPr>
            <p:cNvSpPr/>
            <p:nvPr/>
          </p:nvSpPr>
          <p:spPr>
            <a:xfrm>
              <a:off x="8390632" y="6375397"/>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2" name="Freeform 171">
              <a:extLst>
                <a:ext uri="{FF2B5EF4-FFF2-40B4-BE49-F238E27FC236}">
                  <a16:creationId xmlns:a16="http://schemas.microsoft.com/office/drawing/2014/main" id="{10D26199-1993-465C-A0A8-22ECC58FC752}"/>
                </a:ext>
              </a:extLst>
            </p:cNvPr>
            <p:cNvSpPr/>
            <p:nvPr/>
          </p:nvSpPr>
          <p:spPr>
            <a:xfrm>
              <a:off x="8390632" y="650883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3" name="Freeform 172">
              <a:extLst>
                <a:ext uri="{FF2B5EF4-FFF2-40B4-BE49-F238E27FC236}">
                  <a16:creationId xmlns:a16="http://schemas.microsoft.com/office/drawing/2014/main" id="{DA3B3F6E-8E84-BA4A-502C-F73E5866B246}"/>
                </a:ext>
              </a:extLst>
            </p:cNvPr>
            <p:cNvSpPr/>
            <p:nvPr/>
          </p:nvSpPr>
          <p:spPr>
            <a:xfrm>
              <a:off x="8390632" y="658237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Freeform 173">
              <a:extLst>
                <a:ext uri="{FF2B5EF4-FFF2-40B4-BE49-F238E27FC236}">
                  <a16:creationId xmlns:a16="http://schemas.microsoft.com/office/drawing/2014/main" id="{D5C642AB-C4C4-2D85-B8A6-8D9BC1EE41CF}"/>
                </a:ext>
              </a:extLst>
            </p:cNvPr>
            <p:cNvSpPr/>
            <p:nvPr/>
          </p:nvSpPr>
          <p:spPr>
            <a:xfrm>
              <a:off x="8390632" y="665597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5" name="Freeform 174">
              <a:extLst>
                <a:ext uri="{FF2B5EF4-FFF2-40B4-BE49-F238E27FC236}">
                  <a16:creationId xmlns:a16="http://schemas.microsoft.com/office/drawing/2014/main" id="{9E0737FA-EB34-DD73-5697-5E89212C62F1}"/>
                </a:ext>
              </a:extLst>
            </p:cNvPr>
            <p:cNvSpPr/>
            <p:nvPr/>
          </p:nvSpPr>
          <p:spPr>
            <a:xfrm>
              <a:off x="8390632" y="672951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Freeform 175">
              <a:extLst>
                <a:ext uri="{FF2B5EF4-FFF2-40B4-BE49-F238E27FC236}">
                  <a16:creationId xmlns:a16="http://schemas.microsoft.com/office/drawing/2014/main" id="{BB549E52-DA34-4FF9-B24E-10EA04CA17FE}"/>
                </a:ext>
              </a:extLst>
            </p:cNvPr>
            <p:cNvSpPr/>
            <p:nvPr/>
          </p:nvSpPr>
          <p:spPr>
            <a:xfrm>
              <a:off x="8390632" y="680311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7" name="Freeform 176">
              <a:extLst>
                <a:ext uri="{FF2B5EF4-FFF2-40B4-BE49-F238E27FC236}">
                  <a16:creationId xmlns:a16="http://schemas.microsoft.com/office/drawing/2014/main" id="{BB00F274-CFDA-CDD7-F5C6-FC0E47F280C1}"/>
                </a:ext>
              </a:extLst>
            </p:cNvPr>
            <p:cNvSpPr/>
            <p:nvPr/>
          </p:nvSpPr>
          <p:spPr>
            <a:xfrm>
              <a:off x="8390632" y="687665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Freeform 177">
              <a:extLst>
                <a:ext uri="{FF2B5EF4-FFF2-40B4-BE49-F238E27FC236}">
                  <a16:creationId xmlns:a16="http://schemas.microsoft.com/office/drawing/2014/main" id="{EE09F718-1394-20D1-E56F-E2D9D713E7F2}"/>
                </a:ext>
              </a:extLst>
            </p:cNvPr>
            <p:cNvSpPr/>
            <p:nvPr/>
          </p:nvSpPr>
          <p:spPr>
            <a:xfrm>
              <a:off x="8390632" y="695019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52" name="Group 151">
            <a:extLst>
              <a:ext uri="{FF2B5EF4-FFF2-40B4-BE49-F238E27FC236}">
                <a16:creationId xmlns:a16="http://schemas.microsoft.com/office/drawing/2014/main" id="{83E4439E-2302-443C-3571-FCF3E40A171C}"/>
              </a:ext>
            </a:extLst>
          </p:cNvPr>
          <p:cNvGrpSpPr/>
          <p:nvPr/>
        </p:nvGrpSpPr>
        <p:grpSpPr>
          <a:xfrm>
            <a:off x="2116640" y="4938768"/>
            <a:ext cx="255518" cy="337900"/>
            <a:chOff x="7535651" y="6031099"/>
            <a:chExt cx="255518" cy="337900"/>
          </a:xfrm>
        </p:grpSpPr>
        <p:sp>
          <p:nvSpPr>
            <p:cNvPr id="166" name="Freeform 165">
              <a:extLst>
                <a:ext uri="{FF2B5EF4-FFF2-40B4-BE49-F238E27FC236}">
                  <a16:creationId xmlns:a16="http://schemas.microsoft.com/office/drawing/2014/main" id="{7C9E820E-313C-1EE2-D853-ACDB7EC7013F}"/>
                </a:ext>
              </a:extLst>
            </p:cNvPr>
            <p:cNvSpPr/>
            <p:nvPr/>
          </p:nvSpPr>
          <p:spPr>
            <a:xfrm>
              <a:off x="7535651" y="6089709"/>
              <a:ext cx="255518" cy="279290"/>
            </a:xfrm>
            <a:custGeom>
              <a:avLst/>
              <a:gdLst>
                <a:gd name="connsiteX0" fmla="*/ 0 w 374104"/>
                <a:gd name="connsiteY0" fmla="*/ 0 h 408908"/>
                <a:gd name="connsiteX1" fmla="*/ 0 w 374104"/>
                <a:gd name="connsiteY1" fmla="*/ 323098 h 408908"/>
                <a:gd name="connsiteX2" fmla="*/ 187052 w 374104"/>
                <a:gd name="connsiteY2" fmla="*/ 408908 h 408908"/>
                <a:gd name="connsiteX3" fmla="*/ 374104 w 374104"/>
                <a:gd name="connsiteY3" fmla="*/ 323098 h 408908"/>
                <a:gd name="connsiteX4" fmla="*/ 374104 w 374104"/>
                <a:gd name="connsiteY4" fmla="*/ 0 h 40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408908">
                  <a:moveTo>
                    <a:pt x="0" y="0"/>
                  </a:moveTo>
                  <a:lnTo>
                    <a:pt x="0" y="323098"/>
                  </a:lnTo>
                  <a:cubicBezTo>
                    <a:pt x="0" y="370504"/>
                    <a:pt x="83753" y="408908"/>
                    <a:pt x="187052" y="408908"/>
                  </a:cubicBezTo>
                  <a:cubicBezTo>
                    <a:pt x="290351" y="408908"/>
                    <a:pt x="374104" y="370504"/>
                    <a:pt x="374104" y="32309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Freeform 166">
              <a:extLst>
                <a:ext uri="{FF2B5EF4-FFF2-40B4-BE49-F238E27FC236}">
                  <a16:creationId xmlns:a16="http://schemas.microsoft.com/office/drawing/2014/main" id="{4F485F3D-C19C-F72F-6935-02166AE228E1}"/>
                </a:ext>
              </a:extLst>
            </p:cNvPr>
            <p:cNvSpPr/>
            <p:nvPr/>
          </p:nvSpPr>
          <p:spPr>
            <a:xfrm>
              <a:off x="7535651" y="6031099"/>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6"/>
                    <a:pt x="83753" y="171621"/>
                    <a:pt x="187052" y="171621"/>
                  </a:cubicBezTo>
                  <a:cubicBezTo>
                    <a:pt x="290351" y="171621"/>
                    <a:pt x="374104" y="133216"/>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Freeform 167">
              <a:extLst>
                <a:ext uri="{FF2B5EF4-FFF2-40B4-BE49-F238E27FC236}">
                  <a16:creationId xmlns:a16="http://schemas.microsoft.com/office/drawing/2014/main" id="{3E5B0558-E668-1D62-6832-2A59C4FB0CFF}"/>
                </a:ext>
              </a:extLst>
            </p:cNvPr>
            <p:cNvSpPr/>
            <p:nvPr/>
          </p:nvSpPr>
          <p:spPr>
            <a:xfrm>
              <a:off x="7535651" y="6163249"/>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9" name="Freeform 168">
              <a:extLst>
                <a:ext uri="{FF2B5EF4-FFF2-40B4-BE49-F238E27FC236}">
                  <a16:creationId xmlns:a16="http://schemas.microsoft.com/office/drawing/2014/main" id="{D70869FD-64FF-A6D0-305B-E1D4B8907EEC}"/>
                </a:ext>
              </a:extLst>
            </p:cNvPr>
            <p:cNvSpPr/>
            <p:nvPr/>
          </p:nvSpPr>
          <p:spPr>
            <a:xfrm>
              <a:off x="7535651" y="62368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53" name="Group 152">
            <a:extLst>
              <a:ext uri="{FF2B5EF4-FFF2-40B4-BE49-F238E27FC236}">
                <a16:creationId xmlns:a16="http://schemas.microsoft.com/office/drawing/2014/main" id="{178F2B5E-3296-4A9B-911E-942B19A6292D}"/>
              </a:ext>
            </a:extLst>
          </p:cNvPr>
          <p:cNvGrpSpPr/>
          <p:nvPr/>
        </p:nvGrpSpPr>
        <p:grpSpPr>
          <a:xfrm>
            <a:off x="2471857" y="4790342"/>
            <a:ext cx="255518" cy="486326"/>
            <a:chOff x="8327407" y="5965008"/>
            <a:chExt cx="255518" cy="486326"/>
          </a:xfrm>
        </p:grpSpPr>
        <p:sp>
          <p:nvSpPr>
            <p:cNvPr id="159" name="Freeform 158">
              <a:extLst>
                <a:ext uri="{FF2B5EF4-FFF2-40B4-BE49-F238E27FC236}">
                  <a16:creationId xmlns:a16="http://schemas.microsoft.com/office/drawing/2014/main" id="{35F46EA6-B755-DFDB-5C53-64EEEDC7F54B}"/>
                </a:ext>
              </a:extLst>
            </p:cNvPr>
            <p:cNvSpPr/>
            <p:nvPr/>
          </p:nvSpPr>
          <p:spPr>
            <a:xfrm>
              <a:off x="8327407" y="6023617"/>
              <a:ext cx="255518" cy="427717"/>
            </a:xfrm>
            <a:custGeom>
              <a:avLst/>
              <a:gdLst>
                <a:gd name="connsiteX0" fmla="*/ 0 w 374104"/>
                <a:gd name="connsiteY0" fmla="*/ 0 h 626220"/>
                <a:gd name="connsiteX1" fmla="*/ 0 w 374104"/>
                <a:gd name="connsiteY1" fmla="*/ 540411 h 626220"/>
                <a:gd name="connsiteX2" fmla="*/ 187052 w 374104"/>
                <a:gd name="connsiteY2" fmla="*/ 626221 h 626220"/>
                <a:gd name="connsiteX3" fmla="*/ 374104 w 374104"/>
                <a:gd name="connsiteY3" fmla="*/ 540411 h 626220"/>
                <a:gd name="connsiteX4" fmla="*/ 374104 w 374104"/>
                <a:gd name="connsiteY4" fmla="*/ 0 h 62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626220">
                  <a:moveTo>
                    <a:pt x="0" y="0"/>
                  </a:moveTo>
                  <a:lnTo>
                    <a:pt x="0" y="540411"/>
                  </a:lnTo>
                  <a:cubicBezTo>
                    <a:pt x="0" y="587816"/>
                    <a:pt x="83753" y="626221"/>
                    <a:pt x="187052" y="626221"/>
                  </a:cubicBezTo>
                  <a:cubicBezTo>
                    <a:pt x="290351" y="626221"/>
                    <a:pt x="374104" y="587816"/>
                    <a:pt x="374104" y="540411"/>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0" name="Freeform 159">
              <a:extLst>
                <a:ext uri="{FF2B5EF4-FFF2-40B4-BE49-F238E27FC236}">
                  <a16:creationId xmlns:a16="http://schemas.microsoft.com/office/drawing/2014/main" id="{F00AD060-820A-232C-5AD5-5DA7E5E32B97}"/>
                </a:ext>
              </a:extLst>
            </p:cNvPr>
            <p:cNvSpPr/>
            <p:nvPr/>
          </p:nvSpPr>
          <p:spPr>
            <a:xfrm>
              <a:off x="8327407" y="5965008"/>
              <a:ext cx="255518" cy="117219"/>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7"/>
                    <a:pt x="83753" y="171621"/>
                    <a:pt x="187052" y="171621"/>
                  </a:cubicBezTo>
                  <a:cubicBezTo>
                    <a:pt x="290351" y="171621"/>
                    <a:pt x="374104" y="133217"/>
                    <a:pt x="374104" y="85811"/>
                  </a:cubicBezTo>
                  <a:cubicBezTo>
                    <a:pt x="374104" y="38405"/>
                    <a:pt x="290351" y="0"/>
                    <a:pt x="187052" y="0"/>
                  </a:cubicBezTo>
                  <a:cubicBezTo>
                    <a:pt x="83668" y="86"/>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Freeform 161">
              <a:extLst>
                <a:ext uri="{FF2B5EF4-FFF2-40B4-BE49-F238E27FC236}">
                  <a16:creationId xmlns:a16="http://schemas.microsoft.com/office/drawing/2014/main" id="{6C57AC2F-7254-9670-3455-BF6A3EB01381}"/>
                </a:ext>
              </a:extLst>
            </p:cNvPr>
            <p:cNvSpPr/>
            <p:nvPr/>
          </p:nvSpPr>
          <p:spPr>
            <a:xfrm>
              <a:off x="8327407" y="60984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Freeform 162">
              <a:extLst>
                <a:ext uri="{FF2B5EF4-FFF2-40B4-BE49-F238E27FC236}">
                  <a16:creationId xmlns:a16="http://schemas.microsoft.com/office/drawing/2014/main" id="{2AB93B65-4B0D-4DDF-E82F-0E287F1613F5}"/>
                </a:ext>
              </a:extLst>
            </p:cNvPr>
            <p:cNvSpPr/>
            <p:nvPr/>
          </p:nvSpPr>
          <p:spPr>
            <a:xfrm>
              <a:off x="8327407" y="617204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Freeform 163">
              <a:extLst>
                <a:ext uri="{FF2B5EF4-FFF2-40B4-BE49-F238E27FC236}">
                  <a16:creationId xmlns:a16="http://schemas.microsoft.com/office/drawing/2014/main" id="{13460DF5-DC27-185A-6CB2-7D8C41BA5CF2}"/>
                </a:ext>
              </a:extLst>
            </p:cNvPr>
            <p:cNvSpPr/>
            <p:nvPr/>
          </p:nvSpPr>
          <p:spPr>
            <a:xfrm>
              <a:off x="8327407" y="6245586"/>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Freeform 164">
              <a:extLst>
                <a:ext uri="{FF2B5EF4-FFF2-40B4-BE49-F238E27FC236}">
                  <a16:creationId xmlns:a16="http://schemas.microsoft.com/office/drawing/2014/main" id="{0527231E-BC10-0519-D850-A2AD67CE4449}"/>
                </a:ext>
              </a:extLst>
            </p:cNvPr>
            <p:cNvSpPr/>
            <p:nvPr/>
          </p:nvSpPr>
          <p:spPr>
            <a:xfrm>
              <a:off x="8327407" y="6319185"/>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B9FBAB1A-5EB7-69C8-56B1-A4E6F00B6722}"/>
              </a:ext>
            </a:extLst>
          </p:cNvPr>
          <p:cNvGrpSpPr/>
          <p:nvPr/>
        </p:nvGrpSpPr>
        <p:grpSpPr>
          <a:xfrm>
            <a:off x="1760777" y="4939859"/>
            <a:ext cx="255518" cy="337900"/>
            <a:chOff x="7535651" y="6031099"/>
            <a:chExt cx="255518" cy="337900"/>
          </a:xfrm>
        </p:grpSpPr>
        <p:sp>
          <p:nvSpPr>
            <p:cNvPr id="155" name="Freeform 154">
              <a:extLst>
                <a:ext uri="{FF2B5EF4-FFF2-40B4-BE49-F238E27FC236}">
                  <a16:creationId xmlns:a16="http://schemas.microsoft.com/office/drawing/2014/main" id="{E122F5D2-6FF5-EC9D-409B-61C4667485FE}"/>
                </a:ext>
              </a:extLst>
            </p:cNvPr>
            <p:cNvSpPr/>
            <p:nvPr/>
          </p:nvSpPr>
          <p:spPr>
            <a:xfrm>
              <a:off x="7535651" y="6089709"/>
              <a:ext cx="255518" cy="279290"/>
            </a:xfrm>
            <a:custGeom>
              <a:avLst/>
              <a:gdLst>
                <a:gd name="connsiteX0" fmla="*/ 0 w 374104"/>
                <a:gd name="connsiteY0" fmla="*/ 0 h 408908"/>
                <a:gd name="connsiteX1" fmla="*/ 0 w 374104"/>
                <a:gd name="connsiteY1" fmla="*/ 323098 h 408908"/>
                <a:gd name="connsiteX2" fmla="*/ 187052 w 374104"/>
                <a:gd name="connsiteY2" fmla="*/ 408908 h 408908"/>
                <a:gd name="connsiteX3" fmla="*/ 374104 w 374104"/>
                <a:gd name="connsiteY3" fmla="*/ 323098 h 408908"/>
                <a:gd name="connsiteX4" fmla="*/ 374104 w 374104"/>
                <a:gd name="connsiteY4" fmla="*/ 0 h 408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408908">
                  <a:moveTo>
                    <a:pt x="0" y="0"/>
                  </a:moveTo>
                  <a:lnTo>
                    <a:pt x="0" y="323098"/>
                  </a:lnTo>
                  <a:cubicBezTo>
                    <a:pt x="0" y="370504"/>
                    <a:pt x="83753" y="408908"/>
                    <a:pt x="187052" y="408908"/>
                  </a:cubicBezTo>
                  <a:cubicBezTo>
                    <a:pt x="290351" y="408908"/>
                    <a:pt x="374104" y="370504"/>
                    <a:pt x="374104" y="323098"/>
                  </a:cubicBezTo>
                  <a:lnTo>
                    <a:pt x="374104" y="0"/>
                  </a:lnTo>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6" name="Freeform 155">
              <a:extLst>
                <a:ext uri="{FF2B5EF4-FFF2-40B4-BE49-F238E27FC236}">
                  <a16:creationId xmlns:a16="http://schemas.microsoft.com/office/drawing/2014/main" id="{B46CEE12-3C80-974F-374A-13D2ABAC4E55}"/>
                </a:ext>
              </a:extLst>
            </p:cNvPr>
            <p:cNvSpPr/>
            <p:nvPr/>
          </p:nvSpPr>
          <p:spPr>
            <a:xfrm>
              <a:off x="7535651" y="6031099"/>
              <a:ext cx="255518" cy="117220"/>
            </a:xfrm>
            <a:custGeom>
              <a:avLst/>
              <a:gdLst>
                <a:gd name="connsiteX0" fmla="*/ 0 w 374104"/>
                <a:gd name="connsiteY0" fmla="*/ 85811 h 171621"/>
                <a:gd name="connsiteX1" fmla="*/ 187052 w 374104"/>
                <a:gd name="connsiteY1" fmla="*/ 171621 h 171621"/>
                <a:gd name="connsiteX2" fmla="*/ 374104 w 374104"/>
                <a:gd name="connsiteY2" fmla="*/ 85811 h 171621"/>
                <a:gd name="connsiteX3" fmla="*/ 187052 w 374104"/>
                <a:gd name="connsiteY3" fmla="*/ 0 h 171621"/>
                <a:gd name="connsiteX4" fmla="*/ 0 w 374104"/>
                <a:gd name="connsiteY4" fmla="*/ 85811 h 171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104" h="171621">
                  <a:moveTo>
                    <a:pt x="0" y="85811"/>
                  </a:moveTo>
                  <a:cubicBezTo>
                    <a:pt x="0" y="133216"/>
                    <a:pt x="83753" y="171621"/>
                    <a:pt x="187052" y="171621"/>
                  </a:cubicBezTo>
                  <a:cubicBezTo>
                    <a:pt x="290351" y="171621"/>
                    <a:pt x="374104" y="133216"/>
                    <a:pt x="374104" y="85811"/>
                  </a:cubicBezTo>
                  <a:cubicBezTo>
                    <a:pt x="374104" y="38405"/>
                    <a:pt x="290351" y="0"/>
                    <a:pt x="187052" y="0"/>
                  </a:cubicBezTo>
                  <a:cubicBezTo>
                    <a:pt x="83753" y="0"/>
                    <a:pt x="0" y="38405"/>
                    <a:pt x="0" y="85811"/>
                  </a:cubicBezTo>
                  <a:close/>
                </a:path>
              </a:pathLst>
            </a:custGeom>
            <a:solidFill>
              <a:schemeClr val="bg1"/>
            </a:solid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7" name="Freeform 156">
              <a:extLst>
                <a:ext uri="{FF2B5EF4-FFF2-40B4-BE49-F238E27FC236}">
                  <a16:creationId xmlns:a16="http://schemas.microsoft.com/office/drawing/2014/main" id="{701C7993-BD25-02CC-9B14-97549D87A607}"/>
                </a:ext>
              </a:extLst>
            </p:cNvPr>
            <p:cNvSpPr/>
            <p:nvPr/>
          </p:nvSpPr>
          <p:spPr>
            <a:xfrm>
              <a:off x="7535651" y="6163249"/>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Freeform 157">
              <a:extLst>
                <a:ext uri="{FF2B5EF4-FFF2-40B4-BE49-F238E27FC236}">
                  <a16:creationId xmlns:a16="http://schemas.microsoft.com/office/drawing/2014/main" id="{6417989A-ACEC-34BC-77FD-856C57C9051A}"/>
                </a:ext>
              </a:extLst>
            </p:cNvPr>
            <p:cNvSpPr/>
            <p:nvPr/>
          </p:nvSpPr>
          <p:spPr>
            <a:xfrm>
              <a:off x="7535651" y="6236848"/>
              <a:ext cx="255518" cy="58609"/>
            </a:xfrm>
            <a:custGeom>
              <a:avLst/>
              <a:gdLst>
                <a:gd name="connsiteX0" fmla="*/ 374104 w 374104"/>
                <a:gd name="connsiteY0" fmla="*/ 0 h 85810"/>
                <a:gd name="connsiteX1" fmla="*/ 187052 w 374104"/>
                <a:gd name="connsiteY1" fmla="*/ 85811 h 85810"/>
                <a:gd name="connsiteX2" fmla="*/ 0 w 374104"/>
                <a:gd name="connsiteY2" fmla="*/ 0 h 85810"/>
              </a:gdLst>
              <a:ahLst/>
              <a:cxnLst>
                <a:cxn ang="0">
                  <a:pos x="connsiteX0" y="connsiteY0"/>
                </a:cxn>
                <a:cxn ang="0">
                  <a:pos x="connsiteX1" y="connsiteY1"/>
                </a:cxn>
                <a:cxn ang="0">
                  <a:pos x="connsiteX2" y="connsiteY2"/>
                </a:cxn>
              </a:cxnLst>
              <a:rect l="l" t="t" r="r" b="b"/>
              <a:pathLst>
                <a:path w="374104" h="85810">
                  <a:moveTo>
                    <a:pt x="374104" y="0"/>
                  </a:moveTo>
                  <a:cubicBezTo>
                    <a:pt x="374104" y="47406"/>
                    <a:pt x="290351" y="85811"/>
                    <a:pt x="187052" y="85811"/>
                  </a:cubicBezTo>
                  <a:cubicBezTo>
                    <a:pt x="83753" y="85811"/>
                    <a:pt x="0" y="47406"/>
                    <a:pt x="0" y="0"/>
                  </a:cubicBezTo>
                </a:path>
              </a:pathLst>
            </a:custGeom>
            <a:noFill/>
            <a:ln w="12700" cap="rnd">
              <a:solidFill>
                <a:srgbClr val="B4C7F5"/>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239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 presetClass="entr" presetSubtype="32"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box(out)">
                                      <p:cBhvr>
                                        <p:cTn id="21" dur="1500"/>
                                        <p:tgtEl>
                                          <p:spTgt spid="5"/>
                                        </p:tgtEl>
                                      </p:cBhvr>
                                    </p:animEffect>
                                  </p:childTnLst>
                                </p:cTn>
                              </p:par>
                              <p:par>
                                <p:cTn id="22" presetID="4" presetClass="entr" presetSubtype="32" fill="hold" nodeType="withEffect">
                                  <p:stCondLst>
                                    <p:cond delay="500"/>
                                  </p:stCondLst>
                                  <p:childTnLst>
                                    <p:set>
                                      <p:cBhvr>
                                        <p:cTn id="23" dur="1" fill="hold">
                                          <p:stCondLst>
                                            <p:cond delay="0"/>
                                          </p:stCondLst>
                                        </p:cTn>
                                        <p:tgtEl>
                                          <p:spTgt spid="187"/>
                                        </p:tgtEl>
                                        <p:attrNameLst>
                                          <p:attrName>style.visibility</p:attrName>
                                        </p:attrNameLst>
                                      </p:cBhvr>
                                      <p:to>
                                        <p:strVal val="visible"/>
                                      </p:to>
                                    </p:set>
                                    <p:animEffect transition="in" filter="box(out)">
                                      <p:cBhvr>
                                        <p:cTn id="24" dur="1500"/>
                                        <p:tgtEl>
                                          <p:spTgt spid="187"/>
                                        </p:tgtEl>
                                      </p:cBhvr>
                                    </p:animEffect>
                                  </p:childTnLst>
                                </p:cTn>
                              </p:par>
                              <p:par>
                                <p:cTn id="25" presetID="12" presetClass="entr" presetSubtype="1" fill="hold" nodeType="withEffect">
                                  <p:stCondLst>
                                    <p:cond delay="1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p:tgtEl>
                                          <p:spTgt spid="7"/>
                                        </p:tgtEl>
                                        <p:attrNameLst>
                                          <p:attrName>ppt_y</p:attrName>
                                        </p:attrNameLst>
                                      </p:cBhvr>
                                      <p:tavLst>
                                        <p:tav tm="0">
                                          <p:val>
                                            <p:strVal val="#ppt_y-#ppt_h*1.125000"/>
                                          </p:val>
                                        </p:tav>
                                        <p:tav tm="100000">
                                          <p:val>
                                            <p:strVal val="#ppt_y"/>
                                          </p:val>
                                        </p:tav>
                                      </p:tavLst>
                                    </p:anim>
                                    <p:animEffect transition="in" filter="wipe(down)">
                                      <p:cBhvr>
                                        <p:cTn id="28" dur="1000"/>
                                        <p:tgtEl>
                                          <p:spTgt spid="7"/>
                                        </p:tgtEl>
                                      </p:cBhvr>
                                    </p:animEffect>
                                  </p:childTnLst>
                                </p:cTn>
                              </p:par>
                              <p:par>
                                <p:cTn id="29" presetID="12" presetClass="entr" presetSubtype="1" fill="hold" nodeType="withEffect">
                                  <p:stCondLst>
                                    <p:cond delay="1000"/>
                                  </p:stCondLst>
                                  <p:childTnLst>
                                    <p:set>
                                      <p:cBhvr>
                                        <p:cTn id="30" dur="1" fill="hold">
                                          <p:stCondLst>
                                            <p:cond delay="0"/>
                                          </p:stCondLst>
                                        </p:cTn>
                                        <p:tgtEl>
                                          <p:spTgt spid="186"/>
                                        </p:tgtEl>
                                        <p:attrNameLst>
                                          <p:attrName>style.visibility</p:attrName>
                                        </p:attrNameLst>
                                      </p:cBhvr>
                                      <p:to>
                                        <p:strVal val="visible"/>
                                      </p:to>
                                    </p:set>
                                    <p:anim calcmode="lin" valueType="num">
                                      <p:cBhvr additive="base">
                                        <p:cTn id="31" dur="1000"/>
                                        <p:tgtEl>
                                          <p:spTgt spid="186"/>
                                        </p:tgtEl>
                                        <p:attrNameLst>
                                          <p:attrName>ppt_y</p:attrName>
                                        </p:attrNameLst>
                                      </p:cBhvr>
                                      <p:tavLst>
                                        <p:tav tm="0">
                                          <p:val>
                                            <p:strVal val="#ppt_y-#ppt_h*1.125000"/>
                                          </p:val>
                                        </p:tav>
                                        <p:tav tm="100000">
                                          <p:val>
                                            <p:strVal val="#ppt_y"/>
                                          </p:val>
                                        </p:tav>
                                      </p:tavLst>
                                    </p:anim>
                                    <p:animEffect transition="in" filter="wipe(down)">
                                      <p:cBhvr>
                                        <p:cTn id="32" dur="1000"/>
                                        <p:tgtEl>
                                          <p:spTgt spid="186"/>
                                        </p:tgtEl>
                                      </p:cBhvr>
                                    </p:animEffect>
                                  </p:childTnLst>
                                </p:cTn>
                              </p:par>
                              <p:par>
                                <p:cTn id="33" presetID="22" presetClass="entr" presetSubtype="8" fill="hold" nodeType="withEffect">
                                  <p:stCondLst>
                                    <p:cond delay="2000"/>
                                  </p:stCondLst>
                                  <p:childTnLst>
                                    <p:set>
                                      <p:cBhvr>
                                        <p:cTn id="34" dur="1" fill="hold">
                                          <p:stCondLst>
                                            <p:cond delay="0"/>
                                          </p:stCondLst>
                                        </p:cTn>
                                        <p:tgtEl>
                                          <p:spTgt spid="185"/>
                                        </p:tgtEl>
                                        <p:attrNameLst>
                                          <p:attrName>style.visibility</p:attrName>
                                        </p:attrNameLst>
                                      </p:cBhvr>
                                      <p:to>
                                        <p:strVal val="visible"/>
                                      </p:to>
                                    </p:set>
                                    <p:animEffect transition="in" filter="wipe(left)">
                                      <p:cBhvr>
                                        <p:cTn id="35" dur="1500"/>
                                        <p:tgtEl>
                                          <p:spTgt spid="185"/>
                                        </p:tgtEl>
                                      </p:cBhvr>
                                    </p:animEffect>
                                  </p:childTnLst>
                                </p:cTn>
                              </p:par>
                              <p:par>
                                <p:cTn id="36" presetID="17" presetClass="entr" presetSubtype="4" fill="hold" nodeType="withEffect">
                                  <p:stCondLst>
                                    <p:cond delay="2000"/>
                                  </p:stCondLst>
                                  <p:childTnLst>
                                    <p:set>
                                      <p:cBhvr>
                                        <p:cTn id="37" dur="1" fill="hold">
                                          <p:stCondLst>
                                            <p:cond delay="0"/>
                                          </p:stCondLst>
                                        </p:cTn>
                                        <p:tgtEl>
                                          <p:spTgt spid="154"/>
                                        </p:tgtEl>
                                        <p:attrNameLst>
                                          <p:attrName>style.visibility</p:attrName>
                                        </p:attrNameLst>
                                      </p:cBhvr>
                                      <p:to>
                                        <p:strVal val="visible"/>
                                      </p:to>
                                    </p:set>
                                    <p:anim calcmode="lin" valueType="num">
                                      <p:cBhvr>
                                        <p:cTn id="38" dur="1500" fill="hold"/>
                                        <p:tgtEl>
                                          <p:spTgt spid="154"/>
                                        </p:tgtEl>
                                        <p:attrNameLst>
                                          <p:attrName>ppt_x</p:attrName>
                                        </p:attrNameLst>
                                      </p:cBhvr>
                                      <p:tavLst>
                                        <p:tav tm="0">
                                          <p:val>
                                            <p:strVal val="#ppt_x"/>
                                          </p:val>
                                        </p:tav>
                                        <p:tav tm="100000">
                                          <p:val>
                                            <p:strVal val="#ppt_x"/>
                                          </p:val>
                                        </p:tav>
                                      </p:tavLst>
                                    </p:anim>
                                    <p:anim calcmode="lin" valueType="num">
                                      <p:cBhvr>
                                        <p:cTn id="39" dur="1500" fill="hold"/>
                                        <p:tgtEl>
                                          <p:spTgt spid="154"/>
                                        </p:tgtEl>
                                        <p:attrNameLst>
                                          <p:attrName>ppt_y</p:attrName>
                                        </p:attrNameLst>
                                      </p:cBhvr>
                                      <p:tavLst>
                                        <p:tav tm="0">
                                          <p:val>
                                            <p:strVal val="#ppt_y+#ppt_h/2"/>
                                          </p:val>
                                        </p:tav>
                                        <p:tav tm="100000">
                                          <p:val>
                                            <p:strVal val="#ppt_y"/>
                                          </p:val>
                                        </p:tav>
                                      </p:tavLst>
                                    </p:anim>
                                    <p:anim calcmode="lin" valueType="num">
                                      <p:cBhvr>
                                        <p:cTn id="40" dur="1500" fill="hold"/>
                                        <p:tgtEl>
                                          <p:spTgt spid="154"/>
                                        </p:tgtEl>
                                        <p:attrNameLst>
                                          <p:attrName>ppt_w</p:attrName>
                                        </p:attrNameLst>
                                      </p:cBhvr>
                                      <p:tavLst>
                                        <p:tav tm="0">
                                          <p:val>
                                            <p:strVal val="#ppt_w"/>
                                          </p:val>
                                        </p:tav>
                                        <p:tav tm="100000">
                                          <p:val>
                                            <p:strVal val="#ppt_w"/>
                                          </p:val>
                                        </p:tav>
                                      </p:tavLst>
                                    </p:anim>
                                    <p:anim calcmode="lin" valueType="num">
                                      <p:cBhvr>
                                        <p:cTn id="41" dur="1500" fill="hold"/>
                                        <p:tgtEl>
                                          <p:spTgt spid="154"/>
                                        </p:tgtEl>
                                        <p:attrNameLst>
                                          <p:attrName>ppt_h</p:attrName>
                                        </p:attrNameLst>
                                      </p:cBhvr>
                                      <p:tavLst>
                                        <p:tav tm="0">
                                          <p:val>
                                            <p:fltVal val="0"/>
                                          </p:val>
                                        </p:tav>
                                        <p:tav tm="100000">
                                          <p:val>
                                            <p:strVal val="#ppt_h"/>
                                          </p:val>
                                        </p:tav>
                                      </p:tavLst>
                                    </p:anim>
                                  </p:childTnLst>
                                </p:cTn>
                              </p:par>
                              <p:par>
                                <p:cTn id="42" presetID="17" presetClass="entr" presetSubtype="4" fill="hold" nodeType="withEffect">
                                  <p:stCondLst>
                                    <p:cond delay="2000"/>
                                  </p:stCondLst>
                                  <p:childTnLst>
                                    <p:set>
                                      <p:cBhvr>
                                        <p:cTn id="43" dur="1" fill="hold">
                                          <p:stCondLst>
                                            <p:cond delay="0"/>
                                          </p:stCondLst>
                                        </p:cTn>
                                        <p:tgtEl>
                                          <p:spTgt spid="152"/>
                                        </p:tgtEl>
                                        <p:attrNameLst>
                                          <p:attrName>style.visibility</p:attrName>
                                        </p:attrNameLst>
                                      </p:cBhvr>
                                      <p:to>
                                        <p:strVal val="visible"/>
                                      </p:to>
                                    </p:set>
                                    <p:anim calcmode="lin" valueType="num">
                                      <p:cBhvr>
                                        <p:cTn id="44" dur="1500" fill="hold"/>
                                        <p:tgtEl>
                                          <p:spTgt spid="152"/>
                                        </p:tgtEl>
                                        <p:attrNameLst>
                                          <p:attrName>ppt_x</p:attrName>
                                        </p:attrNameLst>
                                      </p:cBhvr>
                                      <p:tavLst>
                                        <p:tav tm="0">
                                          <p:val>
                                            <p:strVal val="#ppt_x"/>
                                          </p:val>
                                        </p:tav>
                                        <p:tav tm="100000">
                                          <p:val>
                                            <p:strVal val="#ppt_x"/>
                                          </p:val>
                                        </p:tav>
                                      </p:tavLst>
                                    </p:anim>
                                    <p:anim calcmode="lin" valueType="num">
                                      <p:cBhvr>
                                        <p:cTn id="45" dur="1500" fill="hold"/>
                                        <p:tgtEl>
                                          <p:spTgt spid="152"/>
                                        </p:tgtEl>
                                        <p:attrNameLst>
                                          <p:attrName>ppt_y</p:attrName>
                                        </p:attrNameLst>
                                      </p:cBhvr>
                                      <p:tavLst>
                                        <p:tav tm="0">
                                          <p:val>
                                            <p:strVal val="#ppt_y+#ppt_h/2"/>
                                          </p:val>
                                        </p:tav>
                                        <p:tav tm="100000">
                                          <p:val>
                                            <p:strVal val="#ppt_y"/>
                                          </p:val>
                                        </p:tav>
                                      </p:tavLst>
                                    </p:anim>
                                    <p:anim calcmode="lin" valueType="num">
                                      <p:cBhvr>
                                        <p:cTn id="46" dur="1500" fill="hold"/>
                                        <p:tgtEl>
                                          <p:spTgt spid="152"/>
                                        </p:tgtEl>
                                        <p:attrNameLst>
                                          <p:attrName>ppt_w</p:attrName>
                                        </p:attrNameLst>
                                      </p:cBhvr>
                                      <p:tavLst>
                                        <p:tav tm="0">
                                          <p:val>
                                            <p:strVal val="#ppt_w"/>
                                          </p:val>
                                        </p:tav>
                                        <p:tav tm="100000">
                                          <p:val>
                                            <p:strVal val="#ppt_w"/>
                                          </p:val>
                                        </p:tav>
                                      </p:tavLst>
                                    </p:anim>
                                    <p:anim calcmode="lin" valueType="num">
                                      <p:cBhvr>
                                        <p:cTn id="47" dur="1500" fill="hold"/>
                                        <p:tgtEl>
                                          <p:spTgt spid="152"/>
                                        </p:tgtEl>
                                        <p:attrNameLst>
                                          <p:attrName>ppt_h</p:attrName>
                                        </p:attrNameLst>
                                      </p:cBhvr>
                                      <p:tavLst>
                                        <p:tav tm="0">
                                          <p:val>
                                            <p:fltVal val="0"/>
                                          </p:val>
                                        </p:tav>
                                        <p:tav tm="100000">
                                          <p:val>
                                            <p:strVal val="#ppt_h"/>
                                          </p:val>
                                        </p:tav>
                                      </p:tavLst>
                                    </p:anim>
                                  </p:childTnLst>
                                </p:cTn>
                              </p:par>
                              <p:par>
                                <p:cTn id="48" presetID="17" presetClass="entr" presetSubtype="4" fill="hold" nodeType="withEffect">
                                  <p:stCondLst>
                                    <p:cond delay="2000"/>
                                  </p:stCondLst>
                                  <p:childTnLst>
                                    <p:set>
                                      <p:cBhvr>
                                        <p:cTn id="49" dur="1" fill="hold">
                                          <p:stCondLst>
                                            <p:cond delay="0"/>
                                          </p:stCondLst>
                                        </p:cTn>
                                        <p:tgtEl>
                                          <p:spTgt spid="153"/>
                                        </p:tgtEl>
                                        <p:attrNameLst>
                                          <p:attrName>style.visibility</p:attrName>
                                        </p:attrNameLst>
                                      </p:cBhvr>
                                      <p:to>
                                        <p:strVal val="visible"/>
                                      </p:to>
                                    </p:set>
                                    <p:anim calcmode="lin" valueType="num">
                                      <p:cBhvr>
                                        <p:cTn id="50" dur="1500" fill="hold"/>
                                        <p:tgtEl>
                                          <p:spTgt spid="153"/>
                                        </p:tgtEl>
                                        <p:attrNameLst>
                                          <p:attrName>ppt_x</p:attrName>
                                        </p:attrNameLst>
                                      </p:cBhvr>
                                      <p:tavLst>
                                        <p:tav tm="0">
                                          <p:val>
                                            <p:strVal val="#ppt_x"/>
                                          </p:val>
                                        </p:tav>
                                        <p:tav tm="100000">
                                          <p:val>
                                            <p:strVal val="#ppt_x"/>
                                          </p:val>
                                        </p:tav>
                                      </p:tavLst>
                                    </p:anim>
                                    <p:anim calcmode="lin" valueType="num">
                                      <p:cBhvr>
                                        <p:cTn id="51" dur="1500" fill="hold"/>
                                        <p:tgtEl>
                                          <p:spTgt spid="153"/>
                                        </p:tgtEl>
                                        <p:attrNameLst>
                                          <p:attrName>ppt_y</p:attrName>
                                        </p:attrNameLst>
                                      </p:cBhvr>
                                      <p:tavLst>
                                        <p:tav tm="0">
                                          <p:val>
                                            <p:strVal val="#ppt_y+#ppt_h/2"/>
                                          </p:val>
                                        </p:tav>
                                        <p:tav tm="100000">
                                          <p:val>
                                            <p:strVal val="#ppt_y"/>
                                          </p:val>
                                        </p:tav>
                                      </p:tavLst>
                                    </p:anim>
                                    <p:anim calcmode="lin" valueType="num">
                                      <p:cBhvr>
                                        <p:cTn id="52" dur="1500" fill="hold"/>
                                        <p:tgtEl>
                                          <p:spTgt spid="153"/>
                                        </p:tgtEl>
                                        <p:attrNameLst>
                                          <p:attrName>ppt_w</p:attrName>
                                        </p:attrNameLst>
                                      </p:cBhvr>
                                      <p:tavLst>
                                        <p:tav tm="0">
                                          <p:val>
                                            <p:strVal val="#ppt_w"/>
                                          </p:val>
                                        </p:tav>
                                        <p:tav tm="100000">
                                          <p:val>
                                            <p:strVal val="#ppt_w"/>
                                          </p:val>
                                        </p:tav>
                                      </p:tavLst>
                                    </p:anim>
                                    <p:anim calcmode="lin" valueType="num">
                                      <p:cBhvr>
                                        <p:cTn id="53" dur="1500" fill="hold"/>
                                        <p:tgtEl>
                                          <p:spTgt spid="153"/>
                                        </p:tgtEl>
                                        <p:attrNameLst>
                                          <p:attrName>ppt_h</p:attrName>
                                        </p:attrNameLst>
                                      </p:cBhvr>
                                      <p:tavLst>
                                        <p:tav tm="0">
                                          <p:val>
                                            <p:fltVal val="0"/>
                                          </p:val>
                                        </p:tav>
                                        <p:tav tm="100000">
                                          <p:val>
                                            <p:strVal val="#ppt_h"/>
                                          </p:val>
                                        </p:tav>
                                      </p:tavLst>
                                    </p:anim>
                                  </p:childTnLst>
                                </p:cTn>
                              </p:par>
                              <p:par>
                                <p:cTn id="54" presetID="17" presetClass="entr" presetSubtype="4" fill="hold" nodeType="withEffect">
                                  <p:stCondLst>
                                    <p:cond delay="2000"/>
                                  </p:stCondLst>
                                  <p:childTnLst>
                                    <p:set>
                                      <p:cBhvr>
                                        <p:cTn id="55" dur="1" fill="hold">
                                          <p:stCondLst>
                                            <p:cond delay="0"/>
                                          </p:stCondLst>
                                        </p:cTn>
                                        <p:tgtEl>
                                          <p:spTgt spid="150"/>
                                        </p:tgtEl>
                                        <p:attrNameLst>
                                          <p:attrName>style.visibility</p:attrName>
                                        </p:attrNameLst>
                                      </p:cBhvr>
                                      <p:to>
                                        <p:strVal val="visible"/>
                                      </p:to>
                                    </p:set>
                                    <p:anim calcmode="lin" valueType="num">
                                      <p:cBhvr>
                                        <p:cTn id="56" dur="1500" fill="hold"/>
                                        <p:tgtEl>
                                          <p:spTgt spid="150"/>
                                        </p:tgtEl>
                                        <p:attrNameLst>
                                          <p:attrName>ppt_x</p:attrName>
                                        </p:attrNameLst>
                                      </p:cBhvr>
                                      <p:tavLst>
                                        <p:tav tm="0">
                                          <p:val>
                                            <p:strVal val="#ppt_x"/>
                                          </p:val>
                                        </p:tav>
                                        <p:tav tm="100000">
                                          <p:val>
                                            <p:strVal val="#ppt_x"/>
                                          </p:val>
                                        </p:tav>
                                      </p:tavLst>
                                    </p:anim>
                                    <p:anim calcmode="lin" valueType="num">
                                      <p:cBhvr>
                                        <p:cTn id="57" dur="1500" fill="hold"/>
                                        <p:tgtEl>
                                          <p:spTgt spid="150"/>
                                        </p:tgtEl>
                                        <p:attrNameLst>
                                          <p:attrName>ppt_y</p:attrName>
                                        </p:attrNameLst>
                                      </p:cBhvr>
                                      <p:tavLst>
                                        <p:tav tm="0">
                                          <p:val>
                                            <p:strVal val="#ppt_y+#ppt_h/2"/>
                                          </p:val>
                                        </p:tav>
                                        <p:tav tm="100000">
                                          <p:val>
                                            <p:strVal val="#ppt_y"/>
                                          </p:val>
                                        </p:tav>
                                      </p:tavLst>
                                    </p:anim>
                                    <p:anim calcmode="lin" valueType="num">
                                      <p:cBhvr>
                                        <p:cTn id="58" dur="1500" fill="hold"/>
                                        <p:tgtEl>
                                          <p:spTgt spid="150"/>
                                        </p:tgtEl>
                                        <p:attrNameLst>
                                          <p:attrName>ppt_w</p:attrName>
                                        </p:attrNameLst>
                                      </p:cBhvr>
                                      <p:tavLst>
                                        <p:tav tm="0">
                                          <p:val>
                                            <p:strVal val="#ppt_w"/>
                                          </p:val>
                                        </p:tav>
                                        <p:tav tm="100000">
                                          <p:val>
                                            <p:strVal val="#ppt_w"/>
                                          </p:val>
                                        </p:tav>
                                      </p:tavLst>
                                    </p:anim>
                                    <p:anim calcmode="lin" valueType="num">
                                      <p:cBhvr>
                                        <p:cTn id="59" dur="1500" fill="hold"/>
                                        <p:tgtEl>
                                          <p:spTgt spid="150"/>
                                        </p:tgtEl>
                                        <p:attrNameLst>
                                          <p:attrName>ppt_h</p:attrName>
                                        </p:attrNameLst>
                                      </p:cBhvr>
                                      <p:tavLst>
                                        <p:tav tm="0">
                                          <p:val>
                                            <p:fltVal val="0"/>
                                          </p:val>
                                        </p:tav>
                                        <p:tav tm="100000">
                                          <p:val>
                                            <p:strVal val="#ppt_h"/>
                                          </p:val>
                                        </p:tav>
                                      </p:tavLst>
                                    </p:anim>
                                  </p:childTnLst>
                                </p:cTn>
                              </p:par>
                              <p:par>
                                <p:cTn id="60" presetID="17" presetClass="entr" presetSubtype="4" fill="hold" nodeType="withEffect">
                                  <p:stCondLst>
                                    <p:cond delay="2000"/>
                                  </p:stCondLst>
                                  <p:childTnLst>
                                    <p:set>
                                      <p:cBhvr>
                                        <p:cTn id="61" dur="1" fill="hold">
                                          <p:stCondLst>
                                            <p:cond delay="0"/>
                                          </p:stCondLst>
                                        </p:cTn>
                                        <p:tgtEl>
                                          <p:spTgt spid="151"/>
                                        </p:tgtEl>
                                        <p:attrNameLst>
                                          <p:attrName>style.visibility</p:attrName>
                                        </p:attrNameLst>
                                      </p:cBhvr>
                                      <p:to>
                                        <p:strVal val="visible"/>
                                      </p:to>
                                    </p:set>
                                    <p:anim calcmode="lin" valueType="num">
                                      <p:cBhvr>
                                        <p:cTn id="62" dur="1500" fill="hold"/>
                                        <p:tgtEl>
                                          <p:spTgt spid="151"/>
                                        </p:tgtEl>
                                        <p:attrNameLst>
                                          <p:attrName>ppt_x</p:attrName>
                                        </p:attrNameLst>
                                      </p:cBhvr>
                                      <p:tavLst>
                                        <p:tav tm="0">
                                          <p:val>
                                            <p:strVal val="#ppt_x"/>
                                          </p:val>
                                        </p:tav>
                                        <p:tav tm="100000">
                                          <p:val>
                                            <p:strVal val="#ppt_x"/>
                                          </p:val>
                                        </p:tav>
                                      </p:tavLst>
                                    </p:anim>
                                    <p:anim calcmode="lin" valueType="num">
                                      <p:cBhvr>
                                        <p:cTn id="63" dur="1500" fill="hold"/>
                                        <p:tgtEl>
                                          <p:spTgt spid="151"/>
                                        </p:tgtEl>
                                        <p:attrNameLst>
                                          <p:attrName>ppt_y</p:attrName>
                                        </p:attrNameLst>
                                      </p:cBhvr>
                                      <p:tavLst>
                                        <p:tav tm="0">
                                          <p:val>
                                            <p:strVal val="#ppt_y+#ppt_h/2"/>
                                          </p:val>
                                        </p:tav>
                                        <p:tav tm="100000">
                                          <p:val>
                                            <p:strVal val="#ppt_y"/>
                                          </p:val>
                                        </p:tav>
                                      </p:tavLst>
                                    </p:anim>
                                    <p:anim calcmode="lin" valueType="num">
                                      <p:cBhvr>
                                        <p:cTn id="64" dur="1500" fill="hold"/>
                                        <p:tgtEl>
                                          <p:spTgt spid="151"/>
                                        </p:tgtEl>
                                        <p:attrNameLst>
                                          <p:attrName>ppt_w</p:attrName>
                                        </p:attrNameLst>
                                      </p:cBhvr>
                                      <p:tavLst>
                                        <p:tav tm="0">
                                          <p:val>
                                            <p:strVal val="#ppt_w"/>
                                          </p:val>
                                        </p:tav>
                                        <p:tav tm="100000">
                                          <p:val>
                                            <p:strVal val="#ppt_w"/>
                                          </p:val>
                                        </p:tav>
                                      </p:tavLst>
                                    </p:anim>
                                    <p:anim calcmode="lin" valueType="num">
                                      <p:cBhvr>
                                        <p:cTn id="65" dur="1500" fill="hold"/>
                                        <p:tgtEl>
                                          <p:spTgt spid="151"/>
                                        </p:tgtEl>
                                        <p:attrNameLst>
                                          <p:attrName>ppt_h</p:attrName>
                                        </p:attrNameLst>
                                      </p:cBhvr>
                                      <p:tavLst>
                                        <p:tav tm="0">
                                          <p:val>
                                            <p:fltVal val="0"/>
                                          </p:val>
                                        </p:tav>
                                        <p:tav tm="100000">
                                          <p:val>
                                            <p:strVal val="#ppt_h"/>
                                          </p:val>
                                        </p:tav>
                                      </p:tavLst>
                                    </p:anim>
                                  </p:childTnLst>
                                </p:cTn>
                              </p:par>
                              <p:par>
                                <p:cTn id="66" presetID="10" presetClass="entr" presetSubtype="0" fill="hold" grpId="0" nodeType="withEffect">
                                  <p:stCondLst>
                                    <p:cond delay="200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1000"/>
                                        <p:tgtEl>
                                          <p:spTgt spid="15"/>
                                        </p:tgtEl>
                                      </p:cBhvr>
                                    </p:animEffect>
                                  </p:childTnLst>
                                </p:cTn>
                              </p:par>
                              <p:par>
                                <p:cTn id="69" presetID="10" presetClass="entr" presetSubtype="0" fill="hold" grpId="0" nodeType="withEffect">
                                  <p:stCondLst>
                                    <p:cond delay="200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childTnLst>
                                </p:cTn>
                              </p:par>
                              <p:par>
                                <p:cTn id="72" presetID="23" presetClass="entr" presetSubtype="16" fill="hold" grpId="0" nodeType="withEffect">
                                  <p:stCondLst>
                                    <p:cond delay="2500"/>
                                  </p:stCondLst>
                                  <p:childTnLst>
                                    <p:set>
                                      <p:cBhvr>
                                        <p:cTn id="73" dur="1" fill="hold">
                                          <p:stCondLst>
                                            <p:cond delay="0"/>
                                          </p:stCondLst>
                                        </p:cTn>
                                        <p:tgtEl>
                                          <p:spTgt spid="9"/>
                                        </p:tgtEl>
                                        <p:attrNameLst>
                                          <p:attrName>style.visibility</p:attrName>
                                        </p:attrNameLst>
                                      </p:cBhvr>
                                      <p:to>
                                        <p:strVal val="visible"/>
                                      </p:to>
                                    </p:set>
                                    <p:anim calcmode="lin" valueType="num">
                                      <p:cBhvr>
                                        <p:cTn id="74" dur="1500" fill="hold"/>
                                        <p:tgtEl>
                                          <p:spTgt spid="9"/>
                                        </p:tgtEl>
                                        <p:attrNameLst>
                                          <p:attrName>ppt_w</p:attrName>
                                        </p:attrNameLst>
                                      </p:cBhvr>
                                      <p:tavLst>
                                        <p:tav tm="0">
                                          <p:val>
                                            <p:fltVal val="0"/>
                                          </p:val>
                                        </p:tav>
                                        <p:tav tm="100000">
                                          <p:val>
                                            <p:strVal val="#ppt_w"/>
                                          </p:val>
                                        </p:tav>
                                      </p:tavLst>
                                    </p:anim>
                                    <p:anim calcmode="lin" valueType="num">
                                      <p:cBhvr>
                                        <p:cTn id="75" dur="1500" fill="hold"/>
                                        <p:tgtEl>
                                          <p:spTgt spid="9"/>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2500"/>
                                  </p:stCondLst>
                                  <p:childTnLst>
                                    <p:set>
                                      <p:cBhvr>
                                        <p:cTn id="77" dur="1" fill="hold">
                                          <p:stCondLst>
                                            <p:cond delay="0"/>
                                          </p:stCondLst>
                                        </p:cTn>
                                        <p:tgtEl>
                                          <p:spTgt spid="14"/>
                                        </p:tgtEl>
                                        <p:attrNameLst>
                                          <p:attrName>style.visibility</p:attrName>
                                        </p:attrNameLst>
                                      </p:cBhvr>
                                      <p:to>
                                        <p:strVal val="visible"/>
                                      </p:to>
                                    </p:set>
                                    <p:anim calcmode="lin" valueType="num">
                                      <p:cBhvr>
                                        <p:cTn id="78" dur="1500" fill="hold"/>
                                        <p:tgtEl>
                                          <p:spTgt spid="14"/>
                                        </p:tgtEl>
                                        <p:attrNameLst>
                                          <p:attrName>ppt_w</p:attrName>
                                        </p:attrNameLst>
                                      </p:cBhvr>
                                      <p:tavLst>
                                        <p:tav tm="0">
                                          <p:val>
                                            <p:fltVal val="0"/>
                                          </p:val>
                                        </p:tav>
                                        <p:tav tm="100000">
                                          <p:val>
                                            <p:strVal val="#ppt_w"/>
                                          </p:val>
                                        </p:tav>
                                      </p:tavLst>
                                    </p:anim>
                                    <p:anim calcmode="lin" valueType="num">
                                      <p:cBhvr>
                                        <p:cTn id="79" dur="1500" fill="hold"/>
                                        <p:tgtEl>
                                          <p:spTgt spid="14"/>
                                        </p:tgtEl>
                                        <p:attrNameLst>
                                          <p:attrName>ppt_h</p:attrName>
                                        </p:attrNameLst>
                                      </p:cBhvr>
                                      <p:tavLst>
                                        <p:tav tm="0">
                                          <p:val>
                                            <p:fltVal val="0"/>
                                          </p:val>
                                        </p:tav>
                                        <p:tav tm="100000">
                                          <p:val>
                                            <p:strVal val="#ppt_h"/>
                                          </p:val>
                                        </p:tav>
                                      </p:tavLst>
                                    </p:anim>
                                  </p:childTnLst>
                                </p:cTn>
                              </p:par>
                              <p:par>
                                <p:cTn id="80" presetID="10" presetClass="entr" presetSubtype="0" fill="hold" grpId="0" nodeType="withEffect">
                                  <p:stCondLst>
                                    <p:cond delay="100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500"/>
                                        <p:tgtEl>
                                          <p:spTgt spid="10"/>
                                        </p:tgtEl>
                                      </p:cBhvr>
                                    </p:animEffect>
                                  </p:childTnLst>
                                </p:cTn>
                              </p:par>
                              <p:par>
                                <p:cTn id="83" presetID="0" presetClass="path" presetSubtype="0" decel="50000" fill="hold" grpId="1" nodeType="withEffect">
                                  <p:stCondLst>
                                    <p:cond delay="1000"/>
                                  </p:stCondLst>
                                  <p:childTnLst>
                                    <p:animMotion origin="layout" path="M -0.05013 -0.00162 L -1.25E-6 -3.7037E-6 " pathEditMode="relative" rAng="0" ptsTypes="AA">
                                      <p:cBhvr>
                                        <p:cTn id="84" dur="1500" fill="hold"/>
                                        <p:tgtEl>
                                          <p:spTgt spid="10"/>
                                        </p:tgtEl>
                                        <p:attrNameLst>
                                          <p:attrName>ppt_x</p:attrName>
                                          <p:attrName>ppt_y</p:attrName>
                                        </p:attrNameLst>
                                      </p:cBhvr>
                                      <p:rCtr x="2500" y="69"/>
                                    </p:animMotion>
                                  </p:childTnLst>
                                </p:cTn>
                              </p:par>
                              <p:par>
                                <p:cTn id="85" presetID="10" presetClass="entr" presetSubtype="0" fill="hold" grpId="0" nodeType="withEffect">
                                  <p:stCondLst>
                                    <p:cond delay="2000"/>
                                  </p:stCondLst>
                                  <p:childTnLst>
                                    <p:set>
                                      <p:cBhvr>
                                        <p:cTn id="86" dur="1" fill="hold">
                                          <p:stCondLst>
                                            <p:cond delay="0"/>
                                          </p:stCondLst>
                                        </p:cTn>
                                        <p:tgtEl>
                                          <p:spTgt spid="222"/>
                                        </p:tgtEl>
                                        <p:attrNameLst>
                                          <p:attrName>style.visibility</p:attrName>
                                        </p:attrNameLst>
                                      </p:cBhvr>
                                      <p:to>
                                        <p:strVal val="visible"/>
                                      </p:to>
                                    </p:set>
                                    <p:animEffect transition="in" filter="fade">
                                      <p:cBhvr>
                                        <p:cTn id="87" dur="1000"/>
                                        <p:tgtEl>
                                          <p:spTgt spid="222"/>
                                        </p:tgtEl>
                                      </p:cBhvr>
                                    </p:animEffect>
                                  </p:childTnLst>
                                </p:cTn>
                              </p:par>
                              <p:par>
                                <p:cTn id="88" presetID="10" presetClass="entr" presetSubtype="0" fill="hold" grpId="0" nodeType="withEffect">
                                  <p:stCondLst>
                                    <p:cond delay="150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500"/>
                                        <p:tgtEl>
                                          <p:spTgt spid="11"/>
                                        </p:tgtEl>
                                      </p:cBhvr>
                                    </p:animEffect>
                                  </p:childTnLst>
                                </p:cTn>
                              </p:par>
                              <p:par>
                                <p:cTn id="91" presetID="0" presetClass="path" presetSubtype="0" decel="50000" fill="hold" grpId="1" nodeType="withEffect">
                                  <p:stCondLst>
                                    <p:cond delay="1500"/>
                                  </p:stCondLst>
                                  <p:childTnLst>
                                    <p:animMotion origin="layout" path="M -0.05104 -0.00162 L -6.25E-7 3.7037E-7 " pathEditMode="relative" rAng="0" ptsTypes="AA">
                                      <p:cBhvr>
                                        <p:cTn id="92" dur="1500" fill="hold"/>
                                        <p:tgtEl>
                                          <p:spTgt spid="11"/>
                                        </p:tgtEl>
                                        <p:attrNameLst>
                                          <p:attrName>ppt_x</p:attrName>
                                          <p:attrName>ppt_y</p:attrName>
                                        </p:attrNameLst>
                                      </p:cBhvr>
                                      <p:rCtr x="2552" y="69"/>
                                    </p:animMotion>
                                  </p:childTnLst>
                                </p:cTn>
                              </p:par>
                              <p:par>
                                <p:cTn id="93" presetID="10" presetClass="entr" presetSubtype="0" fill="hold" grpId="0" nodeType="withEffect">
                                  <p:stCondLst>
                                    <p:cond delay="250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childTnLst>
                                </p:cTn>
                              </p:par>
                              <p:par>
                                <p:cTn id="96" presetID="10" presetClass="entr" presetSubtype="0" fill="hold" grpId="0" nodeType="withEffect">
                                  <p:stCondLst>
                                    <p:cond delay="200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500"/>
                                        <p:tgtEl>
                                          <p:spTgt spid="17"/>
                                        </p:tgtEl>
                                      </p:cBhvr>
                                    </p:animEffect>
                                  </p:childTnLst>
                                </p:cTn>
                              </p:par>
                              <p:par>
                                <p:cTn id="99" presetID="0" presetClass="path" presetSubtype="0" decel="50000" fill="hold" grpId="1" nodeType="withEffect">
                                  <p:stCondLst>
                                    <p:cond delay="2000"/>
                                  </p:stCondLst>
                                  <p:childTnLst>
                                    <p:animMotion origin="layout" path="M -0.05039 -0.00185 L 2.08333E-6 7.40741E-7 " pathEditMode="relative" rAng="0" ptsTypes="AA">
                                      <p:cBhvr>
                                        <p:cTn id="100" dur="1500" fill="hold"/>
                                        <p:tgtEl>
                                          <p:spTgt spid="17"/>
                                        </p:tgtEl>
                                        <p:attrNameLst>
                                          <p:attrName>ppt_x</p:attrName>
                                          <p:attrName>ppt_y</p:attrName>
                                        </p:attrNameLst>
                                      </p:cBhvr>
                                      <p:rCtr x="2435" y="0"/>
                                    </p:animMotion>
                                  </p:childTnLst>
                                </p:cTn>
                              </p:par>
                              <p:par>
                                <p:cTn id="101" presetID="12" presetClass="entr" presetSubtype="2" fill="hold" grpId="0" nodeType="withEffect">
                                  <p:stCondLst>
                                    <p:cond delay="100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2000"/>
                                        <p:tgtEl>
                                          <p:spTgt spid="18"/>
                                        </p:tgtEl>
                                        <p:attrNameLst>
                                          <p:attrName>ppt_x</p:attrName>
                                        </p:attrNameLst>
                                      </p:cBhvr>
                                      <p:tavLst>
                                        <p:tav tm="0">
                                          <p:val>
                                            <p:strVal val="#ppt_x+#ppt_w*1.125000"/>
                                          </p:val>
                                        </p:tav>
                                        <p:tav tm="100000">
                                          <p:val>
                                            <p:strVal val="#ppt_x"/>
                                          </p:val>
                                        </p:tav>
                                      </p:tavLst>
                                    </p:anim>
                                    <p:animEffect transition="in" filter="wipe(left)">
                                      <p:cBhvr>
                                        <p:cTn id="104" dur="2000"/>
                                        <p:tgtEl>
                                          <p:spTgt spid="18"/>
                                        </p:tgtEl>
                                      </p:cBhvr>
                                    </p:animEffect>
                                  </p:childTnLst>
                                </p:cTn>
                              </p:par>
                              <p:par>
                                <p:cTn id="105" presetID="10" presetClass="entr" presetSubtype="0" fill="hold" grpId="0" nodeType="withEffect">
                                  <p:stCondLst>
                                    <p:cond delay="300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1000"/>
                                        <p:tgtEl>
                                          <p:spTgt spid="26"/>
                                        </p:tgtEl>
                                      </p:cBhvr>
                                    </p:animEffect>
                                  </p:childTnLst>
                                </p:cTn>
                              </p:par>
                              <p:par>
                                <p:cTn id="108" presetID="23" presetClass="entr" presetSubtype="16" fill="hold" nodeType="withEffect">
                                  <p:stCondLst>
                                    <p:cond delay="3500"/>
                                  </p:stCondLst>
                                  <p:childTnLst>
                                    <p:set>
                                      <p:cBhvr>
                                        <p:cTn id="109" dur="1" fill="hold">
                                          <p:stCondLst>
                                            <p:cond delay="0"/>
                                          </p:stCondLst>
                                        </p:cTn>
                                        <p:tgtEl>
                                          <p:spTgt spid="99"/>
                                        </p:tgtEl>
                                        <p:attrNameLst>
                                          <p:attrName>style.visibility</p:attrName>
                                        </p:attrNameLst>
                                      </p:cBhvr>
                                      <p:to>
                                        <p:strVal val="visible"/>
                                      </p:to>
                                    </p:set>
                                    <p:anim calcmode="lin" valueType="num">
                                      <p:cBhvr>
                                        <p:cTn id="110" dur="1500" fill="hold"/>
                                        <p:tgtEl>
                                          <p:spTgt spid="99"/>
                                        </p:tgtEl>
                                        <p:attrNameLst>
                                          <p:attrName>ppt_w</p:attrName>
                                        </p:attrNameLst>
                                      </p:cBhvr>
                                      <p:tavLst>
                                        <p:tav tm="0">
                                          <p:val>
                                            <p:fltVal val="0"/>
                                          </p:val>
                                        </p:tav>
                                        <p:tav tm="100000">
                                          <p:val>
                                            <p:strVal val="#ppt_w"/>
                                          </p:val>
                                        </p:tav>
                                      </p:tavLst>
                                    </p:anim>
                                    <p:anim calcmode="lin" valueType="num">
                                      <p:cBhvr>
                                        <p:cTn id="111" dur="1500" fill="hold"/>
                                        <p:tgtEl>
                                          <p:spTgt spid="99"/>
                                        </p:tgtEl>
                                        <p:attrNameLst>
                                          <p:attrName>ppt_h</p:attrName>
                                        </p:attrNameLst>
                                      </p:cBhvr>
                                      <p:tavLst>
                                        <p:tav tm="0">
                                          <p:val>
                                            <p:fltVal val="0"/>
                                          </p:val>
                                        </p:tav>
                                        <p:tav tm="100000">
                                          <p:val>
                                            <p:strVal val="#ppt_h"/>
                                          </p:val>
                                        </p:tav>
                                      </p:tavLst>
                                    </p:anim>
                                  </p:childTnLst>
                                </p:cTn>
                              </p:par>
                              <p:par>
                                <p:cTn id="112" presetID="23" presetClass="entr" presetSubtype="16" fill="hold" nodeType="withEffect">
                                  <p:stCondLst>
                                    <p:cond delay="3500"/>
                                  </p:stCondLst>
                                  <p:childTnLst>
                                    <p:set>
                                      <p:cBhvr>
                                        <p:cTn id="113" dur="1" fill="hold">
                                          <p:stCondLst>
                                            <p:cond delay="0"/>
                                          </p:stCondLst>
                                        </p:cTn>
                                        <p:tgtEl>
                                          <p:spTgt spid="117"/>
                                        </p:tgtEl>
                                        <p:attrNameLst>
                                          <p:attrName>style.visibility</p:attrName>
                                        </p:attrNameLst>
                                      </p:cBhvr>
                                      <p:to>
                                        <p:strVal val="visible"/>
                                      </p:to>
                                    </p:set>
                                    <p:anim calcmode="lin" valueType="num">
                                      <p:cBhvr>
                                        <p:cTn id="114" dur="1500" fill="hold"/>
                                        <p:tgtEl>
                                          <p:spTgt spid="117"/>
                                        </p:tgtEl>
                                        <p:attrNameLst>
                                          <p:attrName>ppt_w</p:attrName>
                                        </p:attrNameLst>
                                      </p:cBhvr>
                                      <p:tavLst>
                                        <p:tav tm="0">
                                          <p:val>
                                            <p:fltVal val="0"/>
                                          </p:val>
                                        </p:tav>
                                        <p:tav tm="100000">
                                          <p:val>
                                            <p:strVal val="#ppt_w"/>
                                          </p:val>
                                        </p:tav>
                                      </p:tavLst>
                                    </p:anim>
                                    <p:anim calcmode="lin" valueType="num">
                                      <p:cBhvr>
                                        <p:cTn id="115" dur="1500" fill="hold"/>
                                        <p:tgtEl>
                                          <p:spTgt spid="117"/>
                                        </p:tgtEl>
                                        <p:attrNameLst>
                                          <p:attrName>ppt_h</p:attrName>
                                        </p:attrNameLst>
                                      </p:cBhvr>
                                      <p:tavLst>
                                        <p:tav tm="0">
                                          <p:val>
                                            <p:fltVal val="0"/>
                                          </p:val>
                                        </p:tav>
                                        <p:tav tm="100000">
                                          <p:val>
                                            <p:strVal val="#ppt_h"/>
                                          </p:val>
                                        </p:tav>
                                      </p:tavLst>
                                    </p:anim>
                                  </p:childTnLst>
                                </p:cTn>
                              </p:par>
                              <p:par>
                                <p:cTn id="116" presetID="23" presetClass="entr" presetSubtype="16" fill="hold" nodeType="withEffect">
                                  <p:stCondLst>
                                    <p:cond delay="3500"/>
                                  </p:stCondLst>
                                  <p:childTnLst>
                                    <p:set>
                                      <p:cBhvr>
                                        <p:cTn id="117" dur="1" fill="hold">
                                          <p:stCondLst>
                                            <p:cond delay="0"/>
                                          </p:stCondLst>
                                        </p:cTn>
                                        <p:tgtEl>
                                          <p:spTgt spid="129"/>
                                        </p:tgtEl>
                                        <p:attrNameLst>
                                          <p:attrName>style.visibility</p:attrName>
                                        </p:attrNameLst>
                                      </p:cBhvr>
                                      <p:to>
                                        <p:strVal val="visible"/>
                                      </p:to>
                                    </p:set>
                                    <p:anim calcmode="lin" valueType="num">
                                      <p:cBhvr>
                                        <p:cTn id="118" dur="1500" fill="hold"/>
                                        <p:tgtEl>
                                          <p:spTgt spid="129"/>
                                        </p:tgtEl>
                                        <p:attrNameLst>
                                          <p:attrName>ppt_w</p:attrName>
                                        </p:attrNameLst>
                                      </p:cBhvr>
                                      <p:tavLst>
                                        <p:tav tm="0">
                                          <p:val>
                                            <p:fltVal val="0"/>
                                          </p:val>
                                        </p:tav>
                                        <p:tav tm="100000">
                                          <p:val>
                                            <p:strVal val="#ppt_w"/>
                                          </p:val>
                                        </p:tav>
                                      </p:tavLst>
                                    </p:anim>
                                    <p:anim calcmode="lin" valueType="num">
                                      <p:cBhvr>
                                        <p:cTn id="119" dur="1500" fill="hold"/>
                                        <p:tgtEl>
                                          <p:spTgt spid="129"/>
                                        </p:tgtEl>
                                        <p:attrNameLst>
                                          <p:attrName>ppt_h</p:attrName>
                                        </p:attrNameLst>
                                      </p:cBhvr>
                                      <p:tavLst>
                                        <p:tav tm="0">
                                          <p:val>
                                            <p:fltVal val="0"/>
                                          </p:val>
                                        </p:tav>
                                        <p:tav tm="100000">
                                          <p:val>
                                            <p:strVal val="#ppt_h"/>
                                          </p:val>
                                        </p:tav>
                                      </p:tavLst>
                                    </p:anim>
                                  </p:childTnLst>
                                </p:cTn>
                              </p:par>
                              <p:par>
                                <p:cTn id="120" presetID="12" presetClass="entr" presetSubtype="1" fill="hold" grpId="0" nodeType="withEffect">
                                  <p:stCondLst>
                                    <p:cond delay="3500"/>
                                  </p:stCondLst>
                                  <p:childTnLst>
                                    <p:set>
                                      <p:cBhvr>
                                        <p:cTn id="121" dur="1" fill="hold">
                                          <p:stCondLst>
                                            <p:cond delay="0"/>
                                          </p:stCondLst>
                                        </p:cTn>
                                        <p:tgtEl>
                                          <p:spTgt spid="220"/>
                                        </p:tgtEl>
                                        <p:attrNameLst>
                                          <p:attrName>style.visibility</p:attrName>
                                        </p:attrNameLst>
                                      </p:cBhvr>
                                      <p:to>
                                        <p:strVal val="visible"/>
                                      </p:to>
                                    </p:set>
                                    <p:anim calcmode="lin" valueType="num">
                                      <p:cBhvr additive="base">
                                        <p:cTn id="122" dur="1500"/>
                                        <p:tgtEl>
                                          <p:spTgt spid="220"/>
                                        </p:tgtEl>
                                        <p:attrNameLst>
                                          <p:attrName>ppt_y</p:attrName>
                                        </p:attrNameLst>
                                      </p:cBhvr>
                                      <p:tavLst>
                                        <p:tav tm="0">
                                          <p:val>
                                            <p:strVal val="#ppt_y-#ppt_h*1.125000"/>
                                          </p:val>
                                        </p:tav>
                                        <p:tav tm="100000">
                                          <p:val>
                                            <p:strVal val="#ppt_y"/>
                                          </p:val>
                                        </p:tav>
                                      </p:tavLst>
                                    </p:anim>
                                    <p:animEffect transition="in" filter="wipe(down)">
                                      <p:cBhvr>
                                        <p:cTn id="123" dur="1500"/>
                                        <p:tgtEl>
                                          <p:spTgt spid="220"/>
                                        </p:tgtEl>
                                      </p:cBhvr>
                                    </p:animEffect>
                                  </p:childTnLst>
                                </p:cTn>
                              </p:par>
                              <p:par>
                                <p:cTn id="124" presetID="12" presetClass="entr" presetSubtype="1" fill="hold" grpId="0" nodeType="withEffect">
                                  <p:stCondLst>
                                    <p:cond delay="3500"/>
                                  </p:stCondLst>
                                  <p:childTnLst>
                                    <p:set>
                                      <p:cBhvr>
                                        <p:cTn id="125" dur="1" fill="hold">
                                          <p:stCondLst>
                                            <p:cond delay="0"/>
                                          </p:stCondLst>
                                        </p:cTn>
                                        <p:tgtEl>
                                          <p:spTgt spid="12"/>
                                        </p:tgtEl>
                                        <p:attrNameLst>
                                          <p:attrName>style.visibility</p:attrName>
                                        </p:attrNameLst>
                                      </p:cBhvr>
                                      <p:to>
                                        <p:strVal val="visible"/>
                                      </p:to>
                                    </p:set>
                                    <p:anim calcmode="lin" valueType="num">
                                      <p:cBhvr additive="base">
                                        <p:cTn id="126" dur="1500"/>
                                        <p:tgtEl>
                                          <p:spTgt spid="12"/>
                                        </p:tgtEl>
                                        <p:attrNameLst>
                                          <p:attrName>ppt_y</p:attrName>
                                        </p:attrNameLst>
                                      </p:cBhvr>
                                      <p:tavLst>
                                        <p:tav tm="0">
                                          <p:val>
                                            <p:strVal val="#ppt_y-#ppt_h*1.125000"/>
                                          </p:val>
                                        </p:tav>
                                        <p:tav tm="100000">
                                          <p:val>
                                            <p:strVal val="#ppt_y"/>
                                          </p:val>
                                        </p:tav>
                                      </p:tavLst>
                                    </p:anim>
                                    <p:animEffect transition="in" filter="wipe(down)">
                                      <p:cBhvr>
                                        <p:cTn id="127" dur="1500"/>
                                        <p:tgtEl>
                                          <p:spTgt spid="12"/>
                                        </p:tgtEl>
                                      </p:cBhvr>
                                    </p:animEffect>
                                  </p:childTnLst>
                                </p:cTn>
                              </p:par>
                              <p:par>
                                <p:cTn id="128" presetID="12" presetClass="entr" presetSubtype="1" fill="hold" grpId="0" nodeType="withEffect">
                                  <p:stCondLst>
                                    <p:cond delay="3500"/>
                                  </p:stCondLst>
                                  <p:childTnLst>
                                    <p:set>
                                      <p:cBhvr>
                                        <p:cTn id="129" dur="1" fill="hold">
                                          <p:stCondLst>
                                            <p:cond delay="0"/>
                                          </p:stCondLst>
                                        </p:cTn>
                                        <p:tgtEl>
                                          <p:spTgt spid="16"/>
                                        </p:tgtEl>
                                        <p:attrNameLst>
                                          <p:attrName>style.visibility</p:attrName>
                                        </p:attrNameLst>
                                      </p:cBhvr>
                                      <p:to>
                                        <p:strVal val="visible"/>
                                      </p:to>
                                    </p:set>
                                    <p:anim calcmode="lin" valueType="num">
                                      <p:cBhvr additive="base">
                                        <p:cTn id="130" dur="1500"/>
                                        <p:tgtEl>
                                          <p:spTgt spid="16"/>
                                        </p:tgtEl>
                                        <p:attrNameLst>
                                          <p:attrName>ppt_y</p:attrName>
                                        </p:attrNameLst>
                                      </p:cBhvr>
                                      <p:tavLst>
                                        <p:tav tm="0">
                                          <p:val>
                                            <p:strVal val="#ppt_y-#ppt_h*1.125000"/>
                                          </p:val>
                                        </p:tav>
                                        <p:tav tm="100000">
                                          <p:val>
                                            <p:strVal val="#ppt_y"/>
                                          </p:val>
                                        </p:tav>
                                      </p:tavLst>
                                    </p:anim>
                                    <p:animEffect transition="in" filter="wipe(down)">
                                      <p:cBhvr>
                                        <p:cTn id="131"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1" grpId="0" animBg="1"/>
      <p:bldP spid="11" grpId="1" animBg="1"/>
      <p:bldP spid="10" grpId="0" animBg="1"/>
      <p:bldP spid="10" grpId="1" animBg="1"/>
      <p:bldP spid="18" grpId="0" animBg="1"/>
      <p:bldP spid="220" grpId="0"/>
      <p:bldP spid="222" grpId="0"/>
      <p:bldP spid="12" grpId="0"/>
      <p:bldP spid="13" grpId="0"/>
      <p:bldP spid="16" grpId="0"/>
      <p:bldP spid="26" grpId="0"/>
      <p:bldP spid="2" grpId="0" animBg="1"/>
      <p:bldP spid="8" grpId="0" animBg="1"/>
      <p:bldP spid="9" grpId="0"/>
      <p:bldP spid="14" grpId="0"/>
      <p:bldP spid="15"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aphic 26">
            <a:extLst>
              <a:ext uri="{FF2B5EF4-FFF2-40B4-BE49-F238E27FC236}">
                <a16:creationId xmlns:a16="http://schemas.microsoft.com/office/drawing/2014/main" id="{8AF6059F-4212-DF2C-AB9F-A29606F6840C}"/>
              </a:ext>
            </a:extLst>
          </p:cNvPr>
          <p:cNvGrpSpPr/>
          <p:nvPr/>
        </p:nvGrpSpPr>
        <p:grpSpPr>
          <a:xfrm>
            <a:off x="3018226" y="1681062"/>
            <a:ext cx="8823465" cy="4351596"/>
            <a:chOff x="3187859" y="2524521"/>
            <a:chExt cx="5823640" cy="2872132"/>
          </a:xfrm>
          <a:solidFill>
            <a:schemeClr val="tx2">
              <a:lumMod val="20000"/>
              <a:lumOff val="80000"/>
            </a:schemeClr>
          </a:solidFill>
        </p:grpSpPr>
        <p:sp>
          <p:nvSpPr>
            <p:cNvPr id="33" name="Freeform 32">
              <a:extLst>
                <a:ext uri="{FF2B5EF4-FFF2-40B4-BE49-F238E27FC236}">
                  <a16:creationId xmlns:a16="http://schemas.microsoft.com/office/drawing/2014/main" id="{00D040EB-9250-BB30-C3D3-4B185EDA50F5}"/>
                </a:ext>
              </a:extLst>
            </p:cNvPr>
            <p:cNvSpPr/>
            <p:nvPr/>
          </p:nvSpPr>
          <p:spPr>
            <a:xfrm>
              <a:off x="6111732" y="4658896"/>
              <a:ext cx="205266" cy="204011"/>
            </a:xfrm>
            <a:custGeom>
              <a:avLst/>
              <a:gdLst>
                <a:gd name="connsiteX0" fmla="*/ 75737 w 205266"/>
                <a:gd name="connsiteY0" fmla="*/ 196396 h 204011"/>
                <a:gd name="connsiteX1" fmla="*/ 84823 w 205266"/>
                <a:gd name="connsiteY1" fmla="*/ 191596 h 204011"/>
                <a:gd name="connsiteX2" fmla="*/ 93396 w 205266"/>
                <a:gd name="connsiteY2" fmla="*/ 203083 h 204011"/>
                <a:gd name="connsiteX3" fmla="*/ 113970 w 205266"/>
                <a:gd name="connsiteY3" fmla="*/ 202568 h 204011"/>
                <a:gd name="connsiteX4" fmla="*/ 124514 w 205266"/>
                <a:gd name="connsiteY4" fmla="*/ 192024 h 204011"/>
                <a:gd name="connsiteX5" fmla="*/ 124514 w 205266"/>
                <a:gd name="connsiteY5" fmla="*/ 85382 h 204011"/>
                <a:gd name="connsiteX6" fmla="*/ 140802 w 205266"/>
                <a:gd name="connsiteY6" fmla="*/ 79125 h 204011"/>
                <a:gd name="connsiteX7" fmla="*/ 140802 w 205266"/>
                <a:gd name="connsiteY7" fmla="*/ 23660 h 204011"/>
                <a:gd name="connsiteX8" fmla="*/ 156146 w 205266"/>
                <a:gd name="connsiteY8" fmla="*/ 21774 h 204011"/>
                <a:gd name="connsiteX9" fmla="*/ 174320 w 205266"/>
                <a:gd name="connsiteY9" fmla="*/ 16545 h 204011"/>
                <a:gd name="connsiteX10" fmla="*/ 182893 w 205266"/>
                <a:gd name="connsiteY10" fmla="*/ 22717 h 204011"/>
                <a:gd name="connsiteX11" fmla="*/ 194380 w 205266"/>
                <a:gd name="connsiteY11" fmla="*/ 15517 h 204011"/>
                <a:gd name="connsiteX12" fmla="*/ 205267 w 205266"/>
                <a:gd name="connsiteY12" fmla="*/ 13459 h 204011"/>
                <a:gd name="connsiteX13" fmla="*/ 203981 w 205266"/>
                <a:gd name="connsiteY13" fmla="*/ 9773 h 204011"/>
                <a:gd name="connsiteX14" fmla="*/ 170034 w 205266"/>
                <a:gd name="connsiteY14" fmla="*/ 12173 h 204011"/>
                <a:gd name="connsiteX15" fmla="*/ 145002 w 205266"/>
                <a:gd name="connsiteY15" fmla="*/ 13802 h 204011"/>
                <a:gd name="connsiteX16" fmla="*/ 109426 w 205266"/>
                <a:gd name="connsiteY16" fmla="*/ 13802 h 204011"/>
                <a:gd name="connsiteX17" fmla="*/ 103769 w 205266"/>
                <a:gd name="connsiteY17" fmla="*/ 8144 h 204011"/>
                <a:gd name="connsiteX18" fmla="*/ 47961 w 205266"/>
                <a:gd name="connsiteY18" fmla="*/ 8144 h 204011"/>
                <a:gd name="connsiteX19" fmla="*/ 33388 w 205266"/>
                <a:gd name="connsiteY19" fmla="*/ 4115 h 204011"/>
                <a:gd name="connsiteX20" fmla="*/ 18044 w 205266"/>
                <a:gd name="connsiteY20" fmla="*/ 3258 h 204011"/>
                <a:gd name="connsiteX21" fmla="*/ 10757 w 205266"/>
                <a:gd name="connsiteY21" fmla="*/ 0 h 204011"/>
                <a:gd name="connsiteX22" fmla="*/ 5099 w 205266"/>
                <a:gd name="connsiteY22" fmla="*/ 4029 h 204011"/>
                <a:gd name="connsiteX23" fmla="*/ 41 w 205266"/>
                <a:gd name="connsiteY23" fmla="*/ 5315 h 204011"/>
                <a:gd name="connsiteX24" fmla="*/ 9128 w 205266"/>
                <a:gd name="connsiteY24" fmla="*/ 26489 h 204011"/>
                <a:gd name="connsiteX25" fmla="*/ 24901 w 205266"/>
                <a:gd name="connsiteY25" fmla="*/ 59493 h 204011"/>
                <a:gd name="connsiteX26" fmla="*/ 41361 w 205266"/>
                <a:gd name="connsiteY26" fmla="*/ 93184 h 204011"/>
                <a:gd name="connsiteX27" fmla="*/ 42046 w 205266"/>
                <a:gd name="connsiteY27" fmla="*/ 120444 h 204011"/>
                <a:gd name="connsiteX28" fmla="*/ 47790 w 205266"/>
                <a:gd name="connsiteY28" fmla="*/ 145818 h 204011"/>
                <a:gd name="connsiteX29" fmla="*/ 58763 w 205266"/>
                <a:gd name="connsiteY29" fmla="*/ 184995 h 204011"/>
                <a:gd name="connsiteX30" fmla="*/ 68793 w 205266"/>
                <a:gd name="connsiteY30" fmla="*/ 197939 h 204011"/>
                <a:gd name="connsiteX31" fmla="*/ 75737 w 205266"/>
                <a:gd name="connsiteY31" fmla="*/ 196396 h 20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05266" h="204011">
                  <a:moveTo>
                    <a:pt x="75737" y="196396"/>
                  </a:moveTo>
                  <a:cubicBezTo>
                    <a:pt x="75737" y="193053"/>
                    <a:pt x="81480" y="186881"/>
                    <a:pt x="84823" y="191596"/>
                  </a:cubicBezTo>
                  <a:cubicBezTo>
                    <a:pt x="88167" y="196396"/>
                    <a:pt x="86709" y="203083"/>
                    <a:pt x="93396" y="203083"/>
                  </a:cubicBezTo>
                  <a:cubicBezTo>
                    <a:pt x="100082" y="203083"/>
                    <a:pt x="112084" y="205483"/>
                    <a:pt x="113970" y="202568"/>
                  </a:cubicBezTo>
                  <a:cubicBezTo>
                    <a:pt x="115856" y="199654"/>
                    <a:pt x="124514" y="197339"/>
                    <a:pt x="124514" y="192024"/>
                  </a:cubicBezTo>
                  <a:cubicBezTo>
                    <a:pt x="124514" y="186795"/>
                    <a:pt x="124514" y="89240"/>
                    <a:pt x="124514" y="85382"/>
                  </a:cubicBezTo>
                  <a:cubicBezTo>
                    <a:pt x="124514" y="81525"/>
                    <a:pt x="140802" y="85382"/>
                    <a:pt x="140802" y="79125"/>
                  </a:cubicBezTo>
                  <a:cubicBezTo>
                    <a:pt x="140802" y="72952"/>
                    <a:pt x="140802" y="23660"/>
                    <a:pt x="140802" y="23660"/>
                  </a:cubicBezTo>
                  <a:cubicBezTo>
                    <a:pt x="140802" y="23660"/>
                    <a:pt x="152717" y="22717"/>
                    <a:pt x="156146" y="21774"/>
                  </a:cubicBezTo>
                  <a:cubicBezTo>
                    <a:pt x="159490" y="20832"/>
                    <a:pt x="171491" y="14573"/>
                    <a:pt x="174320" y="16545"/>
                  </a:cubicBezTo>
                  <a:cubicBezTo>
                    <a:pt x="177149" y="18431"/>
                    <a:pt x="181007" y="25118"/>
                    <a:pt x="182893" y="22717"/>
                  </a:cubicBezTo>
                  <a:cubicBezTo>
                    <a:pt x="184779" y="20317"/>
                    <a:pt x="189579" y="15517"/>
                    <a:pt x="194380" y="15517"/>
                  </a:cubicBezTo>
                  <a:cubicBezTo>
                    <a:pt x="196952" y="15517"/>
                    <a:pt x="201238" y="14402"/>
                    <a:pt x="205267" y="13459"/>
                  </a:cubicBezTo>
                  <a:cubicBezTo>
                    <a:pt x="204495" y="12002"/>
                    <a:pt x="203981" y="10716"/>
                    <a:pt x="203981" y="9773"/>
                  </a:cubicBezTo>
                  <a:cubicBezTo>
                    <a:pt x="203981" y="5744"/>
                    <a:pt x="174920" y="10545"/>
                    <a:pt x="170034" y="12173"/>
                  </a:cubicBezTo>
                  <a:cubicBezTo>
                    <a:pt x="165148" y="13802"/>
                    <a:pt x="149803" y="16202"/>
                    <a:pt x="145002" y="13802"/>
                  </a:cubicBezTo>
                  <a:cubicBezTo>
                    <a:pt x="140116" y="11402"/>
                    <a:pt x="109426" y="13802"/>
                    <a:pt x="109426" y="13802"/>
                  </a:cubicBezTo>
                  <a:lnTo>
                    <a:pt x="103769" y="8144"/>
                  </a:lnTo>
                  <a:cubicBezTo>
                    <a:pt x="103769" y="8144"/>
                    <a:pt x="53619" y="8144"/>
                    <a:pt x="47961" y="8144"/>
                  </a:cubicBezTo>
                  <a:cubicBezTo>
                    <a:pt x="42304" y="8144"/>
                    <a:pt x="38274" y="7287"/>
                    <a:pt x="33388" y="4115"/>
                  </a:cubicBezTo>
                  <a:cubicBezTo>
                    <a:pt x="28502" y="858"/>
                    <a:pt x="23701" y="858"/>
                    <a:pt x="18044" y="3258"/>
                  </a:cubicBezTo>
                  <a:cubicBezTo>
                    <a:pt x="12386" y="5658"/>
                    <a:pt x="14786" y="0"/>
                    <a:pt x="10757" y="0"/>
                  </a:cubicBezTo>
                  <a:cubicBezTo>
                    <a:pt x="6728" y="0"/>
                    <a:pt x="5099" y="4029"/>
                    <a:pt x="5099" y="4029"/>
                  </a:cubicBezTo>
                  <a:lnTo>
                    <a:pt x="41" y="5315"/>
                  </a:lnTo>
                  <a:cubicBezTo>
                    <a:pt x="-473" y="10287"/>
                    <a:pt x="3899" y="19374"/>
                    <a:pt x="9128" y="26489"/>
                  </a:cubicBezTo>
                  <a:cubicBezTo>
                    <a:pt x="14615" y="33861"/>
                    <a:pt x="21301" y="47749"/>
                    <a:pt x="24901" y="59493"/>
                  </a:cubicBezTo>
                  <a:cubicBezTo>
                    <a:pt x="28502" y="71152"/>
                    <a:pt x="38789" y="84354"/>
                    <a:pt x="41361" y="93184"/>
                  </a:cubicBezTo>
                  <a:cubicBezTo>
                    <a:pt x="44018" y="102013"/>
                    <a:pt x="39475" y="114700"/>
                    <a:pt x="42046" y="120444"/>
                  </a:cubicBezTo>
                  <a:cubicBezTo>
                    <a:pt x="44704" y="126187"/>
                    <a:pt x="46333" y="135960"/>
                    <a:pt x="47790" y="145818"/>
                  </a:cubicBezTo>
                  <a:cubicBezTo>
                    <a:pt x="49247" y="155591"/>
                    <a:pt x="49933" y="176422"/>
                    <a:pt x="58763" y="184995"/>
                  </a:cubicBezTo>
                  <a:cubicBezTo>
                    <a:pt x="62106" y="188252"/>
                    <a:pt x="65621" y="192796"/>
                    <a:pt x="68793" y="197939"/>
                  </a:cubicBezTo>
                  <a:cubicBezTo>
                    <a:pt x="72736" y="198454"/>
                    <a:pt x="75737" y="198882"/>
                    <a:pt x="75737" y="19639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Freeform 33">
              <a:extLst>
                <a:ext uri="{FF2B5EF4-FFF2-40B4-BE49-F238E27FC236}">
                  <a16:creationId xmlns:a16="http://schemas.microsoft.com/office/drawing/2014/main" id="{851FD056-FD46-B20C-4CB6-2E84C221FC5B}"/>
                </a:ext>
              </a:extLst>
            </p:cNvPr>
            <p:cNvSpPr/>
            <p:nvPr/>
          </p:nvSpPr>
          <p:spPr>
            <a:xfrm>
              <a:off x="6316827" y="4636351"/>
              <a:ext cx="127302" cy="112642"/>
            </a:xfrm>
            <a:custGeom>
              <a:avLst/>
              <a:gdLst>
                <a:gd name="connsiteX0" fmla="*/ 85725 w 127302"/>
                <a:gd name="connsiteY0" fmla="*/ 5229 h 112642"/>
                <a:gd name="connsiteX1" fmla="*/ 83325 w 127302"/>
                <a:gd name="connsiteY1" fmla="*/ 0 h 112642"/>
                <a:gd name="connsiteX2" fmla="*/ 69437 w 127302"/>
                <a:gd name="connsiteY2" fmla="*/ 429 h 112642"/>
                <a:gd name="connsiteX3" fmla="*/ 60350 w 127302"/>
                <a:gd name="connsiteY3" fmla="*/ 8573 h 112642"/>
                <a:gd name="connsiteX4" fmla="*/ 45520 w 127302"/>
                <a:gd name="connsiteY4" fmla="*/ 20059 h 112642"/>
                <a:gd name="connsiteX5" fmla="*/ 28803 w 127302"/>
                <a:gd name="connsiteY5" fmla="*/ 38233 h 112642"/>
                <a:gd name="connsiteX6" fmla="*/ 8230 w 127302"/>
                <a:gd name="connsiteY6" fmla="*/ 34890 h 112642"/>
                <a:gd name="connsiteX7" fmla="*/ 0 w 127302"/>
                <a:gd name="connsiteY7" fmla="*/ 36176 h 112642"/>
                <a:gd name="connsiteX8" fmla="*/ 9258 w 127302"/>
                <a:gd name="connsiteY8" fmla="*/ 45348 h 112642"/>
                <a:gd name="connsiteX9" fmla="*/ 18174 w 127302"/>
                <a:gd name="connsiteY9" fmla="*/ 64722 h 112642"/>
                <a:gd name="connsiteX10" fmla="*/ 34376 w 127302"/>
                <a:gd name="connsiteY10" fmla="*/ 76038 h 112642"/>
                <a:gd name="connsiteX11" fmla="*/ 40891 w 127302"/>
                <a:gd name="connsiteY11" fmla="*/ 88211 h 112642"/>
                <a:gd name="connsiteX12" fmla="*/ 52206 w 127302"/>
                <a:gd name="connsiteY12" fmla="*/ 99527 h 112642"/>
                <a:gd name="connsiteX13" fmla="*/ 63608 w 127302"/>
                <a:gd name="connsiteY13" fmla="*/ 106384 h 112642"/>
                <a:gd name="connsiteX14" fmla="*/ 79038 w 127302"/>
                <a:gd name="connsiteY14" fmla="*/ 109214 h 112642"/>
                <a:gd name="connsiteX15" fmla="*/ 97383 w 127302"/>
                <a:gd name="connsiteY15" fmla="*/ 112642 h 112642"/>
                <a:gd name="connsiteX16" fmla="*/ 113757 w 127302"/>
                <a:gd name="connsiteY16" fmla="*/ 96269 h 112642"/>
                <a:gd name="connsiteX17" fmla="*/ 118043 w 127302"/>
                <a:gd name="connsiteY17" fmla="*/ 80495 h 112642"/>
                <a:gd name="connsiteX18" fmla="*/ 126702 w 127302"/>
                <a:gd name="connsiteY18" fmla="*/ 68323 h 112642"/>
                <a:gd name="connsiteX19" fmla="*/ 121644 w 127302"/>
                <a:gd name="connsiteY19" fmla="*/ 56150 h 112642"/>
                <a:gd name="connsiteX20" fmla="*/ 125930 w 127302"/>
                <a:gd name="connsiteY20" fmla="*/ 41833 h 112642"/>
                <a:gd name="connsiteX21" fmla="*/ 125244 w 127302"/>
                <a:gd name="connsiteY21" fmla="*/ 16716 h 112642"/>
                <a:gd name="connsiteX22" fmla="*/ 106642 w 127302"/>
                <a:gd name="connsiteY22" fmla="*/ 10287 h 112642"/>
                <a:gd name="connsiteX23" fmla="*/ 85725 w 127302"/>
                <a:gd name="connsiteY23" fmla="*/ 5229 h 11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302" h="112642">
                  <a:moveTo>
                    <a:pt x="85725" y="5229"/>
                  </a:moveTo>
                  <a:lnTo>
                    <a:pt x="83325" y="0"/>
                  </a:lnTo>
                  <a:lnTo>
                    <a:pt x="69437" y="429"/>
                  </a:lnTo>
                  <a:cubicBezTo>
                    <a:pt x="60350" y="2829"/>
                    <a:pt x="60350" y="5658"/>
                    <a:pt x="60350" y="8573"/>
                  </a:cubicBezTo>
                  <a:cubicBezTo>
                    <a:pt x="60350" y="11401"/>
                    <a:pt x="51778" y="18088"/>
                    <a:pt x="45520" y="20059"/>
                  </a:cubicBezTo>
                  <a:cubicBezTo>
                    <a:pt x="39348" y="21946"/>
                    <a:pt x="32575" y="36347"/>
                    <a:pt x="28803" y="38233"/>
                  </a:cubicBezTo>
                  <a:cubicBezTo>
                    <a:pt x="24946" y="40119"/>
                    <a:pt x="12087" y="35319"/>
                    <a:pt x="8230" y="34890"/>
                  </a:cubicBezTo>
                  <a:cubicBezTo>
                    <a:pt x="6515" y="34633"/>
                    <a:pt x="3343" y="35319"/>
                    <a:pt x="0" y="36176"/>
                  </a:cubicBezTo>
                  <a:cubicBezTo>
                    <a:pt x="2400" y="40376"/>
                    <a:pt x="7372" y="45348"/>
                    <a:pt x="9258" y="45348"/>
                  </a:cubicBezTo>
                  <a:cubicBezTo>
                    <a:pt x="11658" y="45348"/>
                    <a:pt x="12516" y="62322"/>
                    <a:pt x="18174" y="64722"/>
                  </a:cubicBezTo>
                  <a:cubicBezTo>
                    <a:pt x="23832" y="67122"/>
                    <a:pt x="34376" y="72780"/>
                    <a:pt x="34376" y="76038"/>
                  </a:cubicBezTo>
                  <a:cubicBezTo>
                    <a:pt x="34376" y="79296"/>
                    <a:pt x="40891" y="83324"/>
                    <a:pt x="40891" y="88211"/>
                  </a:cubicBezTo>
                  <a:cubicBezTo>
                    <a:pt x="40891" y="93097"/>
                    <a:pt x="47320" y="99698"/>
                    <a:pt x="52206" y="99527"/>
                  </a:cubicBezTo>
                  <a:cubicBezTo>
                    <a:pt x="62579" y="99183"/>
                    <a:pt x="63608" y="103470"/>
                    <a:pt x="63608" y="106384"/>
                  </a:cubicBezTo>
                  <a:cubicBezTo>
                    <a:pt x="63608" y="109214"/>
                    <a:pt x="77238" y="106384"/>
                    <a:pt x="79038" y="109214"/>
                  </a:cubicBezTo>
                  <a:cubicBezTo>
                    <a:pt x="80667" y="111871"/>
                    <a:pt x="94126" y="110842"/>
                    <a:pt x="97383" y="112642"/>
                  </a:cubicBezTo>
                  <a:cubicBezTo>
                    <a:pt x="103041" y="107156"/>
                    <a:pt x="111014" y="99955"/>
                    <a:pt x="113757" y="96269"/>
                  </a:cubicBezTo>
                  <a:cubicBezTo>
                    <a:pt x="118043" y="90526"/>
                    <a:pt x="114443" y="82639"/>
                    <a:pt x="118043" y="80495"/>
                  </a:cubicBezTo>
                  <a:cubicBezTo>
                    <a:pt x="121644" y="78352"/>
                    <a:pt x="129530" y="69009"/>
                    <a:pt x="126702" y="68323"/>
                  </a:cubicBezTo>
                  <a:cubicBezTo>
                    <a:pt x="123872" y="67637"/>
                    <a:pt x="126016" y="60436"/>
                    <a:pt x="121644" y="56150"/>
                  </a:cubicBezTo>
                  <a:cubicBezTo>
                    <a:pt x="117358" y="51864"/>
                    <a:pt x="126702" y="49720"/>
                    <a:pt x="125930" y="41833"/>
                  </a:cubicBezTo>
                  <a:cubicBezTo>
                    <a:pt x="125244" y="33947"/>
                    <a:pt x="127387" y="18174"/>
                    <a:pt x="125244" y="16716"/>
                  </a:cubicBezTo>
                  <a:cubicBezTo>
                    <a:pt x="123101" y="15259"/>
                    <a:pt x="113071" y="14573"/>
                    <a:pt x="106642" y="10287"/>
                  </a:cubicBezTo>
                  <a:cubicBezTo>
                    <a:pt x="100041" y="5915"/>
                    <a:pt x="85725" y="5229"/>
                    <a:pt x="85725" y="522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Freeform 34">
              <a:extLst>
                <a:ext uri="{FF2B5EF4-FFF2-40B4-BE49-F238E27FC236}">
                  <a16:creationId xmlns:a16="http://schemas.microsoft.com/office/drawing/2014/main" id="{744686AA-9607-B215-96F4-32199BC8DBE7}"/>
                </a:ext>
              </a:extLst>
            </p:cNvPr>
            <p:cNvSpPr/>
            <p:nvPr/>
          </p:nvSpPr>
          <p:spPr>
            <a:xfrm>
              <a:off x="6235903" y="4672526"/>
              <a:ext cx="144189" cy="154723"/>
            </a:xfrm>
            <a:custGeom>
              <a:avLst/>
              <a:gdLst>
                <a:gd name="connsiteX0" fmla="*/ 132959 w 144189"/>
                <a:gd name="connsiteY0" fmla="*/ 63351 h 154723"/>
                <a:gd name="connsiteX1" fmla="*/ 121644 w 144189"/>
                <a:gd name="connsiteY1" fmla="*/ 52035 h 154723"/>
                <a:gd name="connsiteX2" fmla="*/ 115129 w 144189"/>
                <a:gd name="connsiteY2" fmla="*/ 39862 h 154723"/>
                <a:gd name="connsiteX3" fmla="*/ 98926 w 144189"/>
                <a:gd name="connsiteY3" fmla="*/ 28547 h 154723"/>
                <a:gd name="connsiteX4" fmla="*/ 90011 w 144189"/>
                <a:gd name="connsiteY4" fmla="*/ 9173 h 154723"/>
                <a:gd name="connsiteX5" fmla="*/ 80753 w 144189"/>
                <a:gd name="connsiteY5" fmla="*/ 0 h 154723"/>
                <a:gd name="connsiteX6" fmla="*/ 69866 w 144189"/>
                <a:gd name="connsiteY6" fmla="*/ 2057 h 154723"/>
                <a:gd name="connsiteX7" fmla="*/ 58379 w 144189"/>
                <a:gd name="connsiteY7" fmla="*/ 9258 h 154723"/>
                <a:gd name="connsiteX8" fmla="*/ 49806 w 144189"/>
                <a:gd name="connsiteY8" fmla="*/ 3086 h 154723"/>
                <a:gd name="connsiteX9" fmla="*/ 31633 w 144189"/>
                <a:gd name="connsiteY9" fmla="*/ 8316 h 154723"/>
                <a:gd name="connsiteX10" fmla="*/ 16288 w 144189"/>
                <a:gd name="connsiteY10" fmla="*/ 10201 h 154723"/>
                <a:gd name="connsiteX11" fmla="*/ 16288 w 144189"/>
                <a:gd name="connsiteY11" fmla="*/ 65665 h 154723"/>
                <a:gd name="connsiteX12" fmla="*/ 0 w 144189"/>
                <a:gd name="connsiteY12" fmla="*/ 71923 h 154723"/>
                <a:gd name="connsiteX13" fmla="*/ 0 w 144189"/>
                <a:gd name="connsiteY13" fmla="*/ 119415 h 154723"/>
                <a:gd name="connsiteX14" fmla="*/ 7629 w 144189"/>
                <a:gd name="connsiteY14" fmla="*/ 124473 h 154723"/>
                <a:gd name="connsiteX15" fmla="*/ 12859 w 144189"/>
                <a:gd name="connsiteY15" fmla="*/ 142647 h 154723"/>
                <a:gd name="connsiteX16" fmla="*/ 9515 w 144189"/>
                <a:gd name="connsiteY16" fmla="*/ 146504 h 154723"/>
                <a:gd name="connsiteX17" fmla="*/ 12344 w 144189"/>
                <a:gd name="connsiteY17" fmla="*/ 153705 h 154723"/>
                <a:gd name="connsiteX18" fmla="*/ 28632 w 144189"/>
                <a:gd name="connsiteY18" fmla="*/ 152762 h 154723"/>
                <a:gd name="connsiteX19" fmla="*/ 43463 w 144189"/>
                <a:gd name="connsiteY19" fmla="*/ 136046 h 154723"/>
                <a:gd name="connsiteX20" fmla="*/ 54435 w 144189"/>
                <a:gd name="connsiteY20" fmla="*/ 127473 h 154723"/>
                <a:gd name="connsiteX21" fmla="*/ 73552 w 144189"/>
                <a:gd name="connsiteY21" fmla="*/ 133646 h 154723"/>
                <a:gd name="connsiteX22" fmla="*/ 88811 w 144189"/>
                <a:gd name="connsiteY22" fmla="*/ 126444 h 154723"/>
                <a:gd name="connsiteX23" fmla="*/ 95069 w 144189"/>
                <a:gd name="connsiteY23" fmla="*/ 114528 h 154723"/>
                <a:gd name="connsiteX24" fmla="*/ 108956 w 144189"/>
                <a:gd name="connsiteY24" fmla="*/ 104499 h 154723"/>
                <a:gd name="connsiteX25" fmla="*/ 115643 w 144189"/>
                <a:gd name="connsiteY25" fmla="*/ 93526 h 154723"/>
                <a:gd name="connsiteX26" fmla="*/ 128588 w 144189"/>
                <a:gd name="connsiteY26" fmla="*/ 83925 h 154723"/>
                <a:gd name="connsiteX27" fmla="*/ 138617 w 144189"/>
                <a:gd name="connsiteY27" fmla="*/ 78181 h 154723"/>
                <a:gd name="connsiteX28" fmla="*/ 144190 w 144189"/>
                <a:gd name="connsiteY28" fmla="*/ 70380 h 154723"/>
                <a:gd name="connsiteX29" fmla="*/ 144104 w 144189"/>
                <a:gd name="connsiteY29" fmla="*/ 70380 h 154723"/>
                <a:gd name="connsiteX30" fmla="*/ 132959 w 144189"/>
                <a:gd name="connsiteY30" fmla="*/ 63351 h 15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4189" h="154723">
                  <a:moveTo>
                    <a:pt x="132959" y="63351"/>
                  </a:moveTo>
                  <a:cubicBezTo>
                    <a:pt x="128073" y="63522"/>
                    <a:pt x="121644" y="56922"/>
                    <a:pt x="121644" y="52035"/>
                  </a:cubicBezTo>
                  <a:cubicBezTo>
                    <a:pt x="121644" y="47149"/>
                    <a:pt x="115129" y="43120"/>
                    <a:pt x="115129" y="39862"/>
                  </a:cubicBezTo>
                  <a:cubicBezTo>
                    <a:pt x="115129" y="36605"/>
                    <a:pt x="104584" y="30947"/>
                    <a:pt x="98926" y="28547"/>
                  </a:cubicBezTo>
                  <a:cubicBezTo>
                    <a:pt x="93269" y="26146"/>
                    <a:pt x="92497" y="9173"/>
                    <a:pt x="90011" y="9173"/>
                  </a:cubicBezTo>
                  <a:cubicBezTo>
                    <a:pt x="88211" y="9173"/>
                    <a:pt x="83153" y="4200"/>
                    <a:pt x="80753" y="0"/>
                  </a:cubicBezTo>
                  <a:cubicBezTo>
                    <a:pt x="76810" y="943"/>
                    <a:pt x="72523" y="2057"/>
                    <a:pt x="69866" y="2057"/>
                  </a:cubicBezTo>
                  <a:cubicBezTo>
                    <a:pt x="65065" y="2057"/>
                    <a:pt x="60265" y="6858"/>
                    <a:pt x="58379" y="9258"/>
                  </a:cubicBezTo>
                  <a:cubicBezTo>
                    <a:pt x="56493" y="11658"/>
                    <a:pt x="52635" y="4972"/>
                    <a:pt x="49806" y="3086"/>
                  </a:cubicBezTo>
                  <a:cubicBezTo>
                    <a:pt x="46977" y="1200"/>
                    <a:pt x="34976" y="7372"/>
                    <a:pt x="31633" y="8316"/>
                  </a:cubicBezTo>
                  <a:cubicBezTo>
                    <a:pt x="28289" y="9258"/>
                    <a:pt x="16288" y="10201"/>
                    <a:pt x="16288" y="10201"/>
                  </a:cubicBezTo>
                  <a:cubicBezTo>
                    <a:pt x="16288" y="10201"/>
                    <a:pt x="16288" y="59407"/>
                    <a:pt x="16288" y="65665"/>
                  </a:cubicBezTo>
                  <a:cubicBezTo>
                    <a:pt x="16288" y="71923"/>
                    <a:pt x="0" y="68066"/>
                    <a:pt x="0" y="71923"/>
                  </a:cubicBezTo>
                  <a:cubicBezTo>
                    <a:pt x="0" y="73723"/>
                    <a:pt x="0" y="95840"/>
                    <a:pt x="0" y="119415"/>
                  </a:cubicBezTo>
                  <a:cubicBezTo>
                    <a:pt x="3515" y="120701"/>
                    <a:pt x="6858" y="122416"/>
                    <a:pt x="7629" y="124473"/>
                  </a:cubicBezTo>
                  <a:cubicBezTo>
                    <a:pt x="9515" y="129273"/>
                    <a:pt x="13887" y="139732"/>
                    <a:pt x="12859" y="142647"/>
                  </a:cubicBezTo>
                  <a:cubicBezTo>
                    <a:pt x="11916" y="145476"/>
                    <a:pt x="9515" y="143589"/>
                    <a:pt x="9515" y="146504"/>
                  </a:cubicBezTo>
                  <a:cubicBezTo>
                    <a:pt x="9515" y="149333"/>
                    <a:pt x="7629" y="153705"/>
                    <a:pt x="12344" y="153705"/>
                  </a:cubicBezTo>
                  <a:cubicBezTo>
                    <a:pt x="17145" y="153705"/>
                    <a:pt x="25203" y="156534"/>
                    <a:pt x="28632" y="152762"/>
                  </a:cubicBezTo>
                  <a:cubicBezTo>
                    <a:pt x="31975" y="148904"/>
                    <a:pt x="42948" y="140332"/>
                    <a:pt x="43463" y="136046"/>
                  </a:cubicBezTo>
                  <a:cubicBezTo>
                    <a:pt x="43891" y="131759"/>
                    <a:pt x="46291" y="122158"/>
                    <a:pt x="54435" y="127473"/>
                  </a:cubicBezTo>
                  <a:cubicBezTo>
                    <a:pt x="62579" y="132702"/>
                    <a:pt x="63093" y="133646"/>
                    <a:pt x="73552" y="133646"/>
                  </a:cubicBezTo>
                  <a:cubicBezTo>
                    <a:pt x="84096" y="133646"/>
                    <a:pt x="86925" y="133131"/>
                    <a:pt x="88811" y="126444"/>
                  </a:cubicBezTo>
                  <a:cubicBezTo>
                    <a:pt x="90697" y="119758"/>
                    <a:pt x="88811" y="114528"/>
                    <a:pt x="95069" y="114528"/>
                  </a:cubicBezTo>
                  <a:cubicBezTo>
                    <a:pt x="101327" y="114528"/>
                    <a:pt x="108956" y="108785"/>
                    <a:pt x="108956" y="104499"/>
                  </a:cubicBezTo>
                  <a:cubicBezTo>
                    <a:pt x="108956" y="100213"/>
                    <a:pt x="111785" y="93526"/>
                    <a:pt x="115643" y="93526"/>
                  </a:cubicBezTo>
                  <a:cubicBezTo>
                    <a:pt x="119501" y="93526"/>
                    <a:pt x="127559" y="88725"/>
                    <a:pt x="128588" y="83925"/>
                  </a:cubicBezTo>
                  <a:cubicBezTo>
                    <a:pt x="129530" y="79124"/>
                    <a:pt x="136217" y="81010"/>
                    <a:pt x="138617" y="78181"/>
                  </a:cubicBezTo>
                  <a:cubicBezTo>
                    <a:pt x="139817" y="76810"/>
                    <a:pt x="142132" y="73466"/>
                    <a:pt x="144190" y="70380"/>
                  </a:cubicBezTo>
                  <a:cubicBezTo>
                    <a:pt x="144190" y="70380"/>
                    <a:pt x="144104" y="70380"/>
                    <a:pt x="144104" y="70380"/>
                  </a:cubicBezTo>
                  <a:cubicBezTo>
                    <a:pt x="144361" y="67294"/>
                    <a:pt x="143332" y="63008"/>
                    <a:pt x="132959" y="6335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3316DF4E-740D-060F-7CEE-6E3D33C8073B}"/>
                </a:ext>
              </a:extLst>
            </p:cNvPr>
            <p:cNvSpPr/>
            <p:nvPr/>
          </p:nvSpPr>
          <p:spPr>
            <a:xfrm>
              <a:off x="6406067" y="4807286"/>
              <a:ext cx="21773" cy="26763"/>
            </a:xfrm>
            <a:custGeom>
              <a:avLst/>
              <a:gdLst>
                <a:gd name="connsiteX0" fmla="*/ 10973 w 21773"/>
                <a:gd name="connsiteY0" fmla="*/ 0 h 26763"/>
                <a:gd name="connsiteX1" fmla="*/ 0 w 21773"/>
                <a:gd name="connsiteY1" fmla="*/ 11658 h 26763"/>
                <a:gd name="connsiteX2" fmla="*/ 10030 w 21773"/>
                <a:gd name="connsiteY2" fmla="*/ 26660 h 26763"/>
                <a:gd name="connsiteX3" fmla="*/ 19031 w 21773"/>
                <a:gd name="connsiteY3" fmla="*/ 22974 h 26763"/>
                <a:gd name="connsiteX4" fmla="*/ 21774 w 21773"/>
                <a:gd name="connsiteY4" fmla="*/ 18688 h 26763"/>
                <a:gd name="connsiteX5" fmla="*/ 20231 w 21773"/>
                <a:gd name="connsiteY5" fmla="*/ 4801 h 26763"/>
                <a:gd name="connsiteX6" fmla="*/ 10973 w 21773"/>
                <a:gd name="connsiteY6" fmla="*/ 0 h 26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73" h="26763">
                  <a:moveTo>
                    <a:pt x="10973" y="0"/>
                  </a:moveTo>
                  <a:cubicBezTo>
                    <a:pt x="6944" y="0"/>
                    <a:pt x="0" y="9686"/>
                    <a:pt x="0" y="11658"/>
                  </a:cubicBezTo>
                  <a:cubicBezTo>
                    <a:pt x="0" y="13630"/>
                    <a:pt x="4972" y="26317"/>
                    <a:pt x="10030" y="26660"/>
                  </a:cubicBezTo>
                  <a:cubicBezTo>
                    <a:pt x="15002" y="27003"/>
                    <a:pt x="18688" y="26660"/>
                    <a:pt x="19031" y="22974"/>
                  </a:cubicBezTo>
                  <a:cubicBezTo>
                    <a:pt x="19202" y="21174"/>
                    <a:pt x="20488" y="19717"/>
                    <a:pt x="21774" y="18688"/>
                  </a:cubicBezTo>
                  <a:cubicBezTo>
                    <a:pt x="21345" y="15516"/>
                    <a:pt x="20574" y="8829"/>
                    <a:pt x="20231" y="4801"/>
                  </a:cubicBezTo>
                  <a:cubicBezTo>
                    <a:pt x="17231" y="2743"/>
                    <a:pt x="13544" y="0"/>
                    <a:pt x="10973" y="0"/>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36">
              <a:extLst>
                <a:ext uri="{FF2B5EF4-FFF2-40B4-BE49-F238E27FC236}">
                  <a16:creationId xmlns:a16="http://schemas.microsoft.com/office/drawing/2014/main" id="{1D792566-857F-F03A-224F-C3B1AE23B5B1}"/>
                </a:ext>
              </a:extLst>
            </p:cNvPr>
            <p:cNvSpPr/>
            <p:nvPr/>
          </p:nvSpPr>
          <p:spPr>
            <a:xfrm>
              <a:off x="6347517" y="4856019"/>
              <a:ext cx="36433" cy="36477"/>
            </a:xfrm>
            <a:custGeom>
              <a:avLst/>
              <a:gdLst>
                <a:gd name="connsiteX0" fmla="*/ 25889 w 36433"/>
                <a:gd name="connsiteY0" fmla="*/ 1159 h 36477"/>
                <a:gd name="connsiteX1" fmla="*/ 9601 w 36433"/>
                <a:gd name="connsiteY1" fmla="*/ 7846 h 36477"/>
                <a:gd name="connsiteX2" fmla="*/ 0 w 36433"/>
                <a:gd name="connsiteY2" fmla="*/ 22162 h 36477"/>
                <a:gd name="connsiteX3" fmla="*/ 9601 w 36433"/>
                <a:gd name="connsiteY3" fmla="*/ 35535 h 36477"/>
                <a:gd name="connsiteX4" fmla="*/ 16288 w 36433"/>
                <a:gd name="connsiteY4" fmla="*/ 36478 h 36477"/>
                <a:gd name="connsiteX5" fmla="*/ 20145 w 36433"/>
                <a:gd name="connsiteY5" fmla="*/ 27905 h 36477"/>
                <a:gd name="connsiteX6" fmla="*/ 30690 w 36433"/>
                <a:gd name="connsiteY6" fmla="*/ 25077 h 36477"/>
                <a:gd name="connsiteX7" fmla="*/ 36433 w 36433"/>
                <a:gd name="connsiteY7" fmla="*/ 13589 h 36477"/>
                <a:gd name="connsiteX8" fmla="*/ 25889 w 36433"/>
                <a:gd name="connsiteY8" fmla="*/ 1159 h 36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33" h="36477">
                  <a:moveTo>
                    <a:pt x="25889" y="1159"/>
                  </a:moveTo>
                  <a:cubicBezTo>
                    <a:pt x="24003" y="-2698"/>
                    <a:pt x="11573" y="3988"/>
                    <a:pt x="9601" y="7846"/>
                  </a:cubicBezTo>
                  <a:cubicBezTo>
                    <a:pt x="7715" y="11704"/>
                    <a:pt x="0" y="22162"/>
                    <a:pt x="0" y="22162"/>
                  </a:cubicBezTo>
                  <a:lnTo>
                    <a:pt x="9601" y="35535"/>
                  </a:lnTo>
                  <a:lnTo>
                    <a:pt x="16288" y="36478"/>
                  </a:lnTo>
                  <a:cubicBezTo>
                    <a:pt x="16288" y="36478"/>
                    <a:pt x="18174" y="31677"/>
                    <a:pt x="20145" y="27905"/>
                  </a:cubicBezTo>
                  <a:cubicBezTo>
                    <a:pt x="22031" y="24048"/>
                    <a:pt x="30690" y="28849"/>
                    <a:pt x="30690" y="25077"/>
                  </a:cubicBezTo>
                  <a:cubicBezTo>
                    <a:pt x="30690" y="21219"/>
                    <a:pt x="36433" y="17447"/>
                    <a:pt x="36433" y="13589"/>
                  </a:cubicBezTo>
                  <a:cubicBezTo>
                    <a:pt x="36347" y="9732"/>
                    <a:pt x="27775" y="5017"/>
                    <a:pt x="25889" y="115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1" name="Freeform 40">
              <a:extLst>
                <a:ext uri="{FF2B5EF4-FFF2-40B4-BE49-F238E27FC236}">
                  <a16:creationId xmlns:a16="http://schemas.microsoft.com/office/drawing/2014/main" id="{3EB0AE6C-4330-B911-4E2C-AE5669787A5B}"/>
                </a:ext>
              </a:extLst>
            </p:cNvPr>
            <p:cNvSpPr/>
            <p:nvPr/>
          </p:nvSpPr>
          <p:spPr>
            <a:xfrm>
              <a:off x="6180353" y="4742735"/>
              <a:ext cx="259575" cy="227349"/>
            </a:xfrm>
            <a:custGeom>
              <a:avLst/>
              <a:gdLst>
                <a:gd name="connsiteX0" fmla="*/ 247660 w 259575"/>
                <a:gd name="connsiteY0" fmla="*/ 84953 h 227349"/>
                <a:gd name="connsiteX1" fmla="*/ 247402 w 259575"/>
                <a:gd name="connsiteY1" fmla="*/ 83239 h 227349"/>
                <a:gd name="connsiteX2" fmla="*/ 244659 w 259575"/>
                <a:gd name="connsiteY2" fmla="*/ 87525 h 227349"/>
                <a:gd name="connsiteX3" fmla="*/ 235658 w 259575"/>
                <a:gd name="connsiteY3" fmla="*/ 91212 h 227349"/>
                <a:gd name="connsiteX4" fmla="*/ 225628 w 259575"/>
                <a:gd name="connsiteY4" fmla="*/ 76210 h 227349"/>
                <a:gd name="connsiteX5" fmla="*/ 236601 w 259575"/>
                <a:gd name="connsiteY5" fmla="*/ 64551 h 227349"/>
                <a:gd name="connsiteX6" fmla="*/ 245859 w 259575"/>
                <a:gd name="connsiteY6" fmla="*/ 69266 h 227349"/>
                <a:gd name="connsiteX7" fmla="*/ 245774 w 259575"/>
                <a:gd name="connsiteY7" fmla="*/ 66265 h 227349"/>
                <a:gd name="connsiteX8" fmla="*/ 244316 w 259575"/>
                <a:gd name="connsiteY8" fmla="*/ 36862 h 227349"/>
                <a:gd name="connsiteX9" fmla="*/ 234287 w 259575"/>
                <a:gd name="connsiteY9" fmla="*/ 6772 h 227349"/>
                <a:gd name="connsiteX10" fmla="*/ 215256 w 259575"/>
                <a:gd name="connsiteY10" fmla="*/ 2829 h 227349"/>
                <a:gd name="connsiteX11" fmla="*/ 199911 w 259575"/>
                <a:gd name="connsiteY11" fmla="*/ 0 h 227349"/>
                <a:gd name="connsiteX12" fmla="*/ 194339 w 259575"/>
                <a:gd name="connsiteY12" fmla="*/ 7801 h 227349"/>
                <a:gd name="connsiteX13" fmla="*/ 184309 w 259575"/>
                <a:gd name="connsiteY13" fmla="*/ 13545 h 227349"/>
                <a:gd name="connsiteX14" fmla="*/ 171364 w 259575"/>
                <a:gd name="connsiteY14" fmla="*/ 23146 h 227349"/>
                <a:gd name="connsiteX15" fmla="*/ 164678 w 259575"/>
                <a:gd name="connsiteY15" fmla="*/ 34118 h 227349"/>
                <a:gd name="connsiteX16" fmla="*/ 150790 w 259575"/>
                <a:gd name="connsiteY16" fmla="*/ 44149 h 227349"/>
                <a:gd name="connsiteX17" fmla="*/ 144532 w 259575"/>
                <a:gd name="connsiteY17" fmla="*/ 56064 h 227349"/>
                <a:gd name="connsiteX18" fmla="*/ 129273 w 259575"/>
                <a:gd name="connsiteY18" fmla="*/ 63265 h 227349"/>
                <a:gd name="connsiteX19" fmla="*/ 110157 w 259575"/>
                <a:gd name="connsiteY19" fmla="*/ 57093 h 227349"/>
                <a:gd name="connsiteX20" fmla="*/ 99184 w 259575"/>
                <a:gd name="connsiteY20" fmla="*/ 65665 h 227349"/>
                <a:gd name="connsiteX21" fmla="*/ 84353 w 259575"/>
                <a:gd name="connsiteY21" fmla="*/ 82382 h 227349"/>
                <a:gd name="connsiteX22" fmla="*/ 68066 w 259575"/>
                <a:gd name="connsiteY22" fmla="*/ 83324 h 227349"/>
                <a:gd name="connsiteX23" fmla="*/ 65237 w 259575"/>
                <a:gd name="connsiteY23" fmla="*/ 76124 h 227349"/>
                <a:gd name="connsiteX24" fmla="*/ 68580 w 259575"/>
                <a:gd name="connsiteY24" fmla="*/ 72266 h 227349"/>
                <a:gd name="connsiteX25" fmla="*/ 63351 w 259575"/>
                <a:gd name="connsiteY25" fmla="*/ 54092 h 227349"/>
                <a:gd name="connsiteX26" fmla="*/ 55721 w 259575"/>
                <a:gd name="connsiteY26" fmla="*/ 49034 h 227349"/>
                <a:gd name="connsiteX27" fmla="*/ 55721 w 259575"/>
                <a:gd name="connsiteY27" fmla="*/ 108099 h 227349"/>
                <a:gd name="connsiteX28" fmla="*/ 45177 w 259575"/>
                <a:gd name="connsiteY28" fmla="*/ 118644 h 227349"/>
                <a:gd name="connsiteX29" fmla="*/ 24603 w 259575"/>
                <a:gd name="connsiteY29" fmla="*/ 119158 h 227349"/>
                <a:gd name="connsiteX30" fmla="*/ 16031 w 259575"/>
                <a:gd name="connsiteY30" fmla="*/ 107671 h 227349"/>
                <a:gd name="connsiteX31" fmla="*/ 6944 w 259575"/>
                <a:gd name="connsiteY31" fmla="*/ 112471 h 227349"/>
                <a:gd name="connsiteX32" fmla="*/ 0 w 259575"/>
                <a:gd name="connsiteY32" fmla="*/ 114186 h 227349"/>
                <a:gd name="connsiteX33" fmla="*/ 12173 w 259575"/>
                <a:gd name="connsiteY33" fmla="*/ 139989 h 227349"/>
                <a:gd name="connsiteX34" fmla="*/ 27689 w 259575"/>
                <a:gd name="connsiteY34" fmla="*/ 172050 h 227349"/>
                <a:gd name="connsiteX35" fmla="*/ 27689 w 259575"/>
                <a:gd name="connsiteY35" fmla="*/ 187052 h 227349"/>
                <a:gd name="connsiteX36" fmla="*/ 27946 w 259575"/>
                <a:gd name="connsiteY36" fmla="*/ 200253 h 227349"/>
                <a:gd name="connsiteX37" fmla="*/ 33261 w 259575"/>
                <a:gd name="connsiteY37" fmla="*/ 214141 h 227349"/>
                <a:gd name="connsiteX38" fmla="*/ 39948 w 259575"/>
                <a:gd name="connsiteY38" fmla="*/ 218170 h 227349"/>
                <a:gd name="connsiteX39" fmla="*/ 48520 w 259575"/>
                <a:gd name="connsiteY39" fmla="*/ 225114 h 227349"/>
                <a:gd name="connsiteX40" fmla="*/ 59065 w 259575"/>
                <a:gd name="connsiteY40" fmla="*/ 224428 h 227349"/>
                <a:gd name="connsiteX41" fmla="*/ 78181 w 259575"/>
                <a:gd name="connsiteY41" fmla="*/ 219371 h 227349"/>
                <a:gd name="connsiteX42" fmla="*/ 93012 w 259575"/>
                <a:gd name="connsiteY42" fmla="*/ 213370 h 227349"/>
                <a:gd name="connsiteX43" fmla="*/ 117872 w 259575"/>
                <a:gd name="connsiteY43" fmla="*/ 213112 h 227349"/>
                <a:gd name="connsiteX44" fmla="*/ 133388 w 259575"/>
                <a:gd name="connsiteY44" fmla="*/ 211227 h 227349"/>
                <a:gd name="connsiteX45" fmla="*/ 143675 w 259575"/>
                <a:gd name="connsiteY45" fmla="*/ 209083 h 227349"/>
                <a:gd name="connsiteX46" fmla="*/ 157048 w 259575"/>
                <a:gd name="connsiteY46" fmla="*/ 204540 h 227349"/>
                <a:gd name="connsiteX47" fmla="*/ 190310 w 259575"/>
                <a:gd name="connsiteY47" fmla="*/ 183537 h 227349"/>
                <a:gd name="connsiteX48" fmla="*/ 228800 w 259575"/>
                <a:gd name="connsiteY48" fmla="*/ 136474 h 227349"/>
                <a:gd name="connsiteX49" fmla="*/ 251946 w 259575"/>
                <a:gd name="connsiteY49" fmla="*/ 110671 h 227349"/>
                <a:gd name="connsiteX50" fmla="*/ 259575 w 259575"/>
                <a:gd name="connsiteY50" fmla="*/ 84096 h 227349"/>
                <a:gd name="connsiteX51" fmla="*/ 247660 w 259575"/>
                <a:gd name="connsiteY51" fmla="*/ 84953 h 227349"/>
                <a:gd name="connsiteX52" fmla="*/ 197768 w 259575"/>
                <a:gd name="connsiteY52" fmla="*/ 138360 h 227349"/>
                <a:gd name="connsiteX53" fmla="*/ 187223 w 259575"/>
                <a:gd name="connsiteY53" fmla="*/ 141189 h 227349"/>
                <a:gd name="connsiteX54" fmla="*/ 183366 w 259575"/>
                <a:gd name="connsiteY54" fmla="*/ 149761 h 227349"/>
                <a:gd name="connsiteX55" fmla="*/ 176679 w 259575"/>
                <a:gd name="connsiteY55" fmla="*/ 148818 h 227349"/>
                <a:gd name="connsiteX56" fmla="*/ 167078 w 259575"/>
                <a:gd name="connsiteY56" fmla="*/ 135445 h 227349"/>
                <a:gd name="connsiteX57" fmla="*/ 176679 w 259575"/>
                <a:gd name="connsiteY57" fmla="*/ 121129 h 227349"/>
                <a:gd name="connsiteX58" fmla="*/ 192967 w 259575"/>
                <a:gd name="connsiteY58" fmla="*/ 114443 h 227349"/>
                <a:gd name="connsiteX59" fmla="*/ 203511 w 259575"/>
                <a:gd name="connsiteY59" fmla="*/ 126873 h 227349"/>
                <a:gd name="connsiteX60" fmla="*/ 197768 w 259575"/>
                <a:gd name="connsiteY60" fmla="*/ 138360 h 22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59575" h="227349">
                  <a:moveTo>
                    <a:pt x="247660" y="84953"/>
                  </a:moveTo>
                  <a:cubicBezTo>
                    <a:pt x="247660" y="84953"/>
                    <a:pt x="247574" y="84268"/>
                    <a:pt x="247402" y="83239"/>
                  </a:cubicBezTo>
                  <a:cubicBezTo>
                    <a:pt x="246116" y="84268"/>
                    <a:pt x="244831" y="85725"/>
                    <a:pt x="244659" y="87525"/>
                  </a:cubicBezTo>
                  <a:cubicBezTo>
                    <a:pt x="244316" y="91212"/>
                    <a:pt x="240630" y="91468"/>
                    <a:pt x="235658" y="91212"/>
                  </a:cubicBezTo>
                  <a:cubicBezTo>
                    <a:pt x="230686" y="90868"/>
                    <a:pt x="225628" y="78181"/>
                    <a:pt x="225628" y="76210"/>
                  </a:cubicBezTo>
                  <a:cubicBezTo>
                    <a:pt x="225628" y="74238"/>
                    <a:pt x="232658" y="64551"/>
                    <a:pt x="236601" y="64551"/>
                  </a:cubicBezTo>
                  <a:cubicBezTo>
                    <a:pt x="239173" y="64551"/>
                    <a:pt x="242859" y="67294"/>
                    <a:pt x="245859" y="69266"/>
                  </a:cubicBezTo>
                  <a:cubicBezTo>
                    <a:pt x="245774" y="67808"/>
                    <a:pt x="245688" y="66694"/>
                    <a:pt x="245774" y="66265"/>
                  </a:cubicBezTo>
                  <a:cubicBezTo>
                    <a:pt x="246116" y="64122"/>
                    <a:pt x="248688" y="39348"/>
                    <a:pt x="244316" y="36862"/>
                  </a:cubicBezTo>
                  <a:cubicBezTo>
                    <a:pt x="240030" y="34376"/>
                    <a:pt x="235744" y="9258"/>
                    <a:pt x="234287" y="6772"/>
                  </a:cubicBezTo>
                  <a:cubicBezTo>
                    <a:pt x="232829" y="4286"/>
                    <a:pt x="217056" y="5658"/>
                    <a:pt x="215256" y="2829"/>
                  </a:cubicBezTo>
                  <a:cubicBezTo>
                    <a:pt x="213455" y="0"/>
                    <a:pt x="200168" y="2743"/>
                    <a:pt x="199911" y="0"/>
                  </a:cubicBezTo>
                  <a:cubicBezTo>
                    <a:pt x="197853" y="3086"/>
                    <a:pt x="195539" y="6429"/>
                    <a:pt x="194339" y="7801"/>
                  </a:cubicBezTo>
                  <a:cubicBezTo>
                    <a:pt x="191938" y="10716"/>
                    <a:pt x="185252" y="8744"/>
                    <a:pt x="184309" y="13545"/>
                  </a:cubicBezTo>
                  <a:cubicBezTo>
                    <a:pt x="183366" y="18345"/>
                    <a:pt x="175222" y="23146"/>
                    <a:pt x="171364" y="23146"/>
                  </a:cubicBezTo>
                  <a:cubicBezTo>
                    <a:pt x="167507" y="23146"/>
                    <a:pt x="164678" y="29832"/>
                    <a:pt x="164678" y="34118"/>
                  </a:cubicBezTo>
                  <a:cubicBezTo>
                    <a:pt x="164678" y="38405"/>
                    <a:pt x="157048" y="44149"/>
                    <a:pt x="150790" y="44149"/>
                  </a:cubicBezTo>
                  <a:cubicBezTo>
                    <a:pt x="144618" y="44149"/>
                    <a:pt x="146504" y="49378"/>
                    <a:pt x="144532" y="56064"/>
                  </a:cubicBezTo>
                  <a:cubicBezTo>
                    <a:pt x="142647" y="62751"/>
                    <a:pt x="139732" y="63265"/>
                    <a:pt x="129273" y="63265"/>
                  </a:cubicBezTo>
                  <a:cubicBezTo>
                    <a:pt x="118729" y="63265"/>
                    <a:pt x="118301" y="62322"/>
                    <a:pt x="110157" y="57093"/>
                  </a:cubicBezTo>
                  <a:cubicBezTo>
                    <a:pt x="102013" y="51864"/>
                    <a:pt x="99612" y="61379"/>
                    <a:pt x="99184" y="65665"/>
                  </a:cubicBezTo>
                  <a:cubicBezTo>
                    <a:pt x="98670" y="69951"/>
                    <a:pt x="87697" y="78524"/>
                    <a:pt x="84353" y="82382"/>
                  </a:cubicBezTo>
                  <a:cubicBezTo>
                    <a:pt x="81010" y="86239"/>
                    <a:pt x="72866" y="83324"/>
                    <a:pt x="68066" y="83324"/>
                  </a:cubicBezTo>
                  <a:cubicBezTo>
                    <a:pt x="63265" y="83324"/>
                    <a:pt x="65237" y="79038"/>
                    <a:pt x="65237" y="76124"/>
                  </a:cubicBezTo>
                  <a:cubicBezTo>
                    <a:pt x="65237" y="73295"/>
                    <a:pt x="67637" y="75181"/>
                    <a:pt x="68580" y="72266"/>
                  </a:cubicBezTo>
                  <a:cubicBezTo>
                    <a:pt x="69523" y="69352"/>
                    <a:pt x="65237" y="58893"/>
                    <a:pt x="63351" y="54092"/>
                  </a:cubicBezTo>
                  <a:cubicBezTo>
                    <a:pt x="62494" y="52035"/>
                    <a:pt x="59236" y="50321"/>
                    <a:pt x="55721" y="49034"/>
                  </a:cubicBezTo>
                  <a:cubicBezTo>
                    <a:pt x="55721" y="76124"/>
                    <a:pt x="55721" y="105271"/>
                    <a:pt x="55721" y="108099"/>
                  </a:cubicBezTo>
                  <a:cubicBezTo>
                    <a:pt x="55721" y="113328"/>
                    <a:pt x="47149" y="115729"/>
                    <a:pt x="45177" y="118644"/>
                  </a:cubicBezTo>
                  <a:cubicBezTo>
                    <a:pt x="43291" y="121558"/>
                    <a:pt x="31290" y="119158"/>
                    <a:pt x="24603" y="119158"/>
                  </a:cubicBezTo>
                  <a:cubicBezTo>
                    <a:pt x="17916" y="119158"/>
                    <a:pt x="19374" y="112471"/>
                    <a:pt x="16031" y="107671"/>
                  </a:cubicBezTo>
                  <a:cubicBezTo>
                    <a:pt x="12687" y="102870"/>
                    <a:pt x="6944" y="109128"/>
                    <a:pt x="6944" y="112471"/>
                  </a:cubicBezTo>
                  <a:cubicBezTo>
                    <a:pt x="6944" y="114957"/>
                    <a:pt x="3943" y="114528"/>
                    <a:pt x="0" y="114186"/>
                  </a:cubicBezTo>
                  <a:cubicBezTo>
                    <a:pt x="5229" y="122501"/>
                    <a:pt x="9858" y="132188"/>
                    <a:pt x="12173" y="139989"/>
                  </a:cubicBezTo>
                  <a:cubicBezTo>
                    <a:pt x="16031" y="152676"/>
                    <a:pt x="25289" y="164592"/>
                    <a:pt x="27689" y="172050"/>
                  </a:cubicBezTo>
                  <a:cubicBezTo>
                    <a:pt x="30090" y="179508"/>
                    <a:pt x="32661" y="186366"/>
                    <a:pt x="27689" y="187052"/>
                  </a:cubicBezTo>
                  <a:cubicBezTo>
                    <a:pt x="22632" y="187738"/>
                    <a:pt x="22632" y="192110"/>
                    <a:pt x="27946" y="200253"/>
                  </a:cubicBezTo>
                  <a:cubicBezTo>
                    <a:pt x="33261" y="208397"/>
                    <a:pt x="28632" y="213198"/>
                    <a:pt x="33261" y="214141"/>
                  </a:cubicBezTo>
                  <a:cubicBezTo>
                    <a:pt x="37805" y="215084"/>
                    <a:pt x="36347" y="217999"/>
                    <a:pt x="39948" y="218170"/>
                  </a:cubicBezTo>
                  <a:cubicBezTo>
                    <a:pt x="43548" y="218427"/>
                    <a:pt x="46206" y="222028"/>
                    <a:pt x="48520" y="225114"/>
                  </a:cubicBezTo>
                  <a:cubicBezTo>
                    <a:pt x="50921" y="228200"/>
                    <a:pt x="56407" y="228200"/>
                    <a:pt x="59065" y="224428"/>
                  </a:cubicBezTo>
                  <a:cubicBezTo>
                    <a:pt x="61722" y="220570"/>
                    <a:pt x="69780" y="219371"/>
                    <a:pt x="78181" y="219371"/>
                  </a:cubicBezTo>
                  <a:cubicBezTo>
                    <a:pt x="86582" y="219371"/>
                    <a:pt x="84868" y="215770"/>
                    <a:pt x="93012" y="213370"/>
                  </a:cubicBezTo>
                  <a:cubicBezTo>
                    <a:pt x="101156" y="210969"/>
                    <a:pt x="110928" y="210712"/>
                    <a:pt x="117872" y="213112"/>
                  </a:cubicBezTo>
                  <a:cubicBezTo>
                    <a:pt x="124816" y="215513"/>
                    <a:pt x="130045" y="213370"/>
                    <a:pt x="133388" y="211227"/>
                  </a:cubicBezTo>
                  <a:cubicBezTo>
                    <a:pt x="136731" y="209083"/>
                    <a:pt x="143161" y="214570"/>
                    <a:pt x="143675" y="209083"/>
                  </a:cubicBezTo>
                  <a:cubicBezTo>
                    <a:pt x="144190" y="203597"/>
                    <a:pt x="150876" y="204540"/>
                    <a:pt x="157048" y="204540"/>
                  </a:cubicBezTo>
                  <a:cubicBezTo>
                    <a:pt x="163220" y="204540"/>
                    <a:pt x="178308" y="194767"/>
                    <a:pt x="190310" y="183537"/>
                  </a:cubicBezTo>
                  <a:cubicBezTo>
                    <a:pt x="202311" y="172307"/>
                    <a:pt x="222114" y="147704"/>
                    <a:pt x="228800" y="136474"/>
                  </a:cubicBezTo>
                  <a:cubicBezTo>
                    <a:pt x="235487" y="125244"/>
                    <a:pt x="246459" y="115643"/>
                    <a:pt x="251946" y="110671"/>
                  </a:cubicBezTo>
                  <a:cubicBezTo>
                    <a:pt x="256061" y="106899"/>
                    <a:pt x="258461" y="93697"/>
                    <a:pt x="259575" y="84096"/>
                  </a:cubicBezTo>
                  <a:cubicBezTo>
                    <a:pt x="254003" y="83925"/>
                    <a:pt x="247660" y="84953"/>
                    <a:pt x="247660" y="84953"/>
                  </a:cubicBezTo>
                  <a:close/>
                  <a:moveTo>
                    <a:pt x="197768" y="138360"/>
                  </a:moveTo>
                  <a:cubicBezTo>
                    <a:pt x="197768" y="142218"/>
                    <a:pt x="189195" y="137417"/>
                    <a:pt x="187223" y="141189"/>
                  </a:cubicBezTo>
                  <a:cubicBezTo>
                    <a:pt x="185337" y="145047"/>
                    <a:pt x="183366" y="149761"/>
                    <a:pt x="183366" y="149761"/>
                  </a:cubicBezTo>
                  <a:lnTo>
                    <a:pt x="176679" y="148818"/>
                  </a:lnTo>
                  <a:lnTo>
                    <a:pt x="167078" y="135445"/>
                  </a:lnTo>
                  <a:cubicBezTo>
                    <a:pt x="167078" y="135445"/>
                    <a:pt x="174708" y="124901"/>
                    <a:pt x="176679" y="121129"/>
                  </a:cubicBezTo>
                  <a:cubicBezTo>
                    <a:pt x="178565" y="117272"/>
                    <a:pt x="190995" y="110585"/>
                    <a:pt x="192967" y="114443"/>
                  </a:cubicBezTo>
                  <a:cubicBezTo>
                    <a:pt x="194853" y="118300"/>
                    <a:pt x="203511" y="123015"/>
                    <a:pt x="203511" y="126873"/>
                  </a:cubicBezTo>
                  <a:cubicBezTo>
                    <a:pt x="203511" y="130645"/>
                    <a:pt x="197768" y="134503"/>
                    <a:pt x="197768" y="138360"/>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Freeform 44">
              <a:extLst>
                <a:ext uri="{FF2B5EF4-FFF2-40B4-BE49-F238E27FC236}">
                  <a16:creationId xmlns:a16="http://schemas.microsoft.com/office/drawing/2014/main" id="{AD9E7680-42E1-6D76-D298-CB51088AB827}"/>
                </a:ext>
              </a:extLst>
            </p:cNvPr>
            <p:cNvSpPr/>
            <p:nvPr/>
          </p:nvSpPr>
          <p:spPr>
            <a:xfrm>
              <a:off x="6111859" y="4475054"/>
              <a:ext cx="189023" cy="198829"/>
            </a:xfrm>
            <a:custGeom>
              <a:avLst/>
              <a:gdLst>
                <a:gd name="connsiteX0" fmla="*/ 10544 w 189023"/>
                <a:gd name="connsiteY0" fmla="*/ 184013 h 198829"/>
                <a:gd name="connsiteX1" fmla="*/ 17831 w 189023"/>
                <a:gd name="connsiteY1" fmla="*/ 187271 h 198829"/>
                <a:gd name="connsiteX2" fmla="*/ 33176 w 189023"/>
                <a:gd name="connsiteY2" fmla="*/ 188128 h 198829"/>
                <a:gd name="connsiteX3" fmla="*/ 47749 w 189023"/>
                <a:gd name="connsiteY3" fmla="*/ 192157 h 198829"/>
                <a:gd name="connsiteX4" fmla="*/ 103556 w 189023"/>
                <a:gd name="connsiteY4" fmla="*/ 192157 h 198829"/>
                <a:gd name="connsiteX5" fmla="*/ 109214 w 189023"/>
                <a:gd name="connsiteY5" fmla="*/ 197815 h 198829"/>
                <a:gd name="connsiteX6" fmla="*/ 144789 w 189023"/>
                <a:gd name="connsiteY6" fmla="*/ 197815 h 198829"/>
                <a:gd name="connsiteX7" fmla="*/ 169821 w 189023"/>
                <a:gd name="connsiteY7" fmla="*/ 196186 h 198829"/>
                <a:gd name="connsiteX8" fmla="*/ 174279 w 189023"/>
                <a:gd name="connsiteY8" fmla="*/ 195158 h 198829"/>
                <a:gd name="connsiteX9" fmla="*/ 155848 w 189023"/>
                <a:gd name="connsiteY9" fmla="*/ 169954 h 198829"/>
                <a:gd name="connsiteX10" fmla="*/ 157477 w 189023"/>
                <a:gd name="connsiteY10" fmla="*/ 116205 h 198829"/>
                <a:gd name="connsiteX11" fmla="*/ 181480 w 189023"/>
                <a:gd name="connsiteY11" fmla="*/ 117062 h 198829"/>
                <a:gd name="connsiteX12" fmla="*/ 185595 w 189023"/>
                <a:gd name="connsiteY12" fmla="*/ 112948 h 198829"/>
                <a:gd name="connsiteX13" fmla="*/ 189024 w 189023"/>
                <a:gd name="connsiteY13" fmla="*/ 80801 h 198829"/>
                <a:gd name="connsiteX14" fmla="*/ 184652 w 189023"/>
                <a:gd name="connsiteY14" fmla="*/ 80629 h 198829"/>
                <a:gd name="connsiteX15" fmla="*/ 170336 w 189023"/>
                <a:gd name="connsiteY15" fmla="*/ 82086 h 198829"/>
                <a:gd name="connsiteX16" fmla="*/ 161763 w 189023"/>
                <a:gd name="connsiteY16" fmla="*/ 86373 h 198829"/>
                <a:gd name="connsiteX17" fmla="*/ 161763 w 189023"/>
                <a:gd name="connsiteY17" fmla="*/ 73429 h 198829"/>
                <a:gd name="connsiteX18" fmla="*/ 153876 w 189023"/>
                <a:gd name="connsiteY18" fmla="*/ 60484 h 198829"/>
                <a:gd name="connsiteX19" fmla="*/ 156019 w 189023"/>
                <a:gd name="connsiteY19" fmla="*/ 37510 h 198829"/>
                <a:gd name="connsiteX20" fmla="*/ 153191 w 189023"/>
                <a:gd name="connsiteY20" fmla="*/ 24651 h 198829"/>
                <a:gd name="connsiteX21" fmla="*/ 142475 w 189023"/>
                <a:gd name="connsiteY21" fmla="*/ 22508 h 198829"/>
                <a:gd name="connsiteX22" fmla="*/ 134588 w 189023"/>
                <a:gd name="connsiteY22" fmla="*/ 18907 h 198829"/>
                <a:gd name="connsiteX23" fmla="*/ 121644 w 189023"/>
                <a:gd name="connsiteY23" fmla="*/ 18907 h 198829"/>
                <a:gd name="connsiteX24" fmla="*/ 115214 w 189023"/>
                <a:gd name="connsiteY24" fmla="*/ 33309 h 198829"/>
                <a:gd name="connsiteX25" fmla="*/ 96612 w 189023"/>
                <a:gd name="connsiteY25" fmla="*/ 36138 h 198829"/>
                <a:gd name="connsiteX26" fmla="*/ 82982 w 189023"/>
                <a:gd name="connsiteY26" fmla="*/ 26108 h 198829"/>
                <a:gd name="connsiteX27" fmla="*/ 76552 w 189023"/>
                <a:gd name="connsiteY27" fmla="*/ 13935 h 198829"/>
                <a:gd name="connsiteX28" fmla="*/ 73724 w 189023"/>
                <a:gd name="connsiteY28" fmla="*/ 305 h 198829"/>
                <a:gd name="connsiteX29" fmla="*/ 21345 w 189023"/>
                <a:gd name="connsiteY29" fmla="*/ 305 h 198829"/>
                <a:gd name="connsiteX30" fmla="*/ 12173 w 189023"/>
                <a:gd name="connsiteY30" fmla="*/ 5277 h 198829"/>
                <a:gd name="connsiteX31" fmla="*/ 26318 w 189023"/>
                <a:gd name="connsiteY31" fmla="*/ 39053 h 198829"/>
                <a:gd name="connsiteX32" fmla="*/ 23660 w 189023"/>
                <a:gd name="connsiteY32" fmla="*/ 56026 h 198829"/>
                <a:gd name="connsiteX33" fmla="*/ 33690 w 189023"/>
                <a:gd name="connsiteY33" fmla="*/ 89973 h 198829"/>
                <a:gd name="connsiteX34" fmla="*/ 22203 w 189023"/>
                <a:gd name="connsiteY34" fmla="*/ 113376 h 198829"/>
                <a:gd name="connsiteX35" fmla="*/ 10544 w 189023"/>
                <a:gd name="connsiteY35" fmla="*/ 144409 h 198829"/>
                <a:gd name="connsiteX36" fmla="*/ 2143 w 189023"/>
                <a:gd name="connsiteY36" fmla="*/ 167126 h 198829"/>
                <a:gd name="connsiteX37" fmla="*/ 0 w 189023"/>
                <a:gd name="connsiteY37" fmla="*/ 188900 h 198829"/>
                <a:gd name="connsiteX38" fmla="*/ 0 w 189023"/>
                <a:gd name="connsiteY38" fmla="*/ 189500 h 198829"/>
                <a:gd name="connsiteX39" fmla="*/ 5058 w 189023"/>
                <a:gd name="connsiteY39" fmla="*/ 188214 h 198829"/>
                <a:gd name="connsiteX40" fmla="*/ 10544 w 189023"/>
                <a:gd name="connsiteY40" fmla="*/ 184013 h 19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89023" h="198829">
                  <a:moveTo>
                    <a:pt x="10544" y="184013"/>
                  </a:moveTo>
                  <a:cubicBezTo>
                    <a:pt x="14573" y="184013"/>
                    <a:pt x="12173" y="189672"/>
                    <a:pt x="17831" y="187271"/>
                  </a:cubicBezTo>
                  <a:cubicBezTo>
                    <a:pt x="23489" y="184871"/>
                    <a:pt x="28375" y="184871"/>
                    <a:pt x="33176" y="188128"/>
                  </a:cubicBezTo>
                  <a:cubicBezTo>
                    <a:pt x="38062" y="191386"/>
                    <a:pt x="42091" y="192157"/>
                    <a:pt x="47749" y="192157"/>
                  </a:cubicBezTo>
                  <a:cubicBezTo>
                    <a:pt x="53407" y="192157"/>
                    <a:pt x="103556" y="192157"/>
                    <a:pt x="103556" y="192157"/>
                  </a:cubicBezTo>
                  <a:lnTo>
                    <a:pt x="109214" y="197815"/>
                  </a:lnTo>
                  <a:cubicBezTo>
                    <a:pt x="109214" y="197815"/>
                    <a:pt x="139903" y="195415"/>
                    <a:pt x="144789" y="197815"/>
                  </a:cubicBezTo>
                  <a:cubicBezTo>
                    <a:pt x="149676" y="200216"/>
                    <a:pt x="165021" y="197815"/>
                    <a:pt x="169821" y="196186"/>
                  </a:cubicBezTo>
                  <a:cubicBezTo>
                    <a:pt x="170679" y="195929"/>
                    <a:pt x="172222" y="195501"/>
                    <a:pt x="174279" y="195158"/>
                  </a:cubicBezTo>
                  <a:lnTo>
                    <a:pt x="155848" y="169954"/>
                  </a:lnTo>
                  <a:lnTo>
                    <a:pt x="157477" y="116205"/>
                  </a:lnTo>
                  <a:lnTo>
                    <a:pt x="181480" y="117062"/>
                  </a:lnTo>
                  <a:lnTo>
                    <a:pt x="185595" y="112948"/>
                  </a:lnTo>
                  <a:lnTo>
                    <a:pt x="189024" y="80801"/>
                  </a:lnTo>
                  <a:cubicBezTo>
                    <a:pt x="187738" y="80201"/>
                    <a:pt x="186280" y="79943"/>
                    <a:pt x="184652" y="80629"/>
                  </a:cubicBezTo>
                  <a:cubicBezTo>
                    <a:pt x="179680" y="82772"/>
                    <a:pt x="175307" y="82086"/>
                    <a:pt x="170336" y="82086"/>
                  </a:cubicBezTo>
                  <a:cubicBezTo>
                    <a:pt x="165364" y="82086"/>
                    <a:pt x="164592" y="87144"/>
                    <a:pt x="161763" y="86373"/>
                  </a:cubicBezTo>
                  <a:cubicBezTo>
                    <a:pt x="158934" y="85687"/>
                    <a:pt x="161077" y="77029"/>
                    <a:pt x="161763" y="73429"/>
                  </a:cubicBezTo>
                  <a:cubicBezTo>
                    <a:pt x="162449" y="69828"/>
                    <a:pt x="157477" y="63398"/>
                    <a:pt x="153876" y="60484"/>
                  </a:cubicBezTo>
                  <a:cubicBezTo>
                    <a:pt x="150276" y="57655"/>
                    <a:pt x="158162" y="39653"/>
                    <a:pt x="156019" y="37510"/>
                  </a:cubicBezTo>
                  <a:cubicBezTo>
                    <a:pt x="153876" y="35367"/>
                    <a:pt x="153191" y="29623"/>
                    <a:pt x="153191" y="24651"/>
                  </a:cubicBezTo>
                  <a:cubicBezTo>
                    <a:pt x="153191" y="19593"/>
                    <a:pt x="149590" y="22508"/>
                    <a:pt x="142475" y="22508"/>
                  </a:cubicBezTo>
                  <a:cubicBezTo>
                    <a:pt x="135274" y="22508"/>
                    <a:pt x="134588" y="18907"/>
                    <a:pt x="134588" y="18907"/>
                  </a:cubicBezTo>
                  <a:cubicBezTo>
                    <a:pt x="134588" y="18907"/>
                    <a:pt x="126016" y="16764"/>
                    <a:pt x="121644" y="18907"/>
                  </a:cubicBezTo>
                  <a:cubicBezTo>
                    <a:pt x="117358" y="21050"/>
                    <a:pt x="118043" y="33995"/>
                    <a:pt x="115214" y="33309"/>
                  </a:cubicBezTo>
                  <a:cubicBezTo>
                    <a:pt x="112385" y="32538"/>
                    <a:pt x="103727" y="33995"/>
                    <a:pt x="96612" y="36138"/>
                  </a:cubicBezTo>
                  <a:cubicBezTo>
                    <a:pt x="89411" y="38281"/>
                    <a:pt x="86582" y="34681"/>
                    <a:pt x="82982" y="26108"/>
                  </a:cubicBezTo>
                  <a:cubicBezTo>
                    <a:pt x="79381" y="17536"/>
                    <a:pt x="75095" y="20365"/>
                    <a:pt x="76552" y="13935"/>
                  </a:cubicBezTo>
                  <a:cubicBezTo>
                    <a:pt x="78010" y="7506"/>
                    <a:pt x="73724" y="305"/>
                    <a:pt x="73724" y="305"/>
                  </a:cubicBezTo>
                  <a:cubicBezTo>
                    <a:pt x="73724" y="305"/>
                    <a:pt x="26403" y="-381"/>
                    <a:pt x="21345" y="305"/>
                  </a:cubicBezTo>
                  <a:cubicBezTo>
                    <a:pt x="19288" y="562"/>
                    <a:pt x="15773" y="2791"/>
                    <a:pt x="12173" y="5277"/>
                  </a:cubicBezTo>
                  <a:cubicBezTo>
                    <a:pt x="15087" y="16335"/>
                    <a:pt x="24260" y="34681"/>
                    <a:pt x="26318" y="39053"/>
                  </a:cubicBezTo>
                  <a:cubicBezTo>
                    <a:pt x="28461" y="43596"/>
                    <a:pt x="23660" y="47625"/>
                    <a:pt x="23660" y="56026"/>
                  </a:cubicBezTo>
                  <a:cubicBezTo>
                    <a:pt x="23660" y="64427"/>
                    <a:pt x="32747" y="79686"/>
                    <a:pt x="33690" y="89973"/>
                  </a:cubicBezTo>
                  <a:cubicBezTo>
                    <a:pt x="34633" y="100260"/>
                    <a:pt x="27946" y="106689"/>
                    <a:pt x="22203" y="113376"/>
                  </a:cubicBezTo>
                  <a:cubicBezTo>
                    <a:pt x="16459" y="120063"/>
                    <a:pt x="10544" y="135150"/>
                    <a:pt x="10544" y="144409"/>
                  </a:cubicBezTo>
                  <a:cubicBezTo>
                    <a:pt x="10544" y="153753"/>
                    <a:pt x="1972" y="162840"/>
                    <a:pt x="2143" y="167126"/>
                  </a:cubicBezTo>
                  <a:cubicBezTo>
                    <a:pt x="2400" y="171412"/>
                    <a:pt x="943" y="184099"/>
                    <a:pt x="0" y="188900"/>
                  </a:cubicBezTo>
                  <a:cubicBezTo>
                    <a:pt x="0" y="189071"/>
                    <a:pt x="0" y="189328"/>
                    <a:pt x="0" y="189500"/>
                  </a:cubicBezTo>
                  <a:lnTo>
                    <a:pt x="5058" y="188214"/>
                  </a:lnTo>
                  <a:cubicBezTo>
                    <a:pt x="4801" y="188043"/>
                    <a:pt x="6429" y="184013"/>
                    <a:pt x="10544" y="184013"/>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Freeform 49">
              <a:extLst>
                <a:ext uri="{FF2B5EF4-FFF2-40B4-BE49-F238E27FC236}">
                  <a16:creationId xmlns:a16="http://schemas.microsoft.com/office/drawing/2014/main" id="{057D90DF-9618-6CA3-2B91-A9889DF205D1}"/>
                </a:ext>
              </a:extLst>
            </p:cNvPr>
            <p:cNvSpPr/>
            <p:nvPr/>
          </p:nvSpPr>
          <p:spPr>
            <a:xfrm>
              <a:off x="6267535" y="4512478"/>
              <a:ext cx="186108" cy="162371"/>
            </a:xfrm>
            <a:custGeom>
              <a:avLst/>
              <a:gdLst>
                <a:gd name="connsiteX0" fmla="*/ 143161 w 186108"/>
                <a:gd name="connsiteY0" fmla="*/ 6686 h 162371"/>
                <a:gd name="connsiteX1" fmla="*/ 131502 w 186108"/>
                <a:gd name="connsiteY1" fmla="*/ 0 h 162371"/>
                <a:gd name="connsiteX2" fmla="*/ 112042 w 186108"/>
                <a:gd name="connsiteY2" fmla="*/ 2914 h 162371"/>
                <a:gd name="connsiteX3" fmla="*/ 107756 w 186108"/>
                <a:gd name="connsiteY3" fmla="*/ 13630 h 162371"/>
                <a:gd name="connsiteX4" fmla="*/ 105613 w 186108"/>
                <a:gd name="connsiteY4" fmla="*/ 22202 h 162371"/>
                <a:gd name="connsiteX5" fmla="*/ 104927 w 186108"/>
                <a:gd name="connsiteY5" fmla="*/ 40119 h 162371"/>
                <a:gd name="connsiteX6" fmla="*/ 101327 w 186108"/>
                <a:gd name="connsiteY6" fmla="*/ 55207 h 162371"/>
                <a:gd name="connsiteX7" fmla="*/ 112042 w 186108"/>
                <a:gd name="connsiteY7" fmla="*/ 68151 h 162371"/>
                <a:gd name="connsiteX8" fmla="*/ 122758 w 186108"/>
                <a:gd name="connsiteY8" fmla="*/ 64551 h 162371"/>
                <a:gd name="connsiteX9" fmla="*/ 124901 w 186108"/>
                <a:gd name="connsiteY9" fmla="*/ 76038 h 162371"/>
                <a:gd name="connsiteX10" fmla="*/ 122072 w 186108"/>
                <a:gd name="connsiteY10" fmla="*/ 83239 h 162371"/>
                <a:gd name="connsiteX11" fmla="*/ 110585 w 186108"/>
                <a:gd name="connsiteY11" fmla="*/ 83239 h 162371"/>
                <a:gd name="connsiteX12" fmla="*/ 104156 w 186108"/>
                <a:gd name="connsiteY12" fmla="*/ 69609 h 162371"/>
                <a:gd name="connsiteX13" fmla="*/ 91983 w 186108"/>
                <a:gd name="connsiteY13" fmla="*/ 66780 h 162371"/>
                <a:gd name="connsiteX14" fmla="*/ 83410 w 186108"/>
                <a:gd name="connsiteY14" fmla="*/ 57436 h 162371"/>
                <a:gd name="connsiteX15" fmla="*/ 77667 w 186108"/>
                <a:gd name="connsiteY15" fmla="*/ 60264 h 162371"/>
                <a:gd name="connsiteX16" fmla="*/ 70466 w 186108"/>
                <a:gd name="connsiteY16" fmla="*/ 62408 h 162371"/>
                <a:gd name="connsiteX17" fmla="*/ 56836 w 186108"/>
                <a:gd name="connsiteY17" fmla="*/ 58121 h 162371"/>
                <a:gd name="connsiteX18" fmla="*/ 51778 w 186108"/>
                <a:gd name="connsiteY18" fmla="*/ 50235 h 162371"/>
                <a:gd name="connsiteX19" fmla="*/ 41748 w 186108"/>
                <a:gd name="connsiteY19" fmla="*/ 50921 h 162371"/>
                <a:gd name="connsiteX20" fmla="*/ 37462 w 186108"/>
                <a:gd name="connsiteY20" fmla="*/ 47320 h 162371"/>
                <a:gd name="connsiteX21" fmla="*/ 33176 w 186108"/>
                <a:gd name="connsiteY21" fmla="*/ 43205 h 162371"/>
                <a:gd name="connsiteX22" fmla="*/ 29747 w 186108"/>
                <a:gd name="connsiteY22" fmla="*/ 75352 h 162371"/>
                <a:gd name="connsiteX23" fmla="*/ 25632 w 186108"/>
                <a:gd name="connsiteY23" fmla="*/ 79467 h 162371"/>
                <a:gd name="connsiteX24" fmla="*/ 1629 w 186108"/>
                <a:gd name="connsiteY24" fmla="*/ 78610 h 162371"/>
                <a:gd name="connsiteX25" fmla="*/ 0 w 186108"/>
                <a:gd name="connsiteY25" fmla="*/ 132359 h 162371"/>
                <a:gd name="connsiteX26" fmla="*/ 18431 w 186108"/>
                <a:gd name="connsiteY26" fmla="*/ 157563 h 162371"/>
                <a:gd name="connsiteX27" fmla="*/ 47920 w 186108"/>
                <a:gd name="connsiteY27" fmla="*/ 156191 h 162371"/>
                <a:gd name="connsiteX28" fmla="*/ 49206 w 186108"/>
                <a:gd name="connsiteY28" fmla="*/ 159877 h 162371"/>
                <a:gd name="connsiteX29" fmla="*/ 57436 w 186108"/>
                <a:gd name="connsiteY29" fmla="*/ 158591 h 162371"/>
                <a:gd name="connsiteX30" fmla="*/ 78010 w 186108"/>
                <a:gd name="connsiteY30" fmla="*/ 161935 h 162371"/>
                <a:gd name="connsiteX31" fmla="*/ 94726 w 186108"/>
                <a:gd name="connsiteY31" fmla="*/ 143760 h 162371"/>
                <a:gd name="connsiteX32" fmla="*/ 109557 w 186108"/>
                <a:gd name="connsiteY32" fmla="*/ 132274 h 162371"/>
                <a:gd name="connsiteX33" fmla="*/ 118643 w 186108"/>
                <a:gd name="connsiteY33" fmla="*/ 124130 h 162371"/>
                <a:gd name="connsiteX34" fmla="*/ 132531 w 186108"/>
                <a:gd name="connsiteY34" fmla="*/ 123701 h 162371"/>
                <a:gd name="connsiteX35" fmla="*/ 133474 w 186108"/>
                <a:gd name="connsiteY35" fmla="*/ 123701 h 162371"/>
                <a:gd name="connsiteX36" fmla="*/ 130130 w 186108"/>
                <a:gd name="connsiteY36" fmla="*/ 111785 h 162371"/>
                <a:gd name="connsiteX37" fmla="*/ 174879 w 186108"/>
                <a:gd name="connsiteY37" fmla="*/ 95583 h 162371"/>
                <a:gd name="connsiteX38" fmla="*/ 172050 w 186108"/>
                <a:gd name="connsiteY38" fmla="*/ 88468 h 162371"/>
                <a:gd name="connsiteX39" fmla="*/ 174536 w 186108"/>
                <a:gd name="connsiteY39" fmla="*/ 72780 h 162371"/>
                <a:gd name="connsiteX40" fmla="*/ 181137 w 186108"/>
                <a:gd name="connsiteY40" fmla="*/ 68580 h 162371"/>
                <a:gd name="connsiteX41" fmla="*/ 180280 w 186108"/>
                <a:gd name="connsiteY41" fmla="*/ 42091 h 162371"/>
                <a:gd name="connsiteX42" fmla="*/ 186109 w 186108"/>
                <a:gd name="connsiteY42" fmla="*/ 38747 h 162371"/>
                <a:gd name="connsiteX43" fmla="*/ 178651 w 186108"/>
                <a:gd name="connsiteY43" fmla="*/ 21345 h 162371"/>
                <a:gd name="connsiteX44" fmla="*/ 157991 w 186108"/>
                <a:gd name="connsiteY44" fmla="*/ 12259 h 162371"/>
                <a:gd name="connsiteX45" fmla="*/ 143161 w 186108"/>
                <a:gd name="connsiteY45" fmla="*/ 6686 h 16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6108" h="162371">
                  <a:moveTo>
                    <a:pt x="143161" y="6686"/>
                  </a:moveTo>
                  <a:cubicBezTo>
                    <a:pt x="141017" y="6686"/>
                    <a:pt x="135874" y="3258"/>
                    <a:pt x="131502" y="0"/>
                  </a:cubicBezTo>
                  <a:cubicBezTo>
                    <a:pt x="128416" y="3514"/>
                    <a:pt x="117443" y="2914"/>
                    <a:pt x="112042" y="2914"/>
                  </a:cubicBezTo>
                  <a:cubicBezTo>
                    <a:pt x="106299" y="2914"/>
                    <a:pt x="111357" y="10801"/>
                    <a:pt x="107756" y="13630"/>
                  </a:cubicBezTo>
                  <a:cubicBezTo>
                    <a:pt x="104156" y="16545"/>
                    <a:pt x="102698" y="20831"/>
                    <a:pt x="105613" y="22202"/>
                  </a:cubicBezTo>
                  <a:cubicBezTo>
                    <a:pt x="108442" y="23660"/>
                    <a:pt x="104927" y="35833"/>
                    <a:pt x="104927" y="40119"/>
                  </a:cubicBezTo>
                  <a:cubicBezTo>
                    <a:pt x="104927" y="44405"/>
                    <a:pt x="99184" y="53749"/>
                    <a:pt x="101327" y="55207"/>
                  </a:cubicBezTo>
                  <a:cubicBezTo>
                    <a:pt x="103470" y="56664"/>
                    <a:pt x="107070" y="66694"/>
                    <a:pt x="112042" y="68151"/>
                  </a:cubicBezTo>
                  <a:cubicBezTo>
                    <a:pt x="117100" y="69609"/>
                    <a:pt x="120615" y="64551"/>
                    <a:pt x="122758" y="64551"/>
                  </a:cubicBezTo>
                  <a:cubicBezTo>
                    <a:pt x="124901" y="64551"/>
                    <a:pt x="124901" y="70980"/>
                    <a:pt x="124901" y="76038"/>
                  </a:cubicBezTo>
                  <a:cubicBezTo>
                    <a:pt x="124901" y="81096"/>
                    <a:pt x="122072" y="83239"/>
                    <a:pt x="122072" y="83239"/>
                  </a:cubicBezTo>
                  <a:cubicBezTo>
                    <a:pt x="122072" y="83239"/>
                    <a:pt x="114186" y="86154"/>
                    <a:pt x="110585" y="83239"/>
                  </a:cubicBezTo>
                  <a:cubicBezTo>
                    <a:pt x="106985" y="80410"/>
                    <a:pt x="104156" y="72523"/>
                    <a:pt x="104156" y="69609"/>
                  </a:cubicBezTo>
                  <a:cubicBezTo>
                    <a:pt x="104156" y="66780"/>
                    <a:pt x="95583" y="66780"/>
                    <a:pt x="91983" y="66780"/>
                  </a:cubicBezTo>
                  <a:cubicBezTo>
                    <a:pt x="88382" y="66780"/>
                    <a:pt x="84782" y="60350"/>
                    <a:pt x="83410" y="57436"/>
                  </a:cubicBezTo>
                  <a:cubicBezTo>
                    <a:pt x="81953" y="54607"/>
                    <a:pt x="77667" y="58121"/>
                    <a:pt x="77667" y="60264"/>
                  </a:cubicBezTo>
                  <a:cubicBezTo>
                    <a:pt x="77667" y="62408"/>
                    <a:pt x="74066" y="62408"/>
                    <a:pt x="70466" y="62408"/>
                  </a:cubicBezTo>
                  <a:cubicBezTo>
                    <a:pt x="66865" y="62408"/>
                    <a:pt x="59750" y="56664"/>
                    <a:pt x="56836" y="58121"/>
                  </a:cubicBezTo>
                  <a:cubicBezTo>
                    <a:pt x="54007" y="59579"/>
                    <a:pt x="51092" y="53064"/>
                    <a:pt x="51778" y="50235"/>
                  </a:cubicBezTo>
                  <a:cubicBezTo>
                    <a:pt x="52464" y="47406"/>
                    <a:pt x="44577" y="49549"/>
                    <a:pt x="41748" y="50921"/>
                  </a:cubicBezTo>
                  <a:cubicBezTo>
                    <a:pt x="38919" y="52378"/>
                    <a:pt x="37462" y="47320"/>
                    <a:pt x="37462" y="47320"/>
                  </a:cubicBezTo>
                  <a:cubicBezTo>
                    <a:pt x="37462" y="47320"/>
                    <a:pt x="35833" y="44405"/>
                    <a:pt x="33176" y="43205"/>
                  </a:cubicBezTo>
                  <a:lnTo>
                    <a:pt x="29747" y="75352"/>
                  </a:lnTo>
                  <a:lnTo>
                    <a:pt x="25632" y="79467"/>
                  </a:lnTo>
                  <a:lnTo>
                    <a:pt x="1629" y="78610"/>
                  </a:lnTo>
                  <a:lnTo>
                    <a:pt x="0" y="132359"/>
                  </a:lnTo>
                  <a:lnTo>
                    <a:pt x="18431" y="157563"/>
                  </a:lnTo>
                  <a:cubicBezTo>
                    <a:pt x="28032" y="155591"/>
                    <a:pt x="47920" y="152847"/>
                    <a:pt x="47920" y="156191"/>
                  </a:cubicBezTo>
                  <a:cubicBezTo>
                    <a:pt x="47920" y="157219"/>
                    <a:pt x="48435" y="158505"/>
                    <a:pt x="49206" y="159877"/>
                  </a:cubicBezTo>
                  <a:cubicBezTo>
                    <a:pt x="52549" y="159106"/>
                    <a:pt x="55721" y="158420"/>
                    <a:pt x="57436" y="158591"/>
                  </a:cubicBezTo>
                  <a:cubicBezTo>
                    <a:pt x="61293" y="159020"/>
                    <a:pt x="74152" y="163820"/>
                    <a:pt x="78010" y="161935"/>
                  </a:cubicBezTo>
                  <a:cubicBezTo>
                    <a:pt x="81867" y="160048"/>
                    <a:pt x="88554" y="145647"/>
                    <a:pt x="94726" y="143760"/>
                  </a:cubicBezTo>
                  <a:cubicBezTo>
                    <a:pt x="100984" y="141875"/>
                    <a:pt x="109557" y="135188"/>
                    <a:pt x="109557" y="132274"/>
                  </a:cubicBezTo>
                  <a:cubicBezTo>
                    <a:pt x="109557" y="129359"/>
                    <a:pt x="109557" y="126530"/>
                    <a:pt x="118643" y="124130"/>
                  </a:cubicBezTo>
                  <a:lnTo>
                    <a:pt x="132531" y="123701"/>
                  </a:lnTo>
                  <a:lnTo>
                    <a:pt x="133474" y="123701"/>
                  </a:lnTo>
                  <a:lnTo>
                    <a:pt x="130130" y="111785"/>
                  </a:lnTo>
                  <a:cubicBezTo>
                    <a:pt x="130130" y="111785"/>
                    <a:pt x="172479" y="95926"/>
                    <a:pt x="174879" y="95583"/>
                  </a:cubicBezTo>
                  <a:cubicBezTo>
                    <a:pt x="172993" y="91811"/>
                    <a:pt x="171107" y="88983"/>
                    <a:pt x="172050" y="88468"/>
                  </a:cubicBezTo>
                  <a:cubicBezTo>
                    <a:pt x="173679" y="87697"/>
                    <a:pt x="174536" y="76038"/>
                    <a:pt x="174536" y="72780"/>
                  </a:cubicBezTo>
                  <a:cubicBezTo>
                    <a:pt x="174536" y="69437"/>
                    <a:pt x="184480" y="71923"/>
                    <a:pt x="181137" y="68580"/>
                  </a:cubicBezTo>
                  <a:cubicBezTo>
                    <a:pt x="177794" y="65322"/>
                    <a:pt x="178651" y="46291"/>
                    <a:pt x="180280" y="42091"/>
                  </a:cubicBezTo>
                  <a:cubicBezTo>
                    <a:pt x="181908" y="37976"/>
                    <a:pt x="186109" y="42091"/>
                    <a:pt x="186109" y="38747"/>
                  </a:cubicBezTo>
                  <a:cubicBezTo>
                    <a:pt x="186109" y="35404"/>
                    <a:pt x="181137" y="24689"/>
                    <a:pt x="178651" y="21345"/>
                  </a:cubicBezTo>
                  <a:cubicBezTo>
                    <a:pt x="176851" y="18945"/>
                    <a:pt x="162106" y="13030"/>
                    <a:pt x="157991" y="12259"/>
                  </a:cubicBezTo>
                  <a:cubicBezTo>
                    <a:pt x="153962" y="11658"/>
                    <a:pt x="147275" y="6686"/>
                    <a:pt x="143161" y="6686"/>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C38EAFBC-3C60-17F1-2082-8B4A6BBEDE60}"/>
                </a:ext>
              </a:extLst>
            </p:cNvPr>
            <p:cNvSpPr/>
            <p:nvPr/>
          </p:nvSpPr>
          <p:spPr>
            <a:xfrm>
              <a:off x="6378121" y="4396235"/>
              <a:ext cx="31087" cy="26404"/>
            </a:xfrm>
            <a:custGeom>
              <a:avLst/>
              <a:gdLst>
                <a:gd name="connsiteX0" fmla="*/ 25803 w 31087"/>
                <a:gd name="connsiteY0" fmla="*/ 0 h 26404"/>
                <a:gd name="connsiteX1" fmla="*/ 16888 w 31087"/>
                <a:gd name="connsiteY1" fmla="*/ 2914 h 26404"/>
                <a:gd name="connsiteX2" fmla="*/ 8830 w 31087"/>
                <a:gd name="connsiteY2" fmla="*/ 4372 h 26404"/>
                <a:gd name="connsiteX3" fmla="*/ 6858 w 31087"/>
                <a:gd name="connsiteY3" fmla="*/ 5915 h 26404"/>
                <a:gd name="connsiteX4" fmla="*/ 3600 w 31087"/>
                <a:gd name="connsiteY4" fmla="*/ 16287 h 26404"/>
                <a:gd name="connsiteX5" fmla="*/ 0 w 31087"/>
                <a:gd name="connsiteY5" fmla="*/ 20917 h 26404"/>
                <a:gd name="connsiteX6" fmla="*/ 3258 w 31087"/>
                <a:gd name="connsiteY6" fmla="*/ 25632 h 26404"/>
                <a:gd name="connsiteX7" fmla="*/ 8573 w 31087"/>
                <a:gd name="connsiteY7" fmla="*/ 26146 h 26404"/>
                <a:gd name="connsiteX8" fmla="*/ 16888 w 31087"/>
                <a:gd name="connsiteY8" fmla="*/ 21174 h 26404"/>
                <a:gd name="connsiteX9" fmla="*/ 30947 w 31087"/>
                <a:gd name="connsiteY9" fmla="*/ 17830 h 26404"/>
                <a:gd name="connsiteX10" fmla="*/ 28461 w 31087"/>
                <a:gd name="connsiteY10" fmla="*/ 7115 h 26404"/>
                <a:gd name="connsiteX11" fmla="*/ 25803 w 31087"/>
                <a:gd name="connsiteY11" fmla="*/ 0 h 2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087" h="26404">
                  <a:moveTo>
                    <a:pt x="25803" y="0"/>
                  </a:moveTo>
                  <a:cubicBezTo>
                    <a:pt x="22203" y="1029"/>
                    <a:pt x="18431" y="2143"/>
                    <a:pt x="16888" y="2914"/>
                  </a:cubicBezTo>
                  <a:cubicBezTo>
                    <a:pt x="14573" y="4115"/>
                    <a:pt x="13373" y="4801"/>
                    <a:pt x="8830" y="4372"/>
                  </a:cubicBezTo>
                  <a:cubicBezTo>
                    <a:pt x="8315" y="5057"/>
                    <a:pt x="7629" y="5572"/>
                    <a:pt x="6858" y="5915"/>
                  </a:cubicBezTo>
                  <a:cubicBezTo>
                    <a:pt x="2915" y="7372"/>
                    <a:pt x="3600" y="16287"/>
                    <a:pt x="3600" y="16287"/>
                  </a:cubicBezTo>
                  <a:cubicBezTo>
                    <a:pt x="3600" y="16287"/>
                    <a:pt x="0" y="16631"/>
                    <a:pt x="0" y="20917"/>
                  </a:cubicBezTo>
                  <a:cubicBezTo>
                    <a:pt x="0" y="23831"/>
                    <a:pt x="1972" y="25117"/>
                    <a:pt x="3258" y="25632"/>
                  </a:cubicBezTo>
                  <a:cubicBezTo>
                    <a:pt x="5315" y="25718"/>
                    <a:pt x="7115" y="25889"/>
                    <a:pt x="8573" y="26146"/>
                  </a:cubicBezTo>
                  <a:cubicBezTo>
                    <a:pt x="17659" y="27775"/>
                    <a:pt x="16888" y="21174"/>
                    <a:pt x="16888" y="21174"/>
                  </a:cubicBezTo>
                  <a:cubicBezTo>
                    <a:pt x="16888" y="21174"/>
                    <a:pt x="30090" y="22031"/>
                    <a:pt x="30947" y="17830"/>
                  </a:cubicBezTo>
                  <a:cubicBezTo>
                    <a:pt x="31804" y="13716"/>
                    <a:pt x="28461" y="7115"/>
                    <a:pt x="28461" y="7115"/>
                  </a:cubicBezTo>
                  <a:lnTo>
                    <a:pt x="25803" y="0"/>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B1977EB7-401E-DC43-C39A-BD2963502B65}"/>
                </a:ext>
              </a:extLst>
            </p:cNvPr>
            <p:cNvSpPr/>
            <p:nvPr/>
          </p:nvSpPr>
          <p:spPr>
            <a:xfrm>
              <a:off x="6572802" y="4181495"/>
              <a:ext cx="167031" cy="223054"/>
            </a:xfrm>
            <a:custGeom>
              <a:avLst/>
              <a:gdLst>
                <a:gd name="connsiteX0" fmla="*/ 39091 w 167031"/>
                <a:gd name="connsiteY0" fmla="*/ 40289 h 223054"/>
                <a:gd name="connsiteX1" fmla="*/ 49806 w 167031"/>
                <a:gd name="connsiteY1" fmla="*/ 49976 h 223054"/>
                <a:gd name="connsiteX2" fmla="*/ 82467 w 167031"/>
                <a:gd name="connsiteY2" fmla="*/ 61463 h 223054"/>
                <a:gd name="connsiteX3" fmla="*/ 104670 w 167031"/>
                <a:gd name="connsiteY3" fmla="*/ 66435 h 223054"/>
                <a:gd name="connsiteX4" fmla="*/ 110414 w 167031"/>
                <a:gd name="connsiteY4" fmla="*/ 70035 h 223054"/>
                <a:gd name="connsiteX5" fmla="*/ 67380 w 167031"/>
                <a:gd name="connsiteY5" fmla="*/ 113069 h 223054"/>
                <a:gd name="connsiteX6" fmla="*/ 49463 w 167031"/>
                <a:gd name="connsiteY6" fmla="*/ 116327 h 223054"/>
                <a:gd name="connsiteX7" fmla="*/ 28289 w 167031"/>
                <a:gd name="connsiteY7" fmla="*/ 127471 h 223054"/>
                <a:gd name="connsiteX8" fmla="*/ 15173 w 167031"/>
                <a:gd name="connsiteY8" fmla="*/ 129529 h 223054"/>
                <a:gd name="connsiteX9" fmla="*/ 7458 w 167031"/>
                <a:gd name="connsiteY9" fmla="*/ 140844 h 223054"/>
                <a:gd name="connsiteX10" fmla="*/ 0 w 167031"/>
                <a:gd name="connsiteY10" fmla="*/ 152417 h 223054"/>
                <a:gd name="connsiteX11" fmla="*/ 857 w 167031"/>
                <a:gd name="connsiteY11" fmla="*/ 210367 h 223054"/>
                <a:gd name="connsiteX12" fmla="*/ 8915 w 167031"/>
                <a:gd name="connsiteY12" fmla="*/ 223054 h 223054"/>
                <a:gd name="connsiteX13" fmla="*/ 44834 w 167031"/>
                <a:gd name="connsiteY13" fmla="*/ 185164 h 223054"/>
                <a:gd name="connsiteX14" fmla="*/ 73038 w 167031"/>
                <a:gd name="connsiteY14" fmla="*/ 163647 h 223054"/>
                <a:gd name="connsiteX15" fmla="*/ 113243 w 167031"/>
                <a:gd name="connsiteY15" fmla="*/ 124214 h 223054"/>
                <a:gd name="connsiteX16" fmla="*/ 131845 w 167031"/>
                <a:gd name="connsiteY16" fmla="*/ 94381 h 223054"/>
                <a:gd name="connsiteX17" fmla="*/ 146418 w 167031"/>
                <a:gd name="connsiteY17" fmla="*/ 69264 h 223054"/>
                <a:gd name="connsiteX18" fmla="*/ 161506 w 167031"/>
                <a:gd name="connsiteY18" fmla="*/ 37203 h 223054"/>
                <a:gd name="connsiteX19" fmla="*/ 166992 w 167031"/>
                <a:gd name="connsiteY19" fmla="*/ 8999 h 223054"/>
                <a:gd name="connsiteX20" fmla="*/ 156448 w 167031"/>
                <a:gd name="connsiteY20" fmla="*/ 3513 h 223054"/>
                <a:gd name="connsiteX21" fmla="*/ 120101 w 167031"/>
                <a:gd name="connsiteY21" fmla="*/ 13285 h 223054"/>
                <a:gd name="connsiteX22" fmla="*/ 94298 w 167031"/>
                <a:gd name="connsiteY22" fmla="*/ 19286 h 223054"/>
                <a:gd name="connsiteX23" fmla="*/ 73295 w 167031"/>
                <a:gd name="connsiteY23" fmla="*/ 23144 h 223054"/>
                <a:gd name="connsiteX24" fmla="*/ 46549 w 167031"/>
                <a:gd name="connsiteY24" fmla="*/ 21001 h 223054"/>
                <a:gd name="connsiteX25" fmla="*/ 38233 w 167031"/>
                <a:gd name="connsiteY25" fmla="*/ 11742 h 223054"/>
                <a:gd name="connsiteX26" fmla="*/ 29061 w 167031"/>
                <a:gd name="connsiteY26" fmla="*/ 25716 h 223054"/>
                <a:gd name="connsiteX27" fmla="*/ 39091 w 167031"/>
                <a:gd name="connsiteY27" fmla="*/ 40289 h 22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7031" h="223054">
                  <a:moveTo>
                    <a:pt x="39091" y="40289"/>
                  </a:moveTo>
                  <a:cubicBezTo>
                    <a:pt x="41920" y="41746"/>
                    <a:pt x="46634" y="49204"/>
                    <a:pt x="49806" y="49976"/>
                  </a:cubicBezTo>
                  <a:cubicBezTo>
                    <a:pt x="53064" y="50662"/>
                    <a:pt x="70980" y="56748"/>
                    <a:pt x="82467" y="61463"/>
                  </a:cubicBezTo>
                  <a:cubicBezTo>
                    <a:pt x="93955" y="66092"/>
                    <a:pt x="101070" y="66435"/>
                    <a:pt x="104670" y="66435"/>
                  </a:cubicBezTo>
                  <a:cubicBezTo>
                    <a:pt x="108271" y="66435"/>
                    <a:pt x="113671" y="67549"/>
                    <a:pt x="110414" y="70035"/>
                  </a:cubicBezTo>
                  <a:cubicBezTo>
                    <a:pt x="107156" y="72521"/>
                    <a:pt x="72009" y="108012"/>
                    <a:pt x="67380" y="113069"/>
                  </a:cubicBezTo>
                  <a:cubicBezTo>
                    <a:pt x="62751" y="118041"/>
                    <a:pt x="59836" y="116327"/>
                    <a:pt x="49463" y="116327"/>
                  </a:cubicBezTo>
                  <a:cubicBezTo>
                    <a:pt x="39091" y="116327"/>
                    <a:pt x="31204" y="127814"/>
                    <a:pt x="28289" y="127471"/>
                  </a:cubicBezTo>
                  <a:cubicBezTo>
                    <a:pt x="26575" y="127214"/>
                    <a:pt x="20488" y="128328"/>
                    <a:pt x="15173" y="129529"/>
                  </a:cubicBezTo>
                  <a:lnTo>
                    <a:pt x="7458" y="140844"/>
                  </a:lnTo>
                  <a:lnTo>
                    <a:pt x="0" y="152417"/>
                  </a:lnTo>
                  <a:lnTo>
                    <a:pt x="857" y="210367"/>
                  </a:lnTo>
                  <a:lnTo>
                    <a:pt x="8915" y="223054"/>
                  </a:lnTo>
                  <a:cubicBezTo>
                    <a:pt x="15259" y="214568"/>
                    <a:pt x="32233" y="198366"/>
                    <a:pt x="44834" y="185164"/>
                  </a:cubicBezTo>
                  <a:cubicBezTo>
                    <a:pt x="58465" y="170848"/>
                    <a:pt x="65408" y="167505"/>
                    <a:pt x="73038" y="163647"/>
                  </a:cubicBezTo>
                  <a:cubicBezTo>
                    <a:pt x="80667" y="159790"/>
                    <a:pt x="100041" y="140930"/>
                    <a:pt x="113243" y="124214"/>
                  </a:cubicBezTo>
                  <a:cubicBezTo>
                    <a:pt x="121558" y="113669"/>
                    <a:pt x="130645" y="102011"/>
                    <a:pt x="131845" y="94381"/>
                  </a:cubicBezTo>
                  <a:cubicBezTo>
                    <a:pt x="133045" y="86752"/>
                    <a:pt x="140675" y="76722"/>
                    <a:pt x="146418" y="69264"/>
                  </a:cubicBezTo>
                  <a:cubicBezTo>
                    <a:pt x="152162" y="61892"/>
                    <a:pt x="161677" y="42946"/>
                    <a:pt x="161506" y="37203"/>
                  </a:cubicBezTo>
                  <a:cubicBezTo>
                    <a:pt x="161249" y="31459"/>
                    <a:pt x="166306" y="19286"/>
                    <a:pt x="166992" y="8999"/>
                  </a:cubicBezTo>
                  <a:cubicBezTo>
                    <a:pt x="167678" y="-1288"/>
                    <a:pt x="159106" y="-2231"/>
                    <a:pt x="156448" y="3513"/>
                  </a:cubicBezTo>
                  <a:cubicBezTo>
                    <a:pt x="153791" y="9256"/>
                    <a:pt x="133303" y="13028"/>
                    <a:pt x="120101" y="13285"/>
                  </a:cubicBezTo>
                  <a:cubicBezTo>
                    <a:pt x="106985" y="13542"/>
                    <a:pt x="99098" y="14743"/>
                    <a:pt x="94298" y="19286"/>
                  </a:cubicBezTo>
                  <a:cubicBezTo>
                    <a:pt x="89497" y="23830"/>
                    <a:pt x="77581" y="18086"/>
                    <a:pt x="73295" y="23144"/>
                  </a:cubicBezTo>
                  <a:cubicBezTo>
                    <a:pt x="69009" y="28116"/>
                    <a:pt x="52035" y="32488"/>
                    <a:pt x="46549" y="21001"/>
                  </a:cubicBezTo>
                  <a:cubicBezTo>
                    <a:pt x="44234" y="16200"/>
                    <a:pt x="41148" y="13457"/>
                    <a:pt x="38233" y="11742"/>
                  </a:cubicBezTo>
                  <a:cubicBezTo>
                    <a:pt x="33604" y="16457"/>
                    <a:pt x="28032" y="23487"/>
                    <a:pt x="29061" y="25716"/>
                  </a:cubicBezTo>
                  <a:cubicBezTo>
                    <a:pt x="30518" y="28802"/>
                    <a:pt x="36262" y="38831"/>
                    <a:pt x="39091" y="4028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60638666-0813-D2DC-C5B4-32C3D886AEE8}"/>
                </a:ext>
              </a:extLst>
            </p:cNvPr>
            <p:cNvSpPr/>
            <p:nvPr/>
          </p:nvSpPr>
          <p:spPr>
            <a:xfrm>
              <a:off x="5709123" y="3768875"/>
              <a:ext cx="194293" cy="153729"/>
            </a:xfrm>
            <a:custGeom>
              <a:avLst/>
              <a:gdLst>
                <a:gd name="connsiteX0" fmla="*/ 71752 w 194293"/>
                <a:gd name="connsiteY0" fmla="*/ 153729 h 153729"/>
                <a:gd name="connsiteX1" fmla="*/ 71409 w 194293"/>
                <a:gd name="connsiteY1" fmla="*/ 131698 h 153729"/>
                <a:gd name="connsiteX2" fmla="*/ 97212 w 194293"/>
                <a:gd name="connsiteY2" fmla="*/ 114810 h 153729"/>
                <a:gd name="connsiteX3" fmla="*/ 107756 w 194293"/>
                <a:gd name="connsiteY3" fmla="*/ 111638 h 153729"/>
                <a:gd name="connsiteX4" fmla="*/ 121987 w 194293"/>
                <a:gd name="connsiteY4" fmla="*/ 108466 h 153729"/>
                <a:gd name="connsiteX5" fmla="*/ 130388 w 194293"/>
                <a:gd name="connsiteY5" fmla="*/ 98951 h 153729"/>
                <a:gd name="connsiteX6" fmla="*/ 142475 w 194293"/>
                <a:gd name="connsiteY6" fmla="*/ 94751 h 153729"/>
                <a:gd name="connsiteX7" fmla="*/ 149847 w 194293"/>
                <a:gd name="connsiteY7" fmla="*/ 90036 h 153729"/>
                <a:gd name="connsiteX8" fmla="*/ 151991 w 194293"/>
                <a:gd name="connsiteY8" fmla="*/ 80006 h 153729"/>
                <a:gd name="connsiteX9" fmla="*/ 157220 w 194293"/>
                <a:gd name="connsiteY9" fmla="*/ 75805 h 153729"/>
                <a:gd name="connsiteX10" fmla="*/ 166735 w 194293"/>
                <a:gd name="connsiteY10" fmla="*/ 69976 h 153729"/>
                <a:gd name="connsiteX11" fmla="*/ 190481 w 194293"/>
                <a:gd name="connsiteY11" fmla="*/ 68947 h 153729"/>
                <a:gd name="connsiteX12" fmla="*/ 194167 w 194293"/>
                <a:gd name="connsiteY12" fmla="*/ 62604 h 153729"/>
                <a:gd name="connsiteX13" fmla="*/ 187824 w 194293"/>
                <a:gd name="connsiteY13" fmla="*/ 51545 h 153729"/>
                <a:gd name="connsiteX14" fmla="*/ 186795 w 194293"/>
                <a:gd name="connsiteY14" fmla="*/ 36800 h 153729"/>
                <a:gd name="connsiteX15" fmla="*/ 182080 w 194293"/>
                <a:gd name="connsiteY15" fmla="*/ 19913 h 153729"/>
                <a:gd name="connsiteX16" fmla="*/ 179422 w 194293"/>
                <a:gd name="connsiteY16" fmla="*/ 14941 h 153729"/>
                <a:gd name="connsiteX17" fmla="*/ 160649 w 194293"/>
                <a:gd name="connsiteY17" fmla="*/ 10569 h 153729"/>
                <a:gd name="connsiteX18" fmla="*/ 133131 w 194293"/>
                <a:gd name="connsiteY18" fmla="*/ 7740 h 153729"/>
                <a:gd name="connsiteX19" fmla="*/ 118043 w 194293"/>
                <a:gd name="connsiteY19" fmla="*/ 796 h 153729"/>
                <a:gd name="connsiteX20" fmla="*/ 100384 w 194293"/>
                <a:gd name="connsiteY20" fmla="*/ 33800 h 153729"/>
                <a:gd name="connsiteX21" fmla="*/ 75781 w 194293"/>
                <a:gd name="connsiteY21" fmla="*/ 45544 h 153729"/>
                <a:gd name="connsiteX22" fmla="*/ 63608 w 194293"/>
                <a:gd name="connsiteY22" fmla="*/ 59432 h 153729"/>
                <a:gd name="connsiteX23" fmla="*/ 54521 w 194293"/>
                <a:gd name="connsiteY23" fmla="*/ 74777 h 153729"/>
                <a:gd name="connsiteX24" fmla="*/ 54521 w 194293"/>
                <a:gd name="connsiteY24" fmla="*/ 99380 h 153729"/>
                <a:gd name="connsiteX25" fmla="*/ 35404 w 194293"/>
                <a:gd name="connsiteY25" fmla="*/ 125869 h 153729"/>
                <a:gd name="connsiteX26" fmla="*/ 11744 w 194293"/>
                <a:gd name="connsiteY26" fmla="*/ 141899 h 153729"/>
                <a:gd name="connsiteX27" fmla="*/ 0 w 194293"/>
                <a:gd name="connsiteY27" fmla="*/ 147643 h 153729"/>
                <a:gd name="connsiteX28" fmla="*/ 60093 w 194293"/>
                <a:gd name="connsiteY28" fmla="*/ 147643 h 153729"/>
                <a:gd name="connsiteX29" fmla="*/ 71752 w 194293"/>
                <a:gd name="connsiteY29" fmla="*/ 153729 h 15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4293" h="153729">
                  <a:moveTo>
                    <a:pt x="71752" y="153729"/>
                  </a:moveTo>
                  <a:cubicBezTo>
                    <a:pt x="71495" y="143185"/>
                    <a:pt x="71152" y="132727"/>
                    <a:pt x="71409" y="131698"/>
                  </a:cubicBezTo>
                  <a:cubicBezTo>
                    <a:pt x="71923" y="129555"/>
                    <a:pt x="93526" y="116953"/>
                    <a:pt x="97212" y="114810"/>
                  </a:cubicBezTo>
                  <a:cubicBezTo>
                    <a:pt x="100898" y="112667"/>
                    <a:pt x="107756" y="115839"/>
                    <a:pt x="107756" y="111638"/>
                  </a:cubicBezTo>
                  <a:cubicBezTo>
                    <a:pt x="107756" y="107438"/>
                    <a:pt x="116757" y="109495"/>
                    <a:pt x="121987" y="108466"/>
                  </a:cubicBezTo>
                  <a:cubicBezTo>
                    <a:pt x="127216" y="107438"/>
                    <a:pt x="130388" y="103752"/>
                    <a:pt x="130388" y="98951"/>
                  </a:cubicBezTo>
                  <a:cubicBezTo>
                    <a:pt x="130388" y="94150"/>
                    <a:pt x="137760" y="95265"/>
                    <a:pt x="142475" y="94751"/>
                  </a:cubicBezTo>
                  <a:cubicBezTo>
                    <a:pt x="147190" y="94236"/>
                    <a:pt x="146676" y="90036"/>
                    <a:pt x="149847" y="90036"/>
                  </a:cubicBezTo>
                  <a:cubicBezTo>
                    <a:pt x="153019" y="90036"/>
                    <a:pt x="151390" y="85321"/>
                    <a:pt x="151991" y="80006"/>
                  </a:cubicBezTo>
                  <a:cubicBezTo>
                    <a:pt x="152505" y="74777"/>
                    <a:pt x="152505" y="75805"/>
                    <a:pt x="157220" y="75805"/>
                  </a:cubicBezTo>
                  <a:cubicBezTo>
                    <a:pt x="161935" y="75805"/>
                    <a:pt x="166735" y="73148"/>
                    <a:pt x="166735" y="69976"/>
                  </a:cubicBezTo>
                  <a:cubicBezTo>
                    <a:pt x="166735" y="66804"/>
                    <a:pt x="187309" y="68947"/>
                    <a:pt x="190481" y="68947"/>
                  </a:cubicBezTo>
                  <a:cubicBezTo>
                    <a:pt x="193653" y="68947"/>
                    <a:pt x="194681" y="65261"/>
                    <a:pt x="194167" y="62604"/>
                  </a:cubicBezTo>
                  <a:cubicBezTo>
                    <a:pt x="193653" y="59946"/>
                    <a:pt x="190995" y="52059"/>
                    <a:pt x="187824" y="51545"/>
                  </a:cubicBezTo>
                  <a:cubicBezTo>
                    <a:pt x="184652" y="51031"/>
                    <a:pt x="186795" y="43144"/>
                    <a:pt x="186795" y="36800"/>
                  </a:cubicBezTo>
                  <a:cubicBezTo>
                    <a:pt x="186795" y="30457"/>
                    <a:pt x="185766" y="24713"/>
                    <a:pt x="182080" y="19913"/>
                  </a:cubicBezTo>
                  <a:cubicBezTo>
                    <a:pt x="181308" y="18884"/>
                    <a:pt x="180365" y="17084"/>
                    <a:pt x="179422" y="14941"/>
                  </a:cubicBezTo>
                  <a:cubicBezTo>
                    <a:pt x="173679" y="15026"/>
                    <a:pt x="166649" y="10740"/>
                    <a:pt x="160649" y="10569"/>
                  </a:cubicBezTo>
                  <a:cubicBezTo>
                    <a:pt x="152248" y="10311"/>
                    <a:pt x="139389" y="14683"/>
                    <a:pt x="133131" y="7740"/>
                  </a:cubicBezTo>
                  <a:cubicBezTo>
                    <a:pt x="126873" y="796"/>
                    <a:pt x="122587" y="-1347"/>
                    <a:pt x="118043" y="796"/>
                  </a:cubicBezTo>
                  <a:cubicBezTo>
                    <a:pt x="113500" y="2939"/>
                    <a:pt x="105099" y="26856"/>
                    <a:pt x="100384" y="33800"/>
                  </a:cubicBezTo>
                  <a:cubicBezTo>
                    <a:pt x="95583" y="40744"/>
                    <a:pt x="82210" y="45544"/>
                    <a:pt x="75781" y="45544"/>
                  </a:cubicBezTo>
                  <a:cubicBezTo>
                    <a:pt x="69351" y="45544"/>
                    <a:pt x="68580" y="55317"/>
                    <a:pt x="63608" y="59432"/>
                  </a:cubicBezTo>
                  <a:cubicBezTo>
                    <a:pt x="58550" y="63461"/>
                    <a:pt x="60522" y="69976"/>
                    <a:pt x="54521" y="74777"/>
                  </a:cubicBezTo>
                  <a:cubicBezTo>
                    <a:pt x="48520" y="79577"/>
                    <a:pt x="51435" y="94150"/>
                    <a:pt x="54521" y="99380"/>
                  </a:cubicBezTo>
                  <a:cubicBezTo>
                    <a:pt x="57607" y="104609"/>
                    <a:pt x="43548" y="121154"/>
                    <a:pt x="35404" y="125869"/>
                  </a:cubicBezTo>
                  <a:cubicBezTo>
                    <a:pt x="27260" y="130669"/>
                    <a:pt x="24689" y="139756"/>
                    <a:pt x="11744" y="141899"/>
                  </a:cubicBezTo>
                  <a:cubicBezTo>
                    <a:pt x="6687" y="142756"/>
                    <a:pt x="3000" y="144900"/>
                    <a:pt x="0" y="147643"/>
                  </a:cubicBezTo>
                  <a:cubicBezTo>
                    <a:pt x="20060" y="147643"/>
                    <a:pt x="49892" y="147643"/>
                    <a:pt x="60093" y="147643"/>
                  </a:cubicBezTo>
                  <a:cubicBezTo>
                    <a:pt x="72609" y="147557"/>
                    <a:pt x="69780" y="150386"/>
                    <a:pt x="71752" y="15372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Freeform 64">
              <a:extLst>
                <a:ext uri="{FF2B5EF4-FFF2-40B4-BE49-F238E27FC236}">
                  <a16:creationId xmlns:a16="http://schemas.microsoft.com/office/drawing/2014/main" id="{6CB2AAC4-AFE8-2224-7F56-2FB45B34FF00}"/>
                </a:ext>
              </a:extLst>
            </p:cNvPr>
            <p:cNvSpPr/>
            <p:nvPr/>
          </p:nvSpPr>
          <p:spPr>
            <a:xfrm>
              <a:off x="6042945" y="3741761"/>
              <a:ext cx="67284" cy="129493"/>
            </a:xfrm>
            <a:custGeom>
              <a:avLst/>
              <a:gdLst>
                <a:gd name="connsiteX0" fmla="*/ 16879 w 67284"/>
                <a:gd name="connsiteY0" fmla="*/ 31339 h 129493"/>
                <a:gd name="connsiteX1" fmla="*/ 12078 w 67284"/>
                <a:gd name="connsiteY1" fmla="*/ 48569 h 129493"/>
                <a:gd name="connsiteX2" fmla="*/ 1534 w 67284"/>
                <a:gd name="connsiteY2" fmla="*/ 59113 h 129493"/>
                <a:gd name="connsiteX3" fmla="*/ 8220 w 67284"/>
                <a:gd name="connsiteY3" fmla="*/ 76344 h 129493"/>
                <a:gd name="connsiteX4" fmla="*/ 14907 w 67284"/>
                <a:gd name="connsiteY4" fmla="*/ 86888 h 129493"/>
                <a:gd name="connsiteX5" fmla="*/ 27337 w 67284"/>
                <a:gd name="connsiteY5" fmla="*/ 96489 h 129493"/>
                <a:gd name="connsiteX6" fmla="*/ 34967 w 67284"/>
                <a:gd name="connsiteY6" fmla="*/ 125207 h 129493"/>
                <a:gd name="connsiteX7" fmla="*/ 36424 w 67284"/>
                <a:gd name="connsiteY7" fmla="*/ 129494 h 129493"/>
                <a:gd name="connsiteX8" fmla="*/ 43110 w 67284"/>
                <a:gd name="connsiteY8" fmla="*/ 123579 h 129493"/>
                <a:gd name="connsiteX9" fmla="*/ 45939 w 67284"/>
                <a:gd name="connsiteY9" fmla="*/ 110634 h 129493"/>
                <a:gd name="connsiteX10" fmla="*/ 47397 w 67284"/>
                <a:gd name="connsiteY10" fmla="*/ 103433 h 129493"/>
                <a:gd name="connsiteX11" fmla="*/ 59827 w 67284"/>
                <a:gd name="connsiteY11" fmla="*/ 91689 h 129493"/>
                <a:gd name="connsiteX12" fmla="*/ 66771 w 67284"/>
                <a:gd name="connsiteY12" fmla="*/ 86631 h 129493"/>
                <a:gd name="connsiteX13" fmla="*/ 67285 w 67284"/>
                <a:gd name="connsiteY13" fmla="*/ 78230 h 129493"/>
                <a:gd name="connsiteX14" fmla="*/ 61027 w 67284"/>
                <a:gd name="connsiteY14" fmla="*/ 71372 h 129493"/>
                <a:gd name="connsiteX15" fmla="*/ 54340 w 67284"/>
                <a:gd name="connsiteY15" fmla="*/ 65886 h 129493"/>
                <a:gd name="connsiteX16" fmla="*/ 41653 w 67284"/>
                <a:gd name="connsiteY16" fmla="*/ 60399 h 129493"/>
                <a:gd name="connsiteX17" fmla="*/ 54340 w 67284"/>
                <a:gd name="connsiteY17" fmla="*/ 49169 h 129493"/>
                <a:gd name="connsiteX18" fmla="*/ 54769 w 67284"/>
                <a:gd name="connsiteY18" fmla="*/ 27395 h 129493"/>
                <a:gd name="connsiteX19" fmla="*/ 57598 w 67284"/>
                <a:gd name="connsiteY19" fmla="*/ 13251 h 129493"/>
                <a:gd name="connsiteX20" fmla="*/ 55455 w 67284"/>
                <a:gd name="connsiteY20" fmla="*/ 7507 h 129493"/>
                <a:gd name="connsiteX21" fmla="*/ 47825 w 67284"/>
                <a:gd name="connsiteY21" fmla="*/ 4849 h 129493"/>
                <a:gd name="connsiteX22" fmla="*/ 25622 w 67284"/>
                <a:gd name="connsiteY22" fmla="*/ 3649 h 129493"/>
                <a:gd name="connsiteX23" fmla="*/ 16964 w 67284"/>
                <a:gd name="connsiteY23" fmla="*/ 6135 h 129493"/>
                <a:gd name="connsiteX24" fmla="*/ 16879 w 67284"/>
                <a:gd name="connsiteY24" fmla="*/ 31339 h 12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284" h="129493">
                  <a:moveTo>
                    <a:pt x="16879" y="31339"/>
                  </a:moveTo>
                  <a:cubicBezTo>
                    <a:pt x="20736" y="37082"/>
                    <a:pt x="15936" y="46598"/>
                    <a:pt x="12078" y="48569"/>
                  </a:cubicBezTo>
                  <a:cubicBezTo>
                    <a:pt x="8220" y="50455"/>
                    <a:pt x="5391" y="59113"/>
                    <a:pt x="1534" y="59113"/>
                  </a:cubicBezTo>
                  <a:cubicBezTo>
                    <a:pt x="-2324" y="59113"/>
                    <a:pt x="1534" y="73429"/>
                    <a:pt x="8220" y="76344"/>
                  </a:cubicBezTo>
                  <a:cubicBezTo>
                    <a:pt x="14907" y="79259"/>
                    <a:pt x="14907" y="83974"/>
                    <a:pt x="14907" y="86888"/>
                  </a:cubicBezTo>
                  <a:cubicBezTo>
                    <a:pt x="14907" y="89717"/>
                    <a:pt x="24508" y="92632"/>
                    <a:pt x="27337" y="96489"/>
                  </a:cubicBezTo>
                  <a:cubicBezTo>
                    <a:pt x="30252" y="100347"/>
                    <a:pt x="34967" y="118521"/>
                    <a:pt x="34967" y="125207"/>
                  </a:cubicBezTo>
                  <a:cubicBezTo>
                    <a:pt x="34967" y="126922"/>
                    <a:pt x="35567" y="128294"/>
                    <a:pt x="36424" y="129494"/>
                  </a:cubicBezTo>
                  <a:cubicBezTo>
                    <a:pt x="38910" y="127779"/>
                    <a:pt x="41910" y="125893"/>
                    <a:pt x="43110" y="123579"/>
                  </a:cubicBezTo>
                  <a:cubicBezTo>
                    <a:pt x="45254" y="119464"/>
                    <a:pt x="46968" y="112606"/>
                    <a:pt x="45939" y="110634"/>
                  </a:cubicBezTo>
                  <a:cubicBezTo>
                    <a:pt x="44996" y="108748"/>
                    <a:pt x="45254" y="105405"/>
                    <a:pt x="47397" y="103433"/>
                  </a:cubicBezTo>
                  <a:cubicBezTo>
                    <a:pt x="49540" y="101547"/>
                    <a:pt x="58112" y="92460"/>
                    <a:pt x="59827" y="91689"/>
                  </a:cubicBezTo>
                  <a:cubicBezTo>
                    <a:pt x="61456" y="91003"/>
                    <a:pt x="67028" y="91946"/>
                    <a:pt x="66771" y="86631"/>
                  </a:cubicBezTo>
                  <a:cubicBezTo>
                    <a:pt x="66685" y="84574"/>
                    <a:pt x="66942" y="81316"/>
                    <a:pt x="67285" y="78230"/>
                  </a:cubicBezTo>
                  <a:cubicBezTo>
                    <a:pt x="63427" y="75744"/>
                    <a:pt x="61027" y="72830"/>
                    <a:pt x="61027" y="71372"/>
                  </a:cubicBezTo>
                  <a:cubicBezTo>
                    <a:pt x="61027" y="68286"/>
                    <a:pt x="56741" y="62971"/>
                    <a:pt x="54340" y="65886"/>
                  </a:cubicBezTo>
                  <a:cubicBezTo>
                    <a:pt x="51940" y="68715"/>
                    <a:pt x="42853" y="66400"/>
                    <a:pt x="41653" y="60399"/>
                  </a:cubicBezTo>
                  <a:cubicBezTo>
                    <a:pt x="40453" y="54398"/>
                    <a:pt x="47654" y="54656"/>
                    <a:pt x="54340" y="49169"/>
                  </a:cubicBezTo>
                  <a:cubicBezTo>
                    <a:pt x="61027" y="43683"/>
                    <a:pt x="61970" y="33139"/>
                    <a:pt x="54769" y="27395"/>
                  </a:cubicBezTo>
                  <a:cubicBezTo>
                    <a:pt x="47568" y="21652"/>
                    <a:pt x="52626" y="18565"/>
                    <a:pt x="57598" y="13251"/>
                  </a:cubicBezTo>
                  <a:cubicBezTo>
                    <a:pt x="62656" y="8021"/>
                    <a:pt x="58112" y="5107"/>
                    <a:pt x="55455" y="7507"/>
                  </a:cubicBezTo>
                  <a:cubicBezTo>
                    <a:pt x="52797" y="9907"/>
                    <a:pt x="48511" y="10593"/>
                    <a:pt x="47825" y="4849"/>
                  </a:cubicBezTo>
                  <a:cubicBezTo>
                    <a:pt x="47139" y="-894"/>
                    <a:pt x="31537" y="-1837"/>
                    <a:pt x="25622" y="3649"/>
                  </a:cubicBezTo>
                  <a:cubicBezTo>
                    <a:pt x="23565" y="5621"/>
                    <a:pt x="20308" y="6135"/>
                    <a:pt x="16964" y="6135"/>
                  </a:cubicBezTo>
                  <a:cubicBezTo>
                    <a:pt x="15593" y="15565"/>
                    <a:pt x="14307" y="27481"/>
                    <a:pt x="16879" y="3133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Freeform 65">
              <a:extLst>
                <a:ext uri="{FF2B5EF4-FFF2-40B4-BE49-F238E27FC236}">
                  <a16:creationId xmlns:a16="http://schemas.microsoft.com/office/drawing/2014/main" id="{39750F9F-8E16-BD31-3B5E-BDDDA83E7D58}"/>
                </a:ext>
              </a:extLst>
            </p:cNvPr>
            <p:cNvSpPr/>
            <p:nvPr/>
          </p:nvSpPr>
          <p:spPr>
            <a:xfrm>
              <a:off x="5780440" y="3744506"/>
              <a:ext cx="336904" cy="323144"/>
            </a:xfrm>
            <a:custGeom>
              <a:avLst/>
              <a:gdLst>
                <a:gd name="connsiteX0" fmla="*/ 115477 w 336904"/>
                <a:gd name="connsiteY0" fmla="*/ 61255 h 323144"/>
                <a:gd name="connsiteX1" fmla="*/ 116506 w 336904"/>
                <a:gd name="connsiteY1" fmla="*/ 75999 h 323144"/>
                <a:gd name="connsiteX2" fmla="*/ 122849 w 336904"/>
                <a:gd name="connsiteY2" fmla="*/ 87058 h 323144"/>
                <a:gd name="connsiteX3" fmla="*/ 119163 w 336904"/>
                <a:gd name="connsiteY3" fmla="*/ 93402 h 323144"/>
                <a:gd name="connsiteX4" fmla="*/ 95417 w 336904"/>
                <a:gd name="connsiteY4" fmla="*/ 94430 h 323144"/>
                <a:gd name="connsiteX5" fmla="*/ 85902 w 336904"/>
                <a:gd name="connsiteY5" fmla="*/ 100260 h 323144"/>
                <a:gd name="connsiteX6" fmla="*/ 80673 w 336904"/>
                <a:gd name="connsiteY6" fmla="*/ 104460 h 323144"/>
                <a:gd name="connsiteX7" fmla="*/ 78529 w 336904"/>
                <a:gd name="connsiteY7" fmla="*/ 114490 h 323144"/>
                <a:gd name="connsiteX8" fmla="*/ 71157 w 336904"/>
                <a:gd name="connsiteY8" fmla="*/ 119205 h 323144"/>
                <a:gd name="connsiteX9" fmla="*/ 59070 w 336904"/>
                <a:gd name="connsiteY9" fmla="*/ 123405 h 323144"/>
                <a:gd name="connsiteX10" fmla="*/ 50669 w 336904"/>
                <a:gd name="connsiteY10" fmla="*/ 132921 h 323144"/>
                <a:gd name="connsiteX11" fmla="*/ 36438 w 336904"/>
                <a:gd name="connsiteY11" fmla="*/ 136093 h 323144"/>
                <a:gd name="connsiteX12" fmla="*/ 25894 w 336904"/>
                <a:gd name="connsiteY12" fmla="*/ 139264 h 323144"/>
                <a:gd name="connsiteX13" fmla="*/ 91 w 336904"/>
                <a:gd name="connsiteY13" fmla="*/ 156152 h 323144"/>
                <a:gd name="connsiteX14" fmla="*/ 434 w 336904"/>
                <a:gd name="connsiteY14" fmla="*/ 178184 h 323144"/>
                <a:gd name="connsiteX15" fmla="*/ 3606 w 336904"/>
                <a:gd name="connsiteY15" fmla="*/ 181098 h 323144"/>
                <a:gd name="connsiteX16" fmla="*/ 160483 w 336904"/>
                <a:gd name="connsiteY16" fmla="*/ 285683 h 323144"/>
                <a:gd name="connsiteX17" fmla="*/ 170684 w 336904"/>
                <a:gd name="connsiteY17" fmla="*/ 300427 h 323144"/>
                <a:gd name="connsiteX18" fmla="*/ 188857 w 336904"/>
                <a:gd name="connsiteY18" fmla="*/ 306085 h 323144"/>
                <a:gd name="connsiteX19" fmla="*/ 196830 w 336904"/>
                <a:gd name="connsiteY19" fmla="*/ 323145 h 323144"/>
                <a:gd name="connsiteX20" fmla="*/ 212775 w 336904"/>
                <a:gd name="connsiteY20" fmla="*/ 319716 h 323144"/>
                <a:gd name="connsiteX21" fmla="*/ 237806 w 336904"/>
                <a:gd name="connsiteY21" fmla="*/ 311743 h 323144"/>
                <a:gd name="connsiteX22" fmla="*/ 267382 w 336904"/>
                <a:gd name="connsiteY22" fmla="*/ 287912 h 323144"/>
                <a:gd name="connsiteX23" fmla="*/ 336733 w 336904"/>
                <a:gd name="connsiteY23" fmla="*/ 244706 h 323144"/>
                <a:gd name="connsiteX24" fmla="*/ 336904 w 336904"/>
                <a:gd name="connsiteY24" fmla="*/ 244706 h 323144"/>
                <a:gd name="connsiteX25" fmla="*/ 328761 w 336904"/>
                <a:gd name="connsiteY25" fmla="*/ 230904 h 323144"/>
                <a:gd name="connsiteX26" fmla="*/ 316845 w 336904"/>
                <a:gd name="connsiteY26" fmla="*/ 227304 h 323144"/>
                <a:gd name="connsiteX27" fmla="*/ 305529 w 336904"/>
                <a:gd name="connsiteY27" fmla="*/ 220703 h 323144"/>
                <a:gd name="connsiteX28" fmla="*/ 303729 w 336904"/>
                <a:gd name="connsiteY28" fmla="*/ 208187 h 323144"/>
                <a:gd name="connsiteX29" fmla="*/ 296614 w 336904"/>
                <a:gd name="connsiteY29" fmla="*/ 198072 h 323144"/>
                <a:gd name="connsiteX30" fmla="*/ 303643 w 336904"/>
                <a:gd name="connsiteY30" fmla="*/ 190099 h 323144"/>
                <a:gd name="connsiteX31" fmla="*/ 301243 w 336904"/>
                <a:gd name="connsiteY31" fmla="*/ 182727 h 323144"/>
                <a:gd name="connsiteX32" fmla="*/ 301243 w 336904"/>
                <a:gd name="connsiteY32" fmla="*/ 172697 h 323144"/>
                <a:gd name="connsiteX33" fmla="*/ 302443 w 336904"/>
                <a:gd name="connsiteY33" fmla="*/ 161724 h 323144"/>
                <a:gd name="connsiteX34" fmla="*/ 302957 w 336904"/>
                <a:gd name="connsiteY34" fmla="*/ 144751 h 323144"/>
                <a:gd name="connsiteX35" fmla="*/ 295585 w 336904"/>
                <a:gd name="connsiteY35" fmla="*/ 129920 h 323144"/>
                <a:gd name="connsiteX36" fmla="*/ 299186 w 336904"/>
                <a:gd name="connsiteY36" fmla="*/ 126577 h 323144"/>
                <a:gd name="connsiteX37" fmla="*/ 297728 w 336904"/>
                <a:gd name="connsiteY37" fmla="*/ 122291 h 323144"/>
                <a:gd name="connsiteX38" fmla="*/ 290099 w 336904"/>
                <a:gd name="connsiteY38" fmla="*/ 93573 h 323144"/>
                <a:gd name="connsiteX39" fmla="*/ 277668 w 336904"/>
                <a:gd name="connsiteY39" fmla="*/ 83972 h 323144"/>
                <a:gd name="connsiteX40" fmla="*/ 270982 w 336904"/>
                <a:gd name="connsiteY40" fmla="*/ 73428 h 323144"/>
                <a:gd name="connsiteX41" fmla="*/ 264295 w 336904"/>
                <a:gd name="connsiteY41" fmla="*/ 56197 h 323144"/>
                <a:gd name="connsiteX42" fmla="*/ 274840 w 336904"/>
                <a:gd name="connsiteY42" fmla="*/ 45653 h 323144"/>
                <a:gd name="connsiteX43" fmla="*/ 279640 w 336904"/>
                <a:gd name="connsiteY43" fmla="*/ 28422 h 323144"/>
                <a:gd name="connsiteX44" fmla="*/ 279812 w 336904"/>
                <a:gd name="connsiteY44" fmla="*/ 3219 h 323144"/>
                <a:gd name="connsiteX45" fmla="*/ 264553 w 336904"/>
                <a:gd name="connsiteY45" fmla="*/ 218 h 323144"/>
                <a:gd name="connsiteX46" fmla="*/ 248093 w 336904"/>
                <a:gd name="connsiteY46" fmla="*/ 1933 h 323144"/>
                <a:gd name="connsiteX47" fmla="*/ 225634 w 336904"/>
                <a:gd name="connsiteY47" fmla="*/ 6476 h 323144"/>
                <a:gd name="connsiteX48" fmla="*/ 164940 w 336904"/>
                <a:gd name="connsiteY48" fmla="*/ 10077 h 323144"/>
                <a:gd name="connsiteX49" fmla="*/ 139823 w 336904"/>
                <a:gd name="connsiteY49" fmla="*/ 23450 h 323144"/>
                <a:gd name="connsiteX50" fmla="*/ 114448 w 336904"/>
                <a:gd name="connsiteY50" fmla="*/ 36566 h 323144"/>
                <a:gd name="connsiteX51" fmla="*/ 108362 w 336904"/>
                <a:gd name="connsiteY51" fmla="*/ 39309 h 323144"/>
                <a:gd name="connsiteX52" fmla="*/ 111019 w 336904"/>
                <a:gd name="connsiteY52" fmla="*/ 44281 h 323144"/>
                <a:gd name="connsiteX53" fmla="*/ 115477 w 336904"/>
                <a:gd name="connsiteY53" fmla="*/ 61255 h 32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36904" h="323144">
                  <a:moveTo>
                    <a:pt x="115477" y="61255"/>
                  </a:moveTo>
                  <a:cubicBezTo>
                    <a:pt x="115477" y="67598"/>
                    <a:pt x="113334" y="75485"/>
                    <a:pt x="116506" y="75999"/>
                  </a:cubicBezTo>
                  <a:cubicBezTo>
                    <a:pt x="119677" y="76514"/>
                    <a:pt x="122335" y="84400"/>
                    <a:pt x="122849" y="87058"/>
                  </a:cubicBezTo>
                  <a:cubicBezTo>
                    <a:pt x="123363" y="89715"/>
                    <a:pt x="122335" y="93402"/>
                    <a:pt x="119163" y="93402"/>
                  </a:cubicBezTo>
                  <a:cubicBezTo>
                    <a:pt x="115991" y="93402"/>
                    <a:pt x="95417" y="91259"/>
                    <a:pt x="95417" y="94430"/>
                  </a:cubicBezTo>
                  <a:cubicBezTo>
                    <a:pt x="95417" y="97602"/>
                    <a:pt x="90702" y="100260"/>
                    <a:pt x="85902" y="100260"/>
                  </a:cubicBezTo>
                  <a:cubicBezTo>
                    <a:pt x="81187" y="100260"/>
                    <a:pt x="81187" y="99231"/>
                    <a:pt x="80673" y="104460"/>
                  </a:cubicBezTo>
                  <a:cubicBezTo>
                    <a:pt x="80158" y="109775"/>
                    <a:pt x="81701" y="114490"/>
                    <a:pt x="78529" y="114490"/>
                  </a:cubicBezTo>
                  <a:cubicBezTo>
                    <a:pt x="75358" y="114490"/>
                    <a:pt x="75872" y="118690"/>
                    <a:pt x="71157" y="119205"/>
                  </a:cubicBezTo>
                  <a:cubicBezTo>
                    <a:pt x="66442" y="119719"/>
                    <a:pt x="59070" y="118690"/>
                    <a:pt x="59070" y="123405"/>
                  </a:cubicBezTo>
                  <a:cubicBezTo>
                    <a:pt x="59070" y="128120"/>
                    <a:pt x="55898" y="131806"/>
                    <a:pt x="50669" y="132921"/>
                  </a:cubicBezTo>
                  <a:cubicBezTo>
                    <a:pt x="45354" y="133949"/>
                    <a:pt x="36438" y="131892"/>
                    <a:pt x="36438" y="136093"/>
                  </a:cubicBezTo>
                  <a:cubicBezTo>
                    <a:pt x="36438" y="140293"/>
                    <a:pt x="29581" y="137121"/>
                    <a:pt x="25894" y="139264"/>
                  </a:cubicBezTo>
                  <a:cubicBezTo>
                    <a:pt x="22208" y="141407"/>
                    <a:pt x="605" y="154009"/>
                    <a:pt x="91" y="156152"/>
                  </a:cubicBezTo>
                  <a:cubicBezTo>
                    <a:pt x="-166" y="157181"/>
                    <a:pt x="177" y="167639"/>
                    <a:pt x="434" y="178184"/>
                  </a:cubicBezTo>
                  <a:cubicBezTo>
                    <a:pt x="948" y="179127"/>
                    <a:pt x="1891" y="180069"/>
                    <a:pt x="3606" y="181098"/>
                  </a:cubicBezTo>
                  <a:cubicBezTo>
                    <a:pt x="11578" y="185642"/>
                    <a:pt x="155939" y="281139"/>
                    <a:pt x="160483" y="285683"/>
                  </a:cubicBezTo>
                  <a:cubicBezTo>
                    <a:pt x="165026" y="290226"/>
                    <a:pt x="170684" y="300427"/>
                    <a:pt x="170684" y="300427"/>
                  </a:cubicBezTo>
                  <a:cubicBezTo>
                    <a:pt x="170684" y="300427"/>
                    <a:pt x="180885" y="301542"/>
                    <a:pt x="188857" y="306085"/>
                  </a:cubicBezTo>
                  <a:cubicBezTo>
                    <a:pt x="196830" y="310629"/>
                    <a:pt x="196830" y="323145"/>
                    <a:pt x="196830" y="323145"/>
                  </a:cubicBezTo>
                  <a:cubicBezTo>
                    <a:pt x="196830" y="323145"/>
                    <a:pt x="207031" y="320916"/>
                    <a:pt x="212775" y="319716"/>
                  </a:cubicBezTo>
                  <a:cubicBezTo>
                    <a:pt x="218433" y="318601"/>
                    <a:pt x="237806" y="311743"/>
                    <a:pt x="237806" y="311743"/>
                  </a:cubicBezTo>
                  <a:lnTo>
                    <a:pt x="267382" y="287912"/>
                  </a:lnTo>
                  <a:lnTo>
                    <a:pt x="336733" y="244706"/>
                  </a:lnTo>
                  <a:cubicBezTo>
                    <a:pt x="336733" y="244706"/>
                    <a:pt x="336819" y="244706"/>
                    <a:pt x="336904" y="244706"/>
                  </a:cubicBezTo>
                  <a:cubicBezTo>
                    <a:pt x="334761" y="237077"/>
                    <a:pt x="332447" y="230904"/>
                    <a:pt x="328761" y="230904"/>
                  </a:cubicBezTo>
                  <a:cubicBezTo>
                    <a:pt x="324560" y="230904"/>
                    <a:pt x="321645" y="227304"/>
                    <a:pt x="316845" y="227304"/>
                  </a:cubicBezTo>
                  <a:cubicBezTo>
                    <a:pt x="312044" y="227304"/>
                    <a:pt x="306129" y="224904"/>
                    <a:pt x="305529" y="220703"/>
                  </a:cubicBezTo>
                  <a:cubicBezTo>
                    <a:pt x="304929" y="216503"/>
                    <a:pt x="307329" y="213502"/>
                    <a:pt x="303729" y="208187"/>
                  </a:cubicBezTo>
                  <a:cubicBezTo>
                    <a:pt x="300129" y="202787"/>
                    <a:pt x="296614" y="200472"/>
                    <a:pt x="296614" y="198072"/>
                  </a:cubicBezTo>
                  <a:cubicBezTo>
                    <a:pt x="296614" y="195672"/>
                    <a:pt x="302700" y="191042"/>
                    <a:pt x="303643" y="190099"/>
                  </a:cubicBezTo>
                  <a:cubicBezTo>
                    <a:pt x="304586" y="189156"/>
                    <a:pt x="301243" y="185299"/>
                    <a:pt x="301243" y="182727"/>
                  </a:cubicBezTo>
                  <a:cubicBezTo>
                    <a:pt x="301243" y="180069"/>
                    <a:pt x="298843" y="175526"/>
                    <a:pt x="301243" y="172697"/>
                  </a:cubicBezTo>
                  <a:cubicBezTo>
                    <a:pt x="303643" y="169782"/>
                    <a:pt x="305101" y="166954"/>
                    <a:pt x="302443" y="161724"/>
                  </a:cubicBezTo>
                  <a:cubicBezTo>
                    <a:pt x="299786" y="156495"/>
                    <a:pt x="306044" y="151695"/>
                    <a:pt x="302957" y="144751"/>
                  </a:cubicBezTo>
                  <a:cubicBezTo>
                    <a:pt x="299871" y="137807"/>
                    <a:pt x="295071" y="132321"/>
                    <a:pt x="295585" y="129920"/>
                  </a:cubicBezTo>
                  <a:cubicBezTo>
                    <a:pt x="295757" y="128892"/>
                    <a:pt x="297300" y="127777"/>
                    <a:pt x="299186" y="126577"/>
                  </a:cubicBezTo>
                  <a:cubicBezTo>
                    <a:pt x="298328" y="125463"/>
                    <a:pt x="297728" y="124091"/>
                    <a:pt x="297728" y="122291"/>
                  </a:cubicBezTo>
                  <a:cubicBezTo>
                    <a:pt x="297728" y="115604"/>
                    <a:pt x="292927" y="97431"/>
                    <a:pt x="290099" y="93573"/>
                  </a:cubicBezTo>
                  <a:cubicBezTo>
                    <a:pt x="287270" y="89715"/>
                    <a:pt x="277668" y="86886"/>
                    <a:pt x="277668" y="83972"/>
                  </a:cubicBezTo>
                  <a:cubicBezTo>
                    <a:pt x="277668" y="81143"/>
                    <a:pt x="277668" y="76342"/>
                    <a:pt x="270982" y="73428"/>
                  </a:cubicBezTo>
                  <a:cubicBezTo>
                    <a:pt x="264295" y="70599"/>
                    <a:pt x="260438" y="56197"/>
                    <a:pt x="264295" y="56197"/>
                  </a:cubicBezTo>
                  <a:cubicBezTo>
                    <a:pt x="268153" y="56197"/>
                    <a:pt x="270982" y="47624"/>
                    <a:pt x="274840" y="45653"/>
                  </a:cubicBezTo>
                  <a:cubicBezTo>
                    <a:pt x="278697" y="43767"/>
                    <a:pt x="283412" y="34166"/>
                    <a:pt x="279640" y="28422"/>
                  </a:cubicBezTo>
                  <a:cubicBezTo>
                    <a:pt x="277069" y="24564"/>
                    <a:pt x="278354" y="12649"/>
                    <a:pt x="279812" y="3219"/>
                  </a:cubicBezTo>
                  <a:cubicBezTo>
                    <a:pt x="273468" y="3219"/>
                    <a:pt x="266438" y="818"/>
                    <a:pt x="264553" y="218"/>
                  </a:cubicBezTo>
                  <a:cubicBezTo>
                    <a:pt x="261724" y="-725"/>
                    <a:pt x="253323" y="1676"/>
                    <a:pt x="248093" y="1933"/>
                  </a:cubicBezTo>
                  <a:cubicBezTo>
                    <a:pt x="242864" y="2190"/>
                    <a:pt x="229920" y="10505"/>
                    <a:pt x="225634" y="6476"/>
                  </a:cubicBezTo>
                  <a:cubicBezTo>
                    <a:pt x="221347" y="2447"/>
                    <a:pt x="177370" y="9563"/>
                    <a:pt x="164940" y="10077"/>
                  </a:cubicBezTo>
                  <a:cubicBezTo>
                    <a:pt x="152510" y="10591"/>
                    <a:pt x="147281" y="23450"/>
                    <a:pt x="139823" y="23450"/>
                  </a:cubicBezTo>
                  <a:cubicBezTo>
                    <a:pt x="132451" y="23450"/>
                    <a:pt x="120706" y="29622"/>
                    <a:pt x="114448" y="36566"/>
                  </a:cubicBezTo>
                  <a:cubicBezTo>
                    <a:pt x="112734" y="38537"/>
                    <a:pt x="110590" y="39223"/>
                    <a:pt x="108362" y="39309"/>
                  </a:cubicBezTo>
                  <a:cubicBezTo>
                    <a:pt x="109305" y="41452"/>
                    <a:pt x="110248" y="43252"/>
                    <a:pt x="111019" y="44281"/>
                  </a:cubicBezTo>
                  <a:cubicBezTo>
                    <a:pt x="114448" y="49082"/>
                    <a:pt x="115477" y="54911"/>
                    <a:pt x="115477" y="6125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Freeform 66">
              <a:extLst>
                <a:ext uri="{FF2B5EF4-FFF2-40B4-BE49-F238E27FC236}">
                  <a16:creationId xmlns:a16="http://schemas.microsoft.com/office/drawing/2014/main" id="{CC54E49A-A115-F17F-F2A5-454DAAF08160}"/>
                </a:ext>
              </a:extLst>
            </p:cNvPr>
            <p:cNvSpPr/>
            <p:nvPr/>
          </p:nvSpPr>
          <p:spPr>
            <a:xfrm>
              <a:off x="6075827" y="3819991"/>
              <a:ext cx="244343" cy="235658"/>
            </a:xfrm>
            <a:custGeom>
              <a:avLst/>
              <a:gdLst>
                <a:gd name="connsiteX0" fmla="*/ 27031 w 244343"/>
                <a:gd name="connsiteY0" fmla="*/ 13288 h 235658"/>
                <a:gd name="connsiteX1" fmla="*/ 14601 w 244343"/>
                <a:gd name="connsiteY1" fmla="*/ 25032 h 235658"/>
                <a:gd name="connsiteX2" fmla="*/ 13143 w 244343"/>
                <a:gd name="connsiteY2" fmla="*/ 32233 h 235658"/>
                <a:gd name="connsiteX3" fmla="*/ 10314 w 244343"/>
                <a:gd name="connsiteY3" fmla="*/ 45177 h 235658"/>
                <a:gd name="connsiteX4" fmla="*/ 27 w 244343"/>
                <a:gd name="connsiteY4" fmla="*/ 54521 h 235658"/>
                <a:gd name="connsiteX5" fmla="*/ 7400 w 244343"/>
                <a:gd name="connsiteY5" fmla="*/ 69352 h 235658"/>
                <a:gd name="connsiteX6" fmla="*/ 6885 w 244343"/>
                <a:gd name="connsiteY6" fmla="*/ 86325 h 235658"/>
                <a:gd name="connsiteX7" fmla="*/ 5685 w 244343"/>
                <a:gd name="connsiteY7" fmla="*/ 97298 h 235658"/>
                <a:gd name="connsiteX8" fmla="*/ 5685 w 244343"/>
                <a:gd name="connsiteY8" fmla="*/ 107328 h 235658"/>
                <a:gd name="connsiteX9" fmla="*/ 8085 w 244343"/>
                <a:gd name="connsiteY9" fmla="*/ 114700 h 235658"/>
                <a:gd name="connsiteX10" fmla="*/ 1056 w 244343"/>
                <a:gd name="connsiteY10" fmla="*/ 122673 h 235658"/>
                <a:gd name="connsiteX11" fmla="*/ 8171 w 244343"/>
                <a:gd name="connsiteY11" fmla="*/ 132788 h 235658"/>
                <a:gd name="connsiteX12" fmla="*/ 9971 w 244343"/>
                <a:gd name="connsiteY12" fmla="*/ 145304 h 235658"/>
                <a:gd name="connsiteX13" fmla="*/ 21287 w 244343"/>
                <a:gd name="connsiteY13" fmla="*/ 151905 h 235658"/>
                <a:gd name="connsiteX14" fmla="*/ 33203 w 244343"/>
                <a:gd name="connsiteY14" fmla="*/ 155505 h 235658"/>
                <a:gd name="connsiteX15" fmla="*/ 41347 w 244343"/>
                <a:gd name="connsiteY15" fmla="*/ 169307 h 235658"/>
                <a:gd name="connsiteX16" fmla="*/ 65007 w 244343"/>
                <a:gd name="connsiteY16" fmla="*/ 173851 h 235658"/>
                <a:gd name="connsiteX17" fmla="*/ 75208 w 244343"/>
                <a:gd name="connsiteY17" fmla="*/ 184052 h 235658"/>
                <a:gd name="connsiteX18" fmla="*/ 102469 w 244343"/>
                <a:gd name="connsiteY18" fmla="*/ 169307 h 235658"/>
                <a:gd name="connsiteX19" fmla="*/ 225913 w 244343"/>
                <a:gd name="connsiteY19" fmla="*/ 235658 h 235658"/>
                <a:gd name="connsiteX20" fmla="*/ 225913 w 244343"/>
                <a:gd name="connsiteY20" fmla="*/ 227086 h 235658"/>
                <a:gd name="connsiteX21" fmla="*/ 240915 w 244343"/>
                <a:gd name="connsiteY21" fmla="*/ 227086 h 235658"/>
                <a:gd name="connsiteX22" fmla="*/ 240915 w 244343"/>
                <a:gd name="connsiteY22" fmla="*/ 68580 h 235658"/>
                <a:gd name="connsiteX23" fmla="*/ 240915 w 244343"/>
                <a:gd name="connsiteY23" fmla="*/ 44663 h 235658"/>
                <a:gd name="connsiteX24" fmla="*/ 242886 w 244343"/>
                <a:gd name="connsiteY24" fmla="*/ 24775 h 235658"/>
                <a:gd name="connsiteX25" fmla="*/ 244344 w 244343"/>
                <a:gd name="connsiteY25" fmla="*/ 20746 h 235658"/>
                <a:gd name="connsiteX26" fmla="*/ 243915 w 244343"/>
                <a:gd name="connsiteY26" fmla="*/ 20145 h 235658"/>
                <a:gd name="connsiteX27" fmla="*/ 222141 w 244343"/>
                <a:gd name="connsiteY27" fmla="*/ 14402 h 235658"/>
                <a:gd name="connsiteX28" fmla="*/ 197538 w 244343"/>
                <a:gd name="connsiteY28" fmla="*/ 1715 h 235658"/>
                <a:gd name="connsiteX29" fmla="*/ 161448 w 244343"/>
                <a:gd name="connsiteY29" fmla="*/ 20145 h 235658"/>
                <a:gd name="connsiteX30" fmla="*/ 163591 w 244343"/>
                <a:gd name="connsiteY30" fmla="*/ 41148 h 235658"/>
                <a:gd name="connsiteX31" fmla="*/ 138730 w 244343"/>
                <a:gd name="connsiteY31" fmla="*/ 41405 h 235658"/>
                <a:gd name="connsiteX32" fmla="*/ 108898 w 244343"/>
                <a:gd name="connsiteY32" fmla="*/ 30690 h 235658"/>
                <a:gd name="connsiteX33" fmla="*/ 92868 w 244343"/>
                <a:gd name="connsiteY33" fmla="*/ 19203 h 235658"/>
                <a:gd name="connsiteX34" fmla="*/ 82409 w 244343"/>
                <a:gd name="connsiteY34" fmla="*/ 9859 h 235658"/>
                <a:gd name="connsiteX35" fmla="*/ 53005 w 244343"/>
                <a:gd name="connsiteY35" fmla="*/ 3858 h 235658"/>
                <a:gd name="connsiteX36" fmla="*/ 34317 w 244343"/>
                <a:gd name="connsiteY36" fmla="*/ 0 h 235658"/>
                <a:gd name="connsiteX37" fmla="*/ 33803 w 244343"/>
                <a:gd name="connsiteY37" fmla="*/ 8401 h 235658"/>
                <a:gd name="connsiteX38" fmla="*/ 27031 w 244343"/>
                <a:gd name="connsiteY38" fmla="*/ 13288 h 23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4343" h="235658">
                  <a:moveTo>
                    <a:pt x="27031" y="13288"/>
                  </a:moveTo>
                  <a:cubicBezTo>
                    <a:pt x="25402" y="13973"/>
                    <a:pt x="16744" y="23060"/>
                    <a:pt x="14601" y="25032"/>
                  </a:cubicBezTo>
                  <a:cubicBezTo>
                    <a:pt x="12458" y="26918"/>
                    <a:pt x="12200" y="30261"/>
                    <a:pt x="13143" y="32233"/>
                  </a:cubicBezTo>
                  <a:cubicBezTo>
                    <a:pt x="14086" y="34119"/>
                    <a:pt x="12458" y="41062"/>
                    <a:pt x="10314" y="45177"/>
                  </a:cubicBezTo>
                  <a:cubicBezTo>
                    <a:pt x="8171" y="49206"/>
                    <a:pt x="542" y="52121"/>
                    <a:pt x="27" y="54521"/>
                  </a:cubicBezTo>
                  <a:cubicBezTo>
                    <a:pt x="-401" y="56922"/>
                    <a:pt x="4314" y="62408"/>
                    <a:pt x="7400" y="69352"/>
                  </a:cubicBezTo>
                  <a:cubicBezTo>
                    <a:pt x="10486" y="76295"/>
                    <a:pt x="4314" y="81096"/>
                    <a:pt x="6885" y="86325"/>
                  </a:cubicBezTo>
                  <a:cubicBezTo>
                    <a:pt x="9543" y="91555"/>
                    <a:pt x="8085" y="94469"/>
                    <a:pt x="5685" y="97298"/>
                  </a:cubicBezTo>
                  <a:cubicBezTo>
                    <a:pt x="3285" y="100127"/>
                    <a:pt x="5685" y="104670"/>
                    <a:pt x="5685" y="107328"/>
                  </a:cubicBezTo>
                  <a:cubicBezTo>
                    <a:pt x="5685" y="109985"/>
                    <a:pt x="9029" y="113757"/>
                    <a:pt x="8085" y="114700"/>
                  </a:cubicBezTo>
                  <a:cubicBezTo>
                    <a:pt x="7143" y="115643"/>
                    <a:pt x="1056" y="120358"/>
                    <a:pt x="1056" y="122673"/>
                  </a:cubicBezTo>
                  <a:cubicBezTo>
                    <a:pt x="1056" y="125073"/>
                    <a:pt x="4657" y="127387"/>
                    <a:pt x="8171" y="132788"/>
                  </a:cubicBezTo>
                  <a:cubicBezTo>
                    <a:pt x="11772" y="138103"/>
                    <a:pt x="9371" y="141189"/>
                    <a:pt x="9971" y="145304"/>
                  </a:cubicBezTo>
                  <a:cubicBezTo>
                    <a:pt x="10572" y="149504"/>
                    <a:pt x="16572" y="151905"/>
                    <a:pt x="21287" y="151905"/>
                  </a:cubicBezTo>
                  <a:cubicBezTo>
                    <a:pt x="26088" y="151905"/>
                    <a:pt x="29002" y="155505"/>
                    <a:pt x="33203" y="155505"/>
                  </a:cubicBezTo>
                  <a:cubicBezTo>
                    <a:pt x="36889" y="155505"/>
                    <a:pt x="39204" y="161677"/>
                    <a:pt x="41347" y="169307"/>
                  </a:cubicBezTo>
                  <a:cubicBezTo>
                    <a:pt x="43147" y="169307"/>
                    <a:pt x="58578" y="169564"/>
                    <a:pt x="65007" y="173851"/>
                  </a:cubicBezTo>
                  <a:cubicBezTo>
                    <a:pt x="71865" y="178394"/>
                    <a:pt x="75208" y="184052"/>
                    <a:pt x="75208" y="184052"/>
                  </a:cubicBezTo>
                  <a:lnTo>
                    <a:pt x="102469" y="169307"/>
                  </a:lnTo>
                  <a:lnTo>
                    <a:pt x="225913" y="235658"/>
                  </a:lnTo>
                  <a:lnTo>
                    <a:pt x="225913" y="227086"/>
                  </a:lnTo>
                  <a:lnTo>
                    <a:pt x="240915" y="227086"/>
                  </a:lnTo>
                  <a:cubicBezTo>
                    <a:pt x="240915" y="227086"/>
                    <a:pt x="240915" y="79553"/>
                    <a:pt x="240915" y="68580"/>
                  </a:cubicBezTo>
                  <a:cubicBezTo>
                    <a:pt x="240915" y="57607"/>
                    <a:pt x="235943" y="50664"/>
                    <a:pt x="240915" y="44663"/>
                  </a:cubicBezTo>
                  <a:cubicBezTo>
                    <a:pt x="245887" y="38662"/>
                    <a:pt x="238943" y="35662"/>
                    <a:pt x="242886" y="24775"/>
                  </a:cubicBezTo>
                  <a:cubicBezTo>
                    <a:pt x="243315" y="23489"/>
                    <a:pt x="243829" y="22117"/>
                    <a:pt x="244344" y="20746"/>
                  </a:cubicBezTo>
                  <a:cubicBezTo>
                    <a:pt x="244172" y="20574"/>
                    <a:pt x="244001" y="20317"/>
                    <a:pt x="243915" y="20145"/>
                  </a:cubicBezTo>
                  <a:cubicBezTo>
                    <a:pt x="242715" y="16802"/>
                    <a:pt x="236285" y="16545"/>
                    <a:pt x="222141" y="14402"/>
                  </a:cubicBezTo>
                  <a:cubicBezTo>
                    <a:pt x="207996" y="12259"/>
                    <a:pt x="213311" y="2658"/>
                    <a:pt x="197538" y="1715"/>
                  </a:cubicBezTo>
                  <a:cubicBezTo>
                    <a:pt x="181764" y="772"/>
                    <a:pt x="161705" y="13459"/>
                    <a:pt x="161448" y="20145"/>
                  </a:cubicBezTo>
                  <a:cubicBezTo>
                    <a:pt x="161190" y="26832"/>
                    <a:pt x="168820" y="34204"/>
                    <a:pt x="163591" y="41148"/>
                  </a:cubicBezTo>
                  <a:cubicBezTo>
                    <a:pt x="158361" y="48092"/>
                    <a:pt x="146874" y="48778"/>
                    <a:pt x="138730" y="41405"/>
                  </a:cubicBezTo>
                  <a:cubicBezTo>
                    <a:pt x="130587" y="34033"/>
                    <a:pt x="118671" y="30690"/>
                    <a:pt x="108898" y="30690"/>
                  </a:cubicBezTo>
                  <a:cubicBezTo>
                    <a:pt x="99125" y="30690"/>
                    <a:pt x="92182" y="24517"/>
                    <a:pt x="92868" y="19203"/>
                  </a:cubicBezTo>
                  <a:cubicBezTo>
                    <a:pt x="93553" y="13973"/>
                    <a:pt x="90467" y="11573"/>
                    <a:pt x="82409" y="9859"/>
                  </a:cubicBezTo>
                  <a:cubicBezTo>
                    <a:pt x="74265" y="8144"/>
                    <a:pt x="67407" y="1457"/>
                    <a:pt x="53005" y="3858"/>
                  </a:cubicBezTo>
                  <a:cubicBezTo>
                    <a:pt x="45290" y="5144"/>
                    <a:pt x="38775" y="2829"/>
                    <a:pt x="34317" y="0"/>
                  </a:cubicBezTo>
                  <a:cubicBezTo>
                    <a:pt x="33974" y="3086"/>
                    <a:pt x="33717" y="6344"/>
                    <a:pt x="33803" y="8401"/>
                  </a:cubicBezTo>
                  <a:cubicBezTo>
                    <a:pt x="34146" y="13545"/>
                    <a:pt x="28659" y="12602"/>
                    <a:pt x="27031" y="1328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Freeform 67">
              <a:extLst>
                <a:ext uri="{FF2B5EF4-FFF2-40B4-BE49-F238E27FC236}">
                  <a16:creationId xmlns:a16="http://schemas.microsoft.com/office/drawing/2014/main" id="{3C819CEC-833E-BE15-10DA-BEA765A6156D}"/>
                </a:ext>
              </a:extLst>
            </p:cNvPr>
            <p:cNvSpPr/>
            <p:nvPr/>
          </p:nvSpPr>
          <p:spPr>
            <a:xfrm>
              <a:off x="5651430" y="4151460"/>
              <a:ext cx="46719" cy="13831"/>
            </a:xfrm>
            <a:custGeom>
              <a:avLst/>
              <a:gdLst>
                <a:gd name="connsiteX0" fmla="*/ 23146 w 46719"/>
                <a:gd name="connsiteY0" fmla="*/ 7745 h 13831"/>
                <a:gd name="connsiteX1" fmla="*/ 36776 w 46719"/>
                <a:gd name="connsiteY1" fmla="*/ 11345 h 13831"/>
                <a:gd name="connsiteX2" fmla="*/ 46720 w 46719"/>
                <a:gd name="connsiteY2" fmla="*/ 8602 h 13831"/>
                <a:gd name="connsiteX3" fmla="*/ 37976 w 46719"/>
                <a:gd name="connsiteY3" fmla="*/ 7402 h 13831"/>
                <a:gd name="connsiteX4" fmla="*/ 22545 w 46719"/>
                <a:gd name="connsiteY4" fmla="*/ 715 h 13831"/>
                <a:gd name="connsiteX5" fmla="*/ 2057 w 46719"/>
                <a:gd name="connsiteY5" fmla="*/ 4059 h 13831"/>
                <a:gd name="connsiteX6" fmla="*/ 0 w 46719"/>
                <a:gd name="connsiteY6" fmla="*/ 13831 h 13831"/>
                <a:gd name="connsiteX7" fmla="*/ 4715 w 46719"/>
                <a:gd name="connsiteY7" fmla="*/ 12802 h 13831"/>
                <a:gd name="connsiteX8" fmla="*/ 23146 w 46719"/>
                <a:gd name="connsiteY8" fmla="*/ 7745 h 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19" h="13831">
                  <a:moveTo>
                    <a:pt x="23146" y="7745"/>
                  </a:moveTo>
                  <a:cubicBezTo>
                    <a:pt x="26489" y="4744"/>
                    <a:pt x="31889" y="10745"/>
                    <a:pt x="36776" y="11345"/>
                  </a:cubicBezTo>
                  <a:cubicBezTo>
                    <a:pt x="41576" y="11945"/>
                    <a:pt x="46720" y="8602"/>
                    <a:pt x="46720" y="8602"/>
                  </a:cubicBezTo>
                  <a:cubicBezTo>
                    <a:pt x="46720" y="8602"/>
                    <a:pt x="45777" y="8002"/>
                    <a:pt x="37976" y="7402"/>
                  </a:cubicBezTo>
                  <a:cubicBezTo>
                    <a:pt x="30089" y="6802"/>
                    <a:pt x="29489" y="-2628"/>
                    <a:pt x="22545" y="715"/>
                  </a:cubicBezTo>
                  <a:cubicBezTo>
                    <a:pt x="15602" y="4059"/>
                    <a:pt x="10801" y="4916"/>
                    <a:pt x="2057" y="4059"/>
                  </a:cubicBezTo>
                  <a:cubicBezTo>
                    <a:pt x="1972" y="6716"/>
                    <a:pt x="429" y="10317"/>
                    <a:pt x="0" y="13831"/>
                  </a:cubicBezTo>
                  <a:cubicBezTo>
                    <a:pt x="2229" y="13231"/>
                    <a:pt x="3943" y="12888"/>
                    <a:pt x="4715" y="12802"/>
                  </a:cubicBezTo>
                  <a:cubicBezTo>
                    <a:pt x="9515" y="12631"/>
                    <a:pt x="19802" y="10831"/>
                    <a:pt x="23146" y="774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Freeform 68">
              <a:extLst>
                <a:ext uri="{FF2B5EF4-FFF2-40B4-BE49-F238E27FC236}">
                  <a16:creationId xmlns:a16="http://schemas.microsoft.com/office/drawing/2014/main" id="{ACA874F3-B620-EE2C-C92D-4C1285FF1671}"/>
                </a:ext>
              </a:extLst>
            </p:cNvPr>
            <p:cNvSpPr/>
            <p:nvPr/>
          </p:nvSpPr>
          <p:spPr>
            <a:xfrm>
              <a:off x="5644903" y="4106747"/>
              <a:ext cx="92113" cy="72071"/>
            </a:xfrm>
            <a:custGeom>
              <a:avLst/>
              <a:gdLst>
                <a:gd name="connsiteX0" fmla="*/ 18185 w 92113"/>
                <a:gd name="connsiteY0" fmla="*/ 70375 h 72071"/>
                <a:gd name="connsiteX1" fmla="*/ 27272 w 92113"/>
                <a:gd name="connsiteY1" fmla="*/ 66774 h 72071"/>
                <a:gd name="connsiteX2" fmla="*/ 50846 w 92113"/>
                <a:gd name="connsiteY2" fmla="*/ 64974 h 72071"/>
                <a:gd name="connsiteX3" fmla="*/ 54961 w 92113"/>
                <a:gd name="connsiteY3" fmla="*/ 66003 h 72071"/>
                <a:gd name="connsiteX4" fmla="*/ 55046 w 92113"/>
                <a:gd name="connsiteY4" fmla="*/ 64546 h 72071"/>
                <a:gd name="connsiteX5" fmla="*/ 66534 w 92113"/>
                <a:gd name="connsiteY5" fmla="*/ 69175 h 72071"/>
                <a:gd name="connsiteX6" fmla="*/ 90194 w 92113"/>
                <a:gd name="connsiteY6" fmla="*/ 70632 h 72071"/>
                <a:gd name="connsiteX7" fmla="*/ 91994 w 92113"/>
                <a:gd name="connsiteY7" fmla="*/ 70032 h 72071"/>
                <a:gd name="connsiteX8" fmla="*/ 91908 w 92113"/>
                <a:gd name="connsiteY8" fmla="*/ 59831 h 72071"/>
                <a:gd name="connsiteX9" fmla="*/ 83336 w 92113"/>
                <a:gd name="connsiteY9" fmla="*/ 49286 h 72071"/>
                <a:gd name="connsiteX10" fmla="*/ 80936 w 92113"/>
                <a:gd name="connsiteY10" fmla="*/ 39257 h 72071"/>
                <a:gd name="connsiteX11" fmla="*/ 77935 w 92113"/>
                <a:gd name="connsiteY11" fmla="*/ 34885 h 72071"/>
                <a:gd name="connsiteX12" fmla="*/ 68848 w 92113"/>
                <a:gd name="connsiteY12" fmla="*/ 23483 h 72071"/>
                <a:gd name="connsiteX13" fmla="*/ 57447 w 92113"/>
                <a:gd name="connsiteY13" fmla="*/ 8738 h 72071"/>
                <a:gd name="connsiteX14" fmla="*/ 51789 w 92113"/>
                <a:gd name="connsiteY14" fmla="*/ 8738 h 72071"/>
                <a:gd name="connsiteX15" fmla="*/ 42702 w 92113"/>
                <a:gd name="connsiteY15" fmla="*/ 766 h 72071"/>
                <a:gd name="connsiteX16" fmla="*/ 30186 w 92113"/>
                <a:gd name="connsiteY16" fmla="*/ 1881 h 72071"/>
                <a:gd name="connsiteX17" fmla="*/ 15441 w 92113"/>
                <a:gd name="connsiteY17" fmla="*/ 1881 h 72071"/>
                <a:gd name="connsiteX18" fmla="*/ 6355 w 92113"/>
                <a:gd name="connsiteY18" fmla="*/ 9853 h 72071"/>
                <a:gd name="connsiteX19" fmla="*/ 5497 w 92113"/>
                <a:gd name="connsiteY19" fmla="*/ 10025 h 72071"/>
                <a:gd name="connsiteX20" fmla="*/ 1811 w 92113"/>
                <a:gd name="connsiteY20" fmla="*/ 22969 h 72071"/>
                <a:gd name="connsiteX21" fmla="*/ 7812 w 92113"/>
                <a:gd name="connsiteY21" fmla="*/ 45943 h 72071"/>
                <a:gd name="connsiteX22" fmla="*/ 8755 w 92113"/>
                <a:gd name="connsiteY22" fmla="*/ 49029 h 72071"/>
                <a:gd name="connsiteX23" fmla="*/ 29243 w 92113"/>
                <a:gd name="connsiteY23" fmla="*/ 45686 h 72071"/>
                <a:gd name="connsiteX24" fmla="*/ 44674 w 92113"/>
                <a:gd name="connsiteY24" fmla="*/ 52373 h 72071"/>
                <a:gd name="connsiteX25" fmla="*/ 53418 w 92113"/>
                <a:gd name="connsiteY25" fmla="*/ 53573 h 72071"/>
                <a:gd name="connsiteX26" fmla="*/ 43474 w 92113"/>
                <a:gd name="connsiteY26" fmla="*/ 56316 h 72071"/>
                <a:gd name="connsiteX27" fmla="*/ 29843 w 92113"/>
                <a:gd name="connsiteY27" fmla="*/ 52715 h 72071"/>
                <a:gd name="connsiteX28" fmla="*/ 11412 w 92113"/>
                <a:gd name="connsiteY28" fmla="*/ 57859 h 72071"/>
                <a:gd name="connsiteX29" fmla="*/ 6698 w 92113"/>
                <a:gd name="connsiteY29" fmla="*/ 58888 h 72071"/>
                <a:gd name="connsiteX30" fmla="*/ 8584 w 92113"/>
                <a:gd name="connsiteY30" fmla="*/ 66431 h 72071"/>
                <a:gd name="connsiteX31" fmla="*/ 10212 w 92113"/>
                <a:gd name="connsiteY31" fmla="*/ 68403 h 72071"/>
                <a:gd name="connsiteX32" fmla="*/ 18185 w 92113"/>
                <a:gd name="connsiteY32" fmla="*/ 70375 h 7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113" h="72071">
                  <a:moveTo>
                    <a:pt x="18185" y="70375"/>
                  </a:moveTo>
                  <a:cubicBezTo>
                    <a:pt x="21185" y="70632"/>
                    <a:pt x="27272" y="66774"/>
                    <a:pt x="27272" y="66774"/>
                  </a:cubicBezTo>
                  <a:cubicBezTo>
                    <a:pt x="27272" y="66774"/>
                    <a:pt x="47503" y="65231"/>
                    <a:pt x="50846" y="64974"/>
                  </a:cubicBezTo>
                  <a:cubicBezTo>
                    <a:pt x="52046" y="64888"/>
                    <a:pt x="53503" y="65403"/>
                    <a:pt x="54961" y="66003"/>
                  </a:cubicBezTo>
                  <a:cubicBezTo>
                    <a:pt x="55046" y="65146"/>
                    <a:pt x="55046" y="64546"/>
                    <a:pt x="55046" y="64546"/>
                  </a:cubicBezTo>
                  <a:cubicBezTo>
                    <a:pt x="55046" y="64546"/>
                    <a:pt x="65762" y="66689"/>
                    <a:pt x="66534" y="69175"/>
                  </a:cubicBezTo>
                  <a:cubicBezTo>
                    <a:pt x="67219" y="71661"/>
                    <a:pt x="81964" y="73461"/>
                    <a:pt x="90194" y="70632"/>
                  </a:cubicBezTo>
                  <a:cubicBezTo>
                    <a:pt x="90794" y="70461"/>
                    <a:pt x="91394" y="70203"/>
                    <a:pt x="91994" y="70032"/>
                  </a:cubicBezTo>
                  <a:cubicBezTo>
                    <a:pt x="92080" y="66774"/>
                    <a:pt x="92251" y="61460"/>
                    <a:pt x="91908" y="59831"/>
                  </a:cubicBezTo>
                  <a:cubicBezTo>
                    <a:pt x="91394" y="57430"/>
                    <a:pt x="86165" y="52201"/>
                    <a:pt x="83336" y="49286"/>
                  </a:cubicBezTo>
                  <a:cubicBezTo>
                    <a:pt x="80507" y="46458"/>
                    <a:pt x="80936" y="39257"/>
                    <a:pt x="80936" y="39257"/>
                  </a:cubicBezTo>
                  <a:lnTo>
                    <a:pt x="77935" y="34885"/>
                  </a:lnTo>
                  <a:cubicBezTo>
                    <a:pt x="77935" y="34885"/>
                    <a:pt x="75621" y="25798"/>
                    <a:pt x="68848" y="23483"/>
                  </a:cubicBezTo>
                  <a:cubicBezTo>
                    <a:pt x="61990" y="21169"/>
                    <a:pt x="57447" y="8738"/>
                    <a:pt x="57447" y="8738"/>
                  </a:cubicBezTo>
                  <a:lnTo>
                    <a:pt x="51789" y="8738"/>
                  </a:lnTo>
                  <a:cubicBezTo>
                    <a:pt x="51789" y="8738"/>
                    <a:pt x="47246" y="3081"/>
                    <a:pt x="42702" y="766"/>
                  </a:cubicBezTo>
                  <a:cubicBezTo>
                    <a:pt x="38159" y="-1463"/>
                    <a:pt x="30186" y="1881"/>
                    <a:pt x="30186" y="1881"/>
                  </a:cubicBezTo>
                  <a:cubicBezTo>
                    <a:pt x="30186" y="1881"/>
                    <a:pt x="21099" y="2995"/>
                    <a:pt x="15441" y="1881"/>
                  </a:cubicBezTo>
                  <a:cubicBezTo>
                    <a:pt x="9784" y="766"/>
                    <a:pt x="10898" y="8653"/>
                    <a:pt x="6355" y="9853"/>
                  </a:cubicBezTo>
                  <a:cubicBezTo>
                    <a:pt x="6183" y="9853"/>
                    <a:pt x="5840" y="10025"/>
                    <a:pt x="5497" y="10025"/>
                  </a:cubicBezTo>
                  <a:cubicBezTo>
                    <a:pt x="4983" y="14653"/>
                    <a:pt x="4212" y="19369"/>
                    <a:pt x="1811" y="22969"/>
                  </a:cubicBezTo>
                  <a:cubicBezTo>
                    <a:pt x="-3418" y="30856"/>
                    <a:pt x="3954" y="42343"/>
                    <a:pt x="7812" y="45943"/>
                  </a:cubicBezTo>
                  <a:cubicBezTo>
                    <a:pt x="8584" y="46715"/>
                    <a:pt x="8841" y="47743"/>
                    <a:pt x="8755" y="49029"/>
                  </a:cubicBezTo>
                  <a:cubicBezTo>
                    <a:pt x="17499" y="49887"/>
                    <a:pt x="22300" y="49029"/>
                    <a:pt x="29243" y="45686"/>
                  </a:cubicBezTo>
                  <a:cubicBezTo>
                    <a:pt x="36187" y="42343"/>
                    <a:pt x="36787" y="51773"/>
                    <a:pt x="44674" y="52373"/>
                  </a:cubicBezTo>
                  <a:cubicBezTo>
                    <a:pt x="52561" y="52973"/>
                    <a:pt x="53418" y="53573"/>
                    <a:pt x="53418" y="53573"/>
                  </a:cubicBezTo>
                  <a:cubicBezTo>
                    <a:pt x="53418" y="53573"/>
                    <a:pt x="48274" y="56916"/>
                    <a:pt x="43474" y="56316"/>
                  </a:cubicBezTo>
                  <a:cubicBezTo>
                    <a:pt x="38673" y="55716"/>
                    <a:pt x="33187" y="49715"/>
                    <a:pt x="29843" y="52715"/>
                  </a:cubicBezTo>
                  <a:cubicBezTo>
                    <a:pt x="26500" y="55716"/>
                    <a:pt x="16213" y="57516"/>
                    <a:pt x="11412" y="57859"/>
                  </a:cubicBezTo>
                  <a:cubicBezTo>
                    <a:pt x="10641" y="57945"/>
                    <a:pt x="8927" y="58287"/>
                    <a:pt x="6698" y="58888"/>
                  </a:cubicBezTo>
                  <a:cubicBezTo>
                    <a:pt x="6355" y="61545"/>
                    <a:pt x="6612" y="64203"/>
                    <a:pt x="8584" y="66431"/>
                  </a:cubicBezTo>
                  <a:cubicBezTo>
                    <a:pt x="9184" y="67117"/>
                    <a:pt x="9698" y="67803"/>
                    <a:pt x="10212" y="68403"/>
                  </a:cubicBezTo>
                  <a:cubicBezTo>
                    <a:pt x="18185" y="66003"/>
                    <a:pt x="15613" y="70118"/>
                    <a:pt x="18185" y="7037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0" name="Freeform 69">
              <a:extLst>
                <a:ext uri="{FF2B5EF4-FFF2-40B4-BE49-F238E27FC236}">
                  <a16:creationId xmlns:a16="http://schemas.microsoft.com/office/drawing/2014/main" id="{DA5B4466-4C6B-BBE5-CA07-6FB24EE484F2}"/>
                </a:ext>
              </a:extLst>
            </p:cNvPr>
            <p:cNvSpPr/>
            <p:nvPr/>
          </p:nvSpPr>
          <p:spPr>
            <a:xfrm>
              <a:off x="5654773" y="4171688"/>
              <a:ext cx="45005" cy="26779"/>
            </a:xfrm>
            <a:custGeom>
              <a:avLst/>
              <a:gdLst>
                <a:gd name="connsiteX0" fmla="*/ 23574 w 45005"/>
                <a:gd name="connsiteY0" fmla="*/ 24979 h 26779"/>
                <a:gd name="connsiteX1" fmla="*/ 36862 w 45005"/>
                <a:gd name="connsiteY1" fmla="*/ 17092 h 26779"/>
                <a:gd name="connsiteX2" fmla="*/ 42605 w 45005"/>
                <a:gd name="connsiteY2" fmla="*/ 14606 h 26779"/>
                <a:gd name="connsiteX3" fmla="*/ 41491 w 45005"/>
                <a:gd name="connsiteY3" fmla="*/ 7063 h 26779"/>
                <a:gd name="connsiteX4" fmla="*/ 45006 w 45005"/>
                <a:gd name="connsiteY4" fmla="*/ 1062 h 26779"/>
                <a:gd name="connsiteX5" fmla="*/ 40891 w 45005"/>
                <a:gd name="connsiteY5" fmla="*/ 33 h 26779"/>
                <a:gd name="connsiteX6" fmla="*/ 17316 w 45005"/>
                <a:gd name="connsiteY6" fmla="*/ 1833 h 26779"/>
                <a:gd name="connsiteX7" fmla="*/ 8230 w 45005"/>
                <a:gd name="connsiteY7" fmla="*/ 5434 h 26779"/>
                <a:gd name="connsiteX8" fmla="*/ 0 w 45005"/>
                <a:gd name="connsiteY8" fmla="*/ 3205 h 26779"/>
                <a:gd name="connsiteX9" fmla="*/ 12945 w 45005"/>
                <a:gd name="connsiteY9" fmla="*/ 13235 h 26779"/>
                <a:gd name="connsiteX10" fmla="*/ 19888 w 45005"/>
                <a:gd name="connsiteY10" fmla="*/ 25408 h 26779"/>
                <a:gd name="connsiteX11" fmla="*/ 21774 w 45005"/>
                <a:gd name="connsiteY11" fmla="*/ 26779 h 26779"/>
                <a:gd name="connsiteX12" fmla="*/ 23574 w 45005"/>
                <a:gd name="connsiteY12" fmla="*/ 24979 h 2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005" h="26779">
                  <a:moveTo>
                    <a:pt x="23574" y="24979"/>
                  </a:moveTo>
                  <a:cubicBezTo>
                    <a:pt x="27175" y="22493"/>
                    <a:pt x="34290" y="15978"/>
                    <a:pt x="36862" y="17092"/>
                  </a:cubicBezTo>
                  <a:cubicBezTo>
                    <a:pt x="39348" y="18207"/>
                    <a:pt x="42605" y="15978"/>
                    <a:pt x="42605" y="14606"/>
                  </a:cubicBezTo>
                  <a:cubicBezTo>
                    <a:pt x="42605" y="13149"/>
                    <a:pt x="37548" y="8520"/>
                    <a:pt x="41491" y="7063"/>
                  </a:cubicBezTo>
                  <a:cubicBezTo>
                    <a:pt x="44234" y="6120"/>
                    <a:pt x="44834" y="2948"/>
                    <a:pt x="45006" y="1062"/>
                  </a:cubicBezTo>
                  <a:cubicBezTo>
                    <a:pt x="43548" y="376"/>
                    <a:pt x="42091" y="-138"/>
                    <a:pt x="40891" y="33"/>
                  </a:cubicBezTo>
                  <a:cubicBezTo>
                    <a:pt x="37548" y="376"/>
                    <a:pt x="17316" y="1833"/>
                    <a:pt x="17316" y="1833"/>
                  </a:cubicBezTo>
                  <a:cubicBezTo>
                    <a:pt x="17316" y="1833"/>
                    <a:pt x="11230" y="5777"/>
                    <a:pt x="8230" y="5434"/>
                  </a:cubicBezTo>
                  <a:cubicBezTo>
                    <a:pt x="5658" y="5177"/>
                    <a:pt x="8230" y="1147"/>
                    <a:pt x="0" y="3205"/>
                  </a:cubicBezTo>
                  <a:cubicBezTo>
                    <a:pt x="4115" y="8348"/>
                    <a:pt x="4629" y="10834"/>
                    <a:pt x="12945" y="13235"/>
                  </a:cubicBezTo>
                  <a:cubicBezTo>
                    <a:pt x="22289" y="15892"/>
                    <a:pt x="12259" y="20693"/>
                    <a:pt x="19888" y="25408"/>
                  </a:cubicBezTo>
                  <a:cubicBezTo>
                    <a:pt x="20574" y="25836"/>
                    <a:pt x="21174" y="26351"/>
                    <a:pt x="21774" y="26779"/>
                  </a:cubicBezTo>
                  <a:cubicBezTo>
                    <a:pt x="22546" y="25922"/>
                    <a:pt x="23146" y="25236"/>
                    <a:pt x="23574" y="2497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Freeform 71">
              <a:extLst>
                <a:ext uri="{FF2B5EF4-FFF2-40B4-BE49-F238E27FC236}">
                  <a16:creationId xmlns:a16="http://schemas.microsoft.com/office/drawing/2014/main" id="{770EC5B4-5212-0908-704B-A369735ED762}"/>
                </a:ext>
              </a:extLst>
            </p:cNvPr>
            <p:cNvSpPr/>
            <p:nvPr/>
          </p:nvSpPr>
          <p:spPr>
            <a:xfrm>
              <a:off x="6155150" y="4196934"/>
              <a:ext cx="198453" cy="138607"/>
            </a:xfrm>
            <a:custGeom>
              <a:avLst/>
              <a:gdLst>
                <a:gd name="connsiteX0" fmla="*/ 183623 w 198453"/>
                <a:gd name="connsiteY0" fmla="*/ 78343 h 138607"/>
                <a:gd name="connsiteX1" fmla="*/ 177622 w 198453"/>
                <a:gd name="connsiteY1" fmla="*/ 67370 h 138607"/>
                <a:gd name="connsiteX2" fmla="*/ 167678 w 198453"/>
                <a:gd name="connsiteY2" fmla="*/ 58369 h 138607"/>
                <a:gd name="connsiteX3" fmla="*/ 160734 w 198453"/>
                <a:gd name="connsiteY3" fmla="*/ 48425 h 138607"/>
                <a:gd name="connsiteX4" fmla="*/ 147790 w 198453"/>
                <a:gd name="connsiteY4" fmla="*/ 42424 h 138607"/>
                <a:gd name="connsiteX5" fmla="*/ 145818 w 198453"/>
                <a:gd name="connsiteY5" fmla="*/ 37452 h 138607"/>
                <a:gd name="connsiteX6" fmla="*/ 138875 w 198453"/>
                <a:gd name="connsiteY6" fmla="*/ 36423 h 138607"/>
                <a:gd name="connsiteX7" fmla="*/ 140846 w 198453"/>
                <a:gd name="connsiteY7" fmla="*/ 30422 h 138607"/>
                <a:gd name="connsiteX8" fmla="*/ 139817 w 198453"/>
                <a:gd name="connsiteY8" fmla="*/ 16449 h 138607"/>
                <a:gd name="connsiteX9" fmla="*/ 128330 w 198453"/>
                <a:gd name="connsiteY9" fmla="*/ 1104 h 138607"/>
                <a:gd name="connsiteX10" fmla="*/ 125502 w 198453"/>
                <a:gd name="connsiteY10" fmla="*/ 504 h 138607"/>
                <a:gd name="connsiteX11" fmla="*/ 112128 w 198453"/>
                <a:gd name="connsiteY11" fmla="*/ 5733 h 138607"/>
                <a:gd name="connsiteX12" fmla="*/ 108785 w 198453"/>
                <a:gd name="connsiteY12" fmla="*/ 13363 h 138607"/>
                <a:gd name="connsiteX13" fmla="*/ 93012 w 198453"/>
                <a:gd name="connsiteY13" fmla="*/ 29651 h 138607"/>
                <a:gd name="connsiteX14" fmla="*/ 70037 w 198453"/>
                <a:gd name="connsiteY14" fmla="*/ 34451 h 138607"/>
                <a:gd name="connsiteX15" fmla="*/ 69094 w 198453"/>
                <a:gd name="connsiteY15" fmla="*/ 43024 h 138607"/>
                <a:gd name="connsiteX16" fmla="*/ 54778 w 198453"/>
                <a:gd name="connsiteY16" fmla="*/ 50653 h 138607"/>
                <a:gd name="connsiteX17" fmla="*/ 37119 w 198453"/>
                <a:gd name="connsiteY17" fmla="*/ 55883 h 138607"/>
                <a:gd name="connsiteX18" fmla="*/ 26575 w 198453"/>
                <a:gd name="connsiteY18" fmla="*/ 55883 h 138607"/>
                <a:gd name="connsiteX19" fmla="*/ 17488 w 198453"/>
                <a:gd name="connsiteY19" fmla="*/ 59740 h 138607"/>
                <a:gd name="connsiteX20" fmla="*/ 16031 w 198453"/>
                <a:gd name="connsiteY20" fmla="*/ 58026 h 138607"/>
                <a:gd name="connsiteX21" fmla="*/ 7887 w 198453"/>
                <a:gd name="connsiteY21" fmla="*/ 68055 h 138607"/>
                <a:gd name="connsiteX22" fmla="*/ 0 w 198453"/>
                <a:gd name="connsiteY22" fmla="*/ 84172 h 138607"/>
                <a:gd name="connsiteX23" fmla="*/ 2143 w 198453"/>
                <a:gd name="connsiteY23" fmla="*/ 97459 h 138607"/>
                <a:gd name="connsiteX24" fmla="*/ 6772 w 198453"/>
                <a:gd name="connsiteY24" fmla="*/ 110404 h 138607"/>
                <a:gd name="connsiteX25" fmla="*/ 9258 w 198453"/>
                <a:gd name="connsiteY25" fmla="*/ 120091 h 138607"/>
                <a:gd name="connsiteX26" fmla="*/ 12859 w 198453"/>
                <a:gd name="connsiteY26" fmla="*/ 125491 h 138607"/>
                <a:gd name="connsiteX27" fmla="*/ 23231 w 198453"/>
                <a:gd name="connsiteY27" fmla="*/ 135864 h 138607"/>
                <a:gd name="connsiteX28" fmla="*/ 26060 w 198453"/>
                <a:gd name="connsiteY28" fmla="*/ 138607 h 138607"/>
                <a:gd name="connsiteX29" fmla="*/ 27003 w 198453"/>
                <a:gd name="connsiteY29" fmla="*/ 137064 h 138607"/>
                <a:gd name="connsiteX30" fmla="*/ 30004 w 198453"/>
                <a:gd name="connsiteY30" fmla="*/ 125063 h 138607"/>
                <a:gd name="connsiteX31" fmla="*/ 39005 w 198453"/>
                <a:gd name="connsiteY31" fmla="*/ 123091 h 138607"/>
                <a:gd name="connsiteX32" fmla="*/ 45949 w 198453"/>
                <a:gd name="connsiteY32" fmla="*/ 121119 h 138607"/>
                <a:gd name="connsiteX33" fmla="*/ 59922 w 198453"/>
                <a:gd name="connsiteY33" fmla="*/ 123091 h 138607"/>
                <a:gd name="connsiteX34" fmla="*/ 59922 w 198453"/>
                <a:gd name="connsiteY34" fmla="*/ 112118 h 138607"/>
                <a:gd name="connsiteX35" fmla="*/ 76895 w 198453"/>
                <a:gd name="connsiteY35" fmla="*/ 99174 h 138607"/>
                <a:gd name="connsiteX36" fmla="*/ 89840 w 198453"/>
                <a:gd name="connsiteY36" fmla="*/ 108089 h 138607"/>
                <a:gd name="connsiteX37" fmla="*/ 120701 w 198453"/>
                <a:gd name="connsiteY37" fmla="*/ 114090 h 138607"/>
                <a:gd name="connsiteX38" fmla="*/ 125673 w 198453"/>
                <a:gd name="connsiteY38" fmla="*/ 103117 h 138607"/>
                <a:gd name="connsiteX39" fmla="*/ 138617 w 198453"/>
                <a:gd name="connsiteY39" fmla="*/ 103117 h 138607"/>
                <a:gd name="connsiteX40" fmla="*/ 155591 w 198453"/>
                <a:gd name="connsiteY40" fmla="*/ 98145 h 138607"/>
                <a:gd name="connsiteX41" fmla="*/ 168535 w 198453"/>
                <a:gd name="connsiteY41" fmla="*/ 96173 h 138607"/>
                <a:gd name="connsiteX42" fmla="*/ 186452 w 198453"/>
                <a:gd name="connsiteY42" fmla="*/ 98145 h 138607"/>
                <a:gd name="connsiteX43" fmla="*/ 198453 w 198453"/>
                <a:gd name="connsiteY43" fmla="*/ 96173 h 138607"/>
                <a:gd name="connsiteX44" fmla="*/ 194424 w 198453"/>
                <a:gd name="connsiteY44" fmla="*/ 86229 h 138607"/>
                <a:gd name="connsiteX45" fmla="*/ 183623 w 198453"/>
                <a:gd name="connsiteY45" fmla="*/ 78343 h 13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98453" h="138607">
                  <a:moveTo>
                    <a:pt x="183623" y="78343"/>
                  </a:moveTo>
                  <a:cubicBezTo>
                    <a:pt x="183623" y="75342"/>
                    <a:pt x="183623" y="72342"/>
                    <a:pt x="177622" y="67370"/>
                  </a:cubicBezTo>
                  <a:cubicBezTo>
                    <a:pt x="171622" y="62398"/>
                    <a:pt x="167678" y="61369"/>
                    <a:pt x="167678" y="58369"/>
                  </a:cubicBezTo>
                  <a:cubicBezTo>
                    <a:pt x="167678" y="55368"/>
                    <a:pt x="165707" y="54425"/>
                    <a:pt x="160734" y="48425"/>
                  </a:cubicBezTo>
                  <a:cubicBezTo>
                    <a:pt x="155762" y="42424"/>
                    <a:pt x="147790" y="42424"/>
                    <a:pt x="147790" y="42424"/>
                  </a:cubicBezTo>
                  <a:lnTo>
                    <a:pt x="145818" y="37452"/>
                  </a:lnTo>
                  <a:lnTo>
                    <a:pt x="138875" y="36423"/>
                  </a:lnTo>
                  <a:cubicBezTo>
                    <a:pt x="138875" y="36423"/>
                    <a:pt x="134931" y="33423"/>
                    <a:pt x="140846" y="30422"/>
                  </a:cubicBezTo>
                  <a:cubicBezTo>
                    <a:pt x="146847" y="27422"/>
                    <a:pt x="140846" y="19449"/>
                    <a:pt x="139817" y="16449"/>
                  </a:cubicBezTo>
                  <a:cubicBezTo>
                    <a:pt x="138960" y="13877"/>
                    <a:pt x="130559" y="3676"/>
                    <a:pt x="128330" y="1104"/>
                  </a:cubicBezTo>
                  <a:cubicBezTo>
                    <a:pt x="127302" y="1104"/>
                    <a:pt x="126273" y="933"/>
                    <a:pt x="125502" y="504"/>
                  </a:cubicBezTo>
                  <a:cubicBezTo>
                    <a:pt x="122158" y="-1382"/>
                    <a:pt x="115472" y="2390"/>
                    <a:pt x="112128" y="5733"/>
                  </a:cubicBezTo>
                  <a:cubicBezTo>
                    <a:pt x="108785" y="9077"/>
                    <a:pt x="111185" y="10963"/>
                    <a:pt x="108785" y="13363"/>
                  </a:cubicBezTo>
                  <a:cubicBezTo>
                    <a:pt x="106385" y="15763"/>
                    <a:pt x="98241" y="22964"/>
                    <a:pt x="93012" y="29651"/>
                  </a:cubicBezTo>
                  <a:cubicBezTo>
                    <a:pt x="87783" y="36337"/>
                    <a:pt x="74324" y="32051"/>
                    <a:pt x="70037" y="34451"/>
                  </a:cubicBezTo>
                  <a:cubicBezTo>
                    <a:pt x="65751" y="36852"/>
                    <a:pt x="71923" y="40709"/>
                    <a:pt x="69094" y="43024"/>
                  </a:cubicBezTo>
                  <a:cubicBezTo>
                    <a:pt x="66266" y="45424"/>
                    <a:pt x="57607" y="49282"/>
                    <a:pt x="54778" y="50653"/>
                  </a:cubicBezTo>
                  <a:cubicBezTo>
                    <a:pt x="51949" y="52111"/>
                    <a:pt x="40462" y="51596"/>
                    <a:pt x="37119" y="55883"/>
                  </a:cubicBezTo>
                  <a:cubicBezTo>
                    <a:pt x="33776" y="60169"/>
                    <a:pt x="29918" y="51082"/>
                    <a:pt x="26575" y="55883"/>
                  </a:cubicBezTo>
                  <a:cubicBezTo>
                    <a:pt x="23231" y="60683"/>
                    <a:pt x="19460" y="61112"/>
                    <a:pt x="17488" y="59740"/>
                  </a:cubicBezTo>
                  <a:cubicBezTo>
                    <a:pt x="17059" y="59397"/>
                    <a:pt x="16545" y="58797"/>
                    <a:pt x="16031" y="58026"/>
                  </a:cubicBezTo>
                  <a:cubicBezTo>
                    <a:pt x="12945" y="60855"/>
                    <a:pt x="9173" y="64112"/>
                    <a:pt x="7887" y="68055"/>
                  </a:cubicBezTo>
                  <a:cubicBezTo>
                    <a:pt x="5744" y="74914"/>
                    <a:pt x="0" y="81000"/>
                    <a:pt x="0" y="84172"/>
                  </a:cubicBezTo>
                  <a:cubicBezTo>
                    <a:pt x="0" y="87429"/>
                    <a:pt x="2143" y="91716"/>
                    <a:pt x="2143" y="97459"/>
                  </a:cubicBezTo>
                  <a:cubicBezTo>
                    <a:pt x="2143" y="103203"/>
                    <a:pt x="3601" y="106032"/>
                    <a:pt x="6772" y="110404"/>
                  </a:cubicBezTo>
                  <a:cubicBezTo>
                    <a:pt x="10030" y="114690"/>
                    <a:pt x="9258" y="120091"/>
                    <a:pt x="9258" y="120091"/>
                  </a:cubicBezTo>
                  <a:cubicBezTo>
                    <a:pt x="9258" y="120091"/>
                    <a:pt x="10287" y="122234"/>
                    <a:pt x="12859" y="125491"/>
                  </a:cubicBezTo>
                  <a:cubicBezTo>
                    <a:pt x="15345" y="128749"/>
                    <a:pt x="22546" y="133378"/>
                    <a:pt x="23231" y="135864"/>
                  </a:cubicBezTo>
                  <a:cubicBezTo>
                    <a:pt x="23574" y="136978"/>
                    <a:pt x="24775" y="137922"/>
                    <a:pt x="26060" y="138607"/>
                  </a:cubicBezTo>
                  <a:cubicBezTo>
                    <a:pt x="26403" y="138093"/>
                    <a:pt x="26661" y="137493"/>
                    <a:pt x="27003" y="137064"/>
                  </a:cubicBezTo>
                  <a:cubicBezTo>
                    <a:pt x="31032" y="132092"/>
                    <a:pt x="30004" y="125063"/>
                    <a:pt x="30004" y="125063"/>
                  </a:cubicBezTo>
                  <a:lnTo>
                    <a:pt x="39005" y="123091"/>
                  </a:lnTo>
                  <a:lnTo>
                    <a:pt x="45949" y="121119"/>
                  </a:lnTo>
                  <a:lnTo>
                    <a:pt x="59922" y="123091"/>
                  </a:lnTo>
                  <a:lnTo>
                    <a:pt x="59922" y="112118"/>
                  </a:lnTo>
                  <a:cubicBezTo>
                    <a:pt x="59922" y="112118"/>
                    <a:pt x="69866" y="99174"/>
                    <a:pt x="76895" y="99174"/>
                  </a:cubicBezTo>
                  <a:cubicBezTo>
                    <a:pt x="83839" y="99174"/>
                    <a:pt x="89840" y="108089"/>
                    <a:pt x="89840" y="108089"/>
                  </a:cubicBezTo>
                  <a:lnTo>
                    <a:pt x="120701" y="114090"/>
                  </a:lnTo>
                  <a:cubicBezTo>
                    <a:pt x="120701" y="114090"/>
                    <a:pt x="122672" y="105089"/>
                    <a:pt x="125673" y="103117"/>
                  </a:cubicBezTo>
                  <a:cubicBezTo>
                    <a:pt x="128673" y="101145"/>
                    <a:pt x="134674" y="105089"/>
                    <a:pt x="138617" y="103117"/>
                  </a:cubicBezTo>
                  <a:cubicBezTo>
                    <a:pt x="142561" y="101145"/>
                    <a:pt x="148562" y="98145"/>
                    <a:pt x="155591" y="98145"/>
                  </a:cubicBezTo>
                  <a:cubicBezTo>
                    <a:pt x="162535" y="98145"/>
                    <a:pt x="165535" y="102088"/>
                    <a:pt x="168535" y="96173"/>
                  </a:cubicBezTo>
                  <a:cubicBezTo>
                    <a:pt x="171536" y="90173"/>
                    <a:pt x="186452" y="98145"/>
                    <a:pt x="186452" y="98145"/>
                  </a:cubicBezTo>
                  <a:lnTo>
                    <a:pt x="198453" y="96173"/>
                  </a:lnTo>
                  <a:lnTo>
                    <a:pt x="194424" y="86229"/>
                  </a:lnTo>
                  <a:cubicBezTo>
                    <a:pt x="194596" y="86315"/>
                    <a:pt x="183623" y="81343"/>
                    <a:pt x="183623" y="7834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3" name="Freeform 72">
              <a:extLst>
                <a:ext uri="{FF2B5EF4-FFF2-40B4-BE49-F238E27FC236}">
                  <a16:creationId xmlns:a16="http://schemas.microsoft.com/office/drawing/2014/main" id="{AECCE070-A100-6EA5-2A50-5F429E6D5324}"/>
                </a:ext>
              </a:extLst>
            </p:cNvPr>
            <p:cNvSpPr/>
            <p:nvPr/>
          </p:nvSpPr>
          <p:spPr>
            <a:xfrm>
              <a:off x="5966821" y="4152230"/>
              <a:ext cx="190800" cy="155760"/>
            </a:xfrm>
            <a:custGeom>
              <a:avLst/>
              <a:gdLst>
                <a:gd name="connsiteX0" fmla="*/ 117863 w 190800"/>
                <a:gd name="connsiteY0" fmla="*/ 114132 h 155760"/>
                <a:gd name="connsiteX1" fmla="*/ 127464 w 190800"/>
                <a:gd name="connsiteY1" fmla="*/ 112674 h 155760"/>
                <a:gd name="connsiteX2" fmla="*/ 138951 w 190800"/>
                <a:gd name="connsiteY2" fmla="*/ 120818 h 155760"/>
                <a:gd name="connsiteX3" fmla="*/ 145638 w 190800"/>
                <a:gd name="connsiteY3" fmla="*/ 113703 h 155760"/>
                <a:gd name="connsiteX4" fmla="*/ 157554 w 190800"/>
                <a:gd name="connsiteY4" fmla="*/ 88843 h 155760"/>
                <a:gd name="connsiteX5" fmla="*/ 165183 w 190800"/>
                <a:gd name="connsiteY5" fmla="*/ 79242 h 155760"/>
                <a:gd name="connsiteX6" fmla="*/ 167069 w 190800"/>
                <a:gd name="connsiteY6" fmla="*/ 70669 h 155760"/>
                <a:gd name="connsiteX7" fmla="*/ 170927 w 190800"/>
                <a:gd name="connsiteY7" fmla="*/ 60125 h 155760"/>
                <a:gd name="connsiteX8" fmla="*/ 180442 w 190800"/>
                <a:gd name="connsiteY8" fmla="*/ 42466 h 155760"/>
                <a:gd name="connsiteX9" fmla="*/ 190043 w 190800"/>
                <a:gd name="connsiteY9" fmla="*/ 37236 h 155760"/>
                <a:gd name="connsiteX10" fmla="*/ 189100 w 190800"/>
                <a:gd name="connsiteY10" fmla="*/ 27207 h 155760"/>
                <a:gd name="connsiteX11" fmla="*/ 182414 w 190800"/>
                <a:gd name="connsiteY11" fmla="*/ 20520 h 155760"/>
                <a:gd name="connsiteX12" fmla="*/ 183442 w 190800"/>
                <a:gd name="connsiteY12" fmla="*/ 11776 h 155760"/>
                <a:gd name="connsiteX13" fmla="*/ 177185 w 190800"/>
                <a:gd name="connsiteY13" fmla="*/ 5175 h 155760"/>
                <a:gd name="connsiteX14" fmla="*/ 171441 w 190800"/>
                <a:gd name="connsiteY14" fmla="*/ 1832 h 155760"/>
                <a:gd name="connsiteX15" fmla="*/ 159954 w 190800"/>
                <a:gd name="connsiteY15" fmla="*/ 12376 h 155760"/>
                <a:gd name="connsiteX16" fmla="*/ 146581 w 190800"/>
                <a:gd name="connsiteY16" fmla="*/ 9033 h 155760"/>
                <a:gd name="connsiteX17" fmla="*/ 126007 w 190800"/>
                <a:gd name="connsiteY17" fmla="*/ 8604 h 155760"/>
                <a:gd name="connsiteX18" fmla="*/ 114091 w 190800"/>
                <a:gd name="connsiteY18" fmla="*/ 16234 h 155760"/>
                <a:gd name="connsiteX19" fmla="*/ 98318 w 190800"/>
                <a:gd name="connsiteY19" fmla="*/ 16234 h 155760"/>
                <a:gd name="connsiteX20" fmla="*/ 85888 w 190800"/>
                <a:gd name="connsiteY20" fmla="*/ 9547 h 155760"/>
                <a:gd name="connsiteX21" fmla="*/ 72515 w 190800"/>
                <a:gd name="connsiteY21" fmla="*/ 13319 h 155760"/>
                <a:gd name="connsiteX22" fmla="*/ 63427 w 190800"/>
                <a:gd name="connsiteY22" fmla="*/ 4747 h 155760"/>
                <a:gd name="connsiteX23" fmla="*/ 50483 w 190800"/>
                <a:gd name="connsiteY23" fmla="*/ 889 h 155760"/>
                <a:gd name="connsiteX24" fmla="*/ 40882 w 190800"/>
                <a:gd name="connsiteY24" fmla="*/ 4232 h 155760"/>
                <a:gd name="connsiteX25" fmla="*/ 26051 w 190800"/>
                <a:gd name="connsiteY25" fmla="*/ 4232 h 155760"/>
                <a:gd name="connsiteX26" fmla="*/ 22194 w 190800"/>
                <a:gd name="connsiteY26" fmla="*/ 17177 h 155760"/>
                <a:gd name="connsiteX27" fmla="*/ 14993 w 190800"/>
                <a:gd name="connsiteY27" fmla="*/ 28664 h 155760"/>
                <a:gd name="connsiteX28" fmla="*/ 13450 w 190800"/>
                <a:gd name="connsiteY28" fmla="*/ 31836 h 155760"/>
                <a:gd name="connsiteX29" fmla="*/ 15079 w 190800"/>
                <a:gd name="connsiteY29" fmla="*/ 42723 h 155760"/>
                <a:gd name="connsiteX30" fmla="*/ 13279 w 190800"/>
                <a:gd name="connsiteY30" fmla="*/ 65611 h 155760"/>
                <a:gd name="connsiteX31" fmla="*/ 7192 w 190800"/>
                <a:gd name="connsiteY31" fmla="*/ 74955 h 155760"/>
                <a:gd name="connsiteX32" fmla="*/ 420 w 190800"/>
                <a:gd name="connsiteY32" fmla="*/ 86785 h 155760"/>
                <a:gd name="connsiteX33" fmla="*/ 763 w 190800"/>
                <a:gd name="connsiteY33" fmla="*/ 105816 h 155760"/>
                <a:gd name="connsiteX34" fmla="*/ 5735 w 190800"/>
                <a:gd name="connsiteY34" fmla="*/ 118590 h 155760"/>
                <a:gd name="connsiteX35" fmla="*/ 5906 w 190800"/>
                <a:gd name="connsiteY35" fmla="*/ 118761 h 155760"/>
                <a:gd name="connsiteX36" fmla="*/ 29995 w 190800"/>
                <a:gd name="connsiteY36" fmla="*/ 125019 h 155760"/>
                <a:gd name="connsiteX37" fmla="*/ 45340 w 190800"/>
                <a:gd name="connsiteY37" fmla="*/ 141478 h 155760"/>
                <a:gd name="connsiteX38" fmla="*/ 53912 w 190800"/>
                <a:gd name="connsiteY38" fmla="*/ 155365 h 155760"/>
                <a:gd name="connsiteX39" fmla="*/ 70371 w 190800"/>
                <a:gd name="connsiteY39" fmla="*/ 151765 h 155760"/>
                <a:gd name="connsiteX40" fmla="*/ 91888 w 190800"/>
                <a:gd name="connsiteY40" fmla="*/ 149365 h 155760"/>
                <a:gd name="connsiteX41" fmla="*/ 94460 w 190800"/>
                <a:gd name="connsiteY41" fmla="*/ 149279 h 155760"/>
                <a:gd name="connsiteX42" fmla="*/ 99175 w 190800"/>
                <a:gd name="connsiteY42" fmla="*/ 131963 h 155760"/>
                <a:gd name="connsiteX43" fmla="*/ 117863 w 190800"/>
                <a:gd name="connsiteY43" fmla="*/ 114132 h 1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0800" h="155760">
                  <a:moveTo>
                    <a:pt x="117863" y="114132"/>
                  </a:moveTo>
                  <a:cubicBezTo>
                    <a:pt x="119749" y="113703"/>
                    <a:pt x="124035" y="115075"/>
                    <a:pt x="127464" y="112674"/>
                  </a:cubicBezTo>
                  <a:cubicBezTo>
                    <a:pt x="130807" y="110274"/>
                    <a:pt x="138008" y="116018"/>
                    <a:pt x="138951" y="120818"/>
                  </a:cubicBezTo>
                  <a:cubicBezTo>
                    <a:pt x="139894" y="125619"/>
                    <a:pt x="142809" y="118932"/>
                    <a:pt x="145638" y="113703"/>
                  </a:cubicBezTo>
                  <a:cubicBezTo>
                    <a:pt x="148467" y="108474"/>
                    <a:pt x="157554" y="92700"/>
                    <a:pt x="157554" y="88843"/>
                  </a:cubicBezTo>
                  <a:cubicBezTo>
                    <a:pt x="157554" y="84985"/>
                    <a:pt x="165183" y="81642"/>
                    <a:pt x="165183" y="79242"/>
                  </a:cubicBezTo>
                  <a:cubicBezTo>
                    <a:pt x="165183" y="76841"/>
                    <a:pt x="164669" y="71612"/>
                    <a:pt x="167069" y="70669"/>
                  </a:cubicBezTo>
                  <a:cubicBezTo>
                    <a:pt x="169470" y="69726"/>
                    <a:pt x="171355" y="62525"/>
                    <a:pt x="170927" y="60125"/>
                  </a:cubicBezTo>
                  <a:cubicBezTo>
                    <a:pt x="170412" y="57725"/>
                    <a:pt x="179071" y="44352"/>
                    <a:pt x="180442" y="42466"/>
                  </a:cubicBezTo>
                  <a:cubicBezTo>
                    <a:pt x="181899" y="40580"/>
                    <a:pt x="189529" y="41523"/>
                    <a:pt x="190043" y="37236"/>
                  </a:cubicBezTo>
                  <a:cubicBezTo>
                    <a:pt x="190472" y="32950"/>
                    <a:pt x="191929" y="28150"/>
                    <a:pt x="189100" y="27207"/>
                  </a:cubicBezTo>
                  <a:cubicBezTo>
                    <a:pt x="186272" y="26264"/>
                    <a:pt x="182414" y="22920"/>
                    <a:pt x="182414" y="20520"/>
                  </a:cubicBezTo>
                  <a:cubicBezTo>
                    <a:pt x="182414" y="19148"/>
                    <a:pt x="182585" y="15205"/>
                    <a:pt x="183442" y="11776"/>
                  </a:cubicBezTo>
                  <a:cubicBezTo>
                    <a:pt x="179585" y="11262"/>
                    <a:pt x="179413" y="7404"/>
                    <a:pt x="177185" y="5175"/>
                  </a:cubicBezTo>
                  <a:cubicBezTo>
                    <a:pt x="174784" y="2775"/>
                    <a:pt x="174784" y="889"/>
                    <a:pt x="171441" y="1832"/>
                  </a:cubicBezTo>
                  <a:cubicBezTo>
                    <a:pt x="168098" y="2861"/>
                    <a:pt x="164240" y="10919"/>
                    <a:pt x="159954" y="12376"/>
                  </a:cubicBezTo>
                  <a:cubicBezTo>
                    <a:pt x="155668" y="13834"/>
                    <a:pt x="149410" y="10490"/>
                    <a:pt x="146581" y="9033"/>
                  </a:cubicBezTo>
                  <a:cubicBezTo>
                    <a:pt x="143752" y="7576"/>
                    <a:pt x="130293" y="9033"/>
                    <a:pt x="126007" y="8604"/>
                  </a:cubicBezTo>
                  <a:cubicBezTo>
                    <a:pt x="121721" y="8090"/>
                    <a:pt x="117434" y="14348"/>
                    <a:pt x="114091" y="16234"/>
                  </a:cubicBezTo>
                  <a:cubicBezTo>
                    <a:pt x="110748" y="18120"/>
                    <a:pt x="101147" y="17177"/>
                    <a:pt x="98318" y="16234"/>
                  </a:cubicBezTo>
                  <a:cubicBezTo>
                    <a:pt x="95489" y="15291"/>
                    <a:pt x="88716" y="9547"/>
                    <a:pt x="85888" y="9547"/>
                  </a:cubicBezTo>
                  <a:cubicBezTo>
                    <a:pt x="82973" y="9547"/>
                    <a:pt x="77315" y="10490"/>
                    <a:pt x="72515" y="13319"/>
                  </a:cubicBezTo>
                  <a:cubicBezTo>
                    <a:pt x="67714" y="16148"/>
                    <a:pt x="66257" y="8090"/>
                    <a:pt x="63427" y="4747"/>
                  </a:cubicBezTo>
                  <a:cubicBezTo>
                    <a:pt x="60513" y="1403"/>
                    <a:pt x="54341" y="4232"/>
                    <a:pt x="50483" y="889"/>
                  </a:cubicBezTo>
                  <a:cubicBezTo>
                    <a:pt x="46625" y="-2454"/>
                    <a:pt x="44225" y="4747"/>
                    <a:pt x="40882" y="4232"/>
                  </a:cubicBezTo>
                  <a:cubicBezTo>
                    <a:pt x="37539" y="3718"/>
                    <a:pt x="28966" y="1832"/>
                    <a:pt x="26051" y="4232"/>
                  </a:cubicBezTo>
                  <a:cubicBezTo>
                    <a:pt x="23223" y="6633"/>
                    <a:pt x="23651" y="15720"/>
                    <a:pt x="22194" y="17177"/>
                  </a:cubicBezTo>
                  <a:cubicBezTo>
                    <a:pt x="20737" y="18634"/>
                    <a:pt x="14993" y="25321"/>
                    <a:pt x="14993" y="28664"/>
                  </a:cubicBezTo>
                  <a:cubicBezTo>
                    <a:pt x="14993" y="30207"/>
                    <a:pt x="14393" y="31321"/>
                    <a:pt x="13450" y="31836"/>
                  </a:cubicBezTo>
                  <a:cubicBezTo>
                    <a:pt x="14050" y="35779"/>
                    <a:pt x="14907" y="40837"/>
                    <a:pt x="15079" y="42723"/>
                  </a:cubicBezTo>
                  <a:cubicBezTo>
                    <a:pt x="15422" y="45980"/>
                    <a:pt x="16879" y="62097"/>
                    <a:pt x="13279" y="65611"/>
                  </a:cubicBezTo>
                  <a:cubicBezTo>
                    <a:pt x="9678" y="69212"/>
                    <a:pt x="7192" y="74955"/>
                    <a:pt x="7192" y="74955"/>
                  </a:cubicBezTo>
                  <a:cubicBezTo>
                    <a:pt x="7192" y="74955"/>
                    <a:pt x="1448" y="78899"/>
                    <a:pt x="420" y="86785"/>
                  </a:cubicBezTo>
                  <a:cubicBezTo>
                    <a:pt x="-695" y="94672"/>
                    <a:pt x="763" y="99730"/>
                    <a:pt x="763" y="105816"/>
                  </a:cubicBezTo>
                  <a:cubicBezTo>
                    <a:pt x="763" y="110103"/>
                    <a:pt x="3935" y="113189"/>
                    <a:pt x="5735" y="118590"/>
                  </a:cubicBezTo>
                  <a:cubicBezTo>
                    <a:pt x="5820" y="118675"/>
                    <a:pt x="5906" y="118675"/>
                    <a:pt x="5906" y="118761"/>
                  </a:cubicBezTo>
                  <a:cubicBezTo>
                    <a:pt x="8735" y="122619"/>
                    <a:pt x="22365" y="123304"/>
                    <a:pt x="29995" y="125019"/>
                  </a:cubicBezTo>
                  <a:cubicBezTo>
                    <a:pt x="37624" y="126733"/>
                    <a:pt x="45511" y="137449"/>
                    <a:pt x="45340" y="141478"/>
                  </a:cubicBezTo>
                  <a:cubicBezTo>
                    <a:pt x="45082" y="145507"/>
                    <a:pt x="50397" y="153394"/>
                    <a:pt x="53912" y="155365"/>
                  </a:cubicBezTo>
                  <a:cubicBezTo>
                    <a:pt x="57513" y="157251"/>
                    <a:pt x="66342" y="151765"/>
                    <a:pt x="70371" y="151765"/>
                  </a:cubicBezTo>
                  <a:cubicBezTo>
                    <a:pt x="74400" y="151765"/>
                    <a:pt x="88974" y="152022"/>
                    <a:pt x="91888" y="149365"/>
                  </a:cubicBezTo>
                  <a:cubicBezTo>
                    <a:pt x="92746" y="148593"/>
                    <a:pt x="93603" y="148679"/>
                    <a:pt x="94460" y="149279"/>
                  </a:cubicBezTo>
                  <a:cubicBezTo>
                    <a:pt x="97889" y="140106"/>
                    <a:pt x="99175" y="131963"/>
                    <a:pt x="99175" y="131963"/>
                  </a:cubicBezTo>
                  <a:cubicBezTo>
                    <a:pt x="99175" y="131963"/>
                    <a:pt x="115891" y="114646"/>
                    <a:pt x="117863" y="11413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7" name="Freeform 96">
              <a:extLst>
                <a:ext uri="{FF2B5EF4-FFF2-40B4-BE49-F238E27FC236}">
                  <a16:creationId xmlns:a16="http://schemas.microsoft.com/office/drawing/2014/main" id="{4C6EFE5B-78E8-BF2B-6383-836E39889643}"/>
                </a:ext>
              </a:extLst>
            </p:cNvPr>
            <p:cNvSpPr/>
            <p:nvPr/>
          </p:nvSpPr>
          <p:spPr>
            <a:xfrm>
              <a:off x="5934922" y="4175846"/>
              <a:ext cx="47644" cy="99344"/>
            </a:xfrm>
            <a:custGeom>
              <a:avLst/>
              <a:gdLst>
                <a:gd name="connsiteX0" fmla="*/ 32404 w 47644"/>
                <a:gd name="connsiteY0" fmla="*/ 63169 h 99344"/>
                <a:gd name="connsiteX1" fmla="*/ 39176 w 47644"/>
                <a:gd name="connsiteY1" fmla="*/ 51339 h 99344"/>
                <a:gd name="connsiteX2" fmla="*/ 45263 w 47644"/>
                <a:gd name="connsiteY2" fmla="*/ 41995 h 99344"/>
                <a:gd name="connsiteX3" fmla="*/ 47063 w 47644"/>
                <a:gd name="connsiteY3" fmla="*/ 19106 h 99344"/>
                <a:gd name="connsiteX4" fmla="*/ 45434 w 47644"/>
                <a:gd name="connsiteY4" fmla="*/ 8219 h 99344"/>
                <a:gd name="connsiteX5" fmla="*/ 40291 w 47644"/>
                <a:gd name="connsiteY5" fmla="*/ 7876 h 99344"/>
                <a:gd name="connsiteX6" fmla="*/ 35061 w 47644"/>
                <a:gd name="connsiteY6" fmla="*/ 247 h 99344"/>
                <a:gd name="connsiteX7" fmla="*/ 29318 w 47644"/>
                <a:gd name="connsiteY7" fmla="*/ 7876 h 99344"/>
                <a:gd name="connsiteX8" fmla="*/ 25032 w 47644"/>
                <a:gd name="connsiteY8" fmla="*/ 14049 h 99344"/>
                <a:gd name="connsiteX9" fmla="*/ 11659 w 47644"/>
                <a:gd name="connsiteY9" fmla="*/ 16877 h 99344"/>
                <a:gd name="connsiteX10" fmla="*/ 2572 w 47644"/>
                <a:gd name="connsiteY10" fmla="*/ 23135 h 99344"/>
                <a:gd name="connsiteX11" fmla="*/ 0 w 47644"/>
                <a:gd name="connsiteY11" fmla="*/ 23307 h 99344"/>
                <a:gd name="connsiteX12" fmla="*/ 8744 w 47644"/>
                <a:gd name="connsiteY12" fmla="*/ 38394 h 99344"/>
                <a:gd name="connsiteX13" fmla="*/ 12001 w 47644"/>
                <a:gd name="connsiteY13" fmla="*/ 50567 h 99344"/>
                <a:gd name="connsiteX14" fmla="*/ 14488 w 47644"/>
                <a:gd name="connsiteY14" fmla="*/ 69598 h 99344"/>
                <a:gd name="connsiteX15" fmla="*/ 15859 w 47644"/>
                <a:gd name="connsiteY15" fmla="*/ 99345 h 99344"/>
                <a:gd name="connsiteX16" fmla="*/ 26661 w 47644"/>
                <a:gd name="connsiteY16" fmla="*/ 98402 h 99344"/>
                <a:gd name="connsiteX17" fmla="*/ 37719 w 47644"/>
                <a:gd name="connsiteY17" fmla="*/ 94887 h 99344"/>
                <a:gd name="connsiteX18" fmla="*/ 32747 w 47644"/>
                <a:gd name="connsiteY18" fmla="*/ 82114 h 99344"/>
                <a:gd name="connsiteX19" fmla="*/ 32404 w 47644"/>
                <a:gd name="connsiteY19" fmla="*/ 63169 h 99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44" h="99344">
                  <a:moveTo>
                    <a:pt x="32404" y="63169"/>
                  </a:moveTo>
                  <a:cubicBezTo>
                    <a:pt x="33519" y="55282"/>
                    <a:pt x="39176" y="51339"/>
                    <a:pt x="39176" y="51339"/>
                  </a:cubicBezTo>
                  <a:cubicBezTo>
                    <a:pt x="39176" y="51339"/>
                    <a:pt x="41662" y="45595"/>
                    <a:pt x="45263" y="41995"/>
                  </a:cubicBezTo>
                  <a:cubicBezTo>
                    <a:pt x="48863" y="38394"/>
                    <a:pt x="47406" y="22278"/>
                    <a:pt x="47063" y="19106"/>
                  </a:cubicBezTo>
                  <a:cubicBezTo>
                    <a:pt x="46892" y="17220"/>
                    <a:pt x="46034" y="12163"/>
                    <a:pt x="45434" y="8219"/>
                  </a:cubicBezTo>
                  <a:cubicBezTo>
                    <a:pt x="44320" y="8905"/>
                    <a:pt x="42605" y="8905"/>
                    <a:pt x="40291" y="7876"/>
                  </a:cubicBezTo>
                  <a:cubicBezTo>
                    <a:pt x="36005" y="5990"/>
                    <a:pt x="39777" y="1704"/>
                    <a:pt x="35061" y="247"/>
                  </a:cubicBezTo>
                  <a:cubicBezTo>
                    <a:pt x="30261" y="-1210"/>
                    <a:pt x="28375" y="4104"/>
                    <a:pt x="29318" y="7876"/>
                  </a:cubicBezTo>
                  <a:cubicBezTo>
                    <a:pt x="30261" y="11734"/>
                    <a:pt x="26918" y="11734"/>
                    <a:pt x="25032" y="14049"/>
                  </a:cubicBezTo>
                  <a:cubicBezTo>
                    <a:pt x="23146" y="16449"/>
                    <a:pt x="14488" y="16877"/>
                    <a:pt x="11659" y="16877"/>
                  </a:cubicBezTo>
                  <a:cubicBezTo>
                    <a:pt x="8830" y="16877"/>
                    <a:pt x="5487" y="22192"/>
                    <a:pt x="2572" y="23135"/>
                  </a:cubicBezTo>
                  <a:cubicBezTo>
                    <a:pt x="1886" y="23307"/>
                    <a:pt x="1029" y="23393"/>
                    <a:pt x="0" y="23307"/>
                  </a:cubicBezTo>
                  <a:cubicBezTo>
                    <a:pt x="686" y="35908"/>
                    <a:pt x="2743" y="34965"/>
                    <a:pt x="8744" y="38394"/>
                  </a:cubicBezTo>
                  <a:cubicBezTo>
                    <a:pt x="15516" y="42338"/>
                    <a:pt x="9087" y="47738"/>
                    <a:pt x="12001" y="50567"/>
                  </a:cubicBezTo>
                  <a:cubicBezTo>
                    <a:pt x="14831" y="53396"/>
                    <a:pt x="13802" y="60597"/>
                    <a:pt x="14488" y="69598"/>
                  </a:cubicBezTo>
                  <a:cubicBezTo>
                    <a:pt x="14916" y="74999"/>
                    <a:pt x="15516" y="89143"/>
                    <a:pt x="15859" y="99345"/>
                  </a:cubicBezTo>
                  <a:cubicBezTo>
                    <a:pt x="19802" y="98573"/>
                    <a:pt x="23917" y="98402"/>
                    <a:pt x="26661" y="98402"/>
                  </a:cubicBezTo>
                  <a:cubicBezTo>
                    <a:pt x="31804" y="98402"/>
                    <a:pt x="34890" y="91630"/>
                    <a:pt x="37719" y="94887"/>
                  </a:cubicBezTo>
                  <a:cubicBezTo>
                    <a:pt x="35919" y="89572"/>
                    <a:pt x="32747" y="86486"/>
                    <a:pt x="32747" y="82114"/>
                  </a:cubicBezTo>
                  <a:cubicBezTo>
                    <a:pt x="32747" y="76028"/>
                    <a:pt x="31290" y="71056"/>
                    <a:pt x="32404" y="6316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8" name="Freeform 97">
              <a:extLst>
                <a:ext uri="{FF2B5EF4-FFF2-40B4-BE49-F238E27FC236}">
                  <a16:creationId xmlns:a16="http://schemas.microsoft.com/office/drawing/2014/main" id="{4C55676F-D390-3C3B-FB8A-BEBDB86A0713}"/>
                </a:ext>
              </a:extLst>
            </p:cNvPr>
            <p:cNvSpPr/>
            <p:nvPr/>
          </p:nvSpPr>
          <p:spPr>
            <a:xfrm>
              <a:off x="5920606" y="4197073"/>
              <a:ext cx="30003" cy="83775"/>
            </a:xfrm>
            <a:custGeom>
              <a:avLst/>
              <a:gdLst>
                <a:gd name="connsiteX0" fmla="*/ 26232 w 30003"/>
                <a:gd name="connsiteY0" fmla="*/ 29340 h 83775"/>
                <a:gd name="connsiteX1" fmla="*/ 22974 w 30003"/>
                <a:gd name="connsiteY1" fmla="*/ 17167 h 83775"/>
                <a:gd name="connsiteX2" fmla="*/ 14230 w 30003"/>
                <a:gd name="connsiteY2" fmla="*/ 2080 h 83775"/>
                <a:gd name="connsiteX3" fmla="*/ 1972 w 30003"/>
                <a:gd name="connsiteY3" fmla="*/ 22 h 83775"/>
                <a:gd name="connsiteX4" fmla="*/ 0 w 30003"/>
                <a:gd name="connsiteY4" fmla="*/ 365 h 83775"/>
                <a:gd name="connsiteX5" fmla="*/ 3258 w 30003"/>
                <a:gd name="connsiteY5" fmla="*/ 10738 h 83775"/>
                <a:gd name="connsiteX6" fmla="*/ 7201 w 30003"/>
                <a:gd name="connsiteY6" fmla="*/ 20425 h 83775"/>
                <a:gd name="connsiteX7" fmla="*/ 7544 w 30003"/>
                <a:gd name="connsiteY7" fmla="*/ 42970 h 83775"/>
                <a:gd name="connsiteX8" fmla="*/ 11830 w 30003"/>
                <a:gd name="connsiteY8" fmla="*/ 65173 h 83775"/>
                <a:gd name="connsiteX9" fmla="*/ 17745 w 30003"/>
                <a:gd name="connsiteY9" fmla="*/ 83776 h 83775"/>
                <a:gd name="connsiteX10" fmla="*/ 21002 w 30003"/>
                <a:gd name="connsiteY10" fmla="*/ 81632 h 83775"/>
                <a:gd name="connsiteX11" fmla="*/ 30004 w 30003"/>
                <a:gd name="connsiteY11" fmla="*/ 78118 h 83775"/>
                <a:gd name="connsiteX12" fmla="*/ 28632 w 30003"/>
                <a:gd name="connsiteY12" fmla="*/ 48371 h 83775"/>
                <a:gd name="connsiteX13" fmla="*/ 26232 w 30003"/>
                <a:gd name="connsiteY13" fmla="*/ 29340 h 8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03" h="83775">
                  <a:moveTo>
                    <a:pt x="26232" y="29340"/>
                  </a:moveTo>
                  <a:cubicBezTo>
                    <a:pt x="23403" y="26511"/>
                    <a:pt x="29832" y="21111"/>
                    <a:pt x="22974" y="17167"/>
                  </a:cubicBezTo>
                  <a:cubicBezTo>
                    <a:pt x="16973" y="13653"/>
                    <a:pt x="14830" y="14681"/>
                    <a:pt x="14230" y="2080"/>
                  </a:cubicBezTo>
                  <a:cubicBezTo>
                    <a:pt x="10801" y="1908"/>
                    <a:pt x="5658" y="365"/>
                    <a:pt x="1972" y="22"/>
                  </a:cubicBezTo>
                  <a:cubicBezTo>
                    <a:pt x="1200" y="-63"/>
                    <a:pt x="600" y="108"/>
                    <a:pt x="0" y="365"/>
                  </a:cubicBezTo>
                  <a:cubicBezTo>
                    <a:pt x="771" y="4909"/>
                    <a:pt x="1886" y="9966"/>
                    <a:pt x="3258" y="10738"/>
                  </a:cubicBezTo>
                  <a:cubicBezTo>
                    <a:pt x="5743" y="12195"/>
                    <a:pt x="7544" y="15024"/>
                    <a:pt x="7201" y="20425"/>
                  </a:cubicBezTo>
                  <a:cubicBezTo>
                    <a:pt x="6858" y="25825"/>
                    <a:pt x="5401" y="37655"/>
                    <a:pt x="7544" y="42970"/>
                  </a:cubicBezTo>
                  <a:cubicBezTo>
                    <a:pt x="9687" y="48371"/>
                    <a:pt x="11830" y="56944"/>
                    <a:pt x="11830" y="65173"/>
                  </a:cubicBezTo>
                  <a:cubicBezTo>
                    <a:pt x="11830" y="70317"/>
                    <a:pt x="14745" y="77946"/>
                    <a:pt x="17745" y="83776"/>
                  </a:cubicBezTo>
                  <a:cubicBezTo>
                    <a:pt x="18945" y="83090"/>
                    <a:pt x="20145" y="82404"/>
                    <a:pt x="21002" y="81632"/>
                  </a:cubicBezTo>
                  <a:cubicBezTo>
                    <a:pt x="23146" y="79832"/>
                    <a:pt x="26489" y="78718"/>
                    <a:pt x="30004" y="78118"/>
                  </a:cubicBezTo>
                  <a:cubicBezTo>
                    <a:pt x="29661" y="67831"/>
                    <a:pt x="29061" y="53772"/>
                    <a:pt x="28632" y="48371"/>
                  </a:cubicBezTo>
                  <a:cubicBezTo>
                    <a:pt x="28032" y="39456"/>
                    <a:pt x="29146" y="32255"/>
                    <a:pt x="26232" y="2934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3" name="Freeform 102">
              <a:extLst>
                <a:ext uri="{FF2B5EF4-FFF2-40B4-BE49-F238E27FC236}">
                  <a16:creationId xmlns:a16="http://schemas.microsoft.com/office/drawing/2014/main" id="{189E5515-D90F-B6D5-A5F3-0BDF13CB9288}"/>
                </a:ext>
              </a:extLst>
            </p:cNvPr>
            <p:cNvSpPr/>
            <p:nvPr/>
          </p:nvSpPr>
          <p:spPr>
            <a:xfrm>
              <a:off x="6061367" y="4163920"/>
              <a:ext cx="119843" cy="186194"/>
            </a:xfrm>
            <a:custGeom>
              <a:avLst/>
              <a:gdLst>
                <a:gd name="connsiteX0" fmla="*/ 50063 w 119843"/>
                <a:gd name="connsiteY0" fmla="*/ 177193 h 186194"/>
                <a:gd name="connsiteX1" fmla="*/ 92926 w 119843"/>
                <a:gd name="connsiteY1" fmla="*/ 178222 h 186194"/>
                <a:gd name="connsiteX2" fmla="*/ 115815 w 119843"/>
                <a:gd name="connsiteY2" fmla="*/ 186195 h 186194"/>
                <a:gd name="connsiteX3" fmla="*/ 119844 w 119843"/>
                <a:gd name="connsiteY3" fmla="*/ 171793 h 186194"/>
                <a:gd name="connsiteX4" fmla="*/ 117015 w 119843"/>
                <a:gd name="connsiteY4" fmla="*/ 169050 h 186194"/>
                <a:gd name="connsiteX5" fmla="*/ 106642 w 119843"/>
                <a:gd name="connsiteY5" fmla="*/ 158677 h 186194"/>
                <a:gd name="connsiteX6" fmla="*/ 103042 w 119843"/>
                <a:gd name="connsiteY6" fmla="*/ 153276 h 186194"/>
                <a:gd name="connsiteX7" fmla="*/ 100556 w 119843"/>
                <a:gd name="connsiteY7" fmla="*/ 143589 h 186194"/>
                <a:gd name="connsiteX8" fmla="*/ 95926 w 119843"/>
                <a:gd name="connsiteY8" fmla="*/ 130645 h 186194"/>
                <a:gd name="connsiteX9" fmla="*/ 93783 w 119843"/>
                <a:gd name="connsiteY9" fmla="*/ 117358 h 186194"/>
                <a:gd name="connsiteX10" fmla="*/ 101670 w 119843"/>
                <a:gd name="connsiteY10" fmla="*/ 101241 h 186194"/>
                <a:gd name="connsiteX11" fmla="*/ 109814 w 119843"/>
                <a:gd name="connsiteY11" fmla="*/ 91211 h 186194"/>
                <a:gd name="connsiteX12" fmla="*/ 105013 w 119843"/>
                <a:gd name="connsiteY12" fmla="*/ 79467 h 186194"/>
                <a:gd name="connsiteX13" fmla="*/ 91640 w 119843"/>
                <a:gd name="connsiteY13" fmla="*/ 65580 h 186194"/>
                <a:gd name="connsiteX14" fmla="*/ 87783 w 119843"/>
                <a:gd name="connsiteY14" fmla="*/ 54092 h 186194"/>
                <a:gd name="connsiteX15" fmla="*/ 101670 w 119843"/>
                <a:gd name="connsiteY15" fmla="*/ 52206 h 186194"/>
                <a:gd name="connsiteX16" fmla="*/ 108357 w 119843"/>
                <a:gd name="connsiteY16" fmla="*/ 49806 h 186194"/>
                <a:gd name="connsiteX17" fmla="*/ 101670 w 119843"/>
                <a:gd name="connsiteY17" fmla="*/ 29747 h 186194"/>
                <a:gd name="connsiteX18" fmla="*/ 99784 w 119843"/>
                <a:gd name="connsiteY18" fmla="*/ 15430 h 186194"/>
                <a:gd name="connsiteX19" fmla="*/ 89754 w 119843"/>
                <a:gd name="connsiteY19" fmla="*/ 86 h 186194"/>
                <a:gd name="connsiteX20" fmla="*/ 88811 w 119843"/>
                <a:gd name="connsiteY20" fmla="*/ 0 h 186194"/>
                <a:gd name="connsiteX21" fmla="*/ 87783 w 119843"/>
                <a:gd name="connsiteY21" fmla="*/ 8744 h 186194"/>
                <a:gd name="connsiteX22" fmla="*/ 94469 w 119843"/>
                <a:gd name="connsiteY22" fmla="*/ 15430 h 186194"/>
                <a:gd name="connsiteX23" fmla="*/ 95412 w 119843"/>
                <a:gd name="connsiteY23" fmla="*/ 25460 h 186194"/>
                <a:gd name="connsiteX24" fmla="*/ 85811 w 119843"/>
                <a:gd name="connsiteY24" fmla="*/ 30689 h 186194"/>
                <a:gd name="connsiteX25" fmla="*/ 76295 w 119843"/>
                <a:gd name="connsiteY25" fmla="*/ 48349 h 186194"/>
                <a:gd name="connsiteX26" fmla="*/ 72438 w 119843"/>
                <a:gd name="connsiteY26" fmla="*/ 58893 h 186194"/>
                <a:gd name="connsiteX27" fmla="*/ 70552 w 119843"/>
                <a:gd name="connsiteY27" fmla="*/ 67466 h 186194"/>
                <a:gd name="connsiteX28" fmla="*/ 62922 w 119843"/>
                <a:gd name="connsiteY28" fmla="*/ 77067 h 186194"/>
                <a:gd name="connsiteX29" fmla="*/ 51006 w 119843"/>
                <a:gd name="connsiteY29" fmla="*/ 101927 h 186194"/>
                <a:gd name="connsiteX30" fmla="*/ 44320 w 119843"/>
                <a:gd name="connsiteY30" fmla="*/ 109042 h 186194"/>
                <a:gd name="connsiteX31" fmla="*/ 32833 w 119843"/>
                <a:gd name="connsiteY31" fmla="*/ 100898 h 186194"/>
                <a:gd name="connsiteX32" fmla="*/ 23232 w 119843"/>
                <a:gd name="connsiteY32" fmla="*/ 102356 h 186194"/>
                <a:gd name="connsiteX33" fmla="*/ 4715 w 119843"/>
                <a:gd name="connsiteY33" fmla="*/ 120015 h 186194"/>
                <a:gd name="connsiteX34" fmla="*/ 0 w 119843"/>
                <a:gd name="connsiteY34" fmla="*/ 137331 h 186194"/>
                <a:gd name="connsiteX35" fmla="*/ 6772 w 119843"/>
                <a:gd name="connsiteY35" fmla="*/ 146332 h 186194"/>
                <a:gd name="connsiteX36" fmla="*/ 19203 w 119843"/>
                <a:gd name="connsiteY36" fmla="*/ 148990 h 186194"/>
                <a:gd name="connsiteX37" fmla="*/ 23746 w 119843"/>
                <a:gd name="connsiteY37" fmla="*/ 164763 h 186194"/>
                <a:gd name="connsiteX38" fmla="*/ 20660 w 119843"/>
                <a:gd name="connsiteY38" fmla="*/ 179079 h 186194"/>
                <a:gd name="connsiteX39" fmla="*/ 43034 w 119843"/>
                <a:gd name="connsiteY39" fmla="*/ 179079 h 186194"/>
                <a:gd name="connsiteX40" fmla="*/ 50063 w 119843"/>
                <a:gd name="connsiteY40" fmla="*/ 177193 h 18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43" h="186194">
                  <a:moveTo>
                    <a:pt x="50063" y="177193"/>
                  </a:moveTo>
                  <a:cubicBezTo>
                    <a:pt x="50063" y="177193"/>
                    <a:pt x="87954" y="179165"/>
                    <a:pt x="92926" y="178222"/>
                  </a:cubicBezTo>
                  <a:cubicBezTo>
                    <a:pt x="97898" y="177193"/>
                    <a:pt x="115815" y="186195"/>
                    <a:pt x="115815" y="186195"/>
                  </a:cubicBezTo>
                  <a:cubicBezTo>
                    <a:pt x="115815" y="186195"/>
                    <a:pt x="116672" y="177108"/>
                    <a:pt x="119844" y="171793"/>
                  </a:cubicBezTo>
                  <a:cubicBezTo>
                    <a:pt x="118643" y="171107"/>
                    <a:pt x="117358" y="170250"/>
                    <a:pt x="117015" y="169050"/>
                  </a:cubicBezTo>
                  <a:cubicBezTo>
                    <a:pt x="116329" y="166564"/>
                    <a:pt x="109128" y="161849"/>
                    <a:pt x="106642" y="158677"/>
                  </a:cubicBezTo>
                  <a:cubicBezTo>
                    <a:pt x="104156" y="155419"/>
                    <a:pt x="103042" y="153276"/>
                    <a:pt x="103042" y="153276"/>
                  </a:cubicBezTo>
                  <a:cubicBezTo>
                    <a:pt x="103042" y="153276"/>
                    <a:pt x="103727" y="147876"/>
                    <a:pt x="100556" y="143589"/>
                  </a:cubicBezTo>
                  <a:cubicBezTo>
                    <a:pt x="97298" y="139303"/>
                    <a:pt x="95926" y="136389"/>
                    <a:pt x="95926" y="130645"/>
                  </a:cubicBezTo>
                  <a:cubicBezTo>
                    <a:pt x="95926" y="124901"/>
                    <a:pt x="93783" y="120615"/>
                    <a:pt x="93783" y="117358"/>
                  </a:cubicBezTo>
                  <a:cubicBezTo>
                    <a:pt x="93783" y="114100"/>
                    <a:pt x="99527" y="108013"/>
                    <a:pt x="101670" y="101241"/>
                  </a:cubicBezTo>
                  <a:cubicBezTo>
                    <a:pt x="102956" y="97298"/>
                    <a:pt x="106728" y="94040"/>
                    <a:pt x="109814" y="91211"/>
                  </a:cubicBezTo>
                  <a:cubicBezTo>
                    <a:pt x="108185" y="88725"/>
                    <a:pt x="106471" y="84268"/>
                    <a:pt x="105013" y="79467"/>
                  </a:cubicBezTo>
                  <a:cubicBezTo>
                    <a:pt x="103127" y="73295"/>
                    <a:pt x="97898" y="71323"/>
                    <a:pt x="91640" y="65580"/>
                  </a:cubicBezTo>
                  <a:cubicBezTo>
                    <a:pt x="85382" y="59836"/>
                    <a:pt x="87783" y="56493"/>
                    <a:pt x="87783" y="54092"/>
                  </a:cubicBezTo>
                  <a:cubicBezTo>
                    <a:pt x="87783" y="51692"/>
                    <a:pt x="95926" y="51692"/>
                    <a:pt x="101670" y="52206"/>
                  </a:cubicBezTo>
                  <a:cubicBezTo>
                    <a:pt x="107413" y="52721"/>
                    <a:pt x="110757" y="51263"/>
                    <a:pt x="108357" y="49806"/>
                  </a:cubicBezTo>
                  <a:cubicBezTo>
                    <a:pt x="105956" y="48349"/>
                    <a:pt x="101156" y="37376"/>
                    <a:pt x="101670" y="29747"/>
                  </a:cubicBezTo>
                  <a:cubicBezTo>
                    <a:pt x="102184" y="22117"/>
                    <a:pt x="99270" y="19717"/>
                    <a:pt x="99784" y="15430"/>
                  </a:cubicBezTo>
                  <a:cubicBezTo>
                    <a:pt x="100298" y="11144"/>
                    <a:pt x="94555" y="86"/>
                    <a:pt x="89754" y="86"/>
                  </a:cubicBezTo>
                  <a:cubicBezTo>
                    <a:pt x="89411" y="86"/>
                    <a:pt x="89154" y="0"/>
                    <a:pt x="88811" y="0"/>
                  </a:cubicBezTo>
                  <a:cubicBezTo>
                    <a:pt x="87954" y="3429"/>
                    <a:pt x="87783" y="7372"/>
                    <a:pt x="87783" y="8744"/>
                  </a:cubicBezTo>
                  <a:cubicBezTo>
                    <a:pt x="87783" y="11144"/>
                    <a:pt x="91640" y="14488"/>
                    <a:pt x="94469" y="15430"/>
                  </a:cubicBezTo>
                  <a:cubicBezTo>
                    <a:pt x="97298" y="16374"/>
                    <a:pt x="95926" y="21174"/>
                    <a:pt x="95412" y="25460"/>
                  </a:cubicBezTo>
                  <a:cubicBezTo>
                    <a:pt x="94898" y="29747"/>
                    <a:pt x="87268" y="28803"/>
                    <a:pt x="85811" y="30689"/>
                  </a:cubicBezTo>
                  <a:cubicBezTo>
                    <a:pt x="84353" y="32575"/>
                    <a:pt x="75781" y="46034"/>
                    <a:pt x="76295" y="48349"/>
                  </a:cubicBezTo>
                  <a:cubicBezTo>
                    <a:pt x="76810" y="50749"/>
                    <a:pt x="74838" y="57950"/>
                    <a:pt x="72438" y="58893"/>
                  </a:cubicBezTo>
                  <a:cubicBezTo>
                    <a:pt x="70037" y="59836"/>
                    <a:pt x="70552" y="65151"/>
                    <a:pt x="70552" y="67466"/>
                  </a:cubicBezTo>
                  <a:cubicBezTo>
                    <a:pt x="70552" y="69866"/>
                    <a:pt x="62922" y="73209"/>
                    <a:pt x="62922" y="77067"/>
                  </a:cubicBezTo>
                  <a:cubicBezTo>
                    <a:pt x="62922" y="80924"/>
                    <a:pt x="53835" y="96698"/>
                    <a:pt x="51006" y="101927"/>
                  </a:cubicBezTo>
                  <a:cubicBezTo>
                    <a:pt x="48177" y="107156"/>
                    <a:pt x="45263" y="113843"/>
                    <a:pt x="44320" y="109042"/>
                  </a:cubicBezTo>
                  <a:cubicBezTo>
                    <a:pt x="43377" y="104242"/>
                    <a:pt x="36176" y="98498"/>
                    <a:pt x="32833" y="100898"/>
                  </a:cubicBezTo>
                  <a:cubicBezTo>
                    <a:pt x="29489" y="103299"/>
                    <a:pt x="25203" y="101841"/>
                    <a:pt x="23232" y="102356"/>
                  </a:cubicBezTo>
                  <a:cubicBezTo>
                    <a:pt x="21346" y="102870"/>
                    <a:pt x="4715" y="120015"/>
                    <a:pt x="4715" y="120015"/>
                  </a:cubicBezTo>
                  <a:cubicBezTo>
                    <a:pt x="4715" y="120015"/>
                    <a:pt x="3429" y="128159"/>
                    <a:pt x="0" y="137331"/>
                  </a:cubicBezTo>
                  <a:cubicBezTo>
                    <a:pt x="2143" y="138617"/>
                    <a:pt x="4372" y="142903"/>
                    <a:pt x="6772" y="146332"/>
                  </a:cubicBezTo>
                  <a:cubicBezTo>
                    <a:pt x="10116" y="151133"/>
                    <a:pt x="16545" y="147533"/>
                    <a:pt x="19203" y="148990"/>
                  </a:cubicBezTo>
                  <a:cubicBezTo>
                    <a:pt x="21860" y="150447"/>
                    <a:pt x="24689" y="161677"/>
                    <a:pt x="23746" y="164763"/>
                  </a:cubicBezTo>
                  <a:cubicBezTo>
                    <a:pt x="22803" y="167764"/>
                    <a:pt x="18860" y="175307"/>
                    <a:pt x="20660" y="179079"/>
                  </a:cubicBezTo>
                  <a:lnTo>
                    <a:pt x="43034" y="179079"/>
                  </a:lnTo>
                  <a:lnTo>
                    <a:pt x="50063" y="177193"/>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4" name="Freeform 103">
              <a:extLst>
                <a:ext uri="{FF2B5EF4-FFF2-40B4-BE49-F238E27FC236}">
                  <a16:creationId xmlns:a16="http://schemas.microsoft.com/office/drawing/2014/main" id="{CD5B118F-1EC0-0D7B-8DD2-669BE439EECE}"/>
                </a:ext>
              </a:extLst>
            </p:cNvPr>
            <p:cNvSpPr/>
            <p:nvPr/>
          </p:nvSpPr>
          <p:spPr>
            <a:xfrm>
              <a:off x="5783189" y="4205024"/>
              <a:ext cx="98755" cy="100688"/>
            </a:xfrm>
            <a:custGeom>
              <a:avLst/>
              <a:gdLst>
                <a:gd name="connsiteX0" fmla="*/ 93441 w 98755"/>
                <a:gd name="connsiteY0" fmla="*/ 84141 h 100688"/>
                <a:gd name="connsiteX1" fmla="*/ 86582 w 98755"/>
                <a:gd name="connsiteY1" fmla="*/ 66224 h 100688"/>
                <a:gd name="connsiteX2" fmla="*/ 92669 w 98755"/>
                <a:gd name="connsiteY2" fmla="*/ 50451 h 100688"/>
                <a:gd name="connsiteX3" fmla="*/ 98755 w 98755"/>
                <a:gd name="connsiteY3" fmla="*/ 39735 h 100688"/>
                <a:gd name="connsiteX4" fmla="*/ 93098 w 98755"/>
                <a:gd name="connsiteY4" fmla="*/ 14618 h 100688"/>
                <a:gd name="connsiteX5" fmla="*/ 90097 w 98755"/>
                <a:gd name="connsiteY5" fmla="*/ 13074 h 100688"/>
                <a:gd name="connsiteX6" fmla="*/ 70981 w 98755"/>
                <a:gd name="connsiteY6" fmla="*/ 15475 h 100688"/>
                <a:gd name="connsiteX7" fmla="*/ 56664 w 98755"/>
                <a:gd name="connsiteY7" fmla="*/ 8788 h 100688"/>
                <a:gd name="connsiteX8" fmla="*/ 44234 w 98755"/>
                <a:gd name="connsiteY8" fmla="*/ 4502 h 100688"/>
                <a:gd name="connsiteX9" fmla="*/ 38491 w 98755"/>
                <a:gd name="connsiteY9" fmla="*/ 2616 h 100688"/>
                <a:gd name="connsiteX10" fmla="*/ 30347 w 98755"/>
                <a:gd name="connsiteY10" fmla="*/ 3559 h 100688"/>
                <a:gd name="connsiteX11" fmla="*/ 21260 w 98755"/>
                <a:gd name="connsiteY11" fmla="*/ 7845 h 100688"/>
                <a:gd name="connsiteX12" fmla="*/ 13116 w 98755"/>
                <a:gd name="connsiteY12" fmla="*/ 5445 h 100688"/>
                <a:gd name="connsiteX13" fmla="*/ 7630 w 98755"/>
                <a:gd name="connsiteY13" fmla="*/ 6731 h 100688"/>
                <a:gd name="connsiteX14" fmla="*/ 7630 w 98755"/>
                <a:gd name="connsiteY14" fmla="*/ 19590 h 100688"/>
                <a:gd name="connsiteX15" fmla="*/ 10459 w 98755"/>
                <a:gd name="connsiteY15" fmla="*/ 27133 h 100688"/>
                <a:gd name="connsiteX16" fmla="*/ 13288 w 98755"/>
                <a:gd name="connsiteY16" fmla="*/ 37163 h 100688"/>
                <a:gd name="connsiteX17" fmla="*/ 5744 w 98755"/>
                <a:gd name="connsiteY17" fmla="*/ 38192 h 100688"/>
                <a:gd name="connsiteX18" fmla="*/ 7201 w 98755"/>
                <a:gd name="connsiteY18" fmla="*/ 47879 h 100688"/>
                <a:gd name="connsiteX19" fmla="*/ 2572 w 98755"/>
                <a:gd name="connsiteY19" fmla="*/ 56880 h 100688"/>
                <a:gd name="connsiteX20" fmla="*/ 772 w 98755"/>
                <a:gd name="connsiteY20" fmla="*/ 68367 h 100688"/>
                <a:gd name="connsiteX21" fmla="*/ 6173 w 98755"/>
                <a:gd name="connsiteY21" fmla="*/ 73425 h 100688"/>
                <a:gd name="connsiteX22" fmla="*/ 18688 w 98755"/>
                <a:gd name="connsiteY22" fmla="*/ 85598 h 100688"/>
                <a:gd name="connsiteX23" fmla="*/ 13888 w 98755"/>
                <a:gd name="connsiteY23" fmla="*/ 100685 h 100688"/>
                <a:gd name="connsiteX24" fmla="*/ 61551 w 98755"/>
                <a:gd name="connsiteY24" fmla="*/ 90313 h 100688"/>
                <a:gd name="connsiteX25" fmla="*/ 92926 w 98755"/>
                <a:gd name="connsiteY25" fmla="*/ 92113 h 100688"/>
                <a:gd name="connsiteX26" fmla="*/ 93441 w 98755"/>
                <a:gd name="connsiteY26" fmla="*/ 84141 h 10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755" h="100688">
                  <a:moveTo>
                    <a:pt x="93441" y="84141"/>
                  </a:moveTo>
                  <a:cubicBezTo>
                    <a:pt x="91297" y="81226"/>
                    <a:pt x="86240" y="69053"/>
                    <a:pt x="86582" y="66224"/>
                  </a:cubicBezTo>
                  <a:cubicBezTo>
                    <a:pt x="86925" y="63309"/>
                    <a:pt x="93012" y="54737"/>
                    <a:pt x="92669" y="50451"/>
                  </a:cubicBezTo>
                  <a:cubicBezTo>
                    <a:pt x="92326" y="46164"/>
                    <a:pt x="98755" y="43250"/>
                    <a:pt x="98755" y="39735"/>
                  </a:cubicBezTo>
                  <a:cubicBezTo>
                    <a:pt x="98755" y="36992"/>
                    <a:pt x="97127" y="23447"/>
                    <a:pt x="93098" y="14618"/>
                  </a:cubicBezTo>
                  <a:cubicBezTo>
                    <a:pt x="92326" y="14703"/>
                    <a:pt x="91297" y="14275"/>
                    <a:pt x="90097" y="13074"/>
                  </a:cubicBezTo>
                  <a:cubicBezTo>
                    <a:pt x="87268" y="10246"/>
                    <a:pt x="75267" y="10674"/>
                    <a:pt x="70981" y="15475"/>
                  </a:cubicBezTo>
                  <a:cubicBezTo>
                    <a:pt x="66694" y="20276"/>
                    <a:pt x="58036" y="11188"/>
                    <a:pt x="56664" y="8788"/>
                  </a:cubicBezTo>
                  <a:cubicBezTo>
                    <a:pt x="55207" y="6388"/>
                    <a:pt x="49035" y="1159"/>
                    <a:pt x="44234" y="4502"/>
                  </a:cubicBezTo>
                  <a:cubicBezTo>
                    <a:pt x="39434" y="7845"/>
                    <a:pt x="38062" y="6902"/>
                    <a:pt x="38491" y="2616"/>
                  </a:cubicBezTo>
                  <a:cubicBezTo>
                    <a:pt x="39005" y="-1670"/>
                    <a:pt x="31290" y="-213"/>
                    <a:pt x="30347" y="3559"/>
                  </a:cubicBezTo>
                  <a:cubicBezTo>
                    <a:pt x="29404" y="7417"/>
                    <a:pt x="23146" y="10760"/>
                    <a:pt x="21260" y="7845"/>
                  </a:cubicBezTo>
                  <a:cubicBezTo>
                    <a:pt x="19374" y="5016"/>
                    <a:pt x="15088" y="1159"/>
                    <a:pt x="13116" y="5445"/>
                  </a:cubicBezTo>
                  <a:cubicBezTo>
                    <a:pt x="11745" y="8445"/>
                    <a:pt x="9516" y="8188"/>
                    <a:pt x="7630" y="6731"/>
                  </a:cubicBezTo>
                  <a:cubicBezTo>
                    <a:pt x="6430" y="12046"/>
                    <a:pt x="4972" y="18132"/>
                    <a:pt x="7630" y="19590"/>
                  </a:cubicBezTo>
                  <a:cubicBezTo>
                    <a:pt x="10887" y="21390"/>
                    <a:pt x="11230" y="24990"/>
                    <a:pt x="10459" y="27133"/>
                  </a:cubicBezTo>
                  <a:cubicBezTo>
                    <a:pt x="9773" y="29277"/>
                    <a:pt x="15859" y="34677"/>
                    <a:pt x="13288" y="37163"/>
                  </a:cubicBezTo>
                  <a:cubicBezTo>
                    <a:pt x="10802" y="39649"/>
                    <a:pt x="7544" y="34677"/>
                    <a:pt x="5744" y="38192"/>
                  </a:cubicBezTo>
                  <a:cubicBezTo>
                    <a:pt x="3944" y="41792"/>
                    <a:pt x="9344" y="44964"/>
                    <a:pt x="7201" y="47879"/>
                  </a:cubicBezTo>
                  <a:cubicBezTo>
                    <a:pt x="5058" y="50708"/>
                    <a:pt x="1801" y="51136"/>
                    <a:pt x="2572" y="56880"/>
                  </a:cubicBezTo>
                  <a:cubicBezTo>
                    <a:pt x="3258" y="62623"/>
                    <a:pt x="2915" y="66567"/>
                    <a:pt x="772" y="68367"/>
                  </a:cubicBezTo>
                  <a:cubicBezTo>
                    <a:pt x="-1371" y="70167"/>
                    <a:pt x="1115" y="70167"/>
                    <a:pt x="6173" y="73425"/>
                  </a:cubicBezTo>
                  <a:cubicBezTo>
                    <a:pt x="11230" y="76682"/>
                    <a:pt x="19460" y="80197"/>
                    <a:pt x="18688" y="85598"/>
                  </a:cubicBezTo>
                  <a:cubicBezTo>
                    <a:pt x="18002" y="90484"/>
                    <a:pt x="15859" y="91599"/>
                    <a:pt x="13888" y="100685"/>
                  </a:cubicBezTo>
                  <a:cubicBezTo>
                    <a:pt x="23575" y="100857"/>
                    <a:pt x="41062" y="93827"/>
                    <a:pt x="61551" y="90313"/>
                  </a:cubicBezTo>
                  <a:cubicBezTo>
                    <a:pt x="74410" y="88084"/>
                    <a:pt x="85211" y="89884"/>
                    <a:pt x="92926" y="92113"/>
                  </a:cubicBezTo>
                  <a:cubicBezTo>
                    <a:pt x="93955" y="89027"/>
                    <a:pt x="94469" y="85598"/>
                    <a:pt x="93441" y="8414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Freeform 104">
              <a:extLst>
                <a:ext uri="{FF2B5EF4-FFF2-40B4-BE49-F238E27FC236}">
                  <a16:creationId xmlns:a16="http://schemas.microsoft.com/office/drawing/2014/main" id="{4355A577-77E4-C98A-810F-88CC2C04DEA2}"/>
                </a:ext>
              </a:extLst>
            </p:cNvPr>
            <p:cNvSpPr/>
            <p:nvPr/>
          </p:nvSpPr>
          <p:spPr>
            <a:xfrm>
              <a:off x="5869754" y="4197439"/>
              <a:ext cx="68682" cy="104115"/>
            </a:xfrm>
            <a:custGeom>
              <a:avLst/>
              <a:gdLst>
                <a:gd name="connsiteX0" fmla="*/ 58481 w 68682"/>
                <a:gd name="connsiteY0" fmla="*/ 42605 h 104115"/>
                <a:gd name="connsiteX1" fmla="*/ 58139 w 68682"/>
                <a:gd name="connsiteY1" fmla="*/ 20060 h 104115"/>
                <a:gd name="connsiteX2" fmla="*/ 54195 w 68682"/>
                <a:gd name="connsiteY2" fmla="*/ 10373 h 104115"/>
                <a:gd name="connsiteX3" fmla="*/ 50938 w 68682"/>
                <a:gd name="connsiteY3" fmla="*/ 0 h 104115"/>
                <a:gd name="connsiteX4" fmla="*/ 46651 w 68682"/>
                <a:gd name="connsiteY4" fmla="*/ 3943 h 104115"/>
                <a:gd name="connsiteX5" fmla="*/ 6018 w 68682"/>
                <a:gd name="connsiteY5" fmla="*/ 3000 h 104115"/>
                <a:gd name="connsiteX6" fmla="*/ 8847 w 68682"/>
                <a:gd name="connsiteY6" fmla="*/ 19288 h 104115"/>
                <a:gd name="connsiteX7" fmla="*/ 6532 w 68682"/>
                <a:gd name="connsiteY7" fmla="*/ 22288 h 104115"/>
                <a:gd name="connsiteX8" fmla="*/ 12190 w 68682"/>
                <a:gd name="connsiteY8" fmla="*/ 47406 h 104115"/>
                <a:gd name="connsiteX9" fmla="*/ 6104 w 68682"/>
                <a:gd name="connsiteY9" fmla="*/ 58122 h 104115"/>
                <a:gd name="connsiteX10" fmla="*/ 17 w 68682"/>
                <a:gd name="connsiteY10" fmla="*/ 73895 h 104115"/>
                <a:gd name="connsiteX11" fmla="*/ 6875 w 68682"/>
                <a:gd name="connsiteY11" fmla="*/ 91811 h 104115"/>
                <a:gd name="connsiteX12" fmla="*/ 6618 w 68682"/>
                <a:gd name="connsiteY12" fmla="*/ 99698 h 104115"/>
                <a:gd name="connsiteX13" fmla="*/ 18705 w 68682"/>
                <a:gd name="connsiteY13" fmla="*/ 104070 h 104115"/>
                <a:gd name="connsiteX14" fmla="*/ 49995 w 68682"/>
                <a:gd name="connsiteY14" fmla="*/ 91383 h 104115"/>
                <a:gd name="connsiteX15" fmla="*/ 68683 w 68682"/>
                <a:gd name="connsiteY15" fmla="*/ 83410 h 104115"/>
                <a:gd name="connsiteX16" fmla="*/ 62768 w 68682"/>
                <a:gd name="connsiteY16" fmla="*/ 64808 h 104115"/>
                <a:gd name="connsiteX17" fmla="*/ 58481 w 68682"/>
                <a:gd name="connsiteY17" fmla="*/ 42605 h 10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682" h="104115">
                  <a:moveTo>
                    <a:pt x="58481" y="42605"/>
                  </a:moveTo>
                  <a:cubicBezTo>
                    <a:pt x="56338" y="37205"/>
                    <a:pt x="57796" y="25375"/>
                    <a:pt x="58139" y="20060"/>
                  </a:cubicBezTo>
                  <a:cubicBezTo>
                    <a:pt x="58481" y="14659"/>
                    <a:pt x="56681" y="11830"/>
                    <a:pt x="54195" y="10373"/>
                  </a:cubicBezTo>
                  <a:cubicBezTo>
                    <a:pt x="52823" y="9601"/>
                    <a:pt x="51709" y="4543"/>
                    <a:pt x="50938" y="0"/>
                  </a:cubicBezTo>
                  <a:cubicBezTo>
                    <a:pt x="48109" y="1286"/>
                    <a:pt x="47852" y="5915"/>
                    <a:pt x="46651" y="3943"/>
                  </a:cubicBezTo>
                  <a:cubicBezTo>
                    <a:pt x="45194" y="1543"/>
                    <a:pt x="7904" y="86"/>
                    <a:pt x="6018" y="3000"/>
                  </a:cubicBezTo>
                  <a:cubicBezTo>
                    <a:pt x="4132" y="5829"/>
                    <a:pt x="9361" y="16373"/>
                    <a:pt x="8847" y="19288"/>
                  </a:cubicBezTo>
                  <a:cubicBezTo>
                    <a:pt x="8589" y="21002"/>
                    <a:pt x="7732" y="22203"/>
                    <a:pt x="6532" y="22288"/>
                  </a:cubicBezTo>
                  <a:cubicBezTo>
                    <a:pt x="10475" y="31118"/>
                    <a:pt x="12190" y="44663"/>
                    <a:pt x="12190" y="47406"/>
                  </a:cubicBezTo>
                  <a:cubicBezTo>
                    <a:pt x="12190" y="51006"/>
                    <a:pt x="5761" y="53835"/>
                    <a:pt x="6104" y="58122"/>
                  </a:cubicBezTo>
                  <a:cubicBezTo>
                    <a:pt x="6446" y="62408"/>
                    <a:pt x="360" y="70980"/>
                    <a:pt x="17" y="73895"/>
                  </a:cubicBezTo>
                  <a:cubicBezTo>
                    <a:pt x="-326" y="76810"/>
                    <a:pt x="4646" y="88982"/>
                    <a:pt x="6875" y="91811"/>
                  </a:cubicBezTo>
                  <a:cubicBezTo>
                    <a:pt x="7989" y="93269"/>
                    <a:pt x="7389" y="96698"/>
                    <a:pt x="6618" y="99698"/>
                  </a:cubicBezTo>
                  <a:cubicBezTo>
                    <a:pt x="13133" y="101584"/>
                    <a:pt x="17419" y="103727"/>
                    <a:pt x="18705" y="104070"/>
                  </a:cubicBezTo>
                  <a:cubicBezTo>
                    <a:pt x="21534" y="104842"/>
                    <a:pt x="41851" y="95498"/>
                    <a:pt x="49995" y="91383"/>
                  </a:cubicBezTo>
                  <a:cubicBezTo>
                    <a:pt x="56510" y="88125"/>
                    <a:pt x="63711" y="86068"/>
                    <a:pt x="68683" y="83410"/>
                  </a:cubicBezTo>
                  <a:cubicBezTo>
                    <a:pt x="65682" y="77581"/>
                    <a:pt x="62768" y="69951"/>
                    <a:pt x="62768" y="64808"/>
                  </a:cubicBezTo>
                  <a:cubicBezTo>
                    <a:pt x="62768" y="56578"/>
                    <a:pt x="60624" y="48006"/>
                    <a:pt x="58481" y="4260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6" name="Freeform 105">
              <a:extLst>
                <a:ext uri="{FF2B5EF4-FFF2-40B4-BE49-F238E27FC236}">
                  <a16:creationId xmlns:a16="http://schemas.microsoft.com/office/drawing/2014/main" id="{A363954A-7C0B-44C6-54C7-E110C3AD289B}"/>
                </a:ext>
              </a:extLst>
            </p:cNvPr>
            <p:cNvSpPr/>
            <p:nvPr/>
          </p:nvSpPr>
          <p:spPr>
            <a:xfrm>
              <a:off x="5676633" y="4171206"/>
              <a:ext cx="120701" cy="90419"/>
            </a:xfrm>
            <a:custGeom>
              <a:avLst/>
              <a:gdLst>
                <a:gd name="connsiteX0" fmla="*/ 40805 w 120701"/>
                <a:gd name="connsiteY0" fmla="*/ 49121 h 90419"/>
                <a:gd name="connsiteX1" fmla="*/ 48349 w 120701"/>
                <a:gd name="connsiteY1" fmla="*/ 47320 h 90419"/>
                <a:gd name="connsiteX2" fmla="*/ 60522 w 120701"/>
                <a:gd name="connsiteY2" fmla="*/ 44834 h 90419"/>
                <a:gd name="connsiteX3" fmla="*/ 73466 w 120701"/>
                <a:gd name="connsiteY3" fmla="*/ 60951 h 90419"/>
                <a:gd name="connsiteX4" fmla="*/ 75610 w 120701"/>
                <a:gd name="connsiteY4" fmla="*/ 70638 h 90419"/>
                <a:gd name="connsiteX5" fmla="*/ 76124 w 120701"/>
                <a:gd name="connsiteY5" fmla="*/ 71752 h 90419"/>
                <a:gd name="connsiteX6" fmla="*/ 87783 w 120701"/>
                <a:gd name="connsiteY6" fmla="*/ 69694 h 90419"/>
                <a:gd name="connsiteX7" fmla="*/ 92326 w 120701"/>
                <a:gd name="connsiteY7" fmla="*/ 83411 h 90419"/>
                <a:gd name="connsiteX8" fmla="*/ 100127 w 120701"/>
                <a:gd name="connsiteY8" fmla="*/ 89068 h 90419"/>
                <a:gd name="connsiteX9" fmla="*/ 106471 w 120701"/>
                <a:gd name="connsiteY9" fmla="*/ 84096 h 90419"/>
                <a:gd name="connsiteX10" fmla="*/ 109728 w 120701"/>
                <a:gd name="connsiteY10" fmla="*/ 86497 h 90419"/>
                <a:gd name="connsiteX11" fmla="*/ 114014 w 120701"/>
                <a:gd name="connsiteY11" fmla="*/ 81610 h 90419"/>
                <a:gd name="connsiteX12" fmla="*/ 112557 w 120701"/>
                <a:gd name="connsiteY12" fmla="*/ 71923 h 90419"/>
                <a:gd name="connsiteX13" fmla="*/ 120101 w 120701"/>
                <a:gd name="connsiteY13" fmla="*/ 70895 h 90419"/>
                <a:gd name="connsiteX14" fmla="*/ 117272 w 120701"/>
                <a:gd name="connsiteY14" fmla="*/ 60865 h 90419"/>
                <a:gd name="connsiteX15" fmla="*/ 114443 w 120701"/>
                <a:gd name="connsiteY15" fmla="*/ 53321 h 90419"/>
                <a:gd name="connsiteX16" fmla="*/ 114443 w 120701"/>
                <a:gd name="connsiteY16" fmla="*/ 40462 h 90419"/>
                <a:gd name="connsiteX17" fmla="*/ 112300 w 120701"/>
                <a:gd name="connsiteY17" fmla="*/ 38148 h 90419"/>
                <a:gd name="connsiteX18" fmla="*/ 108442 w 120701"/>
                <a:gd name="connsiteY18" fmla="*/ 29061 h 90419"/>
                <a:gd name="connsiteX19" fmla="*/ 108442 w 120701"/>
                <a:gd name="connsiteY19" fmla="*/ 23317 h 90419"/>
                <a:gd name="connsiteX20" fmla="*/ 102699 w 120701"/>
                <a:gd name="connsiteY20" fmla="*/ 15688 h 90419"/>
                <a:gd name="connsiteX21" fmla="*/ 96441 w 120701"/>
                <a:gd name="connsiteY21" fmla="*/ 3772 h 90419"/>
                <a:gd name="connsiteX22" fmla="*/ 84954 w 120701"/>
                <a:gd name="connsiteY22" fmla="*/ 11916 h 90419"/>
                <a:gd name="connsiteX23" fmla="*/ 73981 w 120701"/>
                <a:gd name="connsiteY23" fmla="*/ 10973 h 90419"/>
                <a:gd name="connsiteX24" fmla="*/ 64894 w 120701"/>
                <a:gd name="connsiteY24" fmla="*/ 12430 h 90419"/>
                <a:gd name="connsiteX25" fmla="*/ 60093 w 120701"/>
                <a:gd name="connsiteY25" fmla="*/ 8144 h 90419"/>
                <a:gd name="connsiteX26" fmla="*/ 60179 w 120701"/>
                <a:gd name="connsiteY26" fmla="*/ 5487 h 90419"/>
                <a:gd name="connsiteX27" fmla="*/ 58379 w 120701"/>
                <a:gd name="connsiteY27" fmla="*/ 6087 h 90419"/>
                <a:gd name="connsiteX28" fmla="*/ 34719 w 120701"/>
                <a:gd name="connsiteY28" fmla="*/ 4629 h 90419"/>
                <a:gd name="connsiteX29" fmla="*/ 23232 w 120701"/>
                <a:gd name="connsiteY29" fmla="*/ 0 h 90419"/>
                <a:gd name="connsiteX30" fmla="*/ 19631 w 120701"/>
                <a:gd name="connsiteY30" fmla="*/ 7544 h 90419"/>
                <a:gd name="connsiteX31" fmla="*/ 20746 w 120701"/>
                <a:gd name="connsiteY31" fmla="*/ 15088 h 90419"/>
                <a:gd name="connsiteX32" fmla="*/ 15002 w 120701"/>
                <a:gd name="connsiteY32" fmla="*/ 17574 h 90419"/>
                <a:gd name="connsiteX33" fmla="*/ 1715 w 120701"/>
                <a:gd name="connsiteY33" fmla="*/ 25460 h 90419"/>
                <a:gd name="connsiteX34" fmla="*/ 0 w 120701"/>
                <a:gd name="connsiteY34" fmla="*/ 27175 h 90419"/>
                <a:gd name="connsiteX35" fmla="*/ 11573 w 120701"/>
                <a:gd name="connsiteY35" fmla="*/ 41320 h 90419"/>
                <a:gd name="connsiteX36" fmla="*/ 29747 w 120701"/>
                <a:gd name="connsiteY36" fmla="*/ 61208 h 90419"/>
                <a:gd name="connsiteX37" fmla="*/ 40805 w 120701"/>
                <a:gd name="connsiteY37" fmla="*/ 49121 h 9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0701" h="90419">
                  <a:moveTo>
                    <a:pt x="40805" y="49121"/>
                  </a:moveTo>
                  <a:cubicBezTo>
                    <a:pt x="41148" y="45177"/>
                    <a:pt x="44406" y="46634"/>
                    <a:pt x="48349" y="47320"/>
                  </a:cubicBezTo>
                  <a:cubicBezTo>
                    <a:pt x="52292" y="48006"/>
                    <a:pt x="56922" y="44834"/>
                    <a:pt x="60522" y="44834"/>
                  </a:cubicBezTo>
                  <a:cubicBezTo>
                    <a:pt x="64122" y="44834"/>
                    <a:pt x="73466" y="57350"/>
                    <a:pt x="73466" y="60951"/>
                  </a:cubicBezTo>
                  <a:cubicBezTo>
                    <a:pt x="73466" y="64551"/>
                    <a:pt x="73809" y="67723"/>
                    <a:pt x="75610" y="70638"/>
                  </a:cubicBezTo>
                  <a:cubicBezTo>
                    <a:pt x="75867" y="70980"/>
                    <a:pt x="76038" y="71409"/>
                    <a:pt x="76124" y="71752"/>
                  </a:cubicBezTo>
                  <a:cubicBezTo>
                    <a:pt x="81868" y="70466"/>
                    <a:pt x="86668" y="69694"/>
                    <a:pt x="87783" y="69694"/>
                  </a:cubicBezTo>
                  <a:cubicBezTo>
                    <a:pt x="89497" y="69694"/>
                    <a:pt x="93097" y="78181"/>
                    <a:pt x="92326" y="83411"/>
                  </a:cubicBezTo>
                  <a:cubicBezTo>
                    <a:pt x="91640" y="88725"/>
                    <a:pt x="97641" y="92583"/>
                    <a:pt x="100127" y="89068"/>
                  </a:cubicBezTo>
                  <a:cubicBezTo>
                    <a:pt x="102613" y="85554"/>
                    <a:pt x="105785" y="80924"/>
                    <a:pt x="106471" y="84096"/>
                  </a:cubicBezTo>
                  <a:cubicBezTo>
                    <a:pt x="106642" y="85039"/>
                    <a:pt x="108014" y="85897"/>
                    <a:pt x="109728" y="86497"/>
                  </a:cubicBezTo>
                  <a:cubicBezTo>
                    <a:pt x="110585" y="84439"/>
                    <a:pt x="112557" y="83582"/>
                    <a:pt x="114014" y="81610"/>
                  </a:cubicBezTo>
                  <a:cubicBezTo>
                    <a:pt x="116158" y="78781"/>
                    <a:pt x="110757" y="75524"/>
                    <a:pt x="112557" y="71923"/>
                  </a:cubicBezTo>
                  <a:cubicBezTo>
                    <a:pt x="114357" y="68323"/>
                    <a:pt x="117615" y="73381"/>
                    <a:pt x="120101" y="70895"/>
                  </a:cubicBezTo>
                  <a:cubicBezTo>
                    <a:pt x="122587" y="68409"/>
                    <a:pt x="116501" y="63008"/>
                    <a:pt x="117272" y="60865"/>
                  </a:cubicBezTo>
                  <a:cubicBezTo>
                    <a:pt x="117958" y="58722"/>
                    <a:pt x="117615" y="55121"/>
                    <a:pt x="114443" y="53321"/>
                  </a:cubicBezTo>
                  <a:cubicBezTo>
                    <a:pt x="111785" y="51864"/>
                    <a:pt x="113243" y="45777"/>
                    <a:pt x="114443" y="40462"/>
                  </a:cubicBezTo>
                  <a:cubicBezTo>
                    <a:pt x="113586" y="39862"/>
                    <a:pt x="112814" y="39091"/>
                    <a:pt x="112300" y="38148"/>
                  </a:cubicBezTo>
                  <a:cubicBezTo>
                    <a:pt x="110414" y="35319"/>
                    <a:pt x="111785" y="29061"/>
                    <a:pt x="108442" y="29061"/>
                  </a:cubicBezTo>
                  <a:cubicBezTo>
                    <a:pt x="105099" y="29061"/>
                    <a:pt x="105613" y="24260"/>
                    <a:pt x="108442" y="23317"/>
                  </a:cubicBezTo>
                  <a:cubicBezTo>
                    <a:pt x="111271" y="22374"/>
                    <a:pt x="102699" y="19031"/>
                    <a:pt x="102699" y="15688"/>
                  </a:cubicBezTo>
                  <a:cubicBezTo>
                    <a:pt x="102699" y="12344"/>
                    <a:pt x="98412" y="4201"/>
                    <a:pt x="96441" y="3772"/>
                  </a:cubicBezTo>
                  <a:cubicBezTo>
                    <a:pt x="94555" y="3258"/>
                    <a:pt x="87868" y="11916"/>
                    <a:pt x="84954" y="11916"/>
                  </a:cubicBezTo>
                  <a:cubicBezTo>
                    <a:pt x="82039" y="11916"/>
                    <a:pt x="75867" y="6172"/>
                    <a:pt x="73981" y="10973"/>
                  </a:cubicBezTo>
                  <a:cubicBezTo>
                    <a:pt x="72095" y="15774"/>
                    <a:pt x="67809" y="8573"/>
                    <a:pt x="64894" y="12430"/>
                  </a:cubicBezTo>
                  <a:cubicBezTo>
                    <a:pt x="62065" y="16288"/>
                    <a:pt x="60093" y="8144"/>
                    <a:pt x="60093" y="8144"/>
                  </a:cubicBezTo>
                  <a:cubicBezTo>
                    <a:pt x="60093" y="8144"/>
                    <a:pt x="60179" y="7030"/>
                    <a:pt x="60179" y="5487"/>
                  </a:cubicBezTo>
                  <a:cubicBezTo>
                    <a:pt x="59579" y="5658"/>
                    <a:pt x="58979" y="5915"/>
                    <a:pt x="58379" y="6087"/>
                  </a:cubicBezTo>
                  <a:cubicBezTo>
                    <a:pt x="50149" y="9001"/>
                    <a:pt x="35404" y="7201"/>
                    <a:pt x="34719" y="4629"/>
                  </a:cubicBezTo>
                  <a:cubicBezTo>
                    <a:pt x="34033" y="2143"/>
                    <a:pt x="23232" y="0"/>
                    <a:pt x="23232" y="0"/>
                  </a:cubicBezTo>
                  <a:cubicBezTo>
                    <a:pt x="23232" y="0"/>
                    <a:pt x="23574" y="6087"/>
                    <a:pt x="19631" y="7544"/>
                  </a:cubicBezTo>
                  <a:cubicBezTo>
                    <a:pt x="15688" y="9001"/>
                    <a:pt x="20746" y="13631"/>
                    <a:pt x="20746" y="15088"/>
                  </a:cubicBezTo>
                  <a:cubicBezTo>
                    <a:pt x="20746" y="16545"/>
                    <a:pt x="17488" y="18688"/>
                    <a:pt x="15002" y="17574"/>
                  </a:cubicBezTo>
                  <a:cubicBezTo>
                    <a:pt x="12516" y="16459"/>
                    <a:pt x="5315" y="22974"/>
                    <a:pt x="1715" y="25460"/>
                  </a:cubicBezTo>
                  <a:cubicBezTo>
                    <a:pt x="1286" y="25718"/>
                    <a:pt x="686" y="26403"/>
                    <a:pt x="0" y="27175"/>
                  </a:cubicBezTo>
                  <a:cubicBezTo>
                    <a:pt x="5572" y="31633"/>
                    <a:pt x="5058" y="36605"/>
                    <a:pt x="11573" y="41320"/>
                  </a:cubicBezTo>
                  <a:cubicBezTo>
                    <a:pt x="17574" y="45692"/>
                    <a:pt x="25203" y="51692"/>
                    <a:pt x="29747" y="61208"/>
                  </a:cubicBezTo>
                  <a:cubicBezTo>
                    <a:pt x="34376" y="57350"/>
                    <a:pt x="40548" y="51864"/>
                    <a:pt x="40805" y="4912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Freeform 107">
              <a:extLst>
                <a:ext uri="{FF2B5EF4-FFF2-40B4-BE49-F238E27FC236}">
                  <a16:creationId xmlns:a16="http://schemas.microsoft.com/office/drawing/2014/main" id="{A3B294C4-E079-4786-4606-39775BAEFC8D}"/>
                </a:ext>
              </a:extLst>
            </p:cNvPr>
            <p:cNvSpPr/>
            <p:nvPr/>
          </p:nvSpPr>
          <p:spPr>
            <a:xfrm>
              <a:off x="5734583" y="4240987"/>
              <a:ext cx="67582" cy="64722"/>
            </a:xfrm>
            <a:custGeom>
              <a:avLst/>
              <a:gdLst>
                <a:gd name="connsiteX0" fmla="*/ 54950 w 67582"/>
                <a:gd name="connsiteY0" fmla="*/ 37462 h 64722"/>
                <a:gd name="connsiteX1" fmla="*/ 49549 w 67582"/>
                <a:gd name="connsiteY1" fmla="*/ 32404 h 64722"/>
                <a:gd name="connsiteX2" fmla="*/ 51349 w 67582"/>
                <a:gd name="connsiteY2" fmla="*/ 20917 h 64722"/>
                <a:gd name="connsiteX3" fmla="*/ 51778 w 67582"/>
                <a:gd name="connsiteY3" fmla="*/ 16802 h 64722"/>
                <a:gd name="connsiteX4" fmla="*/ 48520 w 67582"/>
                <a:gd name="connsiteY4" fmla="*/ 14402 h 64722"/>
                <a:gd name="connsiteX5" fmla="*/ 42177 w 67582"/>
                <a:gd name="connsiteY5" fmla="*/ 19374 h 64722"/>
                <a:gd name="connsiteX6" fmla="*/ 34376 w 67582"/>
                <a:gd name="connsiteY6" fmla="*/ 13716 h 64722"/>
                <a:gd name="connsiteX7" fmla="*/ 29832 w 67582"/>
                <a:gd name="connsiteY7" fmla="*/ 0 h 64722"/>
                <a:gd name="connsiteX8" fmla="*/ 18174 w 67582"/>
                <a:gd name="connsiteY8" fmla="*/ 2057 h 64722"/>
                <a:gd name="connsiteX9" fmla="*/ 16631 w 67582"/>
                <a:gd name="connsiteY9" fmla="*/ 10287 h 64722"/>
                <a:gd name="connsiteX10" fmla="*/ 3686 w 67582"/>
                <a:gd name="connsiteY10" fmla="*/ 21003 h 64722"/>
                <a:gd name="connsiteX11" fmla="*/ 0 w 67582"/>
                <a:gd name="connsiteY11" fmla="*/ 26403 h 64722"/>
                <a:gd name="connsiteX12" fmla="*/ 21003 w 67582"/>
                <a:gd name="connsiteY12" fmla="*/ 40462 h 64722"/>
                <a:gd name="connsiteX13" fmla="*/ 58807 w 67582"/>
                <a:gd name="connsiteY13" fmla="*/ 64122 h 64722"/>
                <a:gd name="connsiteX14" fmla="*/ 62751 w 67582"/>
                <a:gd name="connsiteY14" fmla="*/ 64722 h 64722"/>
                <a:gd name="connsiteX15" fmla="*/ 67551 w 67582"/>
                <a:gd name="connsiteY15" fmla="*/ 49635 h 64722"/>
                <a:gd name="connsiteX16" fmla="*/ 54950 w 67582"/>
                <a:gd name="connsiteY16" fmla="*/ 37462 h 6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582" h="64722">
                  <a:moveTo>
                    <a:pt x="54950" y="37462"/>
                  </a:moveTo>
                  <a:cubicBezTo>
                    <a:pt x="49892" y="34204"/>
                    <a:pt x="47406" y="34204"/>
                    <a:pt x="49549" y="32404"/>
                  </a:cubicBezTo>
                  <a:cubicBezTo>
                    <a:pt x="51692" y="30604"/>
                    <a:pt x="52035" y="26660"/>
                    <a:pt x="51349" y="20917"/>
                  </a:cubicBezTo>
                  <a:cubicBezTo>
                    <a:pt x="51092" y="19117"/>
                    <a:pt x="51349" y="17831"/>
                    <a:pt x="51778" y="16802"/>
                  </a:cubicBezTo>
                  <a:cubicBezTo>
                    <a:pt x="50063" y="16116"/>
                    <a:pt x="48778" y="15345"/>
                    <a:pt x="48520" y="14402"/>
                  </a:cubicBezTo>
                  <a:cubicBezTo>
                    <a:pt x="47835" y="11230"/>
                    <a:pt x="44663" y="15859"/>
                    <a:pt x="42177" y="19374"/>
                  </a:cubicBezTo>
                  <a:cubicBezTo>
                    <a:pt x="39691" y="22889"/>
                    <a:pt x="33690" y="19031"/>
                    <a:pt x="34376" y="13716"/>
                  </a:cubicBezTo>
                  <a:cubicBezTo>
                    <a:pt x="35061" y="8401"/>
                    <a:pt x="31547" y="0"/>
                    <a:pt x="29832" y="0"/>
                  </a:cubicBezTo>
                  <a:cubicBezTo>
                    <a:pt x="28718" y="0"/>
                    <a:pt x="23917" y="686"/>
                    <a:pt x="18174" y="2057"/>
                  </a:cubicBezTo>
                  <a:cubicBezTo>
                    <a:pt x="18945" y="4629"/>
                    <a:pt x="17231" y="7458"/>
                    <a:pt x="16631" y="10287"/>
                  </a:cubicBezTo>
                  <a:cubicBezTo>
                    <a:pt x="15945" y="13544"/>
                    <a:pt x="7287" y="18174"/>
                    <a:pt x="3686" y="21003"/>
                  </a:cubicBezTo>
                  <a:cubicBezTo>
                    <a:pt x="2657" y="21774"/>
                    <a:pt x="1372" y="23832"/>
                    <a:pt x="0" y="26403"/>
                  </a:cubicBezTo>
                  <a:cubicBezTo>
                    <a:pt x="6772" y="30689"/>
                    <a:pt x="14573" y="35576"/>
                    <a:pt x="21003" y="40462"/>
                  </a:cubicBezTo>
                  <a:cubicBezTo>
                    <a:pt x="32747" y="49292"/>
                    <a:pt x="50406" y="61036"/>
                    <a:pt x="58807" y="64122"/>
                  </a:cubicBezTo>
                  <a:cubicBezTo>
                    <a:pt x="59922" y="64551"/>
                    <a:pt x="61293" y="64722"/>
                    <a:pt x="62751" y="64722"/>
                  </a:cubicBezTo>
                  <a:cubicBezTo>
                    <a:pt x="64723" y="55635"/>
                    <a:pt x="66866" y="54521"/>
                    <a:pt x="67551" y="49635"/>
                  </a:cubicBezTo>
                  <a:cubicBezTo>
                    <a:pt x="68151" y="44234"/>
                    <a:pt x="59922" y="40634"/>
                    <a:pt x="54950" y="3746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9" name="Freeform 108">
              <a:extLst>
                <a:ext uri="{FF2B5EF4-FFF2-40B4-BE49-F238E27FC236}">
                  <a16:creationId xmlns:a16="http://schemas.microsoft.com/office/drawing/2014/main" id="{4A8C1D3F-EC29-8D62-082B-A0B4CADB2043}"/>
                </a:ext>
              </a:extLst>
            </p:cNvPr>
            <p:cNvSpPr/>
            <p:nvPr/>
          </p:nvSpPr>
          <p:spPr>
            <a:xfrm>
              <a:off x="5706379" y="4216041"/>
              <a:ext cx="46512" cy="51349"/>
            </a:xfrm>
            <a:custGeom>
              <a:avLst/>
              <a:gdLst>
                <a:gd name="connsiteX0" fmla="*/ 44748 w 46512"/>
                <a:gd name="connsiteY0" fmla="*/ 35147 h 51349"/>
                <a:gd name="connsiteX1" fmla="*/ 45863 w 46512"/>
                <a:gd name="connsiteY1" fmla="*/ 25803 h 51349"/>
                <a:gd name="connsiteX2" fmla="*/ 43720 w 46512"/>
                <a:gd name="connsiteY2" fmla="*/ 16116 h 51349"/>
                <a:gd name="connsiteX3" fmla="*/ 30776 w 46512"/>
                <a:gd name="connsiteY3" fmla="*/ 0 h 51349"/>
                <a:gd name="connsiteX4" fmla="*/ 18602 w 46512"/>
                <a:gd name="connsiteY4" fmla="*/ 2486 h 51349"/>
                <a:gd name="connsiteX5" fmla="*/ 11059 w 46512"/>
                <a:gd name="connsiteY5" fmla="*/ 4286 h 51349"/>
                <a:gd name="connsiteX6" fmla="*/ 0 w 46512"/>
                <a:gd name="connsiteY6" fmla="*/ 16374 h 51349"/>
                <a:gd name="connsiteX7" fmla="*/ 2315 w 46512"/>
                <a:gd name="connsiteY7" fmla="*/ 22374 h 51349"/>
                <a:gd name="connsiteX8" fmla="*/ 15173 w 46512"/>
                <a:gd name="connsiteY8" fmla="*/ 42691 h 51349"/>
                <a:gd name="connsiteX9" fmla="*/ 28118 w 46512"/>
                <a:gd name="connsiteY9" fmla="*/ 51349 h 51349"/>
                <a:gd name="connsiteX10" fmla="*/ 31804 w 46512"/>
                <a:gd name="connsiteY10" fmla="*/ 45949 h 51349"/>
                <a:gd name="connsiteX11" fmla="*/ 44748 w 46512"/>
                <a:gd name="connsiteY11" fmla="*/ 35147 h 5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512" h="51349">
                  <a:moveTo>
                    <a:pt x="44748" y="35147"/>
                  </a:moveTo>
                  <a:cubicBezTo>
                    <a:pt x="45434" y="31890"/>
                    <a:pt x="47578" y="28718"/>
                    <a:pt x="45863" y="25803"/>
                  </a:cubicBezTo>
                  <a:cubicBezTo>
                    <a:pt x="44063" y="22974"/>
                    <a:pt x="43720" y="19717"/>
                    <a:pt x="43720" y="16116"/>
                  </a:cubicBezTo>
                  <a:cubicBezTo>
                    <a:pt x="43720" y="12516"/>
                    <a:pt x="34376" y="0"/>
                    <a:pt x="30776" y="0"/>
                  </a:cubicBezTo>
                  <a:cubicBezTo>
                    <a:pt x="27175" y="0"/>
                    <a:pt x="22546" y="3258"/>
                    <a:pt x="18602" y="2486"/>
                  </a:cubicBezTo>
                  <a:cubicBezTo>
                    <a:pt x="14659" y="1800"/>
                    <a:pt x="11402" y="343"/>
                    <a:pt x="11059" y="4286"/>
                  </a:cubicBezTo>
                  <a:cubicBezTo>
                    <a:pt x="10801" y="7030"/>
                    <a:pt x="4629" y="12516"/>
                    <a:pt x="0" y="16374"/>
                  </a:cubicBezTo>
                  <a:cubicBezTo>
                    <a:pt x="857" y="18259"/>
                    <a:pt x="1715" y="20145"/>
                    <a:pt x="2315" y="22374"/>
                  </a:cubicBezTo>
                  <a:cubicBezTo>
                    <a:pt x="6087" y="35490"/>
                    <a:pt x="9687" y="38148"/>
                    <a:pt x="15173" y="42691"/>
                  </a:cubicBezTo>
                  <a:cubicBezTo>
                    <a:pt x="17659" y="44748"/>
                    <a:pt x="22546" y="47835"/>
                    <a:pt x="28118" y="51349"/>
                  </a:cubicBezTo>
                  <a:cubicBezTo>
                    <a:pt x="29489" y="48778"/>
                    <a:pt x="30776" y="46720"/>
                    <a:pt x="31804" y="45949"/>
                  </a:cubicBezTo>
                  <a:cubicBezTo>
                    <a:pt x="35404" y="43034"/>
                    <a:pt x="44063" y="38405"/>
                    <a:pt x="44748" y="3514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1" name="Freeform 110">
              <a:extLst>
                <a:ext uri="{FF2B5EF4-FFF2-40B4-BE49-F238E27FC236}">
                  <a16:creationId xmlns:a16="http://schemas.microsoft.com/office/drawing/2014/main" id="{CF8E9228-8538-EF84-5F2F-4C37C05A9F90}"/>
                </a:ext>
              </a:extLst>
            </p:cNvPr>
            <p:cNvSpPr/>
            <p:nvPr/>
          </p:nvSpPr>
          <p:spPr>
            <a:xfrm>
              <a:off x="5645600" y="3916432"/>
              <a:ext cx="135555" cy="110071"/>
            </a:xfrm>
            <a:custGeom>
              <a:avLst/>
              <a:gdLst>
                <a:gd name="connsiteX0" fmla="*/ 63779 w 135555"/>
                <a:gd name="connsiteY0" fmla="*/ 84782 h 110071"/>
                <a:gd name="connsiteX1" fmla="*/ 80667 w 135555"/>
                <a:gd name="connsiteY1" fmla="*/ 72695 h 110071"/>
                <a:gd name="connsiteX2" fmla="*/ 80667 w 135555"/>
                <a:gd name="connsiteY2" fmla="*/ 29489 h 110071"/>
                <a:gd name="connsiteX3" fmla="*/ 134931 w 135555"/>
                <a:gd name="connsiteY3" fmla="*/ 29489 h 110071"/>
                <a:gd name="connsiteX4" fmla="*/ 135274 w 135555"/>
                <a:gd name="connsiteY4" fmla="*/ 6172 h 110071"/>
                <a:gd name="connsiteX5" fmla="*/ 123701 w 135555"/>
                <a:gd name="connsiteY5" fmla="*/ 0 h 110071"/>
                <a:gd name="connsiteX6" fmla="*/ 63608 w 135555"/>
                <a:gd name="connsiteY6" fmla="*/ 0 h 110071"/>
                <a:gd name="connsiteX7" fmla="*/ 54778 w 135555"/>
                <a:gd name="connsiteY7" fmla="*/ 14831 h 110071"/>
                <a:gd name="connsiteX8" fmla="*/ 33261 w 135555"/>
                <a:gd name="connsiteY8" fmla="*/ 44491 h 110071"/>
                <a:gd name="connsiteX9" fmla="*/ 4801 w 135555"/>
                <a:gd name="connsiteY9" fmla="*/ 94898 h 110071"/>
                <a:gd name="connsiteX10" fmla="*/ 0 w 135555"/>
                <a:gd name="connsiteY10" fmla="*/ 110071 h 110071"/>
                <a:gd name="connsiteX11" fmla="*/ 63779 w 135555"/>
                <a:gd name="connsiteY11" fmla="*/ 110071 h 110071"/>
                <a:gd name="connsiteX12" fmla="*/ 63779 w 135555"/>
                <a:gd name="connsiteY12" fmla="*/ 84782 h 1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555" h="110071">
                  <a:moveTo>
                    <a:pt x="63779" y="84782"/>
                  </a:moveTo>
                  <a:cubicBezTo>
                    <a:pt x="63779" y="81096"/>
                    <a:pt x="80667" y="76381"/>
                    <a:pt x="80667" y="72695"/>
                  </a:cubicBezTo>
                  <a:cubicBezTo>
                    <a:pt x="80667" y="69009"/>
                    <a:pt x="80667" y="29489"/>
                    <a:pt x="80667" y="29489"/>
                  </a:cubicBezTo>
                  <a:cubicBezTo>
                    <a:pt x="80667" y="29489"/>
                    <a:pt x="133388" y="30518"/>
                    <a:pt x="134931" y="29489"/>
                  </a:cubicBezTo>
                  <a:cubicBezTo>
                    <a:pt x="135788" y="28975"/>
                    <a:pt x="135617" y="17488"/>
                    <a:pt x="135274" y="6172"/>
                  </a:cubicBezTo>
                  <a:cubicBezTo>
                    <a:pt x="133303" y="2743"/>
                    <a:pt x="136131" y="0"/>
                    <a:pt x="123701" y="0"/>
                  </a:cubicBezTo>
                  <a:cubicBezTo>
                    <a:pt x="113500" y="0"/>
                    <a:pt x="83668" y="0"/>
                    <a:pt x="63608" y="0"/>
                  </a:cubicBezTo>
                  <a:cubicBezTo>
                    <a:pt x="58979" y="4286"/>
                    <a:pt x="56493" y="10116"/>
                    <a:pt x="54778" y="14831"/>
                  </a:cubicBezTo>
                  <a:cubicBezTo>
                    <a:pt x="51949" y="22460"/>
                    <a:pt x="33947" y="33690"/>
                    <a:pt x="33261" y="44491"/>
                  </a:cubicBezTo>
                  <a:cubicBezTo>
                    <a:pt x="32576" y="55207"/>
                    <a:pt x="15773" y="72009"/>
                    <a:pt x="4801" y="94898"/>
                  </a:cubicBezTo>
                  <a:cubicBezTo>
                    <a:pt x="1800" y="101241"/>
                    <a:pt x="429" y="106128"/>
                    <a:pt x="0" y="110071"/>
                  </a:cubicBezTo>
                  <a:lnTo>
                    <a:pt x="63779" y="110071"/>
                  </a:lnTo>
                  <a:cubicBezTo>
                    <a:pt x="63779" y="110157"/>
                    <a:pt x="63779" y="88468"/>
                    <a:pt x="63779" y="8478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5" name="Freeform 114">
              <a:extLst>
                <a:ext uri="{FF2B5EF4-FFF2-40B4-BE49-F238E27FC236}">
                  <a16:creationId xmlns:a16="http://schemas.microsoft.com/office/drawing/2014/main" id="{BAE7238B-2F14-29C4-B496-E676356C8515}"/>
                </a:ext>
              </a:extLst>
            </p:cNvPr>
            <p:cNvSpPr/>
            <p:nvPr/>
          </p:nvSpPr>
          <p:spPr>
            <a:xfrm>
              <a:off x="5645420" y="3922690"/>
              <a:ext cx="195718" cy="215083"/>
            </a:xfrm>
            <a:custGeom>
              <a:avLst/>
              <a:gdLst>
                <a:gd name="connsiteX0" fmla="*/ 14753 w 195718"/>
                <a:gd name="connsiteY0" fmla="*/ 185852 h 215083"/>
                <a:gd name="connsiteX1" fmla="*/ 29498 w 195718"/>
                <a:gd name="connsiteY1" fmla="*/ 185852 h 215083"/>
                <a:gd name="connsiteX2" fmla="*/ 42014 w 195718"/>
                <a:gd name="connsiteY2" fmla="*/ 184738 h 215083"/>
                <a:gd name="connsiteX3" fmla="*/ 51101 w 195718"/>
                <a:gd name="connsiteY3" fmla="*/ 192710 h 215083"/>
                <a:gd name="connsiteX4" fmla="*/ 56759 w 195718"/>
                <a:gd name="connsiteY4" fmla="*/ 192710 h 215083"/>
                <a:gd name="connsiteX5" fmla="*/ 68160 w 195718"/>
                <a:gd name="connsiteY5" fmla="*/ 207455 h 215083"/>
                <a:gd name="connsiteX6" fmla="*/ 75790 w 195718"/>
                <a:gd name="connsiteY6" fmla="*/ 215084 h 215083"/>
                <a:gd name="connsiteX7" fmla="*/ 84448 w 195718"/>
                <a:gd name="connsiteY7" fmla="*/ 209855 h 215083"/>
                <a:gd name="connsiteX8" fmla="*/ 93878 w 195718"/>
                <a:gd name="connsiteY8" fmla="*/ 206254 h 215083"/>
                <a:gd name="connsiteX9" fmla="*/ 102536 w 195718"/>
                <a:gd name="connsiteY9" fmla="*/ 204797 h 215083"/>
                <a:gd name="connsiteX10" fmla="*/ 113423 w 195718"/>
                <a:gd name="connsiteY10" fmla="*/ 205569 h 215083"/>
                <a:gd name="connsiteX11" fmla="*/ 123538 w 195718"/>
                <a:gd name="connsiteY11" fmla="*/ 202654 h 215083"/>
                <a:gd name="connsiteX12" fmla="*/ 186632 w 195718"/>
                <a:gd name="connsiteY12" fmla="*/ 201968 h 215083"/>
                <a:gd name="connsiteX13" fmla="*/ 188775 w 195718"/>
                <a:gd name="connsiteY13" fmla="*/ 188166 h 215083"/>
                <a:gd name="connsiteX14" fmla="*/ 183717 w 195718"/>
                <a:gd name="connsiteY14" fmla="*/ 183109 h 215083"/>
                <a:gd name="connsiteX15" fmla="*/ 168458 w 195718"/>
                <a:gd name="connsiteY15" fmla="*/ 40291 h 215083"/>
                <a:gd name="connsiteX16" fmla="*/ 195719 w 195718"/>
                <a:gd name="connsiteY16" fmla="*/ 40291 h 215083"/>
                <a:gd name="connsiteX17" fmla="*/ 138540 w 195718"/>
                <a:gd name="connsiteY17" fmla="*/ 2915 h 215083"/>
                <a:gd name="connsiteX18" fmla="*/ 135368 w 195718"/>
                <a:gd name="connsiteY18" fmla="*/ 0 h 215083"/>
                <a:gd name="connsiteX19" fmla="*/ 135026 w 195718"/>
                <a:gd name="connsiteY19" fmla="*/ 23317 h 215083"/>
                <a:gd name="connsiteX20" fmla="*/ 80761 w 195718"/>
                <a:gd name="connsiteY20" fmla="*/ 23317 h 215083"/>
                <a:gd name="connsiteX21" fmla="*/ 80761 w 195718"/>
                <a:gd name="connsiteY21" fmla="*/ 66523 h 215083"/>
                <a:gd name="connsiteX22" fmla="*/ 63874 w 195718"/>
                <a:gd name="connsiteY22" fmla="*/ 78610 h 215083"/>
                <a:gd name="connsiteX23" fmla="*/ 63874 w 195718"/>
                <a:gd name="connsiteY23" fmla="*/ 103899 h 215083"/>
                <a:gd name="connsiteX24" fmla="*/ 94 w 195718"/>
                <a:gd name="connsiteY24" fmla="*/ 103899 h 215083"/>
                <a:gd name="connsiteX25" fmla="*/ 9181 w 195718"/>
                <a:gd name="connsiteY25" fmla="*/ 122158 h 215083"/>
                <a:gd name="connsiteX26" fmla="*/ 12782 w 195718"/>
                <a:gd name="connsiteY26" fmla="*/ 148219 h 215083"/>
                <a:gd name="connsiteX27" fmla="*/ 7552 w 195718"/>
                <a:gd name="connsiteY27" fmla="*/ 180023 h 215083"/>
                <a:gd name="connsiteX28" fmla="*/ 4809 w 195718"/>
                <a:gd name="connsiteY28" fmla="*/ 194082 h 215083"/>
                <a:gd name="connsiteX29" fmla="*/ 5667 w 195718"/>
                <a:gd name="connsiteY29" fmla="*/ 193910 h 215083"/>
                <a:gd name="connsiteX30" fmla="*/ 14753 w 195718"/>
                <a:gd name="connsiteY30" fmla="*/ 185852 h 21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5718" h="215083">
                  <a:moveTo>
                    <a:pt x="14753" y="185852"/>
                  </a:moveTo>
                  <a:cubicBezTo>
                    <a:pt x="20411" y="186966"/>
                    <a:pt x="29498" y="185852"/>
                    <a:pt x="29498" y="185852"/>
                  </a:cubicBezTo>
                  <a:cubicBezTo>
                    <a:pt x="29498" y="185852"/>
                    <a:pt x="37470" y="182423"/>
                    <a:pt x="42014" y="184738"/>
                  </a:cubicBezTo>
                  <a:cubicBezTo>
                    <a:pt x="46557" y="187052"/>
                    <a:pt x="51101" y="192710"/>
                    <a:pt x="51101" y="192710"/>
                  </a:cubicBezTo>
                  <a:lnTo>
                    <a:pt x="56759" y="192710"/>
                  </a:lnTo>
                  <a:cubicBezTo>
                    <a:pt x="56759" y="192710"/>
                    <a:pt x="61302" y="205226"/>
                    <a:pt x="68160" y="207455"/>
                  </a:cubicBezTo>
                  <a:cubicBezTo>
                    <a:pt x="72103" y="208740"/>
                    <a:pt x="74504" y="212341"/>
                    <a:pt x="75790" y="215084"/>
                  </a:cubicBezTo>
                  <a:cubicBezTo>
                    <a:pt x="80676" y="214998"/>
                    <a:pt x="84448" y="213370"/>
                    <a:pt x="84448" y="209855"/>
                  </a:cubicBezTo>
                  <a:cubicBezTo>
                    <a:pt x="84448" y="205483"/>
                    <a:pt x="86591" y="199654"/>
                    <a:pt x="93878" y="206254"/>
                  </a:cubicBezTo>
                  <a:cubicBezTo>
                    <a:pt x="101164" y="212770"/>
                    <a:pt x="101164" y="206940"/>
                    <a:pt x="102536" y="204797"/>
                  </a:cubicBezTo>
                  <a:cubicBezTo>
                    <a:pt x="103993" y="202654"/>
                    <a:pt x="109051" y="205569"/>
                    <a:pt x="113423" y="205569"/>
                  </a:cubicBezTo>
                  <a:cubicBezTo>
                    <a:pt x="117795" y="205569"/>
                    <a:pt x="123538" y="202654"/>
                    <a:pt x="123538" y="202654"/>
                  </a:cubicBezTo>
                  <a:cubicBezTo>
                    <a:pt x="123538" y="202654"/>
                    <a:pt x="183717" y="203340"/>
                    <a:pt x="186632" y="201968"/>
                  </a:cubicBezTo>
                  <a:cubicBezTo>
                    <a:pt x="189546" y="200511"/>
                    <a:pt x="188775" y="188166"/>
                    <a:pt x="188775" y="188166"/>
                  </a:cubicBezTo>
                  <a:lnTo>
                    <a:pt x="183717" y="183109"/>
                  </a:lnTo>
                  <a:lnTo>
                    <a:pt x="168458" y="40291"/>
                  </a:lnTo>
                  <a:lnTo>
                    <a:pt x="195719" y="40291"/>
                  </a:lnTo>
                  <a:cubicBezTo>
                    <a:pt x="166658" y="21088"/>
                    <a:pt x="141712" y="4801"/>
                    <a:pt x="138540" y="2915"/>
                  </a:cubicBezTo>
                  <a:cubicBezTo>
                    <a:pt x="136826" y="1886"/>
                    <a:pt x="135883" y="943"/>
                    <a:pt x="135368" y="0"/>
                  </a:cubicBezTo>
                  <a:cubicBezTo>
                    <a:pt x="135626" y="11230"/>
                    <a:pt x="135797" y="22717"/>
                    <a:pt x="135026" y="23317"/>
                  </a:cubicBezTo>
                  <a:cubicBezTo>
                    <a:pt x="133483" y="24346"/>
                    <a:pt x="80761" y="23317"/>
                    <a:pt x="80761" y="23317"/>
                  </a:cubicBezTo>
                  <a:cubicBezTo>
                    <a:pt x="80761" y="23317"/>
                    <a:pt x="80761" y="62837"/>
                    <a:pt x="80761" y="66523"/>
                  </a:cubicBezTo>
                  <a:cubicBezTo>
                    <a:pt x="80761" y="70209"/>
                    <a:pt x="63874" y="74924"/>
                    <a:pt x="63874" y="78610"/>
                  </a:cubicBezTo>
                  <a:cubicBezTo>
                    <a:pt x="63874" y="82296"/>
                    <a:pt x="63874" y="103899"/>
                    <a:pt x="63874" y="103899"/>
                  </a:cubicBezTo>
                  <a:lnTo>
                    <a:pt x="94" y="103899"/>
                  </a:lnTo>
                  <a:cubicBezTo>
                    <a:pt x="-849" y="114272"/>
                    <a:pt x="5495" y="118043"/>
                    <a:pt x="9181" y="122158"/>
                  </a:cubicBezTo>
                  <a:cubicBezTo>
                    <a:pt x="14153" y="127902"/>
                    <a:pt x="5324" y="137932"/>
                    <a:pt x="12782" y="148219"/>
                  </a:cubicBezTo>
                  <a:cubicBezTo>
                    <a:pt x="20154" y="158505"/>
                    <a:pt x="11153" y="174279"/>
                    <a:pt x="7552" y="180023"/>
                  </a:cubicBezTo>
                  <a:cubicBezTo>
                    <a:pt x="5581" y="183109"/>
                    <a:pt x="5409" y="188509"/>
                    <a:pt x="4809" y="194082"/>
                  </a:cubicBezTo>
                  <a:cubicBezTo>
                    <a:pt x="5152" y="193996"/>
                    <a:pt x="5495" y="193910"/>
                    <a:pt x="5667" y="193910"/>
                  </a:cubicBezTo>
                  <a:cubicBezTo>
                    <a:pt x="10210" y="192624"/>
                    <a:pt x="9095" y="184738"/>
                    <a:pt x="14753" y="18585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6" name="Freeform 115">
              <a:extLst>
                <a:ext uri="{FF2B5EF4-FFF2-40B4-BE49-F238E27FC236}">
                  <a16:creationId xmlns:a16="http://schemas.microsoft.com/office/drawing/2014/main" id="{8752A638-E531-EAB7-C530-644B2AB5B6B2}"/>
                </a:ext>
              </a:extLst>
            </p:cNvPr>
            <p:cNvSpPr/>
            <p:nvPr/>
          </p:nvSpPr>
          <p:spPr>
            <a:xfrm>
              <a:off x="5721296" y="3962981"/>
              <a:ext cx="270019" cy="250894"/>
            </a:xfrm>
            <a:custGeom>
              <a:avLst/>
              <a:gdLst>
                <a:gd name="connsiteX0" fmla="*/ 255975 w 270019"/>
                <a:gd name="connsiteY0" fmla="*/ 104670 h 250894"/>
                <a:gd name="connsiteX1" fmla="*/ 248002 w 270019"/>
                <a:gd name="connsiteY1" fmla="*/ 87611 h 250894"/>
                <a:gd name="connsiteX2" fmla="*/ 229829 w 270019"/>
                <a:gd name="connsiteY2" fmla="*/ 81953 h 250894"/>
                <a:gd name="connsiteX3" fmla="*/ 219627 w 270019"/>
                <a:gd name="connsiteY3" fmla="*/ 67208 h 250894"/>
                <a:gd name="connsiteX4" fmla="*/ 119929 w 270019"/>
                <a:gd name="connsiteY4" fmla="*/ 0 h 250894"/>
                <a:gd name="connsiteX5" fmla="*/ 92669 w 270019"/>
                <a:gd name="connsiteY5" fmla="*/ 0 h 250894"/>
                <a:gd name="connsiteX6" fmla="*/ 107928 w 270019"/>
                <a:gd name="connsiteY6" fmla="*/ 142818 h 250894"/>
                <a:gd name="connsiteX7" fmla="*/ 112985 w 270019"/>
                <a:gd name="connsiteY7" fmla="*/ 147876 h 250894"/>
                <a:gd name="connsiteX8" fmla="*/ 110842 w 270019"/>
                <a:gd name="connsiteY8" fmla="*/ 161677 h 250894"/>
                <a:gd name="connsiteX9" fmla="*/ 47749 w 270019"/>
                <a:gd name="connsiteY9" fmla="*/ 162363 h 250894"/>
                <a:gd name="connsiteX10" fmla="*/ 37633 w 270019"/>
                <a:gd name="connsiteY10" fmla="*/ 165278 h 250894"/>
                <a:gd name="connsiteX11" fmla="*/ 26746 w 270019"/>
                <a:gd name="connsiteY11" fmla="*/ 164506 h 250894"/>
                <a:gd name="connsiteX12" fmla="*/ 18088 w 270019"/>
                <a:gd name="connsiteY12" fmla="*/ 165963 h 250894"/>
                <a:gd name="connsiteX13" fmla="*/ 8658 w 270019"/>
                <a:gd name="connsiteY13" fmla="*/ 169564 h 250894"/>
                <a:gd name="connsiteX14" fmla="*/ 0 w 270019"/>
                <a:gd name="connsiteY14" fmla="*/ 174793 h 250894"/>
                <a:gd name="connsiteX15" fmla="*/ 1457 w 270019"/>
                <a:gd name="connsiteY15" fmla="*/ 178565 h 250894"/>
                <a:gd name="connsiteX16" fmla="*/ 4458 w 270019"/>
                <a:gd name="connsiteY16" fmla="*/ 182937 h 250894"/>
                <a:gd name="connsiteX17" fmla="*/ 6858 w 270019"/>
                <a:gd name="connsiteY17" fmla="*/ 192967 h 250894"/>
                <a:gd name="connsiteX18" fmla="*/ 15430 w 270019"/>
                <a:gd name="connsiteY18" fmla="*/ 203511 h 250894"/>
                <a:gd name="connsiteX19" fmla="*/ 15430 w 270019"/>
                <a:gd name="connsiteY19" fmla="*/ 216456 h 250894"/>
                <a:gd name="connsiteX20" fmla="*/ 20231 w 270019"/>
                <a:gd name="connsiteY20" fmla="*/ 220742 h 250894"/>
                <a:gd name="connsiteX21" fmla="*/ 29318 w 270019"/>
                <a:gd name="connsiteY21" fmla="*/ 219284 h 250894"/>
                <a:gd name="connsiteX22" fmla="*/ 40291 w 270019"/>
                <a:gd name="connsiteY22" fmla="*/ 220228 h 250894"/>
                <a:gd name="connsiteX23" fmla="*/ 51778 w 270019"/>
                <a:gd name="connsiteY23" fmla="*/ 212084 h 250894"/>
                <a:gd name="connsiteX24" fmla="*/ 58036 w 270019"/>
                <a:gd name="connsiteY24" fmla="*/ 223999 h 250894"/>
                <a:gd name="connsiteX25" fmla="*/ 63779 w 270019"/>
                <a:gd name="connsiteY25" fmla="*/ 231629 h 250894"/>
                <a:gd name="connsiteX26" fmla="*/ 63779 w 270019"/>
                <a:gd name="connsiteY26" fmla="*/ 237373 h 250894"/>
                <a:gd name="connsiteX27" fmla="*/ 67637 w 270019"/>
                <a:gd name="connsiteY27" fmla="*/ 246459 h 250894"/>
                <a:gd name="connsiteX28" fmla="*/ 75267 w 270019"/>
                <a:gd name="connsiteY28" fmla="*/ 247402 h 250894"/>
                <a:gd name="connsiteX29" fmla="*/ 83410 w 270019"/>
                <a:gd name="connsiteY29" fmla="*/ 249803 h 250894"/>
                <a:gd name="connsiteX30" fmla="*/ 92497 w 270019"/>
                <a:gd name="connsiteY30" fmla="*/ 245516 h 250894"/>
                <a:gd name="connsiteX31" fmla="*/ 100641 w 270019"/>
                <a:gd name="connsiteY31" fmla="*/ 244573 h 250894"/>
                <a:gd name="connsiteX32" fmla="*/ 106385 w 270019"/>
                <a:gd name="connsiteY32" fmla="*/ 246459 h 250894"/>
                <a:gd name="connsiteX33" fmla="*/ 110928 w 270019"/>
                <a:gd name="connsiteY33" fmla="*/ 245516 h 250894"/>
                <a:gd name="connsiteX34" fmla="*/ 115472 w 270019"/>
                <a:gd name="connsiteY34" fmla="*/ 233086 h 250894"/>
                <a:gd name="connsiteX35" fmla="*/ 114528 w 270019"/>
                <a:gd name="connsiteY35" fmla="*/ 222542 h 250894"/>
                <a:gd name="connsiteX36" fmla="*/ 127473 w 270019"/>
                <a:gd name="connsiteY36" fmla="*/ 216798 h 250894"/>
                <a:gd name="connsiteX37" fmla="*/ 132702 w 270019"/>
                <a:gd name="connsiteY37" fmla="*/ 206769 h 250894"/>
                <a:gd name="connsiteX38" fmla="*/ 137932 w 270019"/>
                <a:gd name="connsiteY38" fmla="*/ 194853 h 250894"/>
                <a:gd name="connsiteX39" fmla="*/ 147961 w 270019"/>
                <a:gd name="connsiteY39" fmla="*/ 195282 h 250894"/>
                <a:gd name="connsiteX40" fmla="*/ 155162 w 270019"/>
                <a:gd name="connsiteY40" fmla="*/ 187652 h 250894"/>
                <a:gd name="connsiteX41" fmla="*/ 162792 w 270019"/>
                <a:gd name="connsiteY41" fmla="*/ 183794 h 250894"/>
                <a:gd name="connsiteX42" fmla="*/ 168964 w 270019"/>
                <a:gd name="connsiteY42" fmla="*/ 180451 h 250894"/>
                <a:gd name="connsiteX43" fmla="*/ 182851 w 270019"/>
                <a:gd name="connsiteY43" fmla="*/ 174708 h 250894"/>
                <a:gd name="connsiteX44" fmla="*/ 194767 w 270019"/>
                <a:gd name="connsiteY44" fmla="*/ 169392 h 250894"/>
                <a:gd name="connsiteX45" fmla="*/ 215341 w 270019"/>
                <a:gd name="connsiteY45" fmla="*/ 170421 h 250894"/>
                <a:gd name="connsiteX46" fmla="*/ 228286 w 270019"/>
                <a:gd name="connsiteY46" fmla="*/ 166135 h 250894"/>
                <a:gd name="connsiteX47" fmla="*/ 253574 w 270019"/>
                <a:gd name="connsiteY47" fmla="*/ 163735 h 250894"/>
                <a:gd name="connsiteX48" fmla="*/ 263604 w 270019"/>
                <a:gd name="connsiteY48" fmla="*/ 156619 h 250894"/>
                <a:gd name="connsiteX49" fmla="*/ 268833 w 270019"/>
                <a:gd name="connsiteY49" fmla="*/ 144704 h 250894"/>
                <a:gd name="connsiteX50" fmla="*/ 269862 w 270019"/>
                <a:gd name="connsiteY50" fmla="*/ 101670 h 250894"/>
                <a:gd name="connsiteX51" fmla="*/ 255975 w 270019"/>
                <a:gd name="connsiteY51" fmla="*/ 104670 h 25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70019" h="250894">
                  <a:moveTo>
                    <a:pt x="255975" y="104670"/>
                  </a:moveTo>
                  <a:cubicBezTo>
                    <a:pt x="255975" y="104670"/>
                    <a:pt x="255975" y="92154"/>
                    <a:pt x="248002" y="87611"/>
                  </a:cubicBezTo>
                  <a:cubicBezTo>
                    <a:pt x="240030" y="83068"/>
                    <a:pt x="229829" y="81953"/>
                    <a:pt x="229829" y="81953"/>
                  </a:cubicBezTo>
                  <a:cubicBezTo>
                    <a:pt x="229829" y="81953"/>
                    <a:pt x="224171" y="71752"/>
                    <a:pt x="219627" y="67208"/>
                  </a:cubicBezTo>
                  <a:cubicBezTo>
                    <a:pt x="216884" y="64465"/>
                    <a:pt x="163735" y="28889"/>
                    <a:pt x="119929" y="0"/>
                  </a:cubicBezTo>
                  <a:lnTo>
                    <a:pt x="92669" y="0"/>
                  </a:lnTo>
                  <a:lnTo>
                    <a:pt x="107928" y="142818"/>
                  </a:lnTo>
                  <a:lnTo>
                    <a:pt x="112985" y="147876"/>
                  </a:lnTo>
                  <a:cubicBezTo>
                    <a:pt x="112985" y="147876"/>
                    <a:pt x="113671" y="160220"/>
                    <a:pt x="110842" y="161677"/>
                  </a:cubicBezTo>
                  <a:cubicBezTo>
                    <a:pt x="107928" y="163135"/>
                    <a:pt x="47749" y="162363"/>
                    <a:pt x="47749" y="162363"/>
                  </a:cubicBezTo>
                  <a:cubicBezTo>
                    <a:pt x="47749" y="162363"/>
                    <a:pt x="41919" y="165278"/>
                    <a:pt x="37633" y="165278"/>
                  </a:cubicBezTo>
                  <a:cubicBezTo>
                    <a:pt x="33261" y="165278"/>
                    <a:pt x="28203" y="162363"/>
                    <a:pt x="26746" y="164506"/>
                  </a:cubicBezTo>
                  <a:cubicBezTo>
                    <a:pt x="25289" y="166649"/>
                    <a:pt x="25289" y="172479"/>
                    <a:pt x="18088" y="165963"/>
                  </a:cubicBezTo>
                  <a:cubicBezTo>
                    <a:pt x="10887" y="159449"/>
                    <a:pt x="8658" y="165278"/>
                    <a:pt x="8658" y="169564"/>
                  </a:cubicBezTo>
                  <a:cubicBezTo>
                    <a:pt x="8658" y="173079"/>
                    <a:pt x="4886" y="174622"/>
                    <a:pt x="0" y="174793"/>
                  </a:cubicBezTo>
                  <a:cubicBezTo>
                    <a:pt x="1029" y="176851"/>
                    <a:pt x="1457" y="178565"/>
                    <a:pt x="1457" y="178565"/>
                  </a:cubicBezTo>
                  <a:lnTo>
                    <a:pt x="4458" y="182937"/>
                  </a:lnTo>
                  <a:cubicBezTo>
                    <a:pt x="4458" y="182937"/>
                    <a:pt x="4029" y="190138"/>
                    <a:pt x="6858" y="192967"/>
                  </a:cubicBezTo>
                  <a:cubicBezTo>
                    <a:pt x="9687" y="195796"/>
                    <a:pt x="15002" y="201111"/>
                    <a:pt x="15430" y="203511"/>
                  </a:cubicBezTo>
                  <a:cubicBezTo>
                    <a:pt x="15859" y="205911"/>
                    <a:pt x="15430" y="216456"/>
                    <a:pt x="15430" y="216456"/>
                  </a:cubicBezTo>
                  <a:cubicBezTo>
                    <a:pt x="15430" y="216456"/>
                    <a:pt x="17316" y="224599"/>
                    <a:pt x="20231" y="220742"/>
                  </a:cubicBezTo>
                  <a:cubicBezTo>
                    <a:pt x="23060" y="216884"/>
                    <a:pt x="27432" y="224085"/>
                    <a:pt x="29318" y="219284"/>
                  </a:cubicBezTo>
                  <a:cubicBezTo>
                    <a:pt x="31204" y="214484"/>
                    <a:pt x="37462" y="220228"/>
                    <a:pt x="40291" y="220228"/>
                  </a:cubicBezTo>
                  <a:cubicBezTo>
                    <a:pt x="43120" y="220228"/>
                    <a:pt x="49806" y="211655"/>
                    <a:pt x="51778" y="212084"/>
                  </a:cubicBezTo>
                  <a:cubicBezTo>
                    <a:pt x="53664" y="212512"/>
                    <a:pt x="58036" y="220656"/>
                    <a:pt x="58036" y="223999"/>
                  </a:cubicBezTo>
                  <a:cubicBezTo>
                    <a:pt x="58036" y="227343"/>
                    <a:pt x="66608" y="230686"/>
                    <a:pt x="63779" y="231629"/>
                  </a:cubicBezTo>
                  <a:cubicBezTo>
                    <a:pt x="60950" y="232572"/>
                    <a:pt x="60436" y="237373"/>
                    <a:pt x="63779" y="237373"/>
                  </a:cubicBezTo>
                  <a:cubicBezTo>
                    <a:pt x="67123" y="237373"/>
                    <a:pt x="65665" y="243630"/>
                    <a:pt x="67637" y="246459"/>
                  </a:cubicBezTo>
                  <a:cubicBezTo>
                    <a:pt x="69523" y="249374"/>
                    <a:pt x="73381" y="251688"/>
                    <a:pt x="75267" y="247402"/>
                  </a:cubicBezTo>
                  <a:cubicBezTo>
                    <a:pt x="77153" y="243116"/>
                    <a:pt x="81439" y="246974"/>
                    <a:pt x="83410" y="249803"/>
                  </a:cubicBezTo>
                  <a:cubicBezTo>
                    <a:pt x="85296" y="252717"/>
                    <a:pt x="91554" y="249288"/>
                    <a:pt x="92497" y="245516"/>
                  </a:cubicBezTo>
                  <a:cubicBezTo>
                    <a:pt x="93440" y="241744"/>
                    <a:pt x="101070" y="240287"/>
                    <a:pt x="100641" y="244573"/>
                  </a:cubicBezTo>
                  <a:cubicBezTo>
                    <a:pt x="100127" y="248860"/>
                    <a:pt x="101584" y="249803"/>
                    <a:pt x="106385" y="246459"/>
                  </a:cubicBezTo>
                  <a:cubicBezTo>
                    <a:pt x="107842" y="245431"/>
                    <a:pt x="109385" y="245259"/>
                    <a:pt x="110928" y="245516"/>
                  </a:cubicBezTo>
                  <a:cubicBezTo>
                    <a:pt x="112643" y="239944"/>
                    <a:pt x="114528" y="234801"/>
                    <a:pt x="115472" y="233086"/>
                  </a:cubicBezTo>
                  <a:cubicBezTo>
                    <a:pt x="116929" y="230257"/>
                    <a:pt x="112128" y="223485"/>
                    <a:pt x="114528" y="222542"/>
                  </a:cubicBezTo>
                  <a:cubicBezTo>
                    <a:pt x="116929" y="221599"/>
                    <a:pt x="125073" y="223485"/>
                    <a:pt x="127473" y="216798"/>
                  </a:cubicBezTo>
                  <a:cubicBezTo>
                    <a:pt x="129873" y="210112"/>
                    <a:pt x="132702" y="206769"/>
                    <a:pt x="132702" y="206769"/>
                  </a:cubicBezTo>
                  <a:cubicBezTo>
                    <a:pt x="132702" y="206769"/>
                    <a:pt x="133645" y="192452"/>
                    <a:pt x="137932" y="194853"/>
                  </a:cubicBezTo>
                  <a:cubicBezTo>
                    <a:pt x="142218" y="197253"/>
                    <a:pt x="147533" y="201025"/>
                    <a:pt x="147961" y="195282"/>
                  </a:cubicBezTo>
                  <a:cubicBezTo>
                    <a:pt x="148476" y="189538"/>
                    <a:pt x="153705" y="192881"/>
                    <a:pt x="155162" y="187652"/>
                  </a:cubicBezTo>
                  <a:cubicBezTo>
                    <a:pt x="156619" y="182337"/>
                    <a:pt x="159449" y="182851"/>
                    <a:pt x="162792" y="183794"/>
                  </a:cubicBezTo>
                  <a:cubicBezTo>
                    <a:pt x="166135" y="184737"/>
                    <a:pt x="168964" y="183280"/>
                    <a:pt x="168964" y="180451"/>
                  </a:cubicBezTo>
                  <a:cubicBezTo>
                    <a:pt x="168964" y="177622"/>
                    <a:pt x="176594" y="178994"/>
                    <a:pt x="182851" y="174708"/>
                  </a:cubicBezTo>
                  <a:cubicBezTo>
                    <a:pt x="189024" y="170421"/>
                    <a:pt x="192367" y="167078"/>
                    <a:pt x="194767" y="169392"/>
                  </a:cubicBezTo>
                  <a:cubicBezTo>
                    <a:pt x="197168" y="171793"/>
                    <a:pt x="212941" y="171278"/>
                    <a:pt x="215341" y="170421"/>
                  </a:cubicBezTo>
                  <a:cubicBezTo>
                    <a:pt x="217741" y="169392"/>
                    <a:pt x="222542" y="165192"/>
                    <a:pt x="228286" y="166135"/>
                  </a:cubicBezTo>
                  <a:cubicBezTo>
                    <a:pt x="234029" y="167078"/>
                    <a:pt x="247917" y="163735"/>
                    <a:pt x="253574" y="163735"/>
                  </a:cubicBezTo>
                  <a:cubicBezTo>
                    <a:pt x="259318" y="163735"/>
                    <a:pt x="261718" y="158505"/>
                    <a:pt x="263604" y="156619"/>
                  </a:cubicBezTo>
                  <a:cubicBezTo>
                    <a:pt x="265490" y="154734"/>
                    <a:pt x="266948" y="146075"/>
                    <a:pt x="268833" y="144704"/>
                  </a:cubicBezTo>
                  <a:cubicBezTo>
                    <a:pt x="270376" y="143589"/>
                    <a:pt x="270034" y="113500"/>
                    <a:pt x="269862" y="101670"/>
                  </a:cubicBezTo>
                  <a:cubicBezTo>
                    <a:pt x="263947" y="102870"/>
                    <a:pt x="255975" y="104670"/>
                    <a:pt x="255975" y="104670"/>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Freeform 120">
              <a:extLst>
                <a:ext uri="{FF2B5EF4-FFF2-40B4-BE49-F238E27FC236}">
                  <a16:creationId xmlns:a16="http://schemas.microsoft.com/office/drawing/2014/main" id="{0099ADBC-0AD2-AA3B-038A-07B24C2623A2}"/>
                </a:ext>
              </a:extLst>
            </p:cNvPr>
            <p:cNvSpPr/>
            <p:nvPr/>
          </p:nvSpPr>
          <p:spPr>
            <a:xfrm>
              <a:off x="5832052" y="4131753"/>
              <a:ext cx="132352" cy="90209"/>
            </a:xfrm>
            <a:custGeom>
              <a:avLst/>
              <a:gdLst>
                <a:gd name="connsiteX0" fmla="*/ 132102 w 132352"/>
                <a:gd name="connsiteY0" fmla="*/ 51712 h 90209"/>
                <a:gd name="connsiteX1" fmla="*/ 125502 w 132352"/>
                <a:gd name="connsiteY1" fmla="*/ 48798 h 90209"/>
                <a:gd name="connsiteX2" fmla="*/ 124473 w 132352"/>
                <a:gd name="connsiteY2" fmla="*/ 39882 h 90209"/>
                <a:gd name="connsiteX3" fmla="*/ 116243 w 132352"/>
                <a:gd name="connsiteY3" fmla="*/ 40911 h 90209"/>
                <a:gd name="connsiteX4" fmla="*/ 109814 w 132352"/>
                <a:gd name="connsiteY4" fmla="*/ 35167 h 90209"/>
                <a:gd name="connsiteX5" fmla="*/ 106899 w 132352"/>
                <a:gd name="connsiteY5" fmla="*/ 29081 h 90209"/>
                <a:gd name="connsiteX6" fmla="*/ 99355 w 132352"/>
                <a:gd name="connsiteY6" fmla="*/ 20508 h 90209"/>
                <a:gd name="connsiteX7" fmla="*/ 93955 w 132352"/>
                <a:gd name="connsiteY7" fmla="*/ 11164 h 90209"/>
                <a:gd name="connsiteX8" fmla="*/ 93869 w 132352"/>
                <a:gd name="connsiteY8" fmla="*/ 2506 h 90209"/>
                <a:gd name="connsiteX9" fmla="*/ 83839 w 132352"/>
                <a:gd name="connsiteY9" fmla="*/ 792 h 90209"/>
                <a:gd name="connsiteX10" fmla="*/ 71923 w 132352"/>
                <a:gd name="connsiteY10" fmla="*/ 6107 h 90209"/>
                <a:gd name="connsiteX11" fmla="*/ 58036 w 132352"/>
                <a:gd name="connsiteY11" fmla="*/ 11850 h 90209"/>
                <a:gd name="connsiteX12" fmla="*/ 51864 w 132352"/>
                <a:gd name="connsiteY12" fmla="*/ 15193 h 90209"/>
                <a:gd name="connsiteX13" fmla="*/ 44234 w 132352"/>
                <a:gd name="connsiteY13" fmla="*/ 19051 h 90209"/>
                <a:gd name="connsiteX14" fmla="*/ 37033 w 132352"/>
                <a:gd name="connsiteY14" fmla="*/ 26681 h 90209"/>
                <a:gd name="connsiteX15" fmla="*/ 27003 w 132352"/>
                <a:gd name="connsiteY15" fmla="*/ 26252 h 90209"/>
                <a:gd name="connsiteX16" fmla="*/ 21774 w 132352"/>
                <a:gd name="connsiteY16" fmla="*/ 38168 h 90209"/>
                <a:gd name="connsiteX17" fmla="*/ 16545 w 132352"/>
                <a:gd name="connsiteY17" fmla="*/ 48198 h 90209"/>
                <a:gd name="connsiteX18" fmla="*/ 3601 w 132352"/>
                <a:gd name="connsiteY18" fmla="*/ 53941 h 90209"/>
                <a:gd name="connsiteX19" fmla="*/ 4543 w 132352"/>
                <a:gd name="connsiteY19" fmla="*/ 64485 h 90209"/>
                <a:gd name="connsiteX20" fmla="*/ 0 w 132352"/>
                <a:gd name="connsiteY20" fmla="*/ 76915 h 90209"/>
                <a:gd name="connsiteX21" fmla="*/ 7887 w 132352"/>
                <a:gd name="connsiteY21" fmla="*/ 82145 h 90209"/>
                <a:gd name="connsiteX22" fmla="*/ 22203 w 132352"/>
                <a:gd name="connsiteY22" fmla="*/ 88831 h 90209"/>
                <a:gd name="connsiteX23" fmla="*/ 41320 w 132352"/>
                <a:gd name="connsiteY23" fmla="*/ 86431 h 90209"/>
                <a:gd name="connsiteX24" fmla="*/ 46549 w 132352"/>
                <a:gd name="connsiteY24" fmla="*/ 84974 h 90209"/>
                <a:gd name="connsiteX25" fmla="*/ 43720 w 132352"/>
                <a:gd name="connsiteY25" fmla="*/ 68686 h 90209"/>
                <a:gd name="connsiteX26" fmla="*/ 84353 w 132352"/>
                <a:gd name="connsiteY26" fmla="*/ 69629 h 90209"/>
                <a:gd name="connsiteX27" fmla="*/ 90611 w 132352"/>
                <a:gd name="connsiteY27" fmla="*/ 65343 h 90209"/>
                <a:gd name="connsiteX28" fmla="*/ 105442 w 132352"/>
                <a:gd name="connsiteY28" fmla="*/ 67229 h 90209"/>
                <a:gd name="connsiteX29" fmla="*/ 114529 w 132352"/>
                <a:gd name="connsiteY29" fmla="*/ 60971 h 90209"/>
                <a:gd name="connsiteX30" fmla="*/ 127902 w 132352"/>
                <a:gd name="connsiteY30" fmla="*/ 58142 h 90209"/>
                <a:gd name="connsiteX31" fmla="*/ 132188 w 132352"/>
                <a:gd name="connsiteY31" fmla="*/ 51969 h 90209"/>
                <a:gd name="connsiteX32" fmla="*/ 132102 w 132352"/>
                <a:gd name="connsiteY32" fmla="*/ 51712 h 9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2352" h="90209">
                  <a:moveTo>
                    <a:pt x="132102" y="51712"/>
                  </a:moveTo>
                  <a:cubicBezTo>
                    <a:pt x="129702" y="49483"/>
                    <a:pt x="126359" y="48798"/>
                    <a:pt x="125502" y="48798"/>
                  </a:cubicBezTo>
                  <a:cubicBezTo>
                    <a:pt x="124044" y="48798"/>
                    <a:pt x="125159" y="40911"/>
                    <a:pt x="124473" y="39882"/>
                  </a:cubicBezTo>
                  <a:cubicBezTo>
                    <a:pt x="123787" y="38768"/>
                    <a:pt x="119072" y="42025"/>
                    <a:pt x="116243" y="40911"/>
                  </a:cubicBezTo>
                  <a:cubicBezTo>
                    <a:pt x="113328" y="39882"/>
                    <a:pt x="112300" y="35167"/>
                    <a:pt x="109814" y="35167"/>
                  </a:cubicBezTo>
                  <a:cubicBezTo>
                    <a:pt x="107328" y="35167"/>
                    <a:pt x="106899" y="32338"/>
                    <a:pt x="106899" y="29081"/>
                  </a:cubicBezTo>
                  <a:cubicBezTo>
                    <a:pt x="106899" y="25823"/>
                    <a:pt x="102270" y="22651"/>
                    <a:pt x="99355" y="20508"/>
                  </a:cubicBezTo>
                  <a:cubicBezTo>
                    <a:pt x="96441" y="18365"/>
                    <a:pt x="95755" y="12279"/>
                    <a:pt x="93955" y="11164"/>
                  </a:cubicBezTo>
                  <a:cubicBezTo>
                    <a:pt x="92926" y="10564"/>
                    <a:pt x="93355" y="6107"/>
                    <a:pt x="93869" y="2506"/>
                  </a:cubicBezTo>
                  <a:cubicBezTo>
                    <a:pt x="89411" y="2420"/>
                    <a:pt x="85039" y="1992"/>
                    <a:pt x="83839" y="792"/>
                  </a:cubicBezTo>
                  <a:cubicBezTo>
                    <a:pt x="81439" y="-1609"/>
                    <a:pt x="78096" y="1820"/>
                    <a:pt x="71923" y="6107"/>
                  </a:cubicBezTo>
                  <a:cubicBezTo>
                    <a:pt x="65665" y="10393"/>
                    <a:pt x="58036" y="8935"/>
                    <a:pt x="58036" y="11850"/>
                  </a:cubicBezTo>
                  <a:cubicBezTo>
                    <a:pt x="58036" y="14679"/>
                    <a:pt x="55207" y="16136"/>
                    <a:pt x="51864" y="15193"/>
                  </a:cubicBezTo>
                  <a:cubicBezTo>
                    <a:pt x="48520" y="14251"/>
                    <a:pt x="45606" y="13736"/>
                    <a:pt x="44234" y="19051"/>
                  </a:cubicBezTo>
                  <a:cubicBezTo>
                    <a:pt x="42777" y="24280"/>
                    <a:pt x="37548" y="20937"/>
                    <a:pt x="37033" y="26681"/>
                  </a:cubicBezTo>
                  <a:cubicBezTo>
                    <a:pt x="36519" y="32424"/>
                    <a:pt x="31290" y="28566"/>
                    <a:pt x="27003" y="26252"/>
                  </a:cubicBezTo>
                  <a:cubicBezTo>
                    <a:pt x="22717" y="23852"/>
                    <a:pt x="21774" y="38168"/>
                    <a:pt x="21774" y="38168"/>
                  </a:cubicBezTo>
                  <a:cubicBezTo>
                    <a:pt x="21774" y="38168"/>
                    <a:pt x="18945" y="41511"/>
                    <a:pt x="16545" y="48198"/>
                  </a:cubicBezTo>
                  <a:cubicBezTo>
                    <a:pt x="14145" y="54884"/>
                    <a:pt x="6001" y="52998"/>
                    <a:pt x="3601" y="53941"/>
                  </a:cubicBezTo>
                  <a:cubicBezTo>
                    <a:pt x="1200" y="54884"/>
                    <a:pt x="6001" y="61571"/>
                    <a:pt x="4543" y="64485"/>
                  </a:cubicBezTo>
                  <a:cubicBezTo>
                    <a:pt x="3686" y="66200"/>
                    <a:pt x="1715" y="71343"/>
                    <a:pt x="0" y="76915"/>
                  </a:cubicBezTo>
                  <a:cubicBezTo>
                    <a:pt x="3515" y="77515"/>
                    <a:pt x="6858" y="80516"/>
                    <a:pt x="7887" y="82145"/>
                  </a:cubicBezTo>
                  <a:cubicBezTo>
                    <a:pt x="9344" y="84545"/>
                    <a:pt x="17916" y="93632"/>
                    <a:pt x="22203" y="88831"/>
                  </a:cubicBezTo>
                  <a:cubicBezTo>
                    <a:pt x="26489" y="84031"/>
                    <a:pt x="38405" y="83602"/>
                    <a:pt x="41320" y="86431"/>
                  </a:cubicBezTo>
                  <a:cubicBezTo>
                    <a:pt x="44148" y="89345"/>
                    <a:pt x="46120" y="87888"/>
                    <a:pt x="46549" y="84974"/>
                  </a:cubicBezTo>
                  <a:cubicBezTo>
                    <a:pt x="46977" y="82145"/>
                    <a:pt x="41748" y="71600"/>
                    <a:pt x="43720" y="68686"/>
                  </a:cubicBezTo>
                  <a:cubicBezTo>
                    <a:pt x="45606" y="65857"/>
                    <a:pt x="82896" y="67229"/>
                    <a:pt x="84353" y="69629"/>
                  </a:cubicBezTo>
                  <a:cubicBezTo>
                    <a:pt x="85811" y="72029"/>
                    <a:pt x="85811" y="64828"/>
                    <a:pt x="90611" y="65343"/>
                  </a:cubicBezTo>
                  <a:cubicBezTo>
                    <a:pt x="95412" y="65771"/>
                    <a:pt x="102527" y="68171"/>
                    <a:pt x="105442" y="67229"/>
                  </a:cubicBezTo>
                  <a:cubicBezTo>
                    <a:pt x="108271" y="66285"/>
                    <a:pt x="111614" y="60971"/>
                    <a:pt x="114529" y="60971"/>
                  </a:cubicBezTo>
                  <a:cubicBezTo>
                    <a:pt x="117358" y="60971"/>
                    <a:pt x="126016" y="60542"/>
                    <a:pt x="127902" y="58142"/>
                  </a:cubicBezTo>
                  <a:cubicBezTo>
                    <a:pt x="129788" y="55741"/>
                    <a:pt x="133131" y="55741"/>
                    <a:pt x="132188" y="51969"/>
                  </a:cubicBezTo>
                  <a:cubicBezTo>
                    <a:pt x="132102" y="51884"/>
                    <a:pt x="132102" y="51798"/>
                    <a:pt x="132102" y="5171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7" name="Freeform 126">
              <a:extLst>
                <a:ext uri="{FF2B5EF4-FFF2-40B4-BE49-F238E27FC236}">
                  <a16:creationId xmlns:a16="http://schemas.microsoft.com/office/drawing/2014/main" id="{784BCBC1-E7E9-4D08-0FA3-EC261D67DBAE}"/>
                </a:ext>
              </a:extLst>
            </p:cNvPr>
            <p:cNvSpPr/>
            <p:nvPr/>
          </p:nvSpPr>
          <p:spPr>
            <a:xfrm>
              <a:off x="5925378" y="3989212"/>
              <a:ext cx="249557" cy="195189"/>
            </a:xfrm>
            <a:custGeom>
              <a:avLst/>
              <a:gdLst>
                <a:gd name="connsiteX0" fmla="*/ 239544 w 249557"/>
                <a:gd name="connsiteY0" fmla="*/ 28546 h 195189"/>
                <a:gd name="connsiteX1" fmla="*/ 238601 w 249557"/>
                <a:gd name="connsiteY1" fmla="*/ 7801 h 195189"/>
                <a:gd name="connsiteX2" fmla="*/ 225742 w 249557"/>
                <a:gd name="connsiteY2" fmla="*/ 14745 h 195189"/>
                <a:gd name="connsiteX3" fmla="*/ 215541 w 249557"/>
                <a:gd name="connsiteY3" fmla="*/ 4543 h 195189"/>
                <a:gd name="connsiteX4" fmla="*/ 191709 w 249557"/>
                <a:gd name="connsiteY4" fmla="*/ 0 h 195189"/>
                <a:gd name="connsiteX5" fmla="*/ 122358 w 249557"/>
                <a:gd name="connsiteY5" fmla="*/ 43205 h 195189"/>
                <a:gd name="connsiteX6" fmla="*/ 92783 w 249557"/>
                <a:gd name="connsiteY6" fmla="*/ 67037 h 195189"/>
                <a:gd name="connsiteX7" fmla="*/ 67751 w 249557"/>
                <a:gd name="connsiteY7" fmla="*/ 75009 h 195189"/>
                <a:gd name="connsiteX8" fmla="*/ 65608 w 249557"/>
                <a:gd name="connsiteY8" fmla="*/ 75438 h 195189"/>
                <a:gd name="connsiteX9" fmla="*/ 64579 w 249557"/>
                <a:gd name="connsiteY9" fmla="*/ 118472 h 195189"/>
                <a:gd name="connsiteX10" fmla="*/ 59350 w 249557"/>
                <a:gd name="connsiteY10" fmla="*/ 130388 h 195189"/>
                <a:gd name="connsiteX11" fmla="*/ 49320 w 249557"/>
                <a:gd name="connsiteY11" fmla="*/ 137503 h 195189"/>
                <a:gd name="connsiteX12" fmla="*/ 24031 w 249557"/>
                <a:gd name="connsiteY12" fmla="*/ 139903 h 195189"/>
                <a:gd name="connsiteX13" fmla="*/ 11087 w 249557"/>
                <a:gd name="connsiteY13" fmla="*/ 144190 h 195189"/>
                <a:gd name="connsiteX14" fmla="*/ 543 w 249557"/>
                <a:gd name="connsiteY14" fmla="*/ 144961 h 195189"/>
                <a:gd name="connsiteX15" fmla="*/ 629 w 249557"/>
                <a:gd name="connsiteY15" fmla="*/ 153619 h 195189"/>
                <a:gd name="connsiteX16" fmla="*/ 6029 w 249557"/>
                <a:gd name="connsiteY16" fmla="*/ 162963 h 195189"/>
                <a:gd name="connsiteX17" fmla="*/ 13573 w 249557"/>
                <a:gd name="connsiteY17" fmla="*/ 171536 h 195189"/>
                <a:gd name="connsiteX18" fmla="*/ 16487 w 249557"/>
                <a:gd name="connsiteY18" fmla="*/ 177622 h 195189"/>
                <a:gd name="connsiteX19" fmla="*/ 22917 w 249557"/>
                <a:gd name="connsiteY19" fmla="*/ 183366 h 195189"/>
                <a:gd name="connsiteX20" fmla="*/ 31147 w 249557"/>
                <a:gd name="connsiteY20" fmla="*/ 182337 h 195189"/>
                <a:gd name="connsiteX21" fmla="*/ 32175 w 249557"/>
                <a:gd name="connsiteY21" fmla="*/ 191252 h 195189"/>
                <a:gd name="connsiteX22" fmla="*/ 38776 w 249557"/>
                <a:gd name="connsiteY22" fmla="*/ 194167 h 195189"/>
                <a:gd name="connsiteX23" fmla="*/ 44520 w 249557"/>
                <a:gd name="connsiteY23" fmla="*/ 186709 h 195189"/>
                <a:gd name="connsiteX24" fmla="*/ 49749 w 249557"/>
                <a:gd name="connsiteY24" fmla="*/ 194338 h 195189"/>
                <a:gd name="connsiteX25" fmla="*/ 56435 w 249557"/>
                <a:gd name="connsiteY25" fmla="*/ 191424 h 195189"/>
                <a:gd name="connsiteX26" fmla="*/ 63636 w 249557"/>
                <a:gd name="connsiteY26" fmla="*/ 179937 h 195189"/>
                <a:gd name="connsiteX27" fmla="*/ 67494 w 249557"/>
                <a:gd name="connsiteY27" fmla="*/ 166992 h 195189"/>
                <a:gd name="connsiteX28" fmla="*/ 82324 w 249557"/>
                <a:gd name="connsiteY28" fmla="*/ 166992 h 195189"/>
                <a:gd name="connsiteX29" fmla="*/ 91926 w 249557"/>
                <a:gd name="connsiteY29" fmla="*/ 163649 h 195189"/>
                <a:gd name="connsiteX30" fmla="*/ 104870 w 249557"/>
                <a:gd name="connsiteY30" fmla="*/ 167507 h 195189"/>
                <a:gd name="connsiteX31" fmla="*/ 113957 w 249557"/>
                <a:gd name="connsiteY31" fmla="*/ 176079 h 195189"/>
                <a:gd name="connsiteX32" fmla="*/ 127330 w 249557"/>
                <a:gd name="connsiteY32" fmla="*/ 172307 h 195189"/>
                <a:gd name="connsiteX33" fmla="*/ 139760 w 249557"/>
                <a:gd name="connsiteY33" fmla="*/ 178994 h 195189"/>
                <a:gd name="connsiteX34" fmla="*/ 155533 w 249557"/>
                <a:gd name="connsiteY34" fmla="*/ 178994 h 195189"/>
                <a:gd name="connsiteX35" fmla="*/ 167449 w 249557"/>
                <a:gd name="connsiteY35" fmla="*/ 171364 h 195189"/>
                <a:gd name="connsiteX36" fmla="*/ 188023 w 249557"/>
                <a:gd name="connsiteY36" fmla="*/ 171793 h 195189"/>
                <a:gd name="connsiteX37" fmla="*/ 201396 w 249557"/>
                <a:gd name="connsiteY37" fmla="*/ 175136 h 195189"/>
                <a:gd name="connsiteX38" fmla="*/ 212883 w 249557"/>
                <a:gd name="connsiteY38" fmla="*/ 164592 h 195189"/>
                <a:gd name="connsiteX39" fmla="*/ 215198 w 249557"/>
                <a:gd name="connsiteY39" fmla="*/ 164592 h 195189"/>
                <a:gd name="connsiteX40" fmla="*/ 215284 w 249557"/>
                <a:gd name="connsiteY40" fmla="*/ 159363 h 195189"/>
                <a:gd name="connsiteX41" fmla="*/ 218627 w 249557"/>
                <a:gd name="connsiteY41" fmla="*/ 145475 h 195189"/>
                <a:gd name="connsiteX42" fmla="*/ 244430 w 249557"/>
                <a:gd name="connsiteY42" fmla="*/ 112985 h 195189"/>
                <a:gd name="connsiteX43" fmla="*/ 246316 w 249557"/>
                <a:gd name="connsiteY43" fmla="*/ 72866 h 195189"/>
                <a:gd name="connsiteX44" fmla="*/ 249145 w 249557"/>
                <a:gd name="connsiteY44" fmla="*/ 55635 h 195189"/>
                <a:gd name="connsiteX45" fmla="*/ 246316 w 249557"/>
                <a:gd name="connsiteY45" fmla="*/ 43205 h 195189"/>
                <a:gd name="connsiteX46" fmla="*/ 239544 w 249557"/>
                <a:gd name="connsiteY46" fmla="*/ 28546 h 195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9557" h="195189">
                  <a:moveTo>
                    <a:pt x="239544" y="28546"/>
                  </a:moveTo>
                  <a:cubicBezTo>
                    <a:pt x="239544" y="26232"/>
                    <a:pt x="239030" y="15688"/>
                    <a:pt x="238601" y="7801"/>
                  </a:cubicBezTo>
                  <a:lnTo>
                    <a:pt x="225742" y="14745"/>
                  </a:lnTo>
                  <a:cubicBezTo>
                    <a:pt x="225742" y="14745"/>
                    <a:pt x="222313" y="9087"/>
                    <a:pt x="215541" y="4543"/>
                  </a:cubicBezTo>
                  <a:cubicBezTo>
                    <a:pt x="208769" y="0"/>
                    <a:pt x="191709" y="0"/>
                    <a:pt x="191709" y="0"/>
                  </a:cubicBezTo>
                  <a:lnTo>
                    <a:pt x="122358" y="43205"/>
                  </a:lnTo>
                  <a:lnTo>
                    <a:pt x="92783" y="67037"/>
                  </a:lnTo>
                  <a:cubicBezTo>
                    <a:pt x="92783" y="67037"/>
                    <a:pt x="73495" y="73895"/>
                    <a:pt x="67751" y="75009"/>
                  </a:cubicBezTo>
                  <a:cubicBezTo>
                    <a:pt x="67065" y="75181"/>
                    <a:pt x="66379" y="75267"/>
                    <a:pt x="65608" y="75438"/>
                  </a:cubicBezTo>
                  <a:cubicBezTo>
                    <a:pt x="65779" y="87268"/>
                    <a:pt x="66122" y="117272"/>
                    <a:pt x="64579" y="118472"/>
                  </a:cubicBezTo>
                  <a:cubicBezTo>
                    <a:pt x="62693" y="119929"/>
                    <a:pt x="61236" y="128502"/>
                    <a:pt x="59350" y="130388"/>
                  </a:cubicBezTo>
                  <a:cubicBezTo>
                    <a:pt x="57464" y="132274"/>
                    <a:pt x="55064" y="137503"/>
                    <a:pt x="49320" y="137503"/>
                  </a:cubicBezTo>
                  <a:cubicBezTo>
                    <a:pt x="43577" y="137503"/>
                    <a:pt x="29689" y="140846"/>
                    <a:pt x="24031" y="139903"/>
                  </a:cubicBezTo>
                  <a:cubicBezTo>
                    <a:pt x="18288" y="138960"/>
                    <a:pt x="13487" y="143246"/>
                    <a:pt x="11087" y="144190"/>
                  </a:cubicBezTo>
                  <a:cubicBezTo>
                    <a:pt x="9887" y="144618"/>
                    <a:pt x="5172" y="145047"/>
                    <a:pt x="543" y="144961"/>
                  </a:cubicBezTo>
                  <a:cubicBezTo>
                    <a:pt x="28" y="148647"/>
                    <a:pt x="-400" y="153019"/>
                    <a:pt x="629" y="153619"/>
                  </a:cubicBezTo>
                  <a:cubicBezTo>
                    <a:pt x="2429" y="154648"/>
                    <a:pt x="3114" y="160820"/>
                    <a:pt x="6029" y="162963"/>
                  </a:cubicBezTo>
                  <a:cubicBezTo>
                    <a:pt x="8944" y="165106"/>
                    <a:pt x="13573" y="168364"/>
                    <a:pt x="13573" y="171536"/>
                  </a:cubicBezTo>
                  <a:cubicBezTo>
                    <a:pt x="13573" y="174793"/>
                    <a:pt x="13916" y="177622"/>
                    <a:pt x="16487" y="177622"/>
                  </a:cubicBezTo>
                  <a:cubicBezTo>
                    <a:pt x="18974" y="177622"/>
                    <a:pt x="20088" y="182251"/>
                    <a:pt x="22917" y="183366"/>
                  </a:cubicBezTo>
                  <a:cubicBezTo>
                    <a:pt x="25746" y="184480"/>
                    <a:pt x="30461" y="181223"/>
                    <a:pt x="31147" y="182337"/>
                  </a:cubicBezTo>
                  <a:cubicBezTo>
                    <a:pt x="31832" y="183366"/>
                    <a:pt x="30804" y="191252"/>
                    <a:pt x="32175" y="191252"/>
                  </a:cubicBezTo>
                  <a:cubicBezTo>
                    <a:pt x="33033" y="191252"/>
                    <a:pt x="36290" y="191938"/>
                    <a:pt x="38776" y="194167"/>
                  </a:cubicBezTo>
                  <a:cubicBezTo>
                    <a:pt x="37919" y="190309"/>
                    <a:pt x="39805" y="185252"/>
                    <a:pt x="44520" y="186709"/>
                  </a:cubicBezTo>
                  <a:cubicBezTo>
                    <a:pt x="49320" y="188166"/>
                    <a:pt x="45463" y="192452"/>
                    <a:pt x="49749" y="194338"/>
                  </a:cubicBezTo>
                  <a:cubicBezTo>
                    <a:pt x="54035" y="196224"/>
                    <a:pt x="56435" y="194853"/>
                    <a:pt x="56435" y="191424"/>
                  </a:cubicBezTo>
                  <a:cubicBezTo>
                    <a:pt x="56435" y="188081"/>
                    <a:pt x="62179" y="181394"/>
                    <a:pt x="63636" y="179937"/>
                  </a:cubicBezTo>
                  <a:cubicBezTo>
                    <a:pt x="65094" y="178480"/>
                    <a:pt x="64579" y="169392"/>
                    <a:pt x="67494" y="166992"/>
                  </a:cubicBezTo>
                  <a:cubicBezTo>
                    <a:pt x="70323" y="164592"/>
                    <a:pt x="78981" y="166478"/>
                    <a:pt x="82324" y="166992"/>
                  </a:cubicBezTo>
                  <a:cubicBezTo>
                    <a:pt x="85668" y="167507"/>
                    <a:pt x="88068" y="160306"/>
                    <a:pt x="91926" y="163649"/>
                  </a:cubicBezTo>
                  <a:cubicBezTo>
                    <a:pt x="95698" y="166992"/>
                    <a:pt x="101955" y="164078"/>
                    <a:pt x="104870" y="167507"/>
                  </a:cubicBezTo>
                  <a:cubicBezTo>
                    <a:pt x="107699" y="170850"/>
                    <a:pt x="109156" y="178994"/>
                    <a:pt x="113957" y="176079"/>
                  </a:cubicBezTo>
                  <a:cubicBezTo>
                    <a:pt x="118758" y="173250"/>
                    <a:pt x="124501" y="172307"/>
                    <a:pt x="127330" y="172307"/>
                  </a:cubicBezTo>
                  <a:cubicBezTo>
                    <a:pt x="130159" y="172307"/>
                    <a:pt x="136931" y="178051"/>
                    <a:pt x="139760" y="178994"/>
                  </a:cubicBezTo>
                  <a:cubicBezTo>
                    <a:pt x="142589" y="179937"/>
                    <a:pt x="152190" y="180880"/>
                    <a:pt x="155533" y="178994"/>
                  </a:cubicBezTo>
                  <a:cubicBezTo>
                    <a:pt x="158877" y="177108"/>
                    <a:pt x="163163" y="170850"/>
                    <a:pt x="167449" y="171364"/>
                  </a:cubicBezTo>
                  <a:cubicBezTo>
                    <a:pt x="171736" y="171793"/>
                    <a:pt x="185109" y="170421"/>
                    <a:pt x="188023" y="171793"/>
                  </a:cubicBezTo>
                  <a:cubicBezTo>
                    <a:pt x="190938" y="173250"/>
                    <a:pt x="197110" y="176594"/>
                    <a:pt x="201396" y="175136"/>
                  </a:cubicBezTo>
                  <a:cubicBezTo>
                    <a:pt x="205683" y="173679"/>
                    <a:pt x="209540" y="165621"/>
                    <a:pt x="212883" y="164592"/>
                  </a:cubicBezTo>
                  <a:cubicBezTo>
                    <a:pt x="213912" y="164335"/>
                    <a:pt x="214598" y="164335"/>
                    <a:pt x="215198" y="164592"/>
                  </a:cubicBezTo>
                  <a:cubicBezTo>
                    <a:pt x="215284" y="162706"/>
                    <a:pt x="215284" y="160992"/>
                    <a:pt x="215284" y="159363"/>
                  </a:cubicBezTo>
                  <a:cubicBezTo>
                    <a:pt x="215284" y="150790"/>
                    <a:pt x="217170" y="154133"/>
                    <a:pt x="218627" y="145475"/>
                  </a:cubicBezTo>
                  <a:cubicBezTo>
                    <a:pt x="220084" y="136903"/>
                    <a:pt x="242545" y="114443"/>
                    <a:pt x="244430" y="112985"/>
                  </a:cubicBezTo>
                  <a:cubicBezTo>
                    <a:pt x="246316" y="111528"/>
                    <a:pt x="246316" y="77581"/>
                    <a:pt x="246316" y="72866"/>
                  </a:cubicBezTo>
                  <a:cubicBezTo>
                    <a:pt x="246316" y="68066"/>
                    <a:pt x="247259" y="62322"/>
                    <a:pt x="249145" y="55635"/>
                  </a:cubicBezTo>
                  <a:cubicBezTo>
                    <a:pt x="251031" y="48949"/>
                    <a:pt x="245802" y="49377"/>
                    <a:pt x="246316" y="43205"/>
                  </a:cubicBezTo>
                  <a:cubicBezTo>
                    <a:pt x="246745" y="37205"/>
                    <a:pt x="239544" y="32404"/>
                    <a:pt x="239544" y="2854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8" name="Freeform 127">
              <a:extLst>
                <a:ext uri="{FF2B5EF4-FFF2-40B4-BE49-F238E27FC236}">
                  <a16:creationId xmlns:a16="http://schemas.microsoft.com/office/drawing/2014/main" id="{0202B5BE-C357-4E0E-9F7A-F507CF85D275}"/>
                </a:ext>
              </a:extLst>
            </p:cNvPr>
            <p:cNvSpPr/>
            <p:nvPr/>
          </p:nvSpPr>
          <p:spPr>
            <a:xfrm>
              <a:off x="6140491" y="3989212"/>
              <a:ext cx="161590" cy="268437"/>
            </a:xfrm>
            <a:custGeom>
              <a:avLst/>
              <a:gdLst>
                <a:gd name="connsiteX0" fmla="*/ 161335 w 161590"/>
                <a:gd name="connsiteY0" fmla="*/ 66351 h 268437"/>
                <a:gd name="connsiteX1" fmla="*/ 37890 w 161590"/>
                <a:gd name="connsiteY1" fmla="*/ 0 h 268437"/>
                <a:gd name="connsiteX2" fmla="*/ 23489 w 161590"/>
                <a:gd name="connsiteY2" fmla="*/ 7887 h 268437"/>
                <a:gd name="connsiteX3" fmla="*/ 24432 w 161590"/>
                <a:gd name="connsiteY3" fmla="*/ 28632 h 268437"/>
                <a:gd name="connsiteX4" fmla="*/ 31118 w 161590"/>
                <a:gd name="connsiteY4" fmla="*/ 43463 h 268437"/>
                <a:gd name="connsiteX5" fmla="*/ 33947 w 161590"/>
                <a:gd name="connsiteY5" fmla="*/ 55893 h 268437"/>
                <a:gd name="connsiteX6" fmla="*/ 31118 w 161590"/>
                <a:gd name="connsiteY6" fmla="*/ 73123 h 268437"/>
                <a:gd name="connsiteX7" fmla="*/ 29232 w 161590"/>
                <a:gd name="connsiteY7" fmla="*/ 113243 h 268437"/>
                <a:gd name="connsiteX8" fmla="*/ 3429 w 161590"/>
                <a:gd name="connsiteY8" fmla="*/ 145733 h 268437"/>
                <a:gd name="connsiteX9" fmla="*/ 86 w 161590"/>
                <a:gd name="connsiteY9" fmla="*/ 159620 h 268437"/>
                <a:gd name="connsiteX10" fmla="*/ 0 w 161590"/>
                <a:gd name="connsiteY10" fmla="*/ 164849 h 268437"/>
                <a:gd name="connsiteX11" fmla="*/ 3429 w 161590"/>
                <a:gd name="connsiteY11" fmla="*/ 168278 h 268437"/>
                <a:gd name="connsiteX12" fmla="*/ 10630 w 161590"/>
                <a:gd name="connsiteY12" fmla="*/ 174965 h 268437"/>
                <a:gd name="connsiteX13" fmla="*/ 20660 w 161590"/>
                <a:gd name="connsiteY13" fmla="*/ 190309 h 268437"/>
                <a:gd name="connsiteX14" fmla="*/ 22546 w 161590"/>
                <a:gd name="connsiteY14" fmla="*/ 204626 h 268437"/>
                <a:gd name="connsiteX15" fmla="*/ 29232 w 161590"/>
                <a:gd name="connsiteY15" fmla="*/ 224685 h 268437"/>
                <a:gd name="connsiteX16" fmla="*/ 22546 w 161590"/>
                <a:gd name="connsiteY16" fmla="*/ 227085 h 268437"/>
                <a:gd name="connsiteX17" fmla="*/ 8658 w 161590"/>
                <a:gd name="connsiteY17" fmla="*/ 228971 h 268437"/>
                <a:gd name="connsiteX18" fmla="*/ 12516 w 161590"/>
                <a:gd name="connsiteY18" fmla="*/ 240459 h 268437"/>
                <a:gd name="connsiteX19" fmla="*/ 25889 w 161590"/>
                <a:gd name="connsiteY19" fmla="*/ 254346 h 268437"/>
                <a:gd name="connsiteX20" fmla="*/ 32147 w 161590"/>
                <a:gd name="connsiteY20" fmla="*/ 267719 h 268437"/>
                <a:gd name="connsiteX21" fmla="*/ 41234 w 161590"/>
                <a:gd name="connsiteY21" fmla="*/ 263862 h 268437"/>
                <a:gd name="connsiteX22" fmla="*/ 51778 w 161590"/>
                <a:gd name="connsiteY22" fmla="*/ 263862 h 268437"/>
                <a:gd name="connsiteX23" fmla="*/ 69437 w 161590"/>
                <a:gd name="connsiteY23" fmla="*/ 258632 h 268437"/>
                <a:gd name="connsiteX24" fmla="*/ 83753 w 161590"/>
                <a:gd name="connsiteY24" fmla="*/ 251003 h 268437"/>
                <a:gd name="connsiteX25" fmla="*/ 84696 w 161590"/>
                <a:gd name="connsiteY25" fmla="*/ 242430 h 268437"/>
                <a:gd name="connsiteX26" fmla="*/ 107671 w 161590"/>
                <a:gd name="connsiteY26" fmla="*/ 237630 h 268437"/>
                <a:gd name="connsiteX27" fmla="*/ 123444 w 161590"/>
                <a:gd name="connsiteY27" fmla="*/ 221342 h 268437"/>
                <a:gd name="connsiteX28" fmla="*/ 126787 w 161590"/>
                <a:gd name="connsiteY28" fmla="*/ 213712 h 268437"/>
                <a:gd name="connsiteX29" fmla="*/ 140160 w 161590"/>
                <a:gd name="connsiteY29" fmla="*/ 208483 h 268437"/>
                <a:gd name="connsiteX30" fmla="*/ 142989 w 161590"/>
                <a:gd name="connsiteY30" fmla="*/ 209083 h 268437"/>
                <a:gd name="connsiteX31" fmla="*/ 142475 w 161590"/>
                <a:gd name="connsiteY31" fmla="*/ 208483 h 268437"/>
                <a:gd name="connsiteX32" fmla="*/ 144447 w 161590"/>
                <a:gd name="connsiteY32" fmla="*/ 201539 h 268437"/>
                <a:gd name="connsiteX33" fmla="*/ 136474 w 161590"/>
                <a:gd name="connsiteY33" fmla="*/ 191595 h 268437"/>
                <a:gd name="connsiteX34" fmla="*/ 133474 w 161590"/>
                <a:gd name="connsiteY34" fmla="*/ 179680 h 268437"/>
                <a:gd name="connsiteX35" fmla="*/ 131502 w 161590"/>
                <a:gd name="connsiteY35" fmla="*/ 170679 h 268437"/>
                <a:gd name="connsiteX36" fmla="*/ 132531 w 161590"/>
                <a:gd name="connsiteY36" fmla="*/ 158677 h 268437"/>
                <a:gd name="connsiteX37" fmla="*/ 139474 w 161590"/>
                <a:gd name="connsiteY37" fmla="*/ 146761 h 268437"/>
                <a:gd name="connsiteX38" fmla="*/ 145475 w 161590"/>
                <a:gd name="connsiteY38" fmla="*/ 136817 h 268437"/>
                <a:gd name="connsiteX39" fmla="*/ 159449 w 161590"/>
                <a:gd name="connsiteY39" fmla="*/ 127816 h 268437"/>
                <a:gd name="connsiteX40" fmla="*/ 161420 w 161590"/>
                <a:gd name="connsiteY40" fmla="*/ 110842 h 268437"/>
                <a:gd name="connsiteX41" fmla="*/ 161420 w 161590"/>
                <a:gd name="connsiteY41" fmla="*/ 66351 h 26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1590" h="268437">
                  <a:moveTo>
                    <a:pt x="161335" y="66351"/>
                  </a:moveTo>
                  <a:lnTo>
                    <a:pt x="37890" y="0"/>
                  </a:lnTo>
                  <a:lnTo>
                    <a:pt x="23489" y="7887"/>
                  </a:lnTo>
                  <a:cubicBezTo>
                    <a:pt x="23917" y="15773"/>
                    <a:pt x="24432" y="26318"/>
                    <a:pt x="24432" y="28632"/>
                  </a:cubicBezTo>
                  <a:cubicBezTo>
                    <a:pt x="24432" y="32490"/>
                    <a:pt x="31633" y="37290"/>
                    <a:pt x="31118" y="43463"/>
                  </a:cubicBezTo>
                  <a:cubicBezTo>
                    <a:pt x="30604" y="49720"/>
                    <a:pt x="35919" y="49206"/>
                    <a:pt x="33947" y="55893"/>
                  </a:cubicBezTo>
                  <a:cubicBezTo>
                    <a:pt x="32061" y="62579"/>
                    <a:pt x="31118" y="68323"/>
                    <a:pt x="31118" y="73123"/>
                  </a:cubicBezTo>
                  <a:cubicBezTo>
                    <a:pt x="31118" y="77924"/>
                    <a:pt x="31118" y="111871"/>
                    <a:pt x="29232" y="113243"/>
                  </a:cubicBezTo>
                  <a:cubicBezTo>
                    <a:pt x="27346" y="114700"/>
                    <a:pt x="4886" y="137160"/>
                    <a:pt x="3429" y="145733"/>
                  </a:cubicBezTo>
                  <a:cubicBezTo>
                    <a:pt x="1972" y="154305"/>
                    <a:pt x="86" y="150962"/>
                    <a:pt x="86" y="159620"/>
                  </a:cubicBezTo>
                  <a:cubicBezTo>
                    <a:pt x="86" y="161163"/>
                    <a:pt x="86" y="162963"/>
                    <a:pt x="0" y="164849"/>
                  </a:cubicBezTo>
                  <a:cubicBezTo>
                    <a:pt x="1200" y="165278"/>
                    <a:pt x="1800" y="166649"/>
                    <a:pt x="3429" y="168278"/>
                  </a:cubicBezTo>
                  <a:cubicBezTo>
                    <a:pt x="5829" y="170679"/>
                    <a:pt x="5829" y="174965"/>
                    <a:pt x="10630" y="174965"/>
                  </a:cubicBezTo>
                  <a:cubicBezTo>
                    <a:pt x="15430" y="174965"/>
                    <a:pt x="21174" y="185938"/>
                    <a:pt x="20660" y="190309"/>
                  </a:cubicBezTo>
                  <a:cubicBezTo>
                    <a:pt x="20231" y="194596"/>
                    <a:pt x="23060" y="196996"/>
                    <a:pt x="22546" y="204626"/>
                  </a:cubicBezTo>
                  <a:cubicBezTo>
                    <a:pt x="22117" y="212255"/>
                    <a:pt x="26832" y="223228"/>
                    <a:pt x="29232" y="224685"/>
                  </a:cubicBezTo>
                  <a:cubicBezTo>
                    <a:pt x="31633" y="226143"/>
                    <a:pt x="28289" y="227514"/>
                    <a:pt x="22546" y="227085"/>
                  </a:cubicBezTo>
                  <a:cubicBezTo>
                    <a:pt x="16802" y="226657"/>
                    <a:pt x="8658" y="226657"/>
                    <a:pt x="8658" y="228971"/>
                  </a:cubicBezTo>
                  <a:cubicBezTo>
                    <a:pt x="8658" y="231372"/>
                    <a:pt x="6258" y="234715"/>
                    <a:pt x="12516" y="240459"/>
                  </a:cubicBezTo>
                  <a:cubicBezTo>
                    <a:pt x="18774" y="246202"/>
                    <a:pt x="24003" y="248088"/>
                    <a:pt x="25889" y="254346"/>
                  </a:cubicBezTo>
                  <a:cubicBezTo>
                    <a:pt x="27775" y="260604"/>
                    <a:pt x="30175" y="266262"/>
                    <a:pt x="32147" y="267719"/>
                  </a:cubicBezTo>
                  <a:cubicBezTo>
                    <a:pt x="34033" y="269176"/>
                    <a:pt x="37890" y="268662"/>
                    <a:pt x="41234" y="263862"/>
                  </a:cubicBezTo>
                  <a:cubicBezTo>
                    <a:pt x="44577" y="259061"/>
                    <a:pt x="48435" y="268148"/>
                    <a:pt x="51778" y="263862"/>
                  </a:cubicBezTo>
                  <a:cubicBezTo>
                    <a:pt x="55121" y="259575"/>
                    <a:pt x="66608" y="260090"/>
                    <a:pt x="69437" y="258632"/>
                  </a:cubicBezTo>
                  <a:cubicBezTo>
                    <a:pt x="72266" y="257175"/>
                    <a:pt x="80924" y="253403"/>
                    <a:pt x="83753" y="251003"/>
                  </a:cubicBezTo>
                  <a:cubicBezTo>
                    <a:pt x="86582" y="248603"/>
                    <a:pt x="80410" y="244831"/>
                    <a:pt x="84696" y="242430"/>
                  </a:cubicBezTo>
                  <a:cubicBezTo>
                    <a:pt x="88983" y="240030"/>
                    <a:pt x="102356" y="244316"/>
                    <a:pt x="107671" y="237630"/>
                  </a:cubicBezTo>
                  <a:cubicBezTo>
                    <a:pt x="112900" y="230943"/>
                    <a:pt x="121044" y="223742"/>
                    <a:pt x="123444" y="221342"/>
                  </a:cubicBezTo>
                  <a:cubicBezTo>
                    <a:pt x="125844" y="218942"/>
                    <a:pt x="123444" y="217056"/>
                    <a:pt x="126787" y="213712"/>
                  </a:cubicBezTo>
                  <a:cubicBezTo>
                    <a:pt x="130130" y="210369"/>
                    <a:pt x="136817" y="206512"/>
                    <a:pt x="140160" y="208483"/>
                  </a:cubicBezTo>
                  <a:cubicBezTo>
                    <a:pt x="140932" y="208912"/>
                    <a:pt x="141875" y="209083"/>
                    <a:pt x="142989" y="209083"/>
                  </a:cubicBezTo>
                  <a:cubicBezTo>
                    <a:pt x="142646" y="208740"/>
                    <a:pt x="142475" y="208483"/>
                    <a:pt x="142475" y="208483"/>
                  </a:cubicBezTo>
                  <a:lnTo>
                    <a:pt x="144447" y="201539"/>
                  </a:lnTo>
                  <a:cubicBezTo>
                    <a:pt x="144447" y="201539"/>
                    <a:pt x="136474" y="197596"/>
                    <a:pt x="136474" y="191595"/>
                  </a:cubicBezTo>
                  <a:cubicBezTo>
                    <a:pt x="136474" y="185595"/>
                    <a:pt x="138446" y="179680"/>
                    <a:pt x="133474" y="179680"/>
                  </a:cubicBezTo>
                  <a:cubicBezTo>
                    <a:pt x="128502" y="179680"/>
                    <a:pt x="127473" y="174708"/>
                    <a:pt x="131502" y="170679"/>
                  </a:cubicBezTo>
                  <a:cubicBezTo>
                    <a:pt x="135531" y="166735"/>
                    <a:pt x="125501" y="158677"/>
                    <a:pt x="132531" y="158677"/>
                  </a:cubicBezTo>
                  <a:cubicBezTo>
                    <a:pt x="139474" y="158677"/>
                    <a:pt x="134503" y="147704"/>
                    <a:pt x="139474" y="146761"/>
                  </a:cubicBezTo>
                  <a:cubicBezTo>
                    <a:pt x="144447" y="145733"/>
                    <a:pt x="145475" y="141789"/>
                    <a:pt x="145475" y="136817"/>
                  </a:cubicBezTo>
                  <a:cubicBezTo>
                    <a:pt x="145475" y="131845"/>
                    <a:pt x="156448" y="128845"/>
                    <a:pt x="159449" y="127816"/>
                  </a:cubicBezTo>
                  <a:cubicBezTo>
                    <a:pt x="162449" y="126787"/>
                    <a:pt x="161420" y="110842"/>
                    <a:pt x="161420" y="110842"/>
                  </a:cubicBezTo>
                  <a:lnTo>
                    <a:pt x="161420" y="66351"/>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1" name="Freeform 130">
              <a:extLst>
                <a:ext uri="{FF2B5EF4-FFF2-40B4-BE49-F238E27FC236}">
                  <a16:creationId xmlns:a16="http://schemas.microsoft.com/office/drawing/2014/main" id="{2B6B517B-C89E-BAF7-9BB0-2875D095978E}"/>
                </a:ext>
              </a:extLst>
            </p:cNvPr>
            <p:cNvSpPr/>
            <p:nvPr/>
          </p:nvSpPr>
          <p:spPr>
            <a:xfrm>
              <a:off x="6314617" y="3840651"/>
              <a:ext cx="172978" cy="176165"/>
            </a:xfrm>
            <a:custGeom>
              <a:avLst/>
              <a:gdLst>
                <a:gd name="connsiteX0" fmla="*/ 162515 w 172978"/>
                <a:gd name="connsiteY0" fmla="*/ 38148 h 176165"/>
                <a:gd name="connsiteX1" fmla="*/ 150943 w 172978"/>
                <a:gd name="connsiteY1" fmla="*/ 9687 h 176165"/>
                <a:gd name="connsiteX2" fmla="*/ 149142 w 172978"/>
                <a:gd name="connsiteY2" fmla="*/ 12259 h 176165"/>
                <a:gd name="connsiteX3" fmla="*/ 131912 w 172978"/>
                <a:gd name="connsiteY3" fmla="*/ 11316 h 176165"/>
                <a:gd name="connsiteX4" fmla="*/ 111595 w 172978"/>
                <a:gd name="connsiteY4" fmla="*/ 7030 h 176165"/>
                <a:gd name="connsiteX5" fmla="*/ 77905 w 172978"/>
                <a:gd name="connsiteY5" fmla="*/ 12516 h 176165"/>
                <a:gd name="connsiteX6" fmla="*/ 59731 w 172978"/>
                <a:gd name="connsiteY6" fmla="*/ 14230 h 176165"/>
                <a:gd name="connsiteX7" fmla="*/ 30070 w 172978"/>
                <a:gd name="connsiteY7" fmla="*/ 5829 h 176165"/>
                <a:gd name="connsiteX8" fmla="*/ 5639 w 172978"/>
                <a:gd name="connsiteY8" fmla="*/ 0 h 176165"/>
                <a:gd name="connsiteX9" fmla="*/ 4181 w 172978"/>
                <a:gd name="connsiteY9" fmla="*/ 4029 h 176165"/>
                <a:gd name="connsiteX10" fmla="*/ 2210 w 172978"/>
                <a:gd name="connsiteY10" fmla="*/ 23917 h 176165"/>
                <a:gd name="connsiteX11" fmla="*/ 2210 w 172978"/>
                <a:gd name="connsiteY11" fmla="*/ 47835 h 176165"/>
                <a:gd name="connsiteX12" fmla="*/ 2210 w 172978"/>
                <a:gd name="connsiteY12" fmla="*/ 172393 h 176165"/>
                <a:gd name="connsiteX13" fmla="*/ 100794 w 172978"/>
                <a:gd name="connsiteY13" fmla="*/ 172393 h 176165"/>
                <a:gd name="connsiteX14" fmla="*/ 106537 w 172978"/>
                <a:gd name="connsiteY14" fmla="*/ 168535 h 176165"/>
                <a:gd name="connsiteX15" fmla="*/ 114167 w 172978"/>
                <a:gd name="connsiteY15" fmla="*/ 171364 h 176165"/>
                <a:gd name="connsiteX16" fmla="*/ 135169 w 172978"/>
                <a:gd name="connsiteY16" fmla="*/ 171364 h 176165"/>
                <a:gd name="connsiteX17" fmla="*/ 143742 w 172978"/>
                <a:gd name="connsiteY17" fmla="*/ 176165 h 176165"/>
                <a:gd name="connsiteX18" fmla="*/ 153343 w 172978"/>
                <a:gd name="connsiteY18" fmla="*/ 168535 h 176165"/>
                <a:gd name="connsiteX19" fmla="*/ 163801 w 172978"/>
                <a:gd name="connsiteY19" fmla="*/ 157048 h 176165"/>
                <a:gd name="connsiteX20" fmla="*/ 172374 w 172978"/>
                <a:gd name="connsiteY20" fmla="*/ 151305 h 176165"/>
                <a:gd name="connsiteX21" fmla="*/ 172888 w 172978"/>
                <a:gd name="connsiteY21" fmla="*/ 150619 h 176165"/>
                <a:gd name="connsiteX22" fmla="*/ 172803 w 172978"/>
                <a:gd name="connsiteY22" fmla="*/ 144104 h 176165"/>
                <a:gd name="connsiteX23" fmla="*/ 165430 w 172978"/>
                <a:gd name="connsiteY23" fmla="*/ 126187 h 176165"/>
                <a:gd name="connsiteX24" fmla="*/ 148200 w 172978"/>
                <a:gd name="connsiteY24" fmla="*/ 93183 h 176165"/>
                <a:gd name="connsiteX25" fmla="*/ 140570 w 172978"/>
                <a:gd name="connsiteY25" fmla="*/ 76724 h 176165"/>
                <a:gd name="connsiteX26" fmla="*/ 129597 w 172978"/>
                <a:gd name="connsiteY26" fmla="*/ 58807 h 176165"/>
                <a:gd name="connsiteX27" fmla="*/ 122139 w 172978"/>
                <a:gd name="connsiteY27" fmla="*/ 29147 h 176165"/>
                <a:gd name="connsiteX28" fmla="*/ 132855 w 172978"/>
                <a:gd name="connsiteY28" fmla="*/ 49978 h 176165"/>
                <a:gd name="connsiteX29" fmla="*/ 149142 w 172978"/>
                <a:gd name="connsiteY29" fmla="*/ 71237 h 176165"/>
                <a:gd name="connsiteX30" fmla="*/ 158915 w 172978"/>
                <a:gd name="connsiteY30" fmla="*/ 48263 h 176165"/>
                <a:gd name="connsiteX31" fmla="*/ 159344 w 172978"/>
                <a:gd name="connsiteY31" fmla="*/ 48949 h 176165"/>
                <a:gd name="connsiteX32" fmla="*/ 159944 w 172978"/>
                <a:gd name="connsiteY32" fmla="*/ 44577 h 176165"/>
                <a:gd name="connsiteX33" fmla="*/ 162515 w 172978"/>
                <a:gd name="connsiteY33" fmla="*/ 38148 h 17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2978" h="176165">
                  <a:moveTo>
                    <a:pt x="162515" y="38148"/>
                  </a:moveTo>
                  <a:lnTo>
                    <a:pt x="150943" y="9687"/>
                  </a:lnTo>
                  <a:cubicBezTo>
                    <a:pt x="150085" y="10973"/>
                    <a:pt x="149485" y="11916"/>
                    <a:pt x="149142" y="12259"/>
                  </a:cubicBezTo>
                  <a:cubicBezTo>
                    <a:pt x="147256" y="14145"/>
                    <a:pt x="139370" y="9430"/>
                    <a:pt x="131912" y="11316"/>
                  </a:cubicBezTo>
                  <a:cubicBezTo>
                    <a:pt x="124454" y="13202"/>
                    <a:pt x="118710" y="10630"/>
                    <a:pt x="111595" y="7030"/>
                  </a:cubicBezTo>
                  <a:cubicBezTo>
                    <a:pt x="104394" y="3429"/>
                    <a:pt x="80991" y="7973"/>
                    <a:pt x="77905" y="12516"/>
                  </a:cubicBezTo>
                  <a:cubicBezTo>
                    <a:pt x="74819" y="17059"/>
                    <a:pt x="66932" y="17059"/>
                    <a:pt x="59731" y="14230"/>
                  </a:cubicBezTo>
                  <a:cubicBezTo>
                    <a:pt x="52530" y="11402"/>
                    <a:pt x="43272" y="7030"/>
                    <a:pt x="30070" y="5829"/>
                  </a:cubicBezTo>
                  <a:cubicBezTo>
                    <a:pt x="17812" y="4715"/>
                    <a:pt x="7868" y="3000"/>
                    <a:pt x="5639" y="0"/>
                  </a:cubicBezTo>
                  <a:cubicBezTo>
                    <a:pt x="5124" y="1372"/>
                    <a:pt x="4610" y="2743"/>
                    <a:pt x="4181" y="4029"/>
                  </a:cubicBezTo>
                  <a:cubicBezTo>
                    <a:pt x="238" y="15002"/>
                    <a:pt x="7182" y="18002"/>
                    <a:pt x="2210" y="23917"/>
                  </a:cubicBezTo>
                  <a:cubicBezTo>
                    <a:pt x="-2762" y="29918"/>
                    <a:pt x="2210" y="36862"/>
                    <a:pt x="2210" y="47835"/>
                  </a:cubicBezTo>
                  <a:cubicBezTo>
                    <a:pt x="2210" y="55379"/>
                    <a:pt x="2210" y="128073"/>
                    <a:pt x="2210" y="172393"/>
                  </a:cubicBezTo>
                  <a:lnTo>
                    <a:pt x="100794" y="172393"/>
                  </a:lnTo>
                  <a:cubicBezTo>
                    <a:pt x="100794" y="172393"/>
                    <a:pt x="103622" y="170507"/>
                    <a:pt x="106537" y="168535"/>
                  </a:cubicBezTo>
                  <a:cubicBezTo>
                    <a:pt x="109452" y="166649"/>
                    <a:pt x="114167" y="171364"/>
                    <a:pt x="114167" y="171364"/>
                  </a:cubicBezTo>
                  <a:lnTo>
                    <a:pt x="135169" y="171364"/>
                  </a:lnTo>
                  <a:cubicBezTo>
                    <a:pt x="135169" y="171364"/>
                    <a:pt x="139027" y="176165"/>
                    <a:pt x="143742" y="176165"/>
                  </a:cubicBezTo>
                  <a:cubicBezTo>
                    <a:pt x="148542" y="176165"/>
                    <a:pt x="145628" y="168535"/>
                    <a:pt x="153343" y="168535"/>
                  </a:cubicBezTo>
                  <a:cubicBezTo>
                    <a:pt x="160972" y="168535"/>
                    <a:pt x="159087" y="157048"/>
                    <a:pt x="163801" y="157048"/>
                  </a:cubicBezTo>
                  <a:cubicBezTo>
                    <a:pt x="168602" y="157048"/>
                    <a:pt x="167659" y="157991"/>
                    <a:pt x="172374" y="151305"/>
                  </a:cubicBezTo>
                  <a:cubicBezTo>
                    <a:pt x="172545" y="151133"/>
                    <a:pt x="172717" y="150876"/>
                    <a:pt x="172888" y="150619"/>
                  </a:cubicBezTo>
                  <a:cubicBezTo>
                    <a:pt x="172545" y="148562"/>
                    <a:pt x="172460" y="146418"/>
                    <a:pt x="172803" y="144104"/>
                  </a:cubicBezTo>
                  <a:cubicBezTo>
                    <a:pt x="174003" y="136474"/>
                    <a:pt x="168773" y="136903"/>
                    <a:pt x="165430" y="126187"/>
                  </a:cubicBezTo>
                  <a:cubicBezTo>
                    <a:pt x="162087" y="115472"/>
                    <a:pt x="148714" y="99441"/>
                    <a:pt x="148200" y="93183"/>
                  </a:cubicBezTo>
                  <a:cubicBezTo>
                    <a:pt x="147685" y="87011"/>
                    <a:pt x="140313" y="83411"/>
                    <a:pt x="140570" y="76724"/>
                  </a:cubicBezTo>
                  <a:cubicBezTo>
                    <a:pt x="140827" y="70037"/>
                    <a:pt x="136970" y="69266"/>
                    <a:pt x="129597" y="58807"/>
                  </a:cubicBezTo>
                  <a:cubicBezTo>
                    <a:pt x="122139" y="48349"/>
                    <a:pt x="119996" y="29918"/>
                    <a:pt x="122139" y="29147"/>
                  </a:cubicBezTo>
                  <a:cubicBezTo>
                    <a:pt x="124282" y="28461"/>
                    <a:pt x="130540" y="44663"/>
                    <a:pt x="132855" y="49978"/>
                  </a:cubicBezTo>
                  <a:cubicBezTo>
                    <a:pt x="135255" y="55293"/>
                    <a:pt x="143399" y="71237"/>
                    <a:pt x="149142" y="71237"/>
                  </a:cubicBezTo>
                  <a:cubicBezTo>
                    <a:pt x="154886" y="71237"/>
                    <a:pt x="157029" y="47063"/>
                    <a:pt x="158915" y="48263"/>
                  </a:cubicBezTo>
                  <a:cubicBezTo>
                    <a:pt x="159087" y="48349"/>
                    <a:pt x="159172" y="48606"/>
                    <a:pt x="159344" y="48949"/>
                  </a:cubicBezTo>
                  <a:lnTo>
                    <a:pt x="159944" y="44577"/>
                  </a:lnTo>
                  <a:lnTo>
                    <a:pt x="162515" y="38148"/>
                  </a:ln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4" name="Freeform 133">
              <a:extLst>
                <a:ext uri="{FF2B5EF4-FFF2-40B4-BE49-F238E27FC236}">
                  <a16:creationId xmlns:a16="http://schemas.microsoft.com/office/drawing/2014/main" id="{F6CDD304-CA99-6C5C-F73C-EFC1CD58D26B}"/>
                </a:ext>
              </a:extLst>
            </p:cNvPr>
            <p:cNvSpPr/>
            <p:nvPr/>
          </p:nvSpPr>
          <p:spPr>
            <a:xfrm>
              <a:off x="6066025" y="4341113"/>
              <a:ext cx="88867" cy="101326"/>
            </a:xfrm>
            <a:custGeom>
              <a:avLst/>
              <a:gdLst>
                <a:gd name="connsiteX0" fmla="*/ 43776 w 88867"/>
                <a:gd name="connsiteY0" fmla="*/ 96612 h 101326"/>
                <a:gd name="connsiteX1" fmla="*/ 45748 w 88867"/>
                <a:gd name="connsiteY1" fmla="*/ 83582 h 101326"/>
                <a:gd name="connsiteX2" fmla="*/ 55778 w 88867"/>
                <a:gd name="connsiteY2" fmla="*/ 76553 h 101326"/>
                <a:gd name="connsiteX3" fmla="*/ 62807 w 88867"/>
                <a:gd name="connsiteY3" fmla="*/ 67552 h 101326"/>
                <a:gd name="connsiteX4" fmla="*/ 71808 w 88867"/>
                <a:gd name="connsiteY4" fmla="*/ 77581 h 101326"/>
                <a:gd name="connsiteX5" fmla="*/ 83810 w 88867"/>
                <a:gd name="connsiteY5" fmla="*/ 79553 h 101326"/>
                <a:gd name="connsiteX6" fmla="*/ 88782 w 88867"/>
                <a:gd name="connsiteY6" fmla="*/ 60607 h 101326"/>
                <a:gd name="connsiteX7" fmla="*/ 84753 w 88867"/>
                <a:gd name="connsiteY7" fmla="*/ 43634 h 101326"/>
                <a:gd name="connsiteX8" fmla="*/ 81752 w 88867"/>
                <a:gd name="connsiteY8" fmla="*/ 30690 h 101326"/>
                <a:gd name="connsiteX9" fmla="*/ 83724 w 88867"/>
                <a:gd name="connsiteY9" fmla="*/ 17659 h 101326"/>
                <a:gd name="connsiteX10" fmla="*/ 67693 w 88867"/>
                <a:gd name="connsiteY10" fmla="*/ 17659 h 101326"/>
                <a:gd name="connsiteX11" fmla="*/ 69408 w 88867"/>
                <a:gd name="connsiteY11" fmla="*/ 1029 h 101326"/>
                <a:gd name="connsiteX12" fmla="*/ 45405 w 88867"/>
                <a:gd name="connsiteY12" fmla="*/ 0 h 101326"/>
                <a:gd name="connsiteX13" fmla="*/ 42405 w 88867"/>
                <a:gd name="connsiteY13" fmla="*/ 857 h 101326"/>
                <a:gd name="connsiteX14" fmla="*/ 41719 w 88867"/>
                <a:gd name="connsiteY14" fmla="*/ 21688 h 101326"/>
                <a:gd name="connsiteX15" fmla="*/ 19687 w 88867"/>
                <a:gd name="connsiteY15" fmla="*/ 22717 h 101326"/>
                <a:gd name="connsiteX16" fmla="*/ 12229 w 88867"/>
                <a:gd name="connsiteY16" fmla="*/ 23746 h 101326"/>
                <a:gd name="connsiteX17" fmla="*/ 9486 w 88867"/>
                <a:gd name="connsiteY17" fmla="*/ 27175 h 101326"/>
                <a:gd name="connsiteX18" fmla="*/ 15744 w 88867"/>
                <a:gd name="connsiteY18" fmla="*/ 35319 h 101326"/>
                <a:gd name="connsiteX19" fmla="*/ 6914 w 88867"/>
                <a:gd name="connsiteY19" fmla="*/ 42005 h 101326"/>
                <a:gd name="connsiteX20" fmla="*/ 485 w 88867"/>
                <a:gd name="connsiteY20" fmla="*/ 52292 h 101326"/>
                <a:gd name="connsiteX21" fmla="*/ 8372 w 88867"/>
                <a:gd name="connsiteY21" fmla="*/ 66608 h 101326"/>
                <a:gd name="connsiteX22" fmla="*/ 20116 w 88867"/>
                <a:gd name="connsiteY22" fmla="*/ 81439 h 101326"/>
                <a:gd name="connsiteX23" fmla="*/ 36061 w 88867"/>
                <a:gd name="connsiteY23" fmla="*/ 101327 h 101326"/>
                <a:gd name="connsiteX24" fmla="*/ 43776 w 88867"/>
                <a:gd name="connsiteY24" fmla="*/ 96612 h 10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67" h="101326">
                  <a:moveTo>
                    <a:pt x="43776" y="96612"/>
                  </a:moveTo>
                  <a:cubicBezTo>
                    <a:pt x="51749" y="96612"/>
                    <a:pt x="48748" y="91640"/>
                    <a:pt x="45748" y="83582"/>
                  </a:cubicBezTo>
                  <a:cubicBezTo>
                    <a:pt x="42747" y="75609"/>
                    <a:pt x="50720" y="76553"/>
                    <a:pt x="55778" y="76553"/>
                  </a:cubicBezTo>
                  <a:cubicBezTo>
                    <a:pt x="60750" y="76553"/>
                    <a:pt x="58778" y="67552"/>
                    <a:pt x="62807" y="67552"/>
                  </a:cubicBezTo>
                  <a:cubicBezTo>
                    <a:pt x="66836" y="67552"/>
                    <a:pt x="67779" y="78524"/>
                    <a:pt x="71808" y="77581"/>
                  </a:cubicBezTo>
                  <a:cubicBezTo>
                    <a:pt x="75837" y="76553"/>
                    <a:pt x="78838" y="80581"/>
                    <a:pt x="83810" y="79553"/>
                  </a:cubicBezTo>
                  <a:cubicBezTo>
                    <a:pt x="88782" y="78524"/>
                    <a:pt x="88782" y="68580"/>
                    <a:pt x="88782" y="60607"/>
                  </a:cubicBezTo>
                  <a:cubicBezTo>
                    <a:pt x="88782" y="52635"/>
                    <a:pt x="89811" y="46634"/>
                    <a:pt x="84753" y="43634"/>
                  </a:cubicBezTo>
                  <a:cubicBezTo>
                    <a:pt x="79781" y="40634"/>
                    <a:pt x="75752" y="33604"/>
                    <a:pt x="81752" y="30690"/>
                  </a:cubicBezTo>
                  <a:cubicBezTo>
                    <a:pt x="87753" y="27689"/>
                    <a:pt x="88696" y="21688"/>
                    <a:pt x="83724" y="17659"/>
                  </a:cubicBezTo>
                  <a:cubicBezTo>
                    <a:pt x="78752" y="13630"/>
                    <a:pt x="67693" y="21603"/>
                    <a:pt x="67693" y="17659"/>
                  </a:cubicBezTo>
                  <a:cubicBezTo>
                    <a:pt x="67693" y="15516"/>
                    <a:pt x="68551" y="7630"/>
                    <a:pt x="69408" y="1029"/>
                  </a:cubicBezTo>
                  <a:cubicBezTo>
                    <a:pt x="57835" y="686"/>
                    <a:pt x="45405" y="0"/>
                    <a:pt x="45405" y="0"/>
                  </a:cubicBezTo>
                  <a:lnTo>
                    <a:pt x="42405" y="857"/>
                  </a:lnTo>
                  <a:cubicBezTo>
                    <a:pt x="43090" y="12602"/>
                    <a:pt x="41719" y="21688"/>
                    <a:pt x="41719" y="21688"/>
                  </a:cubicBezTo>
                  <a:cubicBezTo>
                    <a:pt x="41719" y="21688"/>
                    <a:pt x="23716" y="22717"/>
                    <a:pt x="19687" y="22717"/>
                  </a:cubicBezTo>
                  <a:cubicBezTo>
                    <a:pt x="18830" y="22717"/>
                    <a:pt x="16087" y="23060"/>
                    <a:pt x="12229" y="23746"/>
                  </a:cubicBezTo>
                  <a:cubicBezTo>
                    <a:pt x="11372" y="25032"/>
                    <a:pt x="10343" y="26318"/>
                    <a:pt x="9486" y="27175"/>
                  </a:cubicBezTo>
                  <a:cubicBezTo>
                    <a:pt x="7343" y="29318"/>
                    <a:pt x="14544" y="32233"/>
                    <a:pt x="15744" y="35319"/>
                  </a:cubicBezTo>
                  <a:cubicBezTo>
                    <a:pt x="16944" y="38405"/>
                    <a:pt x="6657" y="37462"/>
                    <a:pt x="6914" y="42005"/>
                  </a:cubicBezTo>
                  <a:cubicBezTo>
                    <a:pt x="7172" y="46549"/>
                    <a:pt x="3314" y="50149"/>
                    <a:pt x="485" y="52292"/>
                  </a:cubicBezTo>
                  <a:cubicBezTo>
                    <a:pt x="-2344" y="54435"/>
                    <a:pt x="8115" y="63522"/>
                    <a:pt x="8372" y="66608"/>
                  </a:cubicBezTo>
                  <a:cubicBezTo>
                    <a:pt x="8629" y="69695"/>
                    <a:pt x="11029" y="72609"/>
                    <a:pt x="20116" y="81439"/>
                  </a:cubicBezTo>
                  <a:cubicBezTo>
                    <a:pt x="28774" y="89926"/>
                    <a:pt x="24659" y="92069"/>
                    <a:pt x="36061" y="101327"/>
                  </a:cubicBezTo>
                  <a:cubicBezTo>
                    <a:pt x="37604" y="98841"/>
                    <a:pt x="40004" y="96612"/>
                    <a:pt x="43776" y="9661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5" name="Freeform 134">
              <a:extLst>
                <a:ext uri="{FF2B5EF4-FFF2-40B4-BE49-F238E27FC236}">
                  <a16:creationId xmlns:a16="http://schemas.microsoft.com/office/drawing/2014/main" id="{E528D020-BA18-BB24-2942-AB347C5DC2DB}"/>
                </a:ext>
              </a:extLst>
            </p:cNvPr>
            <p:cNvSpPr/>
            <p:nvPr/>
          </p:nvSpPr>
          <p:spPr>
            <a:xfrm>
              <a:off x="6074641" y="4341971"/>
              <a:ext cx="34065" cy="22802"/>
            </a:xfrm>
            <a:custGeom>
              <a:avLst/>
              <a:gdLst>
                <a:gd name="connsiteX0" fmla="*/ 33188 w 34065"/>
                <a:gd name="connsiteY0" fmla="*/ 20831 h 22802"/>
                <a:gd name="connsiteX1" fmla="*/ 33874 w 34065"/>
                <a:gd name="connsiteY1" fmla="*/ 0 h 22802"/>
                <a:gd name="connsiteX2" fmla="*/ 29845 w 34065"/>
                <a:gd name="connsiteY2" fmla="*/ 1114 h 22802"/>
                <a:gd name="connsiteX3" fmla="*/ 7471 w 34065"/>
                <a:gd name="connsiteY3" fmla="*/ 1114 h 22802"/>
                <a:gd name="connsiteX4" fmla="*/ 7642 w 34065"/>
                <a:gd name="connsiteY4" fmla="*/ 1543 h 22802"/>
                <a:gd name="connsiteX5" fmla="*/ 3785 w 34065"/>
                <a:gd name="connsiteY5" fmla="*/ 12087 h 22802"/>
                <a:gd name="connsiteX6" fmla="*/ 3099 w 34065"/>
                <a:gd name="connsiteY6" fmla="*/ 18517 h 22802"/>
                <a:gd name="connsiteX7" fmla="*/ 3699 w 34065"/>
                <a:gd name="connsiteY7" fmla="*/ 22803 h 22802"/>
                <a:gd name="connsiteX8" fmla="*/ 11157 w 34065"/>
                <a:gd name="connsiteY8" fmla="*/ 21774 h 22802"/>
                <a:gd name="connsiteX9" fmla="*/ 33188 w 34065"/>
                <a:gd name="connsiteY9" fmla="*/ 20831 h 2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65" h="22802">
                  <a:moveTo>
                    <a:pt x="33188" y="20831"/>
                  </a:moveTo>
                  <a:cubicBezTo>
                    <a:pt x="33188" y="20831"/>
                    <a:pt x="34560" y="11744"/>
                    <a:pt x="33874" y="0"/>
                  </a:cubicBezTo>
                  <a:lnTo>
                    <a:pt x="29845" y="1114"/>
                  </a:lnTo>
                  <a:lnTo>
                    <a:pt x="7471" y="1114"/>
                  </a:lnTo>
                  <a:cubicBezTo>
                    <a:pt x="7557" y="1286"/>
                    <a:pt x="7557" y="1457"/>
                    <a:pt x="7642" y="1543"/>
                  </a:cubicBezTo>
                  <a:cubicBezTo>
                    <a:pt x="10042" y="5144"/>
                    <a:pt x="8842" y="10373"/>
                    <a:pt x="3785" y="12087"/>
                  </a:cubicBezTo>
                  <a:cubicBezTo>
                    <a:pt x="-1273" y="13802"/>
                    <a:pt x="-1016" y="18259"/>
                    <a:pt x="3099" y="18517"/>
                  </a:cubicBezTo>
                  <a:cubicBezTo>
                    <a:pt x="5585" y="18688"/>
                    <a:pt x="4985" y="20746"/>
                    <a:pt x="3699" y="22803"/>
                  </a:cubicBezTo>
                  <a:cubicBezTo>
                    <a:pt x="7557" y="22203"/>
                    <a:pt x="10300" y="21774"/>
                    <a:pt x="11157" y="21774"/>
                  </a:cubicBezTo>
                  <a:cubicBezTo>
                    <a:pt x="15186" y="21774"/>
                    <a:pt x="33188" y="20831"/>
                    <a:pt x="33188" y="2083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6" name="Freeform 135">
              <a:extLst>
                <a:ext uri="{FF2B5EF4-FFF2-40B4-BE49-F238E27FC236}">
                  <a16:creationId xmlns:a16="http://schemas.microsoft.com/office/drawing/2014/main" id="{A4973622-9A45-01B4-9B17-06DBEF1205B3}"/>
                </a:ext>
              </a:extLst>
            </p:cNvPr>
            <p:cNvSpPr/>
            <p:nvPr/>
          </p:nvSpPr>
          <p:spPr>
            <a:xfrm>
              <a:off x="6102172" y="4318139"/>
              <a:ext cx="113406" cy="142560"/>
            </a:xfrm>
            <a:custGeom>
              <a:avLst/>
              <a:gdLst>
                <a:gd name="connsiteX0" fmla="*/ 30604 w 113406"/>
                <a:gd name="connsiteY0" fmla="*/ 134588 h 142560"/>
                <a:gd name="connsiteX1" fmla="*/ 41577 w 113406"/>
                <a:gd name="connsiteY1" fmla="*/ 135617 h 142560"/>
                <a:gd name="connsiteX2" fmla="*/ 54607 w 113406"/>
                <a:gd name="connsiteY2" fmla="*/ 136645 h 142560"/>
                <a:gd name="connsiteX3" fmla="*/ 61636 w 113406"/>
                <a:gd name="connsiteY3" fmla="*/ 135617 h 142560"/>
                <a:gd name="connsiteX4" fmla="*/ 71580 w 113406"/>
                <a:gd name="connsiteY4" fmla="*/ 126616 h 142560"/>
                <a:gd name="connsiteX5" fmla="*/ 77581 w 113406"/>
                <a:gd name="connsiteY5" fmla="*/ 114615 h 142560"/>
                <a:gd name="connsiteX6" fmla="*/ 78610 w 113406"/>
                <a:gd name="connsiteY6" fmla="*/ 87611 h 142560"/>
                <a:gd name="connsiteX7" fmla="*/ 92583 w 113406"/>
                <a:gd name="connsiteY7" fmla="*/ 69609 h 142560"/>
                <a:gd name="connsiteX8" fmla="*/ 104585 w 113406"/>
                <a:gd name="connsiteY8" fmla="*/ 35662 h 142560"/>
                <a:gd name="connsiteX9" fmla="*/ 110585 w 113406"/>
                <a:gd name="connsiteY9" fmla="*/ 18688 h 142560"/>
                <a:gd name="connsiteX10" fmla="*/ 112985 w 113406"/>
                <a:gd name="connsiteY10" fmla="*/ 1886 h 142560"/>
                <a:gd name="connsiteX11" fmla="*/ 112985 w 113406"/>
                <a:gd name="connsiteY11" fmla="*/ 1972 h 142560"/>
                <a:gd name="connsiteX12" fmla="*/ 99012 w 113406"/>
                <a:gd name="connsiteY12" fmla="*/ 0 h 142560"/>
                <a:gd name="connsiteX13" fmla="*/ 92069 w 113406"/>
                <a:gd name="connsiteY13" fmla="*/ 1972 h 142560"/>
                <a:gd name="connsiteX14" fmla="*/ 83068 w 113406"/>
                <a:gd name="connsiteY14" fmla="*/ 3943 h 142560"/>
                <a:gd name="connsiteX15" fmla="*/ 80067 w 113406"/>
                <a:gd name="connsiteY15" fmla="*/ 15945 h 142560"/>
                <a:gd name="connsiteX16" fmla="*/ 75095 w 113406"/>
                <a:gd name="connsiteY16" fmla="*/ 31890 h 142560"/>
                <a:gd name="connsiteX17" fmla="*/ 52206 w 113406"/>
                <a:gd name="connsiteY17" fmla="*/ 23917 h 142560"/>
                <a:gd name="connsiteX18" fmla="*/ 33347 w 113406"/>
                <a:gd name="connsiteY18" fmla="*/ 23917 h 142560"/>
                <a:gd name="connsiteX19" fmla="*/ 31633 w 113406"/>
                <a:gd name="connsiteY19" fmla="*/ 40548 h 142560"/>
                <a:gd name="connsiteX20" fmla="*/ 47663 w 113406"/>
                <a:gd name="connsiteY20" fmla="*/ 40548 h 142560"/>
                <a:gd name="connsiteX21" fmla="*/ 45691 w 113406"/>
                <a:gd name="connsiteY21" fmla="*/ 53578 h 142560"/>
                <a:gd name="connsiteX22" fmla="*/ 48692 w 113406"/>
                <a:gd name="connsiteY22" fmla="*/ 66523 h 142560"/>
                <a:gd name="connsiteX23" fmla="*/ 52721 w 113406"/>
                <a:gd name="connsiteY23" fmla="*/ 83496 h 142560"/>
                <a:gd name="connsiteX24" fmla="*/ 47749 w 113406"/>
                <a:gd name="connsiteY24" fmla="*/ 102441 h 142560"/>
                <a:gd name="connsiteX25" fmla="*/ 35747 w 113406"/>
                <a:gd name="connsiteY25" fmla="*/ 100470 h 142560"/>
                <a:gd name="connsiteX26" fmla="*/ 26746 w 113406"/>
                <a:gd name="connsiteY26" fmla="*/ 90440 h 142560"/>
                <a:gd name="connsiteX27" fmla="*/ 19717 w 113406"/>
                <a:gd name="connsiteY27" fmla="*/ 99441 h 142560"/>
                <a:gd name="connsiteX28" fmla="*/ 9687 w 113406"/>
                <a:gd name="connsiteY28" fmla="*/ 106471 h 142560"/>
                <a:gd name="connsiteX29" fmla="*/ 7715 w 113406"/>
                <a:gd name="connsiteY29" fmla="*/ 119500 h 142560"/>
                <a:gd name="connsiteX30" fmla="*/ 0 w 113406"/>
                <a:gd name="connsiteY30" fmla="*/ 124130 h 142560"/>
                <a:gd name="connsiteX31" fmla="*/ 1715 w 113406"/>
                <a:gd name="connsiteY31" fmla="*/ 125501 h 142560"/>
                <a:gd name="connsiteX32" fmla="*/ 15602 w 113406"/>
                <a:gd name="connsiteY32" fmla="*/ 142560 h 142560"/>
                <a:gd name="connsiteX33" fmla="*/ 30604 w 113406"/>
                <a:gd name="connsiteY33" fmla="*/ 134588 h 14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3406" h="142560">
                  <a:moveTo>
                    <a:pt x="30604" y="134588"/>
                  </a:moveTo>
                  <a:cubicBezTo>
                    <a:pt x="33604" y="135617"/>
                    <a:pt x="35576" y="140589"/>
                    <a:pt x="41577" y="135617"/>
                  </a:cubicBezTo>
                  <a:cubicBezTo>
                    <a:pt x="47577" y="130645"/>
                    <a:pt x="54607" y="131588"/>
                    <a:pt x="54607" y="136645"/>
                  </a:cubicBezTo>
                  <a:cubicBezTo>
                    <a:pt x="54607" y="141618"/>
                    <a:pt x="56579" y="140589"/>
                    <a:pt x="61636" y="135617"/>
                  </a:cubicBezTo>
                  <a:cubicBezTo>
                    <a:pt x="66608" y="130645"/>
                    <a:pt x="71580" y="136645"/>
                    <a:pt x="71580" y="126616"/>
                  </a:cubicBezTo>
                  <a:cubicBezTo>
                    <a:pt x="71580" y="116586"/>
                    <a:pt x="77581" y="125587"/>
                    <a:pt x="77581" y="114615"/>
                  </a:cubicBezTo>
                  <a:cubicBezTo>
                    <a:pt x="77581" y="103641"/>
                    <a:pt x="78610" y="92583"/>
                    <a:pt x="78610" y="87611"/>
                  </a:cubicBezTo>
                  <a:cubicBezTo>
                    <a:pt x="78610" y="82639"/>
                    <a:pt x="92583" y="77667"/>
                    <a:pt x="92583" y="69609"/>
                  </a:cubicBezTo>
                  <a:cubicBezTo>
                    <a:pt x="92583" y="61636"/>
                    <a:pt x="104585" y="45606"/>
                    <a:pt x="104585" y="35662"/>
                  </a:cubicBezTo>
                  <a:cubicBezTo>
                    <a:pt x="104585" y="25632"/>
                    <a:pt x="107585" y="23660"/>
                    <a:pt x="110585" y="18688"/>
                  </a:cubicBezTo>
                  <a:cubicBezTo>
                    <a:pt x="112643" y="15259"/>
                    <a:pt x="114186" y="8401"/>
                    <a:pt x="112985" y="1886"/>
                  </a:cubicBezTo>
                  <a:lnTo>
                    <a:pt x="112985" y="1972"/>
                  </a:lnTo>
                  <a:lnTo>
                    <a:pt x="99012" y="0"/>
                  </a:lnTo>
                  <a:lnTo>
                    <a:pt x="92069" y="1972"/>
                  </a:lnTo>
                  <a:lnTo>
                    <a:pt x="83068" y="3943"/>
                  </a:lnTo>
                  <a:cubicBezTo>
                    <a:pt x="83068" y="3943"/>
                    <a:pt x="84096" y="10887"/>
                    <a:pt x="80067" y="15945"/>
                  </a:cubicBezTo>
                  <a:cubicBezTo>
                    <a:pt x="76038" y="20917"/>
                    <a:pt x="75095" y="31890"/>
                    <a:pt x="75095" y="31890"/>
                  </a:cubicBezTo>
                  <a:cubicBezTo>
                    <a:pt x="75095" y="31890"/>
                    <a:pt x="57179" y="22889"/>
                    <a:pt x="52206" y="23917"/>
                  </a:cubicBezTo>
                  <a:cubicBezTo>
                    <a:pt x="50063" y="24346"/>
                    <a:pt x="41919" y="24260"/>
                    <a:pt x="33347" y="23917"/>
                  </a:cubicBezTo>
                  <a:cubicBezTo>
                    <a:pt x="32490" y="30604"/>
                    <a:pt x="31633" y="38405"/>
                    <a:pt x="31633" y="40548"/>
                  </a:cubicBezTo>
                  <a:cubicBezTo>
                    <a:pt x="31633" y="44491"/>
                    <a:pt x="42605" y="36519"/>
                    <a:pt x="47663" y="40548"/>
                  </a:cubicBezTo>
                  <a:cubicBezTo>
                    <a:pt x="52635" y="44491"/>
                    <a:pt x="51692" y="50578"/>
                    <a:pt x="45691" y="53578"/>
                  </a:cubicBezTo>
                  <a:cubicBezTo>
                    <a:pt x="39691" y="56579"/>
                    <a:pt x="43720" y="63522"/>
                    <a:pt x="48692" y="66523"/>
                  </a:cubicBezTo>
                  <a:cubicBezTo>
                    <a:pt x="53664" y="69523"/>
                    <a:pt x="52721" y="75524"/>
                    <a:pt x="52721" y="83496"/>
                  </a:cubicBezTo>
                  <a:cubicBezTo>
                    <a:pt x="52721" y="91469"/>
                    <a:pt x="52721" y="101498"/>
                    <a:pt x="47749" y="102441"/>
                  </a:cubicBezTo>
                  <a:cubicBezTo>
                    <a:pt x="42777" y="103470"/>
                    <a:pt x="39776" y="99441"/>
                    <a:pt x="35747" y="100470"/>
                  </a:cubicBezTo>
                  <a:cubicBezTo>
                    <a:pt x="31718" y="101498"/>
                    <a:pt x="30775" y="90440"/>
                    <a:pt x="26746" y="90440"/>
                  </a:cubicBezTo>
                  <a:cubicBezTo>
                    <a:pt x="22717" y="90440"/>
                    <a:pt x="24774" y="99441"/>
                    <a:pt x="19717" y="99441"/>
                  </a:cubicBezTo>
                  <a:cubicBezTo>
                    <a:pt x="14745" y="99441"/>
                    <a:pt x="6687" y="98412"/>
                    <a:pt x="9687" y="106471"/>
                  </a:cubicBezTo>
                  <a:cubicBezTo>
                    <a:pt x="12687" y="114443"/>
                    <a:pt x="15688" y="119500"/>
                    <a:pt x="7715" y="119500"/>
                  </a:cubicBezTo>
                  <a:cubicBezTo>
                    <a:pt x="3943" y="119500"/>
                    <a:pt x="1543" y="121729"/>
                    <a:pt x="0" y="124130"/>
                  </a:cubicBezTo>
                  <a:cubicBezTo>
                    <a:pt x="514" y="124558"/>
                    <a:pt x="1029" y="124987"/>
                    <a:pt x="1715" y="125501"/>
                  </a:cubicBezTo>
                  <a:cubicBezTo>
                    <a:pt x="8401" y="130645"/>
                    <a:pt x="12687" y="136560"/>
                    <a:pt x="15602" y="142560"/>
                  </a:cubicBezTo>
                  <a:cubicBezTo>
                    <a:pt x="22117" y="138103"/>
                    <a:pt x="28975" y="134074"/>
                    <a:pt x="30604" y="13458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7" name="Freeform 136">
              <a:extLst>
                <a:ext uri="{FF2B5EF4-FFF2-40B4-BE49-F238E27FC236}">
                  <a16:creationId xmlns:a16="http://schemas.microsoft.com/office/drawing/2014/main" id="{7072BEE4-C5D8-E6D8-A96D-C915C0238585}"/>
                </a:ext>
              </a:extLst>
            </p:cNvPr>
            <p:cNvSpPr/>
            <p:nvPr/>
          </p:nvSpPr>
          <p:spPr>
            <a:xfrm>
              <a:off x="6269510" y="3991356"/>
              <a:ext cx="264544" cy="328785"/>
            </a:xfrm>
            <a:custGeom>
              <a:avLst/>
              <a:gdLst>
                <a:gd name="connsiteX0" fmla="*/ 208994 w 264544"/>
                <a:gd name="connsiteY0" fmla="*/ 6344 h 328785"/>
                <a:gd name="connsiteX1" fmla="*/ 198536 w 264544"/>
                <a:gd name="connsiteY1" fmla="*/ 17831 h 328785"/>
                <a:gd name="connsiteX2" fmla="*/ 188935 w 264544"/>
                <a:gd name="connsiteY2" fmla="*/ 25460 h 328785"/>
                <a:gd name="connsiteX3" fmla="*/ 180362 w 264544"/>
                <a:gd name="connsiteY3" fmla="*/ 20660 h 328785"/>
                <a:gd name="connsiteX4" fmla="*/ 159359 w 264544"/>
                <a:gd name="connsiteY4" fmla="*/ 20660 h 328785"/>
                <a:gd name="connsiteX5" fmla="*/ 151730 w 264544"/>
                <a:gd name="connsiteY5" fmla="*/ 17831 h 328785"/>
                <a:gd name="connsiteX6" fmla="*/ 145986 w 264544"/>
                <a:gd name="connsiteY6" fmla="*/ 21688 h 328785"/>
                <a:gd name="connsiteX7" fmla="*/ 47403 w 264544"/>
                <a:gd name="connsiteY7" fmla="*/ 21688 h 328785"/>
                <a:gd name="connsiteX8" fmla="*/ 47403 w 264544"/>
                <a:gd name="connsiteY8" fmla="*/ 55635 h 328785"/>
                <a:gd name="connsiteX9" fmla="*/ 32401 w 264544"/>
                <a:gd name="connsiteY9" fmla="*/ 55635 h 328785"/>
                <a:gd name="connsiteX10" fmla="*/ 32401 w 264544"/>
                <a:gd name="connsiteY10" fmla="*/ 108442 h 328785"/>
                <a:gd name="connsiteX11" fmla="*/ 30429 w 264544"/>
                <a:gd name="connsiteY11" fmla="*/ 125416 h 328785"/>
                <a:gd name="connsiteX12" fmla="*/ 16456 w 264544"/>
                <a:gd name="connsiteY12" fmla="*/ 134417 h 328785"/>
                <a:gd name="connsiteX13" fmla="*/ 10455 w 264544"/>
                <a:gd name="connsiteY13" fmla="*/ 144361 h 328785"/>
                <a:gd name="connsiteX14" fmla="*/ 3511 w 264544"/>
                <a:gd name="connsiteY14" fmla="*/ 156277 h 328785"/>
                <a:gd name="connsiteX15" fmla="*/ 2483 w 264544"/>
                <a:gd name="connsiteY15" fmla="*/ 168278 h 328785"/>
                <a:gd name="connsiteX16" fmla="*/ 4454 w 264544"/>
                <a:gd name="connsiteY16" fmla="*/ 177279 h 328785"/>
                <a:gd name="connsiteX17" fmla="*/ 7455 w 264544"/>
                <a:gd name="connsiteY17" fmla="*/ 189195 h 328785"/>
                <a:gd name="connsiteX18" fmla="*/ 15427 w 264544"/>
                <a:gd name="connsiteY18" fmla="*/ 199139 h 328785"/>
                <a:gd name="connsiteX19" fmla="*/ 13456 w 264544"/>
                <a:gd name="connsiteY19" fmla="*/ 206083 h 328785"/>
                <a:gd name="connsiteX20" fmla="*/ 25457 w 264544"/>
                <a:gd name="connsiteY20" fmla="*/ 222028 h 328785"/>
                <a:gd name="connsiteX21" fmla="*/ 26486 w 264544"/>
                <a:gd name="connsiteY21" fmla="*/ 236001 h 328785"/>
                <a:gd name="connsiteX22" fmla="*/ 24514 w 264544"/>
                <a:gd name="connsiteY22" fmla="*/ 242002 h 328785"/>
                <a:gd name="connsiteX23" fmla="*/ 31458 w 264544"/>
                <a:gd name="connsiteY23" fmla="*/ 243030 h 328785"/>
                <a:gd name="connsiteX24" fmla="*/ 33430 w 264544"/>
                <a:gd name="connsiteY24" fmla="*/ 248002 h 328785"/>
                <a:gd name="connsiteX25" fmla="*/ 46374 w 264544"/>
                <a:gd name="connsiteY25" fmla="*/ 254003 h 328785"/>
                <a:gd name="connsiteX26" fmla="*/ 53318 w 264544"/>
                <a:gd name="connsiteY26" fmla="*/ 263947 h 328785"/>
                <a:gd name="connsiteX27" fmla="*/ 63262 w 264544"/>
                <a:gd name="connsiteY27" fmla="*/ 272948 h 328785"/>
                <a:gd name="connsiteX28" fmla="*/ 69263 w 264544"/>
                <a:gd name="connsiteY28" fmla="*/ 283921 h 328785"/>
                <a:gd name="connsiteX29" fmla="*/ 80235 w 264544"/>
                <a:gd name="connsiteY29" fmla="*/ 291894 h 328785"/>
                <a:gd name="connsiteX30" fmla="*/ 84007 w 264544"/>
                <a:gd name="connsiteY30" fmla="*/ 301238 h 328785"/>
                <a:gd name="connsiteX31" fmla="*/ 88208 w 264544"/>
                <a:gd name="connsiteY31" fmla="*/ 305438 h 328785"/>
                <a:gd name="connsiteX32" fmla="*/ 95237 w 264544"/>
                <a:gd name="connsiteY32" fmla="*/ 313411 h 328785"/>
                <a:gd name="connsiteX33" fmla="*/ 105267 w 264544"/>
                <a:gd name="connsiteY33" fmla="*/ 313411 h 328785"/>
                <a:gd name="connsiteX34" fmla="*/ 114268 w 264544"/>
                <a:gd name="connsiteY34" fmla="*/ 314439 h 328785"/>
                <a:gd name="connsiteX35" fmla="*/ 122241 w 264544"/>
                <a:gd name="connsiteY35" fmla="*/ 312467 h 328785"/>
                <a:gd name="connsiteX36" fmla="*/ 140929 w 264544"/>
                <a:gd name="connsiteY36" fmla="*/ 328241 h 328785"/>
                <a:gd name="connsiteX37" fmla="*/ 152844 w 264544"/>
                <a:gd name="connsiteY37" fmla="*/ 324726 h 328785"/>
                <a:gd name="connsiteX38" fmla="*/ 162874 w 264544"/>
                <a:gd name="connsiteY38" fmla="*/ 328327 h 328785"/>
                <a:gd name="connsiteX39" fmla="*/ 174704 w 264544"/>
                <a:gd name="connsiteY39" fmla="*/ 324383 h 328785"/>
                <a:gd name="connsiteX40" fmla="*/ 184734 w 264544"/>
                <a:gd name="connsiteY40" fmla="*/ 323697 h 328785"/>
                <a:gd name="connsiteX41" fmla="*/ 190220 w 264544"/>
                <a:gd name="connsiteY41" fmla="*/ 318468 h 328785"/>
                <a:gd name="connsiteX42" fmla="*/ 192278 w 264544"/>
                <a:gd name="connsiteY42" fmla="*/ 315811 h 328785"/>
                <a:gd name="connsiteX43" fmla="*/ 205137 w 264544"/>
                <a:gd name="connsiteY43" fmla="*/ 307238 h 328785"/>
                <a:gd name="connsiteX44" fmla="*/ 214823 w 264544"/>
                <a:gd name="connsiteY44" fmla="*/ 308267 h 328785"/>
                <a:gd name="connsiteX45" fmla="*/ 218853 w 264544"/>
                <a:gd name="connsiteY45" fmla="*/ 310753 h 328785"/>
                <a:gd name="connsiteX46" fmla="*/ 219110 w 264544"/>
                <a:gd name="connsiteY46" fmla="*/ 296523 h 328785"/>
                <a:gd name="connsiteX47" fmla="*/ 204108 w 264544"/>
                <a:gd name="connsiteY47" fmla="*/ 284521 h 328785"/>
                <a:gd name="connsiteX48" fmla="*/ 190135 w 264544"/>
                <a:gd name="connsiteY48" fmla="*/ 266519 h 328785"/>
                <a:gd name="connsiteX49" fmla="*/ 175133 w 264544"/>
                <a:gd name="connsiteY49" fmla="*/ 258547 h 328785"/>
                <a:gd name="connsiteX50" fmla="*/ 178133 w 264544"/>
                <a:gd name="connsiteY50" fmla="*/ 249545 h 328785"/>
                <a:gd name="connsiteX51" fmla="*/ 191078 w 264544"/>
                <a:gd name="connsiteY51" fmla="*/ 246545 h 328785"/>
                <a:gd name="connsiteX52" fmla="*/ 193050 w 264544"/>
                <a:gd name="connsiteY52" fmla="*/ 228543 h 328785"/>
                <a:gd name="connsiteX53" fmla="*/ 198021 w 264544"/>
                <a:gd name="connsiteY53" fmla="*/ 213541 h 328785"/>
                <a:gd name="connsiteX54" fmla="*/ 205051 w 264544"/>
                <a:gd name="connsiteY54" fmla="*/ 206512 h 328785"/>
                <a:gd name="connsiteX55" fmla="*/ 210023 w 264544"/>
                <a:gd name="connsiteY55" fmla="*/ 190481 h 328785"/>
                <a:gd name="connsiteX56" fmla="*/ 220053 w 264544"/>
                <a:gd name="connsiteY56" fmla="*/ 178480 h 328785"/>
                <a:gd name="connsiteX57" fmla="*/ 227082 w 264544"/>
                <a:gd name="connsiteY57" fmla="*/ 170507 h 328785"/>
                <a:gd name="connsiteX58" fmla="*/ 233083 w 264544"/>
                <a:gd name="connsiteY58" fmla="*/ 151562 h 328785"/>
                <a:gd name="connsiteX59" fmla="*/ 234112 w 264544"/>
                <a:gd name="connsiteY59" fmla="*/ 129616 h 328785"/>
                <a:gd name="connsiteX60" fmla="*/ 240112 w 264544"/>
                <a:gd name="connsiteY60" fmla="*/ 113586 h 328785"/>
                <a:gd name="connsiteX61" fmla="*/ 249113 w 264544"/>
                <a:gd name="connsiteY61" fmla="*/ 104584 h 328785"/>
                <a:gd name="connsiteX62" fmla="*/ 264544 w 264544"/>
                <a:gd name="connsiteY62" fmla="*/ 90183 h 328785"/>
                <a:gd name="connsiteX63" fmla="*/ 254514 w 264544"/>
                <a:gd name="connsiteY63" fmla="*/ 80924 h 328785"/>
                <a:gd name="connsiteX64" fmla="*/ 244913 w 264544"/>
                <a:gd name="connsiteY64" fmla="*/ 55635 h 328785"/>
                <a:gd name="connsiteX65" fmla="*/ 241313 w 264544"/>
                <a:gd name="connsiteY65" fmla="*/ 28889 h 328785"/>
                <a:gd name="connsiteX66" fmla="*/ 227254 w 264544"/>
                <a:gd name="connsiteY66" fmla="*/ 12173 h 328785"/>
                <a:gd name="connsiteX67" fmla="*/ 218253 w 264544"/>
                <a:gd name="connsiteY67" fmla="*/ 0 h 328785"/>
                <a:gd name="connsiteX68" fmla="*/ 217738 w 264544"/>
                <a:gd name="connsiteY68" fmla="*/ 686 h 328785"/>
                <a:gd name="connsiteX69" fmla="*/ 208994 w 264544"/>
                <a:gd name="connsiteY69" fmla="*/ 6344 h 3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4544" h="328785">
                  <a:moveTo>
                    <a:pt x="208994" y="6344"/>
                  </a:moveTo>
                  <a:cubicBezTo>
                    <a:pt x="204194" y="6344"/>
                    <a:pt x="206165" y="17831"/>
                    <a:pt x="198536" y="17831"/>
                  </a:cubicBezTo>
                  <a:cubicBezTo>
                    <a:pt x="190906" y="17831"/>
                    <a:pt x="193735" y="25460"/>
                    <a:pt x="188935" y="25460"/>
                  </a:cubicBezTo>
                  <a:cubicBezTo>
                    <a:pt x="184134" y="25460"/>
                    <a:pt x="180362" y="20660"/>
                    <a:pt x="180362" y="20660"/>
                  </a:cubicBezTo>
                  <a:lnTo>
                    <a:pt x="159359" y="20660"/>
                  </a:lnTo>
                  <a:cubicBezTo>
                    <a:pt x="159359" y="20660"/>
                    <a:pt x="154559" y="15859"/>
                    <a:pt x="151730" y="17831"/>
                  </a:cubicBezTo>
                  <a:cubicBezTo>
                    <a:pt x="148901" y="19717"/>
                    <a:pt x="145986" y="21688"/>
                    <a:pt x="145986" y="21688"/>
                  </a:cubicBezTo>
                  <a:lnTo>
                    <a:pt x="47403" y="21688"/>
                  </a:lnTo>
                  <a:cubicBezTo>
                    <a:pt x="47403" y="41491"/>
                    <a:pt x="47403" y="55635"/>
                    <a:pt x="47403" y="55635"/>
                  </a:cubicBezTo>
                  <a:lnTo>
                    <a:pt x="32401" y="55635"/>
                  </a:lnTo>
                  <a:lnTo>
                    <a:pt x="32401" y="108442"/>
                  </a:lnTo>
                  <a:cubicBezTo>
                    <a:pt x="32401" y="108442"/>
                    <a:pt x="33430" y="124387"/>
                    <a:pt x="30429" y="125416"/>
                  </a:cubicBezTo>
                  <a:cubicBezTo>
                    <a:pt x="27429" y="126444"/>
                    <a:pt x="16456" y="129359"/>
                    <a:pt x="16456" y="134417"/>
                  </a:cubicBezTo>
                  <a:cubicBezTo>
                    <a:pt x="16456" y="139389"/>
                    <a:pt x="15427" y="143418"/>
                    <a:pt x="10455" y="144361"/>
                  </a:cubicBezTo>
                  <a:cubicBezTo>
                    <a:pt x="5483" y="145390"/>
                    <a:pt x="10455" y="156277"/>
                    <a:pt x="3511" y="156277"/>
                  </a:cubicBezTo>
                  <a:cubicBezTo>
                    <a:pt x="-3432" y="156277"/>
                    <a:pt x="6512" y="164249"/>
                    <a:pt x="2483" y="168278"/>
                  </a:cubicBezTo>
                  <a:cubicBezTo>
                    <a:pt x="-1546" y="172222"/>
                    <a:pt x="-518" y="177279"/>
                    <a:pt x="4454" y="177279"/>
                  </a:cubicBezTo>
                  <a:cubicBezTo>
                    <a:pt x="9426" y="177279"/>
                    <a:pt x="7455" y="183280"/>
                    <a:pt x="7455" y="189195"/>
                  </a:cubicBezTo>
                  <a:cubicBezTo>
                    <a:pt x="7455" y="195196"/>
                    <a:pt x="15427" y="199139"/>
                    <a:pt x="15427" y="199139"/>
                  </a:cubicBezTo>
                  <a:lnTo>
                    <a:pt x="13456" y="206083"/>
                  </a:lnTo>
                  <a:cubicBezTo>
                    <a:pt x="13456" y="206083"/>
                    <a:pt x="24428" y="219027"/>
                    <a:pt x="25457" y="222028"/>
                  </a:cubicBezTo>
                  <a:cubicBezTo>
                    <a:pt x="26486" y="225028"/>
                    <a:pt x="32401" y="233000"/>
                    <a:pt x="26486" y="236001"/>
                  </a:cubicBezTo>
                  <a:cubicBezTo>
                    <a:pt x="20485" y="239001"/>
                    <a:pt x="24514" y="242002"/>
                    <a:pt x="24514" y="242002"/>
                  </a:cubicBezTo>
                  <a:lnTo>
                    <a:pt x="31458" y="243030"/>
                  </a:lnTo>
                  <a:lnTo>
                    <a:pt x="33430" y="248002"/>
                  </a:lnTo>
                  <a:cubicBezTo>
                    <a:pt x="33430" y="248002"/>
                    <a:pt x="41402" y="248002"/>
                    <a:pt x="46374" y="254003"/>
                  </a:cubicBezTo>
                  <a:cubicBezTo>
                    <a:pt x="51346" y="260004"/>
                    <a:pt x="53318" y="260947"/>
                    <a:pt x="53318" y="263947"/>
                  </a:cubicBezTo>
                  <a:cubicBezTo>
                    <a:pt x="53318" y="266948"/>
                    <a:pt x="57261" y="267976"/>
                    <a:pt x="63262" y="272948"/>
                  </a:cubicBezTo>
                  <a:cubicBezTo>
                    <a:pt x="69263" y="277920"/>
                    <a:pt x="69263" y="280921"/>
                    <a:pt x="69263" y="283921"/>
                  </a:cubicBezTo>
                  <a:cubicBezTo>
                    <a:pt x="69263" y="286922"/>
                    <a:pt x="80235" y="291894"/>
                    <a:pt x="80235" y="291894"/>
                  </a:cubicBezTo>
                  <a:lnTo>
                    <a:pt x="84007" y="301238"/>
                  </a:lnTo>
                  <a:cubicBezTo>
                    <a:pt x="85893" y="302266"/>
                    <a:pt x="87350" y="303381"/>
                    <a:pt x="88208" y="305438"/>
                  </a:cubicBezTo>
                  <a:cubicBezTo>
                    <a:pt x="90179" y="310410"/>
                    <a:pt x="95237" y="313411"/>
                    <a:pt x="95237" y="313411"/>
                  </a:cubicBezTo>
                  <a:cubicBezTo>
                    <a:pt x="95237" y="313411"/>
                    <a:pt x="101238" y="317440"/>
                    <a:pt x="105267" y="313411"/>
                  </a:cubicBezTo>
                  <a:cubicBezTo>
                    <a:pt x="109296" y="309382"/>
                    <a:pt x="114268" y="314439"/>
                    <a:pt x="114268" y="314439"/>
                  </a:cubicBezTo>
                  <a:cubicBezTo>
                    <a:pt x="114268" y="314439"/>
                    <a:pt x="119240" y="310410"/>
                    <a:pt x="122241" y="312467"/>
                  </a:cubicBezTo>
                  <a:cubicBezTo>
                    <a:pt x="124298" y="313839"/>
                    <a:pt x="133213" y="321126"/>
                    <a:pt x="140929" y="328241"/>
                  </a:cubicBezTo>
                  <a:cubicBezTo>
                    <a:pt x="142043" y="327812"/>
                    <a:pt x="149587" y="325069"/>
                    <a:pt x="152844" y="324726"/>
                  </a:cubicBezTo>
                  <a:cubicBezTo>
                    <a:pt x="156445" y="324383"/>
                    <a:pt x="161417" y="330470"/>
                    <a:pt x="162874" y="328327"/>
                  </a:cubicBezTo>
                  <a:cubicBezTo>
                    <a:pt x="164332" y="326184"/>
                    <a:pt x="171875" y="322926"/>
                    <a:pt x="174704" y="324383"/>
                  </a:cubicBezTo>
                  <a:cubicBezTo>
                    <a:pt x="177533" y="325841"/>
                    <a:pt x="184391" y="326184"/>
                    <a:pt x="184734" y="323697"/>
                  </a:cubicBezTo>
                  <a:cubicBezTo>
                    <a:pt x="184991" y="321983"/>
                    <a:pt x="187992" y="320268"/>
                    <a:pt x="190220" y="318468"/>
                  </a:cubicBezTo>
                  <a:cubicBezTo>
                    <a:pt x="191249" y="317611"/>
                    <a:pt x="192021" y="316754"/>
                    <a:pt x="192278" y="315811"/>
                  </a:cubicBezTo>
                  <a:cubicBezTo>
                    <a:pt x="192964" y="312982"/>
                    <a:pt x="201622" y="307924"/>
                    <a:pt x="205137" y="307238"/>
                  </a:cubicBezTo>
                  <a:cubicBezTo>
                    <a:pt x="208737" y="306552"/>
                    <a:pt x="213023" y="306124"/>
                    <a:pt x="214823" y="308267"/>
                  </a:cubicBezTo>
                  <a:cubicBezTo>
                    <a:pt x="215681" y="309296"/>
                    <a:pt x="217224" y="310067"/>
                    <a:pt x="218853" y="310753"/>
                  </a:cubicBezTo>
                  <a:cubicBezTo>
                    <a:pt x="220053" y="301581"/>
                    <a:pt x="222110" y="296523"/>
                    <a:pt x="219110" y="296523"/>
                  </a:cubicBezTo>
                  <a:cubicBezTo>
                    <a:pt x="215081" y="296523"/>
                    <a:pt x="207108" y="292494"/>
                    <a:pt x="204108" y="284521"/>
                  </a:cubicBezTo>
                  <a:cubicBezTo>
                    <a:pt x="201108" y="276549"/>
                    <a:pt x="192106" y="271577"/>
                    <a:pt x="190135" y="266519"/>
                  </a:cubicBezTo>
                  <a:cubicBezTo>
                    <a:pt x="188163" y="261547"/>
                    <a:pt x="177105" y="262576"/>
                    <a:pt x="175133" y="258547"/>
                  </a:cubicBezTo>
                  <a:cubicBezTo>
                    <a:pt x="173161" y="254518"/>
                    <a:pt x="178133" y="254518"/>
                    <a:pt x="178133" y="249545"/>
                  </a:cubicBezTo>
                  <a:cubicBezTo>
                    <a:pt x="178133" y="244573"/>
                    <a:pt x="190135" y="247574"/>
                    <a:pt x="191078" y="246545"/>
                  </a:cubicBezTo>
                  <a:cubicBezTo>
                    <a:pt x="192106" y="245516"/>
                    <a:pt x="193050" y="234543"/>
                    <a:pt x="193050" y="228543"/>
                  </a:cubicBezTo>
                  <a:cubicBezTo>
                    <a:pt x="193050" y="222542"/>
                    <a:pt x="201022" y="216541"/>
                    <a:pt x="198021" y="213541"/>
                  </a:cubicBezTo>
                  <a:cubicBezTo>
                    <a:pt x="195021" y="210541"/>
                    <a:pt x="201022" y="209597"/>
                    <a:pt x="205051" y="206512"/>
                  </a:cubicBezTo>
                  <a:cubicBezTo>
                    <a:pt x="209080" y="203511"/>
                    <a:pt x="206080" y="194510"/>
                    <a:pt x="210023" y="190481"/>
                  </a:cubicBezTo>
                  <a:cubicBezTo>
                    <a:pt x="214052" y="186452"/>
                    <a:pt x="216967" y="178480"/>
                    <a:pt x="220053" y="178480"/>
                  </a:cubicBezTo>
                  <a:cubicBezTo>
                    <a:pt x="223053" y="178480"/>
                    <a:pt x="227082" y="174450"/>
                    <a:pt x="227082" y="170507"/>
                  </a:cubicBezTo>
                  <a:cubicBezTo>
                    <a:pt x="227082" y="166564"/>
                    <a:pt x="234112" y="158505"/>
                    <a:pt x="233083" y="151562"/>
                  </a:cubicBezTo>
                  <a:cubicBezTo>
                    <a:pt x="232054" y="144532"/>
                    <a:pt x="229054" y="135617"/>
                    <a:pt x="234112" y="129616"/>
                  </a:cubicBezTo>
                  <a:cubicBezTo>
                    <a:pt x="239084" y="123615"/>
                    <a:pt x="241141" y="118643"/>
                    <a:pt x="240112" y="113586"/>
                  </a:cubicBezTo>
                  <a:cubicBezTo>
                    <a:pt x="239084" y="108613"/>
                    <a:pt x="246113" y="107585"/>
                    <a:pt x="249113" y="104584"/>
                  </a:cubicBezTo>
                  <a:cubicBezTo>
                    <a:pt x="251257" y="102441"/>
                    <a:pt x="258886" y="99269"/>
                    <a:pt x="264544" y="90183"/>
                  </a:cubicBezTo>
                  <a:cubicBezTo>
                    <a:pt x="260944" y="85725"/>
                    <a:pt x="257000" y="82039"/>
                    <a:pt x="254514" y="80924"/>
                  </a:cubicBezTo>
                  <a:cubicBezTo>
                    <a:pt x="248771" y="78353"/>
                    <a:pt x="244913" y="68237"/>
                    <a:pt x="244913" y="55635"/>
                  </a:cubicBezTo>
                  <a:cubicBezTo>
                    <a:pt x="244913" y="42948"/>
                    <a:pt x="241827" y="32918"/>
                    <a:pt x="241313" y="28889"/>
                  </a:cubicBezTo>
                  <a:cubicBezTo>
                    <a:pt x="240798" y="24860"/>
                    <a:pt x="234626" y="16202"/>
                    <a:pt x="227254" y="12173"/>
                  </a:cubicBezTo>
                  <a:cubicBezTo>
                    <a:pt x="222025" y="9344"/>
                    <a:pt x="219110" y="4972"/>
                    <a:pt x="218253" y="0"/>
                  </a:cubicBezTo>
                  <a:cubicBezTo>
                    <a:pt x="218081" y="257"/>
                    <a:pt x="217824" y="514"/>
                    <a:pt x="217738" y="686"/>
                  </a:cubicBezTo>
                  <a:cubicBezTo>
                    <a:pt x="212852" y="7372"/>
                    <a:pt x="213795" y="6344"/>
                    <a:pt x="208994" y="634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8" name="Freeform 137">
              <a:extLst>
                <a:ext uri="{FF2B5EF4-FFF2-40B4-BE49-F238E27FC236}">
                  <a16:creationId xmlns:a16="http://schemas.microsoft.com/office/drawing/2014/main" id="{6576A713-1919-790B-E5B2-2AE26A9EF9DD}"/>
                </a:ext>
              </a:extLst>
            </p:cNvPr>
            <p:cNvSpPr/>
            <p:nvPr/>
          </p:nvSpPr>
          <p:spPr>
            <a:xfrm>
              <a:off x="6586059" y="4170264"/>
              <a:ext cx="28137" cy="30689"/>
            </a:xfrm>
            <a:custGeom>
              <a:avLst/>
              <a:gdLst>
                <a:gd name="connsiteX0" fmla="*/ 9889 w 28137"/>
                <a:gd name="connsiteY0" fmla="*/ 3772 h 30689"/>
                <a:gd name="connsiteX1" fmla="*/ 2002 w 28137"/>
                <a:gd name="connsiteY1" fmla="*/ 15002 h 30689"/>
                <a:gd name="connsiteX2" fmla="*/ 1488 w 28137"/>
                <a:gd name="connsiteY2" fmla="*/ 28546 h 30689"/>
                <a:gd name="connsiteX3" fmla="*/ 10574 w 28137"/>
                <a:gd name="connsiteY3" fmla="*/ 28032 h 30689"/>
                <a:gd name="connsiteX4" fmla="*/ 18204 w 28137"/>
                <a:gd name="connsiteY4" fmla="*/ 30689 h 30689"/>
                <a:gd name="connsiteX5" fmla="*/ 24891 w 28137"/>
                <a:gd name="connsiteY5" fmla="*/ 22717 h 30689"/>
                <a:gd name="connsiteX6" fmla="*/ 16232 w 28137"/>
                <a:gd name="connsiteY6" fmla="*/ 19031 h 30689"/>
                <a:gd name="connsiteX7" fmla="*/ 25576 w 28137"/>
                <a:gd name="connsiteY7" fmla="*/ 11573 h 30689"/>
                <a:gd name="connsiteX8" fmla="*/ 24119 w 28137"/>
                <a:gd name="connsiteY8" fmla="*/ 1972 h 30689"/>
                <a:gd name="connsiteX9" fmla="*/ 21976 w 28137"/>
                <a:gd name="connsiteY9" fmla="*/ 0 h 30689"/>
                <a:gd name="connsiteX10" fmla="*/ 17604 w 28137"/>
                <a:gd name="connsiteY10" fmla="*/ 3086 h 30689"/>
                <a:gd name="connsiteX11" fmla="*/ 9889 w 28137"/>
                <a:gd name="connsiteY11" fmla="*/ 3772 h 3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7" h="30689">
                  <a:moveTo>
                    <a:pt x="9889" y="3772"/>
                  </a:moveTo>
                  <a:cubicBezTo>
                    <a:pt x="8946" y="5315"/>
                    <a:pt x="5088" y="11487"/>
                    <a:pt x="2002" y="15002"/>
                  </a:cubicBezTo>
                  <a:cubicBezTo>
                    <a:pt x="-1513" y="19031"/>
                    <a:pt x="459" y="26575"/>
                    <a:pt x="1488" y="28546"/>
                  </a:cubicBezTo>
                  <a:cubicBezTo>
                    <a:pt x="2516" y="30604"/>
                    <a:pt x="7574" y="30090"/>
                    <a:pt x="10574" y="28032"/>
                  </a:cubicBezTo>
                  <a:cubicBezTo>
                    <a:pt x="12889" y="26489"/>
                    <a:pt x="14689" y="27346"/>
                    <a:pt x="18204" y="30689"/>
                  </a:cubicBezTo>
                  <a:cubicBezTo>
                    <a:pt x="20004" y="28032"/>
                    <a:pt x="22576" y="25117"/>
                    <a:pt x="24891" y="22717"/>
                  </a:cubicBezTo>
                  <a:cubicBezTo>
                    <a:pt x="20862" y="20403"/>
                    <a:pt x="17175" y="20060"/>
                    <a:pt x="16232" y="19031"/>
                  </a:cubicBezTo>
                  <a:cubicBezTo>
                    <a:pt x="14604" y="17316"/>
                    <a:pt x="21033" y="12602"/>
                    <a:pt x="25576" y="11573"/>
                  </a:cubicBezTo>
                  <a:cubicBezTo>
                    <a:pt x="30120" y="10630"/>
                    <a:pt x="27977" y="5401"/>
                    <a:pt x="24119" y="1972"/>
                  </a:cubicBezTo>
                  <a:cubicBezTo>
                    <a:pt x="23519" y="1457"/>
                    <a:pt x="22747" y="771"/>
                    <a:pt x="21976" y="0"/>
                  </a:cubicBezTo>
                  <a:cubicBezTo>
                    <a:pt x="19833" y="1286"/>
                    <a:pt x="18118" y="2400"/>
                    <a:pt x="17604" y="3086"/>
                  </a:cubicBezTo>
                  <a:cubicBezTo>
                    <a:pt x="16489" y="4886"/>
                    <a:pt x="13832" y="4286"/>
                    <a:pt x="9889" y="377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9" name="Freeform 138">
              <a:extLst>
                <a:ext uri="{FF2B5EF4-FFF2-40B4-BE49-F238E27FC236}">
                  <a16:creationId xmlns:a16="http://schemas.microsoft.com/office/drawing/2014/main" id="{1517FB80-6DE8-5FC2-563E-A30B18DE2B3E}"/>
                </a:ext>
              </a:extLst>
            </p:cNvPr>
            <p:cNvSpPr/>
            <p:nvPr/>
          </p:nvSpPr>
          <p:spPr>
            <a:xfrm>
              <a:off x="6500720" y="4081624"/>
              <a:ext cx="107315" cy="92979"/>
            </a:xfrm>
            <a:custGeom>
              <a:avLst/>
              <a:gdLst>
                <a:gd name="connsiteX0" fmla="*/ 17818 w 107315"/>
                <a:gd name="connsiteY0" fmla="*/ 14316 h 92979"/>
                <a:gd name="connsiteX1" fmla="*/ 8817 w 107315"/>
                <a:gd name="connsiteY1" fmla="*/ 23317 h 92979"/>
                <a:gd name="connsiteX2" fmla="*/ 2816 w 107315"/>
                <a:gd name="connsiteY2" fmla="*/ 39348 h 92979"/>
                <a:gd name="connsiteX3" fmla="*/ 1788 w 107315"/>
                <a:gd name="connsiteY3" fmla="*/ 61208 h 92979"/>
                <a:gd name="connsiteX4" fmla="*/ 15332 w 107315"/>
                <a:gd name="connsiteY4" fmla="*/ 61893 h 92979"/>
                <a:gd name="connsiteX5" fmla="*/ 20390 w 107315"/>
                <a:gd name="connsiteY5" fmla="*/ 56836 h 92979"/>
                <a:gd name="connsiteX6" fmla="*/ 27934 w 107315"/>
                <a:gd name="connsiteY6" fmla="*/ 54864 h 92979"/>
                <a:gd name="connsiteX7" fmla="*/ 37964 w 107315"/>
                <a:gd name="connsiteY7" fmla="*/ 58893 h 92979"/>
                <a:gd name="connsiteX8" fmla="*/ 44993 w 107315"/>
                <a:gd name="connsiteY8" fmla="*/ 58893 h 92979"/>
                <a:gd name="connsiteX9" fmla="*/ 61109 w 107315"/>
                <a:gd name="connsiteY9" fmla="*/ 58893 h 92979"/>
                <a:gd name="connsiteX10" fmla="*/ 95399 w 107315"/>
                <a:gd name="connsiteY10" fmla="*/ 92154 h 92979"/>
                <a:gd name="connsiteX11" fmla="*/ 95228 w 107315"/>
                <a:gd name="connsiteY11" fmla="*/ 92497 h 92979"/>
                <a:gd name="connsiteX12" fmla="*/ 102943 w 107315"/>
                <a:gd name="connsiteY12" fmla="*/ 91983 h 92979"/>
                <a:gd name="connsiteX13" fmla="*/ 107315 w 107315"/>
                <a:gd name="connsiteY13" fmla="*/ 88897 h 92979"/>
                <a:gd name="connsiteX14" fmla="*/ 90084 w 107315"/>
                <a:gd name="connsiteY14" fmla="*/ 69609 h 92979"/>
                <a:gd name="connsiteX15" fmla="*/ 64538 w 107315"/>
                <a:gd name="connsiteY15" fmla="*/ 51949 h 92979"/>
                <a:gd name="connsiteX16" fmla="*/ 54251 w 107315"/>
                <a:gd name="connsiteY16" fmla="*/ 41662 h 92979"/>
                <a:gd name="connsiteX17" fmla="*/ 42250 w 107315"/>
                <a:gd name="connsiteY17" fmla="*/ 18002 h 92979"/>
                <a:gd name="connsiteX18" fmla="*/ 33163 w 107315"/>
                <a:gd name="connsiteY18" fmla="*/ 0 h 92979"/>
                <a:gd name="connsiteX19" fmla="*/ 17818 w 107315"/>
                <a:gd name="connsiteY19" fmla="*/ 14316 h 9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315" h="92979">
                  <a:moveTo>
                    <a:pt x="17818" y="14316"/>
                  </a:moveTo>
                  <a:cubicBezTo>
                    <a:pt x="14818" y="17316"/>
                    <a:pt x="7788" y="18345"/>
                    <a:pt x="8817" y="23317"/>
                  </a:cubicBezTo>
                  <a:cubicBezTo>
                    <a:pt x="9846" y="28289"/>
                    <a:pt x="7788" y="33347"/>
                    <a:pt x="2816" y="39348"/>
                  </a:cubicBezTo>
                  <a:cubicBezTo>
                    <a:pt x="-2156" y="45263"/>
                    <a:pt x="759" y="54178"/>
                    <a:pt x="1788" y="61208"/>
                  </a:cubicBezTo>
                  <a:cubicBezTo>
                    <a:pt x="7788" y="60779"/>
                    <a:pt x="14046" y="60693"/>
                    <a:pt x="15332" y="61893"/>
                  </a:cubicBezTo>
                  <a:cubicBezTo>
                    <a:pt x="17818" y="64380"/>
                    <a:pt x="18847" y="61893"/>
                    <a:pt x="20390" y="56836"/>
                  </a:cubicBezTo>
                  <a:cubicBezTo>
                    <a:pt x="21933" y="51778"/>
                    <a:pt x="24933" y="52292"/>
                    <a:pt x="27934" y="54864"/>
                  </a:cubicBezTo>
                  <a:cubicBezTo>
                    <a:pt x="30934" y="57350"/>
                    <a:pt x="32991" y="61379"/>
                    <a:pt x="37964" y="58893"/>
                  </a:cubicBezTo>
                  <a:cubicBezTo>
                    <a:pt x="43021" y="56321"/>
                    <a:pt x="42507" y="57864"/>
                    <a:pt x="44993" y="58893"/>
                  </a:cubicBezTo>
                  <a:cubicBezTo>
                    <a:pt x="47479" y="59922"/>
                    <a:pt x="57594" y="58379"/>
                    <a:pt x="61109" y="58893"/>
                  </a:cubicBezTo>
                  <a:cubicBezTo>
                    <a:pt x="64624" y="59407"/>
                    <a:pt x="95399" y="92154"/>
                    <a:pt x="95399" y="92154"/>
                  </a:cubicBezTo>
                  <a:cubicBezTo>
                    <a:pt x="95399" y="92154"/>
                    <a:pt x="95313" y="92240"/>
                    <a:pt x="95228" y="92497"/>
                  </a:cubicBezTo>
                  <a:cubicBezTo>
                    <a:pt x="99085" y="92926"/>
                    <a:pt x="101743" y="93526"/>
                    <a:pt x="102943" y="91983"/>
                  </a:cubicBezTo>
                  <a:cubicBezTo>
                    <a:pt x="103457" y="91297"/>
                    <a:pt x="105172" y="90183"/>
                    <a:pt x="107315" y="88897"/>
                  </a:cubicBezTo>
                  <a:cubicBezTo>
                    <a:pt x="103372" y="85211"/>
                    <a:pt x="97714" y="79124"/>
                    <a:pt x="90084" y="69609"/>
                  </a:cubicBezTo>
                  <a:cubicBezTo>
                    <a:pt x="80997" y="58122"/>
                    <a:pt x="70282" y="51949"/>
                    <a:pt x="64538" y="51949"/>
                  </a:cubicBezTo>
                  <a:cubicBezTo>
                    <a:pt x="58795" y="51949"/>
                    <a:pt x="57852" y="42177"/>
                    <a:pt x="54251" y="41662"/>
                  </a:cubicBezTo>
                  <a:cubicBezTo>
                    <a:pt x="50651" y="41148"/>
                    <a:pt x="42507" y="27089"/>
                    <a:pt x="42250" y="18002"/>
                  </a:cubicBezTo>
                  <a:cubicBezTo>
                    <a:pt x="42164" y="12945"/>
                    <a:pt x="37878" y="5829"/>
                    <a:pt x="33163" y="0"/>
                  </a:cubicBezTo>
                  <a:cubicBezTo>
                    <a:pt x="27591" y="9001"/>
                    <a:pt x="19961" y="12173"/>
                    <a:pt x="17818" y="1431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0" name="Freeform 139">
              <a:extLst>
                <a:ext uri="{FF2B5EF4-FFF2-40B4-BE49-F238E27FC236}">
                  <a16:creationId xmlns:a16="http://schemas.microsoft.com/office/drawing/2014/main" id="{8DEA621D-6EE1-1D01-2BCD-762D04781DDC}"/>
                </a:ext>
              </a:extLst>
            </p:cNvPr>
            <p:cNvSpPr/>
            <p:nvPr/>
          </p:nvSpPr>
          <p:spPr>
            <a:xfrm>
              <a:off x="6444181" y="4134907"/>
              <a:ext cx="240039" cy="186861"/>
            </a:xfrm>
            <a:custGeom>
              <a:avLst/>
              <a:gdLst>
                <a:gd name="connsiteX0" fmla="*/ 15378 w 240039"/>
                <a:gd name="connsiteY0" fmla="*/ 122968 h 186861"/>
                <a:gd name="connsiteX1" fmla="*/ 29352 w 240039"/>
                <a:gd name="connsiteY1" fmla="*/ 140970 h 186861"/>
                <a:gd name="connsiteX2" fmla="*/ 44354 w 240039"/>
                <a:gd name="connsiteY2" fmla="*/ 152971 h 186861"/>
                <a:gd name="connsiteX3" fmla="*/ 44096 w 240039"/>
                <a:gd name="connsiteY3" fmla="*/ 167202 h 186861"/>
                <a:gd name="connsiteX4" fmla="*/ 49411 w 240039"/>
                <a:gd name="connsiteY4" fmla="*/ 169430 h 186861"/>
                <a:gd name="connsiteX5" fmla="*/ 65870 w 240039"/>
                <a:gd name="connsiteY5" fmla="*/ 172688 h 186861"/>
                <a:gd name="connsiteX6" fmla="*/ 84473 w 240039"/>
                <a:gd name="connsiteY6" fmla="*/ 183404 h 186861"/>
                <a:gd name="connsiteX7" fmla="*/ 103161 w 240039"/>
                <a:gd name="connsiteY7" fmla="*/ 186661 h 186861"/>
                <a:gd name="connsiteX8" fmla="*/ 113876 w 240039"/>
                <a:gd name="connsiteY8" fmla="*/ 178089 h 186861"/>
                <a:gd name="connsiteX9" fmla="*/ 127850 w 240039"/>
                <a:gd name="connsiteY9" fmla="*/ 175260 h 186861"/>
                <a:gd name="connsiteX10" fmla="*/ 135736 w 240039"/>
                <a:gd name="connsiteY10" fmla="*/ 178517 h 186861"/>
                <a:gd name="connsiteX11" fmla="*/ 143795 w 240039"/>
                <a:gd name="connsiteY11" fmla="*/ 176289 h 186861"/>
                <a:gd name="connsiteX12" fmla="*/ 156911 w 240039"/>
                <a:gd name="connsiteY12" fmla="*/ 174231 h 186861"/>
                <a:gd name="connsiteX13" fmla="*/ 178085 w 240039"/>
                <a:gd name="connsiteY13" fmla="*/ 163087 h 186861"/>
                <a:gd name="connsiteX14" fmla="*/ 196001 w 240039"/>
                <a:gd name="connsiteY14" fmla="*/ 159829 h 186861"/>
                <a:gd name="connsiteX15" fmla="*/ 239035 w 240039"/>
                <a:gd name="connsiteY15" fmla="*/ 116795 h 186861"/>
                <a:gd name="connsiteX16" fmla="*/ 233291 w 240039"/>
                <a:gd name="connsiteY16" fmla="*/ 113195 h 186861"/>
                <a:gd name="connsiteX17" fmla="*/ 211089 w 240039"/>
                <a:gd name="connsiteY17" fmla="*/ 108223 h 186861"/>
                <a:gd name="connsiteX18" fmla="*/ 178427 w 240039"/>
                <a:gd name="connsiteY18" fmla="*/ 96736 h 186861"/>
                <a:gd name="connsiteX19" fmla="*/ 167712 w 240039"/>
                <a:gd name="connsiteY19" fmla="*/ 87049 h 186861"/>
                <a:gd name="connsiteX20" fmla="*/ 157682 w 240039"/>
                <a:gd name="connsiteY20" fmla="*/ 72390 h 186861"/>
                <a:gd name="connsiteX21" fmla="*/ 160168 w 240039"/>
                <a:gd name="connsiteY21" fmla="*/ 66389 h 186861"/>
                <a:gd name="connsiteX22" fmla="*/ 152539 w 240039"/>
                <a:gd name="connsiteY22" fmla="*/ 63732 h 186861"/>
                <a:gd name="connsiteX23" fmla="*/ 143452 w 240039"/>
                <a:gd name="connsiteY23" fmla="*/ 64246 h 186861"/>
                <a:gd name="connsiteX24" fmla="*/ 143966 w 240039"/>
                <a:gd name="connsiteY24" fmla="*/ 50701 h 186861"/>
                <a:gd name="connsiteX25" fmla="*/ 152024 w 240039"/>
                <a:gd name="connsiteY25" fmla="*/ 39129 h 186861"/>
                <a:gd name="connsiteX26" fmla="*/ 117734 w 240039"/>
                <a:gd name="connsiteY26" fmla="*/ 5867 h 186861"/>
                <a:gd name="connsiteX27" fmla="*/ 101618 w 240039"/>
                <a:gd name="connsiteY27" fmla="*/ 5867 h 186861"/>
                <a:gd name="connsiteX28" fmla="*/ 94588 w 240039"/>
                <a:gd name="connsiteY28" fmla="*/ 5867 h 186861"/>
                <a:gd name="connsiteX29" fmla="*/ 84559 w 240039"/>
                <a:gd name="connsiteY29" fmla="*/ 1838 h 186861"/>
                <a:gd name="connsiteX30" fmla="*/ 77015 w 240039"/>
                <a:gd name="connsiteY30" fmla="*/ 3810 h 186861"/>
                <a:gd name="connsiteX31" fmla="*/ 71957 w 240039"/>
                <a:gd name="connsiteY31" fmla="*/ 8868 h 186861"/>
                <a:gd name="connsiteX32" fmla="*/ 58412 w 240039"/>
                <a:gd name="connsiteY32" fmla="*/ 8182 h 186861"/>
                <a:gd name="connsiteX33" fmla="*/ 58412 w 240039"/>
                <a:gd name="connsiteY33" fmla="*/ 8267 h 186861"/>
                <a:gd name="connsiteX34" fmla="*/ 52412 w 240039"/>
                <a:gd name="connsiteY34" fmla="*/ 27213 h 186861"/>
                <a:gd name="connsiteX35" fmla="*/ 45382 w 240039"/>
                <a:gd name="connsiteY35" fmla="*/ 35185 h 186861"/>
                <a:gd name="connsiteX36" fmla="*/ 35352 w 240039"/>
                <a:gd name="connsiteY36" fmla="*/ 47187 h 186861"/>
                <a:gd name="connsiteX37" fmla="*/ 30380 w 240039"/>
                <a:gd name="connsiteY37" fmla="*/ 63217 h 186861"/>
                <a:gd name="connsiteX38" fmla="*/ 23351 w 240039"/>
                <a:gd name="connsiteY38" fmla="*/ 70247 h 186861"/>
                <a:gd name="connsiteX39" fmla="*/ 18379 w 240039"/>
                <a:gd name="connsiteY39" fmla="*/ 85249 h 186861"/>
                <a:gd name="connsiteX40" fmla="*/ 16407 w 240039"/>
                <a:gd name="connsiteY40" fmla="*/ 103251 h 186861"/>
                <a:gd name="connsiteX41" fmla="*/ 3463 w 240039"/>
                <a:gd name="connsiteY41" fmla="*/ 106251 h 186861"/>
                <a:gd name="connsiteX42" fmla="*/ 462 w 240039"/>
                <a:gd name="connsiteY42" fmla="*/ 115252 h 186861"/>
                <a:gd name="connsiteX43" fmla="*/ 15378 w 240039"/>
                <a:gd name="connsiteY43" fmla="*/ 122968 h 1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0039" h="186861">
                  <a:moveTo>
                    <a:pt x="15378" y="122968"/>
                  </a:moveTo>
                  <a:cubicBezTo>
                    <a:pt x="17350" y="127940"/>
                    <a:pt x="26351" y="132997"/>
                    <a:pt x="29352" y="140970"/>
                  </a:cubicBezTo>
                  <a:cubicBezTo>
                    <a:pt x="32352" y="148942"/>
                    <a:pt x="40325" y="152971"/>
                    <a:pt x="44354" y="152971"/>
                  </a:cubicBezTo>
                  <a:cubicBezTo>
                    <a:pt x="47354" y="152971"/>
                    <a:pt x="45296" y="158029"/>
                    <a:pt x="44096" y="167202"/>
                  </a:cubicBezTo>
                  <a:cubicBezTo>
                    <a:pt x="45982" y="167973"/>
                    <a:pt x="48040" y="168659"/>
                    <a:pt x="49411" y="169430"/>
                  </a:cubicBezTo>
                  <a:cubicBezTo>
                    <a:pt x="51897" y="170888"/>
                    <a:pt x="62270" y="169430"/>
                    <a:pt x="65870" y="172688"/>
                  </a:cubicBezTo>
                  <a:cubicBezTo>
                    <a:pt x="69471" y="175946"/>
                    <a:pt x="80872" y="183404"/>
                    <a:pt x="84473" y="183404"/>
                  </a:cubicBezTo>
                  <a:cubicBezTo>
                    <a:pt x="88073" y="183404"/>
                    <a:pt x="100932" y="185204"/>
                    <a:pt x="103161" y="186661"/>
                  </a:cubicBezTo>
                  <a:cubicBezTo>
                    <a:pt x="105304" y="188119"/>
                    <a:pt x="108133" y="181260"/>
                    <a:pt x="113876" y="178089"/>
                  </a:cubicBezTo>
                  <a:cubicBezTo>
                    <a:pt x="119620" y="174831"/>
                    <a:pt x="126821" y="172688"/>
                    <a:pt x="127850" y="175260"/>
                  </a:cubicBezTo>
                  <a:cubicBezTo>
                    <a:pt x="128878" y="177746"/>
                    <a:pt x="132822" y="179889"/>
                    <a:pt x="135736" y="178517"/>
                  </a:cubicBezTo>
                  <a:cubicBezTo>
                    <a:pt x="136936" y="177917"/>
                    <a:pt x="140194" y="177060"/>
                    <a:pt x="143795" y="176289"/>
                  </a:cubicBezTo>
                  <a:cubicBezTo>
                    <a:pt x="149110" y="175088"/>
                    <a:pt x="155196" y="174060"/>
                    <a:pt x="156911" y="174231"/>
                  </a:cubicBezTo>
                  <a:cubicBezTo>
                    <a:pt x="159739" y="174574"/>
                    <a:pt x="167626" y="163087"/>
                    <a:pt x="178085" y="163087"/>
                  </a:cubicBezTo>
                  <a:cubicBezTo>
                    <a:pt x="188457" y="163087"/>
                    <a:pt x="191372" y="164887"/>
                    <a:pt x="196001" y="159829"/>
                  </a:cubicBezTo>
                  <a:cubicBezTo>
                    <a:pt x="200630" y="154771"/>
                    <a:pt x="235777" y="119281"/>
                    <a:pt x="239035" y="116795"/>
                  </a:cubicBezTo>
                  <a:cubicBezTo>
                    <a:pt x="242293" y="114309"/>
                    <a:pt x="236892" y="113195"/>
                    <a:pt x="233291" y="113195"/>
                  </a:cubicBezTo>
                  <a:cubicBezTo>
                    <a:pt x="229691" y="113195"/>
                    <a:pt x="222576" y="112852"/>
                    <a:pt x="211089" y="108223"/>
                  </a:cubicBezTo>
                  <a:cubicBezTo>
                    <a:pt x="199601" y="103594"/>
                    <a:pt x="181685" y="97507"/>
                    <a:pt x="178427" y="96736"/>
                  </a:cubicBezTo>
                  <a:cubicBezTo>
                    <a:pt x="175170" y="96050"/>
                    <a:pt x="170541" y="88506"/>
                    <a:pt x="167712" y="87049"/>
                  </a:cubicBezTo>
                  <a:cubicBezTo>
                    <a:pt x="164883" y="85591"/>
                    <a:pt x="159139" y="75562"/>
                    <a:pt x="157682" y="72390"/>
                  </a:cubicBezTo>
                  <a:cubicBezTo>
                    <a:pt x="157168" y="71275"/>
                    <a:pt x="158368" y="68961"/>
                    <a:pt x="160168" y="66389"/>
                  </a:cubicBezTo>
                  <a:cubicBezTo>
                    <a:pt x="156653" y="63046"/>
                    <a:pt x="154853" y="62189"/>
                    <a:pt x="152539" y="63732"/>
                  </a:cubicBezTo>
                  <a:cubicBezTo>
                    <a:pt x="149538" y="65789"/>
                    <a:pt x="144480" y="66218"/>
                    <a:pt x="143452" y="64246"/>
                  </a:cubicBezTo>
                  <a:cubicBezTo>
                    <a:pt x="142423" y="62189"/>
                    <a:pt x="140451" y="54645"/>
                    <a:pt x="143966" y="50701"/>
                  </a:cubicBezTo>
                  <a:cubicBezTo>
                    <a:pt x="147481" y="46672"/>
                    <a:pt x="152024" y="39129"/>
                    <a:pt x="152024" y="39129"/>
                  </a:cubicBezTo>
                  <a:cubicBezTo>
                    <a:pt x="152024" y="39129"/>
                    <a:pt x="121249" y="6382"/>
                    <a:pt x="117734" y="5867"/>
                  </a:cubicBezTo>
                  <a:cubicBezTo>
                    <a:pt x="114219" y="5353"/>
                    <a:pt x="104104" y="6896"/>
                    <a:pt x="101618" y="5867"/>
                  </a:cubicBezTo>
                  <a:cubicBezTo>
                    <a:pt x="99132" y="4839"/>
                    <a:pt x="99561" y="3296"/>
                    <a:pt x="94588" y="5867"/>
                  </a:cubicBezTo>
                  <a:cubicBezTo>
                    <a:pt x="89531" y="8353"/>
                    <a:pt x="87559" y="4324"/>
                    <a:pt x="84559" y="1838"/>
                  </a:cubicBezTo>
                  <a:cubicBezTo>
                    <a:pt x="81558" y="-648"/>
                    <a:pt x="78472" y="-1162"/>
                    <a:pt x="77015" y="3810"/>
                  </a:cubicBezTo>
                  <a:cubicBezTo>
                    <a:pt x="75472" y="8868"/>
                    <a:pt x="74529" y="11354"/>
                    <a:pt x="71957" y="8868"/>
                  </a:cubicBezTo>
                  <a:cubicBezTo>
                    <a:pt x="70671" y="7667"/>
                    <a:pt x="64413" y="7753"/>
                    <a:pt x="58412" y="8182"/>
                  </a:cubicBezTo>
                  <a:cubicBezTo>
                    <a:pt x="58412" y="8182"/>
                    <a:pt x="58412" y="8267"/>
                    <a:pt x="58412" y="8267"/>
                  </a:cubicBezTo>
                  <a:cubicBezTo>
                    <a:pt x="59441" y="15297"/>
                    <a:pt x="52412" y="23269"/>
                    <a:pt x="52412" y="27213"/>
                  </a:cubicBezTo>
                  <a:cubicBezTo>
                    <a:pt x="52412" y="31242"/>
                    <a:pt x="48468" y="35185"/>
                    <a:pt x="45382" y="35185"/>
                  </a:cubicBezTo>
                  <a:cubicBezTo>
                    <a:pt x="42382" y="35185"/>
                    <a:pt x="39381" y="43158"/>
                    <a:pt x="35352" y="47187"/>
                  </a:cubicBezTo>
                  <a:cubicBezTo>
                    <a:pt x="31323" y="51216"/>
                    <a:pt x="34324" y="60217"/>
                    <a:pt x="30380" y="63217"/>
                  </a:cubicBezTo>
                  <a:cubicBezTo>
                    <a:pt x="26351" y="66218"/>
                    <a:pt x="20436" y="67246"/>
                    <a:pt x="23351" y="70247"/>
                  </a:cubicBezTo>
                  <a:cubicBezTo>
                    <a:pt x="26351" y="73247"/>
                    <a:pt x="18379" y="79248"/>
                    <a:pt x="18379" y="85249"/>
                  </a:cubicBezTo>
                  <a:cubicBezTo>
                    <a:pt x="18379" y="91249"/>
                    <a:pt x="17350" y="102222"/>
                    <a:pt x="16407" y="103251"/>
                  </a:cubicBezTo>
                  <a:cubicBezTo>
                    <a:pt x="15378" y="104280"/>
                    <a:pt x="3463" y="101279"/>
                    <a:pt x="3463" y="106251"/>
                  </a:cubicBezTo>
                  <a:cubicBezTo>
                    <a:pt x="3463" y="111223"/>
                    <a:pt x="-1509" y="111223"/>
                    <a:pt x="462" y="115252"/>
                  </a:cubicBezTo>
                  <a:cubicBezTo>
                    <a:pt x="2434" y="118938"/>
                    <a:pt x="13407" y="117910"/>
                    <a:pt x="15378" y="12296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1" name="Freeform 140">
              <a:extLst>
                <a:ext uri="{FF2B5EF4-FFF2-40B4-BE49-F238E27FC236}">
                  <a16:creationId xmlns:a16="http://schemas.microsoft.com/office/drawing/2014/main" id="{0090EB8E-D94F-E250-1796-799D937FD9DB}"/>
                </a:ext>
              </a:extLst>
            </p:cNvPr>
            <p:cNvSpPr/>
            <p:nvPr/>
          </p:nvSpPr>
          <p:spPr>
            <a:xfrm>
              <a:off x="6480905" y="3787569"/>
              <a:ext cx="22154" cy="29679"/>
            </a:xfrm>
            <a:custGeom>
              <a:avLst/>
              <a:gdLst>
                <a:gd name="connsiteX0" fmla="*/ 19974 w 22154"/>
                <a:gd name="connsiteY0" fmla="*/ 12620 h 29679"/>
                <a:gd name="connsiteX1" fmla="*/ 12173 w 22154"/>
                <a:gd name="connsiteY1" fmla="*/ 18 h 29679"/>
                <a:gd name="connsiteX2" fmla="*/ 12001 w 22154"/>
                <a:gd name="connsiteY2" fmla="*/ 2161 h 29679"/>
                <a:gd name="connsiteX3" fmla="*/ 0 w 22154"/>
                <a:gd name="connsiteY3" fmla="*/ 26422 h 29679"/>
                <a:gd name="connsiteX4" fmla="*/ 7630 w 22154"/>
                <a:gd name="connsiteY4" fmla="*/ 29679 h 29679"/>
                <a:gd name="connsiteX5" fmla="*/ 19974 w 22154"/>
                <a:gd name="connsiteY5" fmla="*/ 12620 h 2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54" h="29679">
                  <a:moveTo>
                    <a:pt x="19974" y="12620"/>
                  </a:moveTo>
                  <a:cubicBezTo>
                    <a:pt x="22974" y="9962"/>
                    <a:pt x="24775" y="-496"/>
                    <a:pt x="12173" y="18"/>
                  </a:cubicBezTo>
                  <a:cubicBezTo>
                    <a:pt x="12087" y="704"/>
                    <a:pt x="12001" y="1390"/>
                    <a:pt x="12001" y="2161"/>
                  </a:cubicBezTo>
                  <a:cubicBezTo>
                    <a:pt x="12001" y="6962"/>
                    <a:pt x="4286" y="17163"/>
                    <a:pt x="0" y="26422"/>
                  </a:cubicBezTo>
                  <a:lnTo>
                    <a:pt x="7630" y="29679"/>
                  </a:lnTo>
                  <a:cubicBezTo>
                    <a:pt x="11573" y="22564"/>
                    <a:pt x="17574" y="14763"/>
                    <a:pt x="19974" y="1262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2" name="Freeform 141">
              <a:extLst>
                <a:ext uri="{FF2B5EF4-FFF2-40B4-BE49-F238E27FC236}">
                  <a16:creationId xmlns:a16="http://schemas.microsoft.com/office/drawing/2014/main" id="{23F22C3C-6FC7-9795-1D82-0F4FAC04A859}"/>
                </a:ext>
              </a:extLst>
            </p:cNvPr>
            <p:cNvSpPr/>
            <p:nvPr/>
          </p:nvSpPr>
          <p:spPr>
            <a:xfrm>
              <a:off x="6488534" y="3742153"/>
              <a:ext cx="111356" cy="88725"/>
            </a:xfrm>
            <a:custGeom>
              <a:avLst/>
              <a:gdLst>
                <a:gd name="connsiteX0" fmla="*/ 12344 w 111356"/>
                <a:gd name="connsiteY0" fmla="*/ 58036 h 88725"/>
                <a:gd name="connsiteX1" fmla="*/ 0 w 111356"/>
                <a:gd name="connsiteY1" fmla="*/ 75009 h 88725"/>
                <a:gd name="connsiteX2" fmla="*/ 857 w 111356"/>
                <a:gd name="connsiteY2" fmla="*/ 75352 h 88725"/>
                <a:gd name="connsiteX3" fmla="*/ 2143 w 111356"/>
                <a:gd name="connsiteY3" fmla="*/ 81096 h 88725"/>
                <a:gd name="connsiteX4" fmla="*/ 16802 w 111356"/>
                <a:gd name="connsiteY4" fmla="*/ 88725 h 88725"/>
                <a:gd name="connsiteX5" fmla="*/ 32147 w 111356"/>
                <a:gd name="connsiteY5" fmla="*/ 80410 h 88725"/>
                <a:gd name="connsiteX6" fmla="*/ 87697 w 111356"/>
                <a:gd name="connsiteY6" fmla="*/ 52292 h 88725"/>
                <a:gd name="connsiteX7" fmla="*/ 91554 w 111356"/>
                <a:gd name="connsiteY7" fmla="*/ 42691 h 88725"/>
                <a:gd name="connsiteX8" fmla="*/ 92840 w 111356"/>
                <a:gd name="connsiteY8" fmla="*/ 29918 h 88725"/>
                <a:gd name="connsiteX9" fmla="*/ 91554 w 111356"/>
                <a:gd name="connsiteY9" fmla="*/ 16545 h 88725"/>
                <a:gd name="connsiteX10" fmla="*/ 101756 w 111356"/>
                <a:gd name="connsiteY10" fmla="*/ 8915 h 88725"/>
                <a:gd name="connsiteX11" fmla="*/ 111357 w 111356"/>
                <a:gd name="connsiteY11" fmla="*/ 1886 h 88725"/>
                <a:gd name="connsiteX12" fmla="*/ 104927 w 111356"/>
                <a:gd name="connsiteY12" fmla="*/ 0 h 88725"/>
                <a:gd name="connsiteX13" fmla="*/ 87097 w 111356"/>
                <a:gd name="connsiteY13" fmla="*/ 2572 h 88725"/>
                <a:gd name="connsiteX14" fmla="*/ 65408 w 111356"/>
                <a:gd name="connsiteY14" fmla="*/ 9001 h 88725"/>
                <a:gd name="connsiteX15" fmla="*/ 46892 w 111356"/>
                <a:gd name="connsiteY15" fmla="*/ 8401 h 88725"/>
                <a:gd name="connsiteX16" fmla="*/ 36690 w 111356"/>
                <a:gd name="connsiteY16" fmla="*/ 10287 h 88725"/>
                <a:gd name="connsiteX17" fmla="*/ 22031 w 111356"/>
                <a:gd name="connsiteY17" fmla="*/ 10287 h 88725"/>
                <a:gd name="connsiteX18" fmla="*/ 15602 w 111356"/>
                <a:gd name="connsiteY18" fmla="*/ 14145 h 88725"/>
                <a:gd name="connsiteX19" fmla="*/ 6001 w 111356"/>
                <a:gd name="connsiteY19" fmla="*/ 25375 h 88725"/>
                <a:gd name="connsiteX20" fmla="*/ 5915 w 111356"/>
                <a:gd name="connsiteY20" fmla="*/ 33519 h 88725"/>
                <a:gd name="connsiteX21" fmla="*/ 4629 w 111356"/>
                <a:gd name="connsiteY21" fmla="*/ 45520 h 88725"/>
                <a:gd name="connsiteX22" fmla="*/ 12344 w 111356"/>
                <a:gd name="connsiteY22" fmla="*/ 58036 h 8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56" h="88725">
                  <a:moveTo>
                    <a:pt x="12344" y="58036"/>
                  </a:moveTo>
                  <a:cubicBezTo>
                    <a:pt x="9944" y="60179"/>
                    <a:pt x="3943" y="67980"/>
                    <a:pt x="0" y="75009"/>
                  </a:cubicBezTo>
                  <a:lnTo>
                    <a:pt x="857" y="75352"/>
                  </a:lnTo>
                  <a:lnTo>
                    <a:pt x="2143" y="81096"/>
                  </a:lnTo>
                  <a:lnTo>
                    <a:pt x="16802" y="88725"/>
                  </a:lnTo>
                  <a:cubicBezTo>
                    <a:pt x="16802" y="88725"/>
                    <a:pt x="27689" y="81096"/>
                    <a:pt x="32147" y="80410"/>
                  </a:cubicBezTo>
                  <a:cubicBezTo>
                    <a:pt x="36604" y="79810"/>
                    <a:pt x="87697" y="52292"/>
                    <a:pt x="87697" y="52292"/>
                  </a:cubicBezTo>
                  <a:cubicBezTo>
                    <a:pt x="87697" y="52292"/>
                    <a:pt x="92154" y="45263"/>
                    <a:pt x="91554" y="42691"/>
                  </a:cubicBezTo>
                  <a:cubicBezTo>
                    <a:pt x="90869" y="40119"/>
                    <a:pt x="90268" y="33090"/>
                    <a:pt x="92840" y="29918"/>
                  </a:cubicBezTo>
                  <a:cubicBezTo>
                    <a:pt x="95412" y="26746"/>
                    <a:pt x="89668" y="21603"/>
                    <a:pt x="91554" y="16545"/>
                  </a:cubicBezTo>
                  <a:cubicBezTo>
                    <a:pt x="93440" y="11487"/>
                    <a:pt x="101756" y="8915"/>
                    <a:pt x="101756" y="8915"/>
                  </a:cubicBezTo>
                  <a:lnTo>
                    <a:pt x="111357" y="1886"/>
                  </a:lnTo>
                  <a:lnTo>
                    <a:pt x="104927" y="0"/>
                  </a:lnTo>
                  <a:cubicBezTo>
                    <a:pt x="104927" y="0"/>
                    <a:pt x="96612" y="3172"/>
                    <a:pt x="87097" y="2572"/>
                  </a:cubicBezTo>
                  <a:cubicBezTo>
                    <a:pt x="77495" y="1886"/>
                    <a:pt x="75609" y="9001"/>
                    <a:pt x="65408" y="9001"/>
                  </a:cubicBezTo>
                  <a:cubicBezTo>
                    <a:pt x="55207" y="9001"/>
                    <a:pt x="49463" y="11573"/>
                    <a:pt x="46892" y="8401"/>
                  </a:cubicBezTo>
                  <a:cubicBezTo>
                    <a:pt x="44320" y="5229"/>
                    <a:pt x="43720" y="7115"/>
                    <a:pt x="36690" y="10287"/>
                  </a:cubicBezTo>
                  <a:cubicBezTo>
                    <a:pt x="29661" y="13459"/>
                    <a:pt x="25203" y="12859"/>
                    <a:pt x="22031" y="10287"/>
                  </a:cubicBezTo>
                  <a:cubicBezTo>
                    <a:pt x="18859" y="7715"/>
                    <a:pt x="16288" y="10887"/>
                    <a:pt x="15602" y="14145"/>
                  </a:cubicBezTo>
                  <a:cubicBezTo>
                    <a:pt x="15002" y="17145"/>
                    <a:pt x="15945" y="24003"/>
                    <a:pt x="6001" y="25375"/>
                  </a:cubicBezTo>
                  <a:cubicBezTo>
                    <a:pt x="5315" y="28289"/>
                    <a:pt x="4200" y="31375"/>
                    <a:pt x="5915" y="33519"/>
                  </a:cubicBezTo>
                  <a:cubicBezTo>
                    <a:pt x="8401" y="36690"/>
                    <a:pt x="5401" y="40376"/>
                    <a:pt x="4629" y="45520"/>
                  </a:cubicBezTo>
                  <a:cubicBezTo>
                    <a:pt x="17145" y="44920"/>
                    <a:pt x="15345" y="55378"/>
                    <a:pt x="12344" y="5803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3" name="Freeform 142">
              <a:extLst>
                <a:ext uri="{FF2B5EF4-FFF2-40B4-BE49-F238E27FC236}">
                  <a16:creationId xmlns:a16="http://schemas.microsoft.com/office/drawing/2014/main" id="{ECEB10A3-27F2-453E-F57C-A481B0EFD808}"/>
                </a:ext>
              </a:extLst>
            </p:cNvPr>
            <p:cNvSpPr/>
            <p:nvPr/>
          </p:nvSpPr>
          <p:spPr>
            <a:xfrm>
              <a:off x="7946631" y="3722522"/>
              <a:ext cx="57070" cy="74990"/>
            </a:xfrm>
            <a:custGeom>
              <a:avLst/>
              <a:gdLst>
                <a:gd name="connsiteX0" fmla="*/ 12002 w 57070"/>
                <a:gd name="connsiteY0" fmla="*/ 6344 h 74990"/>
                <a:gd name="connsiteX1" fmla="*/ 2486 w 57070"/>
                <a:gd name="connsiteY1" fmla="*/ 13545 h 74990"/>
                <a:gd name="connsiteX2" fmla="*/ 7544 w 57070"/>
                <a:gd name="connsiteY2" fmla="*/ 22117 h 74990"/>
                <a:gd name="connsiteX3" fmla="*/ 6601 w 57070"/>
                <a:gd name="connsiteY3" fmla="*/ 29061 h 74990"/>
                <a:gd name="connsiteX4" fmla="*/ 5915 w 57070"/>
                <a:gd name="connsiteY4" fmla="*/ 43891 h 74990"/>
                <a:gd name="connsiteX5" fmla="*/ 686 w 57070"/>
                <a:gd name="connsiteY5" fmla="*/ 63522 h 74990"/>
                <a:gd name="connsiteX6" fmla="*/ 3086 w 57070"/>
                <a:gd name="connsiteY6" fmla="*/ 74238 h 74990"/>
                <a:gd name="connsiteX7" fmla="*/ 33947 w 57070"/>
                <a:gd name="connsiteY7" fmla="*/ 64208 h 74990"/>
                <a:gd name="connsiteX8" fmla="*/ 49720 w 57070"/>
                <a:gd name="connsiteY8" fmla="*/ 57522 h 74990"/>
                <a:gd name="connsiteX9" fmla="*/ 56407 w 57070"/>
                <a:gd name="connsiteY9" fmla="*/ 50578 h 74990"/>
                <a:gd name="connsiteX10" fmla="*/ 52121 w 57070"/>
                <a:gd name="connsiteY10" fmla="*/ 27175 h 74990"/>
                <a:gd name="connsiteX11" fmla="*/ 35405 w 57070"/>
                <a:gd name="connsiteY11" fmla="*/ 0 h 74990"/>
                <a:gd name="connsiteX12" fmla="*/ 26832 w 57070"/>
                <a:gd name="connsiteY12" fmla="*/ 3258 h 74990"/>
                <a:gd name="connsiteX13" fmla="*/ 12002 w 57070"/>
                <a:gd name="connsiteY13" fmla="*/ 6344 h 7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070" h="74990">
                  <a:moveTo>
                    <a:pt x="12002" y="6344"/>
                  </a:moveTo>
                  <a:cubicBezTo>
                    <a:pt x="10544" y="7801"/>
                    <a:pt x="6172" y="10544"/>
                    <a:pt x="2486" y="13545"/>
                  </a:cubicBezTo>
                  <a:cubicBezTo>
                    <a:pt x="4286" y="16545"/>
                    <a:pt x="3944" y="21774"/>
                    <a:pt x="7544" y="22117"/>
                  </a:cubicBezTo>
                  <a:cubicBezTo>
                    <a:pt x="12516" y="22632"/>
                    <a:pt x="12087" y="30261"/>
                    <a:pt x="6601" y="29061"/>
                  </a:cubicBezTo>
                  <a:cubicBezTo>
                    <a:pt x="1115" y="27861"/>
                    <a:pt x="1115" y="36433"/>
                    <a:pt x="5915" y="43891"/>
                  </a:cubicBezTo>
                  <a:cubicBezTo>
                    <a:pt x="10716" y="51264"/>
                    <a:pt x="-3172" y="59665"/>
                    <a:pt x="686" y="63522"/>
                  </a:cubicBezTo>
                  <a:cubicBezTo>
                    <a:pt x="4543" y="67294"/>
                    <a:pt x="1371" y="71838"/>
                    <a:pt x="3086" y="74238"/>
                  </a:cubicBezTo>
                  <a:cubicBezTo>
                    <a:pt x="4801" y="76638"/>
                    <a:pt x="25117" y="73295"/>
                    <a:pt x="33947" y="64208"/>
                  </a:cubicBezTo>
                  <a:cubicBezTo>
                    <a:pt x="42777" y="55121"/>
                    <a:pt x="45177" y="56321"/>
                    <a:pt x="49720" y="57522"/>
                  </a:cubicBezTo>
                  <a:cubicBezTo>
                    <a:pt x="54264" y="58722"/>
                    <a:pt x="58807" y="54178"/>
                    <a:pt x="56407" y="50578"/>
                  </a:cubicBezTo>
                  <a:cubicBezTo>
                    <a:pt x="54007" y="46977"/>
                    <a:pt x="51349" y="38148"/>
                    <a:pt x="52121" y="27175"/>
                  </a:cubicBezTo>
                  <a:cubicBezTo>
                    <a:pt x="52550" y="20746"/>
                    <a:pt x="43805" y="9258"/>
                    <a:pt x="35405" y="0"/>
                  </a:cubicBezTo>
                  <a:cubicBezTo>
                    <a:pt x="32833" y="2058"/>
                    <a:pt x="30432" y="3258"/>
                    <a:pt x="26832" y="3258"/>
                  </a:cubicBezTo>
                  <a:cubicBezTo>
                    <a:pt x="20917" y="3172"/>
                    <a:pt x="14573" y="3772"/>
                    <a:pt x="12002" y="634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4" name="Freeform 143">
              <a:extLst>
                <a:ext uri="{FF2B5EF4-FFF2-40B4-BE49-F238E27FC236}">
                  <a16:creationId xmlns:a16="http://schemas.microsoft.com/office/drawing/2014/main" id="{3345E7E8-1ECA-D43E-9B93-33C211E2160C}"/>
                </a:ext>
              </a:extLst>
            </p:cNvPr>
            <p:cNvSpPr/>
            <p:nvPr/>
          </p:nvSpPr>
          <p:spPr>
            <a:xfrm>
              <a:off x="7339668" y="3943006"/>
              <a:ext cx="67666" cy="90697"/>
            </a:xfrm>
            <a:custGeom>
              <a:avLst/>
              <a:gdLst>
                <a:gd name="connsiteX0" fmla="*/ 67667 w 67666"/>
                <a:gd name="connsiteY0" fmla="*/ 75267 h 90697"/>
                <a:gd name="connsiteX1" fmla="*/ 61152 w 67666"/>
                <a:gd name="connsiteY1" fmla="*/ 44063 h 90697"/>
                <a:gd name="connsiteX2" fmla="*/ 49579 w 67666"/>
                <a:gd name="connsiteY2" fmla="*/ 56664 h 90697"/>
                <a:gd name="connsiteX3" fmla="*/ 50522 w 67666"/>
                <a:gd name="connsiteY3" fmla="*/ 39262 h 90697"/>
                <a:gd name="connsiteX4" fmla="*/ 63124 w 67666"/>
                <a:gd name="connsiteY4" fmla="*/ 22803 h 90697"/>
                <a:gd name="connsiteX5" fmla="*/ 51551 w 67666"/>
                <a:gd name="connsiteY5" fmla="*/ 18945 h 90697"/>
                <a:gd name="connsiteX6" fmla="*/ 33120 w 67666"/>
                <a:gd name="connsiteY6" fmla="*/ 19888 h 90697"/>
                <a:gd name="connsiteX7" fmla="*/ 25319 w 67666"/>
                <a:gd name="connsiteY7" fmla="*/ 12173 h 90697"/>
                <a:gd name="connsiteX8" fmla="*/ 14689 w 67666"/>
                <a:gd name="connsiteY8" fmla="*/ 3429 h 90697"/>
                <a:gd name="connsiteX9" fmla="*/ 1145 w 67666"/>
                <a:gd name="connsiteY9" fmla="*/ 3429 h 90697"/>
                <a:gd name="connsiteX10" fmla="*/ 11774 w 67666"/>
                <a:gd name="connsiteY10" fmla="*/ 17059 h 90697"/>
                <a:gd name="connsiteX11" fmla="*/ 3030 w 67666"/>
                <a:gd name="connsiteY11" fmla="*/ 23832 h 90697"/>
                <a:gd name="connsiteX12" fmla="*/ 6888 w 67666"/>
                <a:gd name="connsiteY12" fmla="*/ 48006 h 90697"/>
                <a:gd name="connsiteX13" fmla="*/ 12632 w 67666"/>
                <a:gd name="connsiteY13" fmla="*/ 77581 h 90697"/>
                <a:gd name="connsiteX14" fmla="*/ 23433 w 67666"/>
                <a:gd name="connsiteY14" fmla="*/ 74581 h 90697"/>
                <a:gd name="connsiteX15" fmla="*/ 36292 w 67666"/>
                <a:gd name="connsiteY15" fmla="*/ 68409 h 90697"/>
                <a:gd name="connsiteX16" fmla="*/ 46064 w 67666"/>
                <a:gd name="connsiteY16" fmla="*/ 60522 h 90697"/>
                <a:gd name="connsiteX17" fmla="*/ 54637 w 67666"/>
                <a:gd name="connsiteY17" fmla="*/ 82553 h 90697"/>
                <a:gd name="connsiteX18" fmla="*/ 57123 w 67666"/>
                <a:gd name="connsiteY18" fmla="*/ 90697 h 90697"/>
                <a:gd name="connsiteX19" fmla="*/ 62866 w 67666"/>
                <a:gd name="connsiteY19" fmla="*/ 85982 h 90697"/>
                <a:gd name="connsiteX20" fmla="*/ 67667 w 67666"/>
                <a:gd name="connsiteY20" fmla="*/ 75267 h 9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666" h="90697">
                  <a:moveTo>
                    <a:pt x="67667" y="75267"/>
                  </a:moveTo>
                  <a:cubicBezTo>
                    <a:pt x="64838" y="59408"/>
                    <a:pt x="63209" y="44063"/>
                    <a:pt x="61152" y="44063"/>
                  </a:cubicBezTo>
                  <a:cubicBezTo>
                    <a:pt x="58237" y="44063"/>
                    <a:pt x="54380" y="57607"/>
                    <a:pt x="49579" y="56664"/>
                  </a:cubicBezTo>
                  <a:cubicBezTo>
                    <a:pt x="44693" y="55721"/>
                    <a:pt x="44693" y="39262"/>
                    <a:pt x="50522" y="39262"/>
                  </a:cubicBezTo>
                  <a:cubicBezTo>
                    <a:pt x="56352" y="39262"/>
                    <a:pt x="63124" y="26661"/>
                    <a:pt x="63124" y="22803"/>
                  </a:cubicBezTo>
                  <a:cubicBezTo>
                    <a:pt x="63124" y="18945"/>
                    <a:pt x="57380" y="18945"/>
                    <a:pt x="51551" y="18945"/>
                  </a:cubicBezTo>
                  <a:cubicBezTo>
                    <a:pt x="45721" y="18945"/>
                    <a:pt x="33120" y="19888"/>
                    <a:pt x="33120" y="19888"/>
                  </a:cubicBezTo>
                  <a:cubicBezTo>
                    <a:pt x="33120" y="19888"/>
                    <a:pt x="25319" y="16974"/>
                    <a:pt x="25319" y="12173"/>
                  </a:cubicBezTo>
                  <a:cubicBezTo>
                    <a:pt x="25319" y="7287"/>
                    <a:pt x="22404" y="3429"/>
                    <a:pt x="14689" y="3429"/>
                  </a:cubicBezTo>
                  <a:cubicBezTo>
                    <a:pt x="6974" y="3429"/>
                    <a:pt x="6974" y="-4286"/>
                    <a:pt x="1145" y="3429"/>
                  </a:cubicBezTo>
                  <a:cubicBezTo>
                    <a:pt x="-4685" y="11230"/>
                    <a:pt x="13746" y="11230"/>
                    <a:pt x="11774" y="17059"/>
                  </a:cubicBezTo>
                  <a:cubicBezTo>
                    <a:pt x="9802" y="22889"/>
                    <a:pt x="4059" y="18945"/>
                    <a:pt x="3030" y="23832"/>
                  </a:cubicBezTo>
                  <a:cubicBezTo>
                    <a:pt x="2088" y="28632"/>
                    <a:pt x="3973" y="41234"/>
                    <a:pt x="6888" y="48006"/>
                  </a:cubicBezTo>
                  <a:cubicBezTo>
                    <a:pt x="9117" y="53235"/>
                    <a:pt x="12460" y="66437"/>
                    <a:pt x="12632" y="77581"/>
                  </a:cubicBezTo>
                  <a:cubicBezTo>
                    <a:pt x="17175" y="76724"/>
                    <a:pt x="19233" y="74581"/>
                    <a:pt x="23433" y="74581"/>
                  </a:cubicBezTo>
                  <a:cubicBezTo>
                    <a:pt x="28662" y="74581"/>
                    <a:pt x="35863" y="73895"/>
                    <a:pt x="36292" y="68409"/>
                  </a:cubicBezTo>
                  <a:cubicBezTo>
                    <a:pt x="36806" y="62922"/>
                    <a:pt x="42721" y="58808"/>
                    <a:pt x="46064" y="60522"/>
                  </a:cubicBezTo>
                  <a:cubicBezTo>
                    <a:pt x="49408" y="62236"/>
                    <a:pt x="54465" y="75610"/>
                    <a:pt x="54637" y="82553"/>
                  </a:cubicBezTo>
                  <a:cubicBezTo>
                    <a:pt x="54723" y="84782"/>
                    <a:pt x="55666" y="87697"/>
                    <a:pt x="57123" y="90697"/>
                  </a:cubicBezTo>
                  <a:cubicBezTo>
                    <a:pt x="59780" y="88040"/>
                    <a:pt x="62866" y="85982"/>
                    <a:pt x="62866" y="85982"/>
                  </a:cubicBezTo>
                  <a:cubicBezTo>
                    <a:pt x="62866" y="85982"/>
                    <a:pt x="65009" y="78524"/>
                    <a:pt x="67667" y="75267"/>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F8D4BFD5-D58A-6891-8450-774E21421837}"/>
                </a:ext>
              </a:extLst>
            </p:cNvPr>
            <p:cNvSpPr/>
            <p:nvPr/>
          </p:nvSpPr>
          <p:spPr>
            <a:xfrm>
              <a:off x="7024915" y="3776614"/>
              <a:ext cx="449199" cy="473391"/>
            </a:xfrm>
            <a:custGeom>
              <a:avLst/>
              <a:gdLst>
                <a:gd name="connsiteX0" fmla="*/ 321640 w 449199"/>
                <a:gd name="connsiteY0" fmla="*/ 214313 h 473391"/>
                <a:gd name="connsiteX1" fmla="*/ 317783 w 449199"/>
                <a:gd name="connsiteY1" fmla="*/ 190138 h 473391"/>
                <a:gd name="connsiteX2" fmla="*/ 326527 w 449199"/>
                <a:gd name="connsiteY2" fmla="*/ 183366 h 473391"/>
                <a:gd name="connsiteX3" fmla="*/ 315897 w 449199"/>
                <a:gd name="connsiteY3" fmla="*/ 169736 h 473391"/>
                <a:gd name="connsiteX4" fmla="*/ 329441 w 449199"/>
                <a:gd name="connsiteY4" fmla="*/ 169736 h 473391"/>
                <a:gd name="connsiteX5" fmla="*/ 340071 w 449199"/>
                <a:gd name="connsiteY5" fmla="*/ 178480 h 473391"/>
                <a:gd name="connsiteX6" fmla="*/ 347872 w 449199"/>
                <a:gd name="connsiteY6" fmla="*/ 186195 h 473391"/>
                <a:gd name="connsiteX7" fmla="*/ 366303 w 449199"/>
                <a:gd name="connsiteY7" fmla="*/ 185252 h 473391"/>
                <a:gd name="connsiteX8" fmla="*/ 377876 w 449199"/>
                <a:gd name="connsiteY8" fmla="*/ 189109 h 473391"/>
                <a:gd name="connsiteX9" fmla="*/ 365274 w 449199"/>
                <a:gd name="connsiteY9" fmla="*/ 205569 h 473391"/>
                <a:gd name="connsiteX10" fmla="*/ 364331 w 449199"/>
                <a:gd name="connsiteY10" fmla="*/ 222971 h 473391"/>
                <a:gd name="connsiteX11" fmla="*/ 375904 w 449199"/>
                <a:gd name="connsiteY11" fmla="*/ 210369 h 473391"/>
                <a:gd name="connsiteX12" fmla="*/ 382419 w 449199"/>
                <a:gd name="connsiteY12" fmla="*/ 241573 h 473391"/>
                <a:gd name="connsiteX13" fmla="*/ 384734 w 449199"/>
                <a:gd name="connsiteY13" fmla="*/ 240030 h 473391"/>
                <a:gd name="connsiteX14" fmla="*/ 389192 w 449199"/>
                <a:gd name="connsiteY14" fmla="*/ 222799 h 473391"/>
                <a:gd name="connsiteX15" fmla="*/ 392364 w 449199"/>
                <a:gd name="connsiteY15" fmla="*/ 206854 h 473391"/>
                <a:gd name="connsiteX16" fmla="*/ 405136 w 449199"/>
                <a:gd name="connsiteY16" fmla="*/ 207455 h 473391"/>
                <a:gd name="connsiteX17" fmla="*/ 410880 w 449199"/>
                <a:gd name="connsiteY17" fmla="*/ 187652 h 473391"/>
                <a:gd name="connsiteX18" fmla="*/ 415338 w 449199"/>
                <a:gd name="connsiteY18" fmla="*/ 167850 h 473391"/>
                <a:gd name="connsiteX19" fmla="*/ 426225 w 449199"/>
                <a:gd name="connsiteY19" fmla="*/ 155077 h 473391"/>
                <a:gd name="connsiteX20" fmla="*/ 439598 w 449199"/>
                <a:gd name="connsiteY20" fmla="*/ 149333 h 473391"/>
                <a:gd name="connsiteX21" fmla="*/ 446628 w 449199"/>
                <a:gd name="connsiteY21" fmla="*/ 149333 h 473391"/>
                <a:gd name="connsiteX22" fmla="*/ 445341 w 449199"/>
                <a:gd name="connsiteY22" fmla="*/ 138532 h 473391"/>
                <a:gd name="connsiteX23" fmla="*/ 449199 w 449199"/>
                <a:gd name="connsiteY23" fmla="*/ 130902 h 473391"/>
                <a:gd name="connsiteX24" fmla="*/ 439598 w 449199"/>
                <a:gd name="connsiteY24" fmla="*/ 125759 h 473391"/>
                <a:gd name="connsiteX25" fmla="*/ 433169 w 449199"/>
                <a:gd name="connsiteY25" fmla="*/ 114957 h 473391"/>
                <a:gd name="connsiteX26" fmla="*/ 424853 w 449199"/>
                <a:gd name="connsiteY26" fmla="*/ 116243 h 473391"/>
                <a:gd name="connsiteX27" fmla="*/ 405737 w 449199"/>
                <a:gd name="connsiteY27" fmla="*/ 116843 h 473391"/>
                <a:gd name="connsiteX28" fmla="*/ 391678 w 449199"/>
                <a:gd name="connsiteY28" fmla="*/ 125759 h 473391"/>
                <a:gd name="connsiteX29" fmla="*/ 385248 w 449199"/>
                <a:gd name="connsiteY29" fmla="*/ 132188 h 473391"/>
                <a:gd name="connsiteX30" fmla="*/ 377619 w 449199"/>
                <a:gd name="connsiteY30" fmla="*/ 139218 h 473391"/>
                <a:gd name="connsiteX31" fmla="*/ 369303 w 449199"/>
                <a:gd name="connsiteY31" fmla="*/ 142389 h 473391"/>
                <a:gd name="connsiteX32" fmla="*/ 371189 w 449199"/>
                <a:gd name="connsiteY32" fmla="*/ 156363 h 473391"/>
                <a:gd name="connsiteX33" fmla="*/ 355244 w 449199"/>
                <a:gd name="connsiteY33" fmla="*/ 158334 h 473391"/>
                <a:gd name="connsiteX34" fmla="*/ 339900 w 449199"/>
                <a:gd name="connsiteY34" fmla="*/ 157048 h 473391"/>
                <a:gd name="connsiteX35" fmla="*/ 329098 w 449199"/>
                <a:gd name="connsiteY35" fmla="*/ 154477 h 473391"/>
                <a:gd name="connsiteX36" fmla="*/ 323955 w 449199"/>
                <a:gd name="connsiteY36" fmla="*/ 143589 h 473391"/>
                <a:gd name="connsiteX37" fmla="*/ 318811 w 449199"/>
                <a:gd name="connsiteY37" fmla="*/ 135274 h 473391"/>
                <a:gd name="connsiteX38" fmla="*/ 312468 w 449199"/>
                <a:gd name="connsiteY38" fmla="*/ 142904 h 473391"/>
                <a:gd name="connsiteX39" fmla="*/ 311868 w 449199"/>
                <a:gd name="connsiteY39" fmla="*/ 159534 h 473391"/>
                <a:gd name="connsiteX40" fmla="*/ 283750 w 449199"/>
                <a:gd name="connsiteY40" fmla="*/ 162106 h 473391"/>
                <a:gd name="connsiteX41" fmla="*/ 262662 w 449199"/>
                <a:gd name="connsiteY41" fmla="*/ 153791 h 473391"/>
                <a:gd name="connsiteX42" fmla="*/ 253746 w 449199"/>
                <a:gd name="connsiteY42" fmla="*/ 144875 h 473391"/>
                <a:gd name="connsiteX43" fmla="*/ 238401 w 449199"/>
                <a:gd name="connsiteY43" fmla="*/ 147447 h 473391"/>
                <a:gd name="connsiteX44" fmla="*/ 224942 w 449199"/>
                <a:gd name="connsiteY44" fmla="*/ 139817 h 473391"/>
                <a:gd name="connsiteX45" fmla="*/ 212855 w 449199"/>
                <a:gd name="connsiteY45" fmla="*/ 133388 h 473391"/>
                <a:gd name="connsiteX46" fmla="*/ 200082 w 449199"/>
                <a:gd name="connsiteY46" fmla="*/ 127045 h 473391"/>
                <a:gd name="connsiteX47" fmla="*/ 191767 w 449199"/>
                <a:gd name="connsiteY47" fmla="*/ 120701 h 473391"/>
                <a:gd name="connsiteX48" fmla="*/ 194339 w 449199"/>
                <a:gd name="connsiteY48" fmla="*/ 108528 h 473391"/>
                <a:gd name="connsiteX49" fmla="*/ 201968 w 449199"/>
                <a:gd name="connsiteY49" fmla="*/ 98327 h 473391"/>
                <a:gd name="connsiteX50" fmla="*/ 194939 w 449199"/>
                <a:gd name="connsiteY50" fmla="*/ 91297 h 473391"/>
                <a:gd name="connsiteX51" fmla="*/ 185337 w 449199"/>
                <a:gd name="connsiteY51" fmla="*/ 82982 h 473391"/>
                <a:gd name="connsiteX52" fmla="*/ 171964 w 449199"/>
                <a:gd name="connsiteY52" fmla="*/ 73381 h 473391"/>
                <a:gd name="connsiteX53" fmla="*/ 166221 w 449199"/>
                <a:gd name="connsiteY53" fmla="*/ 60608 h 473391"/>
                <a:gd name="connsiteX54" fmla="*/ 170079 w 449199"/>
                <a:gd name="connsiteY54" fmla="*/ 53578 h 473391"/>
                <a:gd name="connsiteX55" fmla="*/ 179680 w 449199"/>
                <a:gd name="connsiteY55" fmla="*/ 47835 h 473391"/>
                <a:gd name="connsiteX56" fmla="*/ 170765 w 449199"/>
                <a:gd name="connsiteY56" fmla="*/ 33776 h 473391"/>
                <a:gd name="connsiteX57" fmla="*/ 170164 w 449199"/>
                <a:gd name="connsiteY57" fmla="*/ 18431 h 473391"/>
                <a:gd name="connsiteX58" fmla="*/ 160563 w 449199"/>
                <a:gd name="connsiteY58" fmla="*/ 7630 h 473391"/>
                <a:gd name="connsiteX59" fmla="*/ 154134 w 449199"/>
                <a:gd name="connsiteY59" fmla="*/ 0 h 473391"/>
                <a:gd name="connsiteX60" fmla="*/ 147790 w 449199"/>
                <a:gd name="connsiteY60" fmla="*/ 686 h 473391"/>
                <a:gd name="connsiteX61" fmla="*/ 141446 w 449199"/>
                <a:gd name="connsiteY61" fmla="*/ 12173 h 473391"/>
                <a:gd name="connsiteX62" fmla="*/ 125502 w 449199"/>
                <a:gd name="connsiteY62" fmla="*/ 18517 h 473391"/>
                <a:gd name="connsiteX63" fmla="*/ 101241 w 449199"/>
                <a:gd name="connsiteY63" fmla="*/ 14059 h 473391"/>
                <a:gd name="connsiteX64" fmla="*/ 92926 w 449199"/>
                <a:gd name="connsiteY64" fmla="*/ 22974 h 473391"/>
                <a:gd name="connsiteX65" fmla="*/ 95498 w 449199"/>
                <a:gd name="connsiteY65" fmla="*/ 38319 h 473391"/>
                <a:gd name="connsiteX66" fmla="*/ 105099 w 449199"/>
                <a:gd name="connsiteY66" fmla="*/ 53664 h 473391"/>
                <a:gd name="connsiteX67" fmla="*/ 112729 w 449199"/>
                <a:gd name="connsiteY67" fmla="*/ 60693 h 473391"/>
                <a:gd name="connsiteX68" fmla="*/ 104413 w 449199"/>
                <a:gd name="connsiteY68" fmla="*/ 72866 h 473391"/>
                <a:gd name="connsiteX69" fmla="*/ 101241 w 449199"/>
                <a:gd name="connsiteY69" fmla="*/ 84954 h 473391"/>
                <a:gd name="connsiteX70" fmla="*/ 93612 w 449199"/>
                <a:gd name="connsiteY70" fmla="*/ 93869 h 473391"/>
                <a:gd name="connsiteX71" fmla="*/ 84010 w 449199"/>
                <a:gd name="connsiteY71" fmla="*/ 101499 h 473391"/>
                <a:gd name="connsiteX72" fmla="*/ 77667 w 449199"/>
                <a:gd name="connsiteY72" fmla="*/ 118729 h 473391"/>
                <a:gd name="connsiteX73" fmla="*/ 64208 w 449199"/>
                <a:gd name="connsiteY73" fmla="*/ 127045 h 473391"/>
                <a:gd name="connsiteX74" fmla="*/ 55293 w 449199"/>
                <a:gd name="connsiteY74" fmla="*/ 139132 h 473391"/>
                <a:gd name="connsiteX75" fmla="*/ 44405 w 449199"/>
                <a:gd name="connsiteY75" fmla="*/ 139817 h 473391"/>
                <a:gd name="connsiteX76" fmla="*/ 32318 w 449199"/>
                <a:gd name="connsiteY76" fmla="*/ 138532 h 473391"/>
                <a:gd name="connsiteX77" fmla="*/ 20145 w 449199"/>
                <a:gd name="connsiteY77" fmla="*/ 153876 h 473391"/>
                <a:gd name="connsiteX78" fmla="*/ 30347 w 449199"/>
                <a:gd name="connsiteY78" fmla="*/ 165364 h 473391"/>
                <a:gd name="connsiteX79" fmla="*/ 37376 w 449199"/>
                <a:gd name="connsiteY79" fmla="*/ 181908 h 473391"/>
                <a:gd name="connsiteX80" fmla="*/ 43120 w 449199"/>
                <a:gd name="connsiteY80" fmla="*/ 196653 h 473391"/>
                <a:gd name="connsiteX81" fmla="*/ 31033 w 449199"/>
                <a:gd name="connsiteY81" fmla="*/ 199825 h 473391"/>
                <a:gd name="connsiteX82" fmla="*/ 15688 w 449199"/>
                <a:gd name="connsiteY82" fmla="*/ 200425 h 473391"/>
                <a:gd name="connsiteX83" fmla="*/ 1029 w 449199"/>
                <a:gd name="connsiteY83" fmla="*/ 210626 h 473391"/>
                <a:gd name="connsiteX84" fmla="*/ 0 w 449199"/>
                <a:gd name="connsiteY84" fmla="*/ 211827 h 473391"/>
                <a:gd name="connsiteX85" fmla="*/ 14831 w 449199"/>
                <a:gd name="connsiteY85" fmla="*/ 225542 h 473391"/>
                <a:gd name="connsiteX86" fmla="*/ 32490 w 449199"/>
                <a:gd name="connsiteY86" fmla="*/ 226486 h 473391"/>
                <a:gd name="connsiteX87" fmla="*/ 10030 w 449199"/>
                <a:gd name="connsiteY87" fmla="*/ 234115 h 473391"/>
                <a:gd name="connsiteX88" fmla="*/ 44405 w 449199"/>
                <a:gd name="connsiteY88" fmla="*/ 262061 h 473391"/>
                <a:gd name="connsiteX89" fmla="*/ 61379 w 449199"/>
                <a:gd name="connsiteY89" fmla="*/ 245345 h 473391"/>
                <a:gd name="connsiteX90" fmla="*/ 66437 w 449199"/>
                <a:gd name="connsiteY90" fmla="*/ 236944 h 473391"/>
                <a:gd name="connsiteX91" fmla="*/ 70466 w 449199"/>
                <a:gd name="connsiteY91" fmla="*/ 253661 h 473391"/>
                <a:gd name="connsiteX92" fmla="*/ 70466 w 449199"/>
                <a:gd name="connsiteY92" fmla="*/ 268491 h 473391"/>
                <a:gd name="connsiteX93" fmla="*/ 73552 w 449199"/>
                <a:gd name="connsiteY93" fmla="*/ 295751 h 473391"/>
                <a:gd name="connsiteX94" fmla="*/ 81010 w 449199"/>
                <a:gd name="connsiteY94" fmla="*/ 324898 h 473391"/>
                <a:gd name="connsiteX95" fmla="*/ 96098 w 449199"/>
                <a:gd name="connsiteY95" fmla="*/ 368189 h 473391"/>
                <a:gd name="connsiteX96" fmla="*/ 111871 w 449199"/>
                <a:gd name="connsiteY96" fmla="*/ 410023 h 473391"/>
                <a:gd name="connsiteX97" fmla="*/ 127130 w 449199"/>
                <a:gd name="connsiteY97" fmla="*/ 443970 h 473391"/>
                <a:gd name="connsiteX98" fmla="*/ 142904 w 449199"/>
                <a:gd name="connsiteY98" fmla="*/ 472688 h 473391"/>
                <a:gd name="connsiteX99" fmla="*/ 157991 w 449199"/>
                <a:gd name="connsiteY99" fmla="*/ 462658 h 473391"/>
                <a:gd name="connsiteX100" fmla="*/ 173079 w 449199"/>
                <a:gd name="connsiteY100" fmla="*/ 447656 h 473391"/>
                <a:gd name="connsiteX101" fmla="*/ 179251 w 449199"/>
                <a:gd name="connsiteY101" fmla="*/ 436683 h 473391"/>
                <a:gd name="connsiteX102" fmla="*/ 183538 w 449199"/>
                <a:gd name="connsiteY102" fmla="*/ 425196 h 473391"/>
                <a:gd name="connsiteX103" fmla="*/ 188338 w 449199"/>
                <a:gd name="connsiteY103" fmla="*/ 404622 h 473391"/>
                <a:gd name="connsiteX104" fmla="*/ 190738 w 449199"/>
                <a:gd name="connsiteY104" fmla="*/ 378390 h 473391"/>
                <a:gd name="connsiteX105" fmla="*/ 191938 w 449199"/>
                <a:gd name="connsiteY105" fmla="*/ 358074 h 473391"/>
                <a:gd name="connsiteX106" fmla="*/ 197939 w 449199"/>
                <a:gd name="connsiteY106" fmla="*/ 344700 h 473391"/>
                <a:gd name="connsiteX107" fmla="*/ 213970 w 449199"/>
                <a:gd name="connsiteY107" fmla="*/ 333642 h 473391"/>
                <a:gd name="connsiteX108" fmla="*/ 238573 w 449199"/>
                <a:gd name="connsiteY108" fmla="*/ 314011 h 473391"/>
                <a:gd name="connsiteX109" fmla="*/ 264633 w 449199"/>
                <a:gd name="connsiteY109" fmla="*/ 287693 h 473391"/>
                <a:gd name="connsiteX110" fmla="*/ 289236 w 449199"/>
                <a:gd name="connsiteY110" fmla="*/ 270720 h 473391"/>
                <a:gd name="connsiteX111" fmla="*/ 294294 w 449199"/>
                <a:gd name="connsiteY111" fmla="*/ 254003 h 473391"/>
                <a:gd name="connsiteX112" fmla="*/ 323183 w 449199"/>
                <a:gd name="connsiteY112" fmla="*/ 244231 h 473391"/>
                <a:gd name="connsiteX113" fmla="*/ 327213 w 449199"/>
                <a:gd name="connsiteY113" fmla="*/ 243888 h 473391"/>
                <a:gd name="connsiteX114" fmla="*/ 321640 w 449199"/>
                <a:gd name="connsiteY114" fmla="*/ 214313 h 47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49199" h="473391">
                  <a:moveTo>
                    <a:pt x="321640" y="214313"/>
                  </a:moveTo>
                  <a:cubicBezTo>
                    <a:pt x="318726" y="207540"/>
                    <a:pt x="316754" y="194939"/>
                    <a:pt x="317783" y="190138"/>
                  </a:cubicBezTo>
                  <a:cubicBezTo>
                    <a:pt x="318726" y="185252"/>
                    <a:pt x="324555" y="189195"/>
                    <a:pt x="326527" y="183366"/>
                  </a:cubicBezTo>
                  <a:cubicBezTo>
                    <a:pt x="328498" y="177537"/>
                    <a:pt x="310068" y="177537"/>
                    <a:pt x="315897" y="169736"/>
                  </a:cubicBezTo>
                  <a:cubicBezTo>
                    <a:pt x="321726" y="162020"/>
                    <a:pt x="321726" y="169736"/>
                    <a:pt x="329441" y="169736"/>
                  </a:cubicBezTo>
                  <a:cubicBezTo>
                    <a:pt x="337242" y="169736"/>
                    <a:pt x="340071" y="173593"/>
                    <a:pt x="340071" y="178480"/>
                  </a:cubicBezTo>
                  <a:cubicBezTo>
                    <a:pt x="340071" y="183366"/>
                    <a:pt x="347872" y="186195"/>
                    <a:pt x="347872" y="186195"/>
                  </a:cubicBezTo>
                  <a:cubicBezTo>
                    <a:pt x="347872" y="186195"/>
                    <a:pt x="360474" y="185252"/>
                    <a:pt x="366303" y="185252"/>
                  </a:cubicBezTo>
                  <a:cubicBezTo>
                    <a:pt x="372133" y="185252"/>
                    <a:pt x="377876" y="185252"/>
                    <a:pt x="377876" y="189109"/>
                  </a:cubicBezTo>
                  <a:cubicBezTo>
                    <a:pt x="377876" y="192967"/>
                    <a:pt x="371104" y="205569"/>
                    <a:pt x="365274" y="205569"/>
                  </a:cubicBezTo>
                  <a:cubicBezTo>
                    <a:pt x="359445" y="205569"/>
                    <a:pt x="359445" y="222028"/>
                    <a:pt x="364331" y="222971"/>
                  </a:cubicBezTo>
                  <a:cubicBezTo>
                    <a:pt x="369218" y="223914"/>
                    <a:pt x="373075" y="210369"/>
                    <a:pt x="375904" y="210369"/>
                  </a:cubicBezTo>
                  <a:cubicBezTo>
                    <a:pt x="377962" y="210369"/>
                    <a:pt x="379591" y="225714"/>
                    <a:pt x="382419" y="241573"/>
                  </a:cubicBezTo>
                  <a:cubicBezTo>
                    <a:pt x="383191" y="240716"/>
                    <a:pt x="383963" y="240030"/>
                    <a:pt x="384734" y="240030"/>
                  </a:cubicBezTo>
                  <a:cubicBezTo>
                    <a:pt x="388592" y="240030"/>
                    <a:pt x="386620" y="226657"/>
                    <a:pt x="389192" y="222799"/>
                  </a:cubicBezTo>
                  <a:cubicBezTo>
                    <a:pt x="391763" y="218942"/>
                    <a:pt x="390477" y="206854"/>
                    <a:pt x="392364" y="206854"/>
                  </a:cubicBezTo>
                  <a:cubicBezTo>
                    <a:pt x="394249" y="206854"/>
                    <a:pt x="405737" y="210626"/>
                    <a:pt x="405136" y="207455"/>
                  </a:cubicBezTo>
                  <a:cubicBezTo>
                    <a:pt x="404451" y="204283"/>
                    <a:pt x="412166" y="193396"/>
                    <a:pt x="410880" y="187652"/>
                  </a:cubicBezTo>
                  <a:cubicBezTo>
                    <a:pt x="409594" y="181908"/>
                    <a:pt x="415338" y="174879"/>
                    <a:pt x="415338" y="167850"/>
                  </a:cubicBezTo>
                  <a:cubicBezTo>
                    <a:pt x="415338" y="160820"/>
                    <a:pt x="421767" y="158934"/>
                    <a:pt x="426225" y="155077"/>
                  </a:cubicBezTo>
                  <a:cubicBezTo>
                    <a:pt x="430682" y="151219"/>
                    <a:pt x="438312" y="146161"/>
                    <a:pt x="439598" y="149333"/>
                  </a:cubicBezTo>
                  <a:cubicBezTo>
                    <a:pt x="440884" y="152505"/>
                    <a:pt x="450400" y="155077"/>
                    <a:pt x="446628" y="149333"/>
                  </a:cubicBezTo>
                  <a:cubicBezTo>
                    <a:pt x="442770" y="143589"/>
                    <a:pt x="442770" y="139732"/>
                    <a:pt x="445341" y="138532"/>
                  </a:cubicBezTo>
                  <a:cubicBezTo>
                    <a:pt x="447913" y="137246"/>
                    <a:pt x="449199" y="130902"/>
                    <a:pt x="449199" y="130902"/>
                  </a:cubicBezTo>
                  <a:cubicBezTo>
                    <a:pt x="449199" y="130902"/>
                    <a:pt x="440884" y="129616"/>
                    <a:pt x="439598" y="125759"/>
                  </a:cubicBezTo>
                  <a:cubicBezTo>
                    <a:pt x="438312" y="121901"/>
                    <a:pt x="433169" y="118129"/>
                    <a:pt x="433169" y="114957"/>
                  </a:cubicBezTo>
                  <a:cubicBezTo>
                    <a:pt x="433169" y="111785"/>
                    <a:pt x="428711" y="113071"/>
                    <a:pt x="424853" y="116243"/>
                  </a:cubicBezTo>
                  <a:cubicBezTo>
                    <a:pt x="420995" y="119415"/>
                    <a:pt x="413966" y="112386"/>
                    <a:pt x="405737" y="116843"/>
                  </a:cubicBezTo>
                  <a:cubicBezTo>
                    <a:pt x="397421" y="121301"/>
                    <a:pt x="395535" y="126444"/>
                    <a:pt x="391678" y="125759"/>
                  </a:cubicBezTo>
                  <a:cubicBezTo>
                    <a:pt x="387820" y="125073"/>
                    <a:pt x="388506" y="128930"/>
                    <a:pt x="385248" y="132188"/>
                  </a:cubicBezTo>
                  <a:cubicBezTo>
                    <a:pt x="382076" y="135360"/>
                    <a:pt x="379505" y="139218"/>
                    <a:pt x="377619" y="139218"/>
                  </a:cubicBezTo>
                  <a:cubicBezTo>
                    <a:pt x="375733" y="139218"/>
                    <a:pt x="369303" y="142389"/>
                    <a:pt x="369303" y="142389"/>
                  </a:cubicBezTo>
                  <a:cubicBezTo>
                    <a:pt x="369303" y="142389"/>
                    <a:pt x="373761" y="151991"/>
                    <a:pt x="371189" y="156363"/>
                  </a:cubicBezTo>
                  <a:cubicBezTo>
                    <a:pt x="368618" y="160820"/>
                    <a:pt x="362274" y="156363"/>
                    <a:pt x="355244" y="158334"/>
                  </a:cubicBezTo>
                  <a:cubicBezTo>
                    <a:pt x="348215" y="160220"/>
                    <a:pt x="345043" y="155762"/>
                    <a:pt x="339900" y="157048"/>
                  </a:cubicBezTo>
                  <a:cubicBezTo>
                    <a:pt x="334842" y="158334"/>
                    <a:pt x="331584" y="153876"/>
                    <a:pt x="329098" y="154477"/>
                  </a:cubicBezTo>
                  <a:cubicBezTo>
                    <a:pt x="326527" y="155077"/>
                    <a:pt x="322669" y="148733"/>
                    <a:pt x="323955" y="143589"/>
                  </a:cubicBezTo>
                  <a:cubicBezTo>
                    <a:pt x="325241" y="138532"/>
                    <a:pt x="321383" y="131502"/>
                    <a:pt x="318811" y="135274"/>
                  </a:cubicBezTo>
                  <a:cubicBezTo>
                    <a:pt x="316240" y="139132"/>
                    <a:pt x="312468" y="137160"/>
                    <a:pt x="312468" y="142904"/>
                  </a:cubicBezTo>
                  <a:cubicBezTo>
                    <a:pt x="312468" y="148647"/>
                    <a:pt x="315640" y="155677"/>
                    <a:pt x="311868" y="159534"/>
                  </a:cubicBezTo>
                  <a:cubicBezTo>
                    <a:pt x="308010" y="163392"/>
                    <a:pt x="287607" y="165278"/>
                    <a:pt x="283750" y="162106"/>
                  </a:cubicBezTo>
                  <a:cubicBezTo>
                    <a:pt x="279892" y="158934"/>
                    <a:pt x="263347" y="156962"/>
                    <a:pt x="262662" y="153791"/>
                  </a:cubicBezTo>
                  <a:cubicBezTo>
                    <a:pt x="262061" y="150619"/>
                    <a:pt x="256918" y="144875"/>
                    <a:pt x="253746" y="144875"/>
                  </a:cubicBezTo>
                  <a:cubicBezTo>
                    <a:pt x="250575" y="144875"/>
                    <a:pt x="240973" y="149333"/>
                    <a:pt x="238401" y="147447"/>
                  </a:cubicBezTo>
                  <a:cubicBezTo>
                    <a:pt x="235830" y="145561"/>
                    <a:pt x="229486" y="140418"/>
                    <a:pt x="224942" y="139817"/>
                  </a:cubicBezTo>
                  <a:cubicBezTo>
                    <a:pt x="220485" y="139132"/>
                    <a:pt x="213455" y="135960"/>
                    <a:pt x="212855" y="133388"/>
                  </a:cubicBezTo>
                  <a:cubicBezTo>
                    <a:pt x="212255" y="130816"/>
                    <a:pt x="201968" y="129531"/>
                    <a:pt x="200082" y="127045"/>
                  </a:cubicBezTo>
                  <a:cubicBezTo>
                    <a:pt x="198196" y="124473"/>
                    <a:pt x="191767" y="123873"/>
                    <a:pt x="191767" y="120701"/>
                  </a:cubicBezTo>
                  <a:cubicBezTo>
                    <a:pt x="191767" y="117529"/>
                    <a:pt x="194339" y="112386"/>
                    <a:pt x="194339" y="108528"/>
                  </a:cubicBezTo>
                  <a:cubicBezTo>
                    <a:pt x="194339" y="104670"/>
                    <a:pt x="201968" y="100898"/>
                    <a:pt x="201968" y="98327"/>
                  </a:cubicBezTo>
                  <a:cubicBezTo>
                    <a:pt x="201968" y="95841"/>
                    <a:pt x="194939" y="91297"/>
                    <a:pt x="194939" y="91297"/>
                  </a:cubicBezTo>
                  <a:cubicBezTo>
                    <a:pt x="194939" y="91297"/>
                    <a:pt x="190481" y="82982"/>
                    <a:pt x="185337" y="82982"/>
                  </a:cubicBezTo>
                  <a:cubicBezTo>
                    <a:pt x="180194" y="82982"/>
                    <a:pt x="176422" y="74067"/>
                    <a:pt x="171964" y="73381"/>
                  </a:cubicBezTo>
                  <a:cubicBezTo>
                    <a:pt x="167507" y="72781"/>
                    <a:pt x="168793" y="63779"/>
                    <a:pt x="166221" y="60608"/>
                  </a:cubicBezTo>
                  <a:cubicBezTo>
                    <a:pt x="163649" y="57436"/>
                    <a:pt x="165621" y="49721"/>
                    <a:pt x="170079" y="53578"/>
                  </a:cubicBezTo>
                  <a:cubicBezTo>
                    <a:pt x="174536" y="57436"/>
                    <a:pt x="182852" y="53578"/>
                    <a:pt x="179680" y="47835"/>
                  </a:cubicBezTo>
                  <a:cubicBezTo>
                    <a:pt x="176508" y="42091"/>
                    <a:pt x="170765" y="37033"/>
                    <a:pt x="170765" y="33776"/>
                  </a:cubicBezTo>
                  <a:cubicBezTo>
                    <a:pt x="170765" y="30604"/>
                    <a:pt x="174622" y="21003"/>
                    <a:pt x="170164" y="18431"/>
                  </a:cubicBezTo>
                  <a:cubicBezTo>
                    <a:pt x="165707" y="15859"/>
                    <a:pt x="161849" y="12087"/>
                    <a:pt x="160563" y="7630"/>
                  </a:cubicBezTo>
                  <a:cubicBezTo>
                    <a:pt x="159277" y="3172"/>
                    <a:pt x="154134" y="0"/>
                    <a:pt x="154134" y="0"/>
                  </a:cubicBezTo>
                  <a:lnTo>
                    <a:pt x="147790" y="686"/>
                  </a:lnTo>
                  <a:cubicBezTo>
                    <a:pt x="147790" y="686"/>
                    <a:pt x="143933" y="10887"/>
                    <a:pt x="141446" y="12173"/>
                  </a:cubicBezTo>
                  <a:cubicBezTo>
                    <a:pt x="138875" y="13459"/>
                    <a:pt x="129959" y="15345"/>
                    <a:pt x="125502" y="18517"/>
                  </a:cubicBezTo>
                  <a:cubicBezTo>
                    <a:pt x="121044" y="21688"/>
                    <a:pt x="108271" y="14059"/>
                    <a:pt x="101241" y="14059"/>
                  </a:cubicBezTo>
                  <a:cubicBezTo>
                    <a:pt x="94212" y="14059"/>
                    <a:pt x="89754" y="21089"/>
                    <a:pt x="92926" y="22974"/>
                  </a:cubicBezTo>
                  <a:cubicBezTo>
                    <a:pt x="96098" y="24860"/>
                    <a:pt x="95498" y="38319"/>
                    <a:pt x="95498" y="38319"/>
                  </a:cubicBezTo>
                  <a:cubicBezTo>
                    <a:pt x="95498" y="38319"/>
                    <a:pt x="99356" y="54950"/>
                    <a:pt x="105099" y="53664"/>
                  </a:cubicBezTo>
                  <a:cubicBezTo>
                    <a:pt x="110842" y="52378"/>
                    <a:pt x="117872" y="59408"/>
                    <a:pt x="112729" y="60693"/>
                  </a:cubicBezTo>
                  <a:cubicBezTo>
                    <a:pt x="107585" y="61979"/>
                    <a:pt x="105099" y="67723"/>
                    <a:pt x="104413" y="72866"/>
                  </a:cubicBezTo>
                  <a:cubicBezTo>
                    <a:pt x="103728" y="77924"/>
                    <a:pt x="105013" y="84354"/>
                    <a:pt x="101241" y="84954"/>
                  </a:cubicBezTo>
                  <a:cubicBezTo>
                    <a:pt x="97383" y="85554"/>
                    <a:pt x="93612" y="86839"/>
                    <a:pt x="93612" y="93869"/>
                  </a:cubicBezTo>
                  <a:cubicBezTo>
                    <a:pt x="93612" y="100898"/>
                    <a:pt x="85296" y="99013"/>
                    <a:pt x="84010" y="101499"/>
                  </a:cubicBezTo>
                  <a:cubicBezTo>
                    <a:pt x="82725" y="104070"/>
                    <a:pt x="79553" y="116843"/>
                    <a:pt x="77667" y="118729"/>
                  </a:cubicBezTo>
                  <a:cubicBezTo>
                    <a:pt x="75781" y="120615"/>
                    <a:pt x="64894" y="121301"/>
                    <a:pt x="64208" y="127045"/>
                  </a:cubicBezTo>
                  <a:cubicBezTo>
                    <a:pt x="63523" y="132788"/>
                    <a:pt x="58465" y="139817"/>
                    <a:pt x="55293" y="139132"/>
                  </a:cubicBezTo>
                  <a:cubicBezTo>
                    <a:pt x="52121" y="138532"/>
                    <a:pt x="46378" y="135960"/>
                    <a:pt x="44405" y="139817"/>
                  </a:cubicBezTo>
                  <a:cubicBezTo>
                    <a:pt x="42520" y="143675"/>
                    <a:pt x="34204" y="136646"/>
                    <a:pt x="32318" y="138532"/>
                  </a:cubicBezTo>
                  <a:cubicBezTo>
                    <a:pt x="30433" y="140418"/>
                    <a:pt x="20145" y="148733"/>
                    <a:pt x="20145" y="153876"/>
                  </a:cubicBezTo>
                  <a:cubicBezTo>
                    <a:pt x="20145" y="159020"/>
                    <a:pt x="31033" y="159020"/>
                    <a:pt x="30347" y="165364"/>
                  </a:cubicBezTo>
                  <a:cubicBezTo>
                    <a:pt x="29747" y="171707"/>
                    <a:pt x="34204" y="178737"/>
                    <a:pt x="37376" y="181908"/>
                  </a:cubicBezTo>
                  <a:cubicBezTo>
                    <a:pt x="40548" y="185081"/>
                    <a:pt x="45692" y="192796"/>
                    <a:pt x="43120" y="196653"/>
                  </a:cubicBezTo>
                  <a:cubicBezTo>
                    <a:pt x="40548" y="200425"/>
                    <a:pt x="36776" y="201111"/>
                    <a:pt x="31033" y="199825"/>
                  </a:cubicBezTo>
                  <a:cubicBezTo>
                    <a:pt x="25289" y="198539"/>
                    <a:pt x="25889" y="202397"/>
                    <a:pt x="15688" y="200425"/>
                  </a:cubicBezTo>
                  <a:cubicBezTo>
                    <a:pt x="5487" y="198539"/>
                    <a:pt x="4801" y="206169"/>
                    <a:pt x="1029" y="210626"/>
                  </a:cubicBezTo>
                  <a:cubicBezTo>
                    <a:pt x="772" y="210884"/>
                    <a:pt x="429" y="211312"/>
                    <a:pt x="0" y="211827"/>
                  </a:cubicBezTo>
                  <a:cubicBezTo>
                    <a:pt x="4801" y="215684"/>
                    <a:pt x="6858" y="222456"/>
                    <a:pt x="14831" y="225542"/>
                  </a:cubicBezTo>
                  <a:cubicBezTo>
                    <a:pt x="24175" y="229143"/>
                    <a:pt x="32490" y="219542"/>
                    <a:pt x="32490" y="226486"/>
                  </a:cubicBezTo>
                  <a:cubicBezTo>
                    <a:pt x="32490" y="233429"/>
                    <a:pt x="10458" y="231972"/>
                    <a:pt x="10030" y="234115"/>
                  </a:cubicBezTo>
                  <a:cubicBezTo>
                    <a:pt x="9516" y="236258"/>
                    <a:pt x="32747" y="264205"/>
                    <a:pt x="44405" y="262061"/>
                  </a:cubicBezTo>
                  <a:cubicBezTo>
                    <a:pt x="56150" y="259918"/>
                    <a:pt x="64722" y="247231"/>
                    <a:pt x="61379" y="245345"/>
                  </a:cubicBezTo>
                  <a:cubicBezTo>
                    <a:pt x="58036" y="243459"/>
                    <a:pt x="63265" y="235572"/>
                    <a:pt x="66437" y="236944"/>
                  </a:cubicBezTo>
                  <a:cubicBezTo>
                    <a:pt x="69523" y="238401"/>
                    <a:pt x="66951" y="250831"/>
                    <a:pt x="70466" y="253661"/>
                  </a:cubicBezTo>
                  <a:cubicBezTo>
                    <a:pt x="74067" y="256575"/>
                    <a:pt x="72866" y="261804"/>
                    <a:pt x="70466" y="268491"/>
                  </a:cubicBezTo>
                  <a:cubicBezTo>
                    <a:pt x="68066" y="275177"/>
                    <a:pt x="72866" y="288293"/>
                    <a:pt x="73552" y="295751"/>
                  </a:cubicBezTo>
                  <a:cubicBezTo>
                    <a:pt x="74238" y="303124"/>
                    <a:pt x="79296" y="313925"/>
                    <a:pt x="81010" y="324898"/>
                  </a:cubicBezTo>
                  <a:cubicBezTo>
                    <a:pt x="82725" y="335871"/>
                    <a:pt x="89583" y="355930"/>
                    <a:pt x="96098" y="368189"/>
                  </a:cubicBezTo>
                  <a:cubicBezTo>
                    <a:pt x="102527" y="380362"/>
                    <a:pt x="107585" y="404279"/>
                    <a:pt x="111871" y="410023"/>
                  </a:cubicBezTo>
                  <a:cubicBezTo>
                    <a:pt x="116157" y="415766"/>
                    <a:pt x="127130" y="433168"/>
                    <a:pt x="127130" y="443970"/>
                  </a:cubicBezTo>
                  <a:cubicBezTo>
                    <a:pt x="127130" y="454685"/>
                    <a:pt x="138875" y="469773"/>
                    <a:pt x="142904" y="472688"/>
                  </a:cubicBezTo>
                  <a:cubicBezTo>
                    <a:pt x="146933" y="475517"/>
                    <a:pt x="155848" y="469344"/>
                    <a:pt x="157991" y="462658"/>
                  </a:cubicBezTo>
                  <a:cubicBezTo>
                    <a:pt x="160134" y="455971"/>
                    <a:pt x="172308" y="453314"/>
                    <a:pt x="173079" y="447656"/>
                  </a:cubicBezTo>
                  <a:cubicBezTo>
                    <a:pt x="173765" y="441913"/>
                    <a:pt x="174965" y="437369"/>
                    <a:pt x="179251" y="436683"/>
                  </a:cubicBezTo>
                  <a:cubicBezTo>
                    <a:pt x="183538" y="435998"/>
                    <a:pt x="183538" y="431454"/>
                    <a:pt x="183538" y="425196"/>
                  </a:cubicBezTo>
                  <a:cubicBezTo>
                    <a:pt x="183538" y="418938"/>
                    <a:pt x="184052" y="410194"/>
                    <a:pt x="188338" y="404622"/>
                  </a:cubicBezTo>
                  <a:cubicBezTo>
                    <a:pt x="192624" y="399136"/>
                    <a:pt x="193396" y="384305"/>
                    <a:pt x="190738" y="378390"/>
                  </a:cubicBezTo>
                  <a:cubicBezTo>
                    <a:pt x="188081" y="372389"/>
                    <a:pt x="189538" y="364074"/>
                    <a:pt x="191938" y="358074"/>
                  </a:cubicBezTo>
                  <a:cubicBezTo>
                    <a:pt x="194339" y="352073"/>
                    <a:pt x="193396" y="345129"/>
                    <a:pt x="197939" y="344700"/>
                  </a:cubicBezTo>
                  <a:cubicBezTo>
                    <a:pt x="202482" y="344186"/>
                    <a:pt x="209169" y="340157"/>
                    <a:pt x="213970" y="333642"/>
                  </a:cubicBezTo>
                  <a:cubicBezTo>
                    <a:pt x="218770" y="327212"/>
                    <a:pt x="233344" y="318383"/>
                    <a:pt x="238573" y="314011"/>
                  </a:cubicBezTo>
                  <a:cubicBezTo>
                    <a:pt x="243802" y="309724"/>
                    <a:pt x="259832" y="295580"/>
                    <a:pt x="264633" y="287693"/>
                  </a:cubicBezTo>
                  <a:cubicBezTo>
                    <a:pt x="269434" y="279807"/>
                    <a:pt x="283064" y="277149"/>
                    <a:pt x="289236" y="270720"/>
                  </a:cubicBezTo>
                  <a:cubicBezTo>
                    <a:pt x="295494" y="264290"/>
                    <a:pt x="293094" y="260947"/>
                    <a:pt x="294294" y="254003"/>
                  </a:cubicBezTo>
                  <a:cubicBezTo>
                    <a:pt x="295494" y="247060"/>
                    <a:pt x="315554" y="244231"/>
                    <a:pt x="323183" y="244231"/>
                  </a:cubicBezTo>
                  <a:cubicBezTo>
                    <a:pt x="324726" y="244231"/>
                    <a:pt x="326012" y="244059"/>
                    <a:pt x="327213" y="243888"/>
                  </a:cubicBezTo>
                  <a:cubicBezTo>
                    <a:pt x="327213" y="232744"/>
                    <a:pt x="323869" y="219542"/>
                    <a:pt x="321640" y="21431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6" name="Freeform 145">
              <a:extLst>
                <a:ext uri="{FF2B5EF4-FFF2-40B4-BE49-F238E27FC236}">
                  <a16:creationId xmlns:a16="http://schemas.microsoft.com/office/drawing/2014/main" id="{0A4C91C9-2B2D-F698-9D85-298334D13B88}"/>
                </a:ext>
              </a:extLst>
            </p:cNvPr>
            <p:cNvSpPr/>
            <p:nvPr/>
          </p:nvSpPr>
          <p:spPr>
            <a:xfrm>
              <a:off x="7336355" y="3445925"/>
              <a:ext cx="507517" cy="216839"/>
            </a:xfrm>
            <a:custGeom>
              <a:avLst/>
              <a:gdLst>
                <a:gd name="connsiteX0" fmla="*/ 486404 w 507517"/>
                <a:gd name="connsiteY0" fmla="*/ 90745 h 216839"/>
                <a:gd name="connsiteX1" fmla="*/ 470802 w 507517"/>
                <a:gd name="connsiteY1" fmla="*/ 92802 h 216839"/>
                <a:gd name="connsiteX2" fmla="*/ 455200 w 507517"/>
                <a:gd name="connsiteY2" fmla="*/ 90745 h 216839"/>
                <a:gd name="connsiteX3" fmla="*/ 438569 w 507517"/>
                <a:gd name="connsiteY3" fmla="*/ 89716 h 216839"/>
                <a:gd name="connsiteX4" fmla="*/ 440627 w 507517"/>
                <a:gd name="connsiteY4" fmla="*/ 81401 h 216839"/>
                <a:gd name="connsiteX5" fmla="*/ 441655 w 507517"/>
                <a:gd name="connsiteY5" fmla="*/ 73086 h 216839"/>
                <a:gd name="connsiteX6" fmla="*/ 454599 w 507517"/>
                <a:gd name="connsiteY6" fmla="*/ 47197 h 216839"/>
                <a:gd name="connsiteX7" fmla="*/ 442941 w 507517"/>
                <a:gd name="connsiteY7" fmla="*/ 46082 h 216839"/>
                <a:gd name="connsiteX8" fmla="*/ 429054 w 507517"/>
                <a:gd name="connsiteY8" fmla="*/ 43253 h 216839"/>
                <a:gd name="connsiteX9" fmla="*/ 408994 w 507517"/>
                <a:gd name="connsiteY9" fmla="*/ 42311 h 216839"/>
                <a:gd name="connsiteX10" fmla="*/ 396135 w 507517"/>
                <a:gd name="connsiteY10" fmla="*/ 50883 h 216839"/>
                <a:gd name="connsiteX11" fmla="*/ 383191 w 507517"/>
                <a:gd name="connsiteY11" fmla="*/ 55684 h 216839"/>
                <a:gd name="connsiteX12" fmla="*/ 362188 w 507517"/>
                <a:gd name="connsiteY12" fmla="*/ 60913 h 216839"/>
                <a:gd name="connsiteX13" fmla="*/ 340671 w 507517"/>
                <a:gd name="connsiteY13" fmla="*/ 60913 h 216839"/>
                <a:gd name="connsiteX14" fmla="*/ 320097 w 507517"/>
                <a:gd name="connsiteY14" fmla="*/ 57055 h 216839"/>
                <a:gd name="connsiteX15" fmla="*/ 311525 w 507517"/>
                <a:gd name="connsiteY15" fmla="*/ 47968 h 216839"/>
                <a:gd name="connsiteX16" fmla="*/ 298151 w 507517"/>
                <a:gd name="connsiteY16" fmla="*/ 41796 h 216839"/>
                <a:gd name="connsiteX17" fmla="*/ 285722 w 507517"/>
                <a:gd name="connsiteY17" fmla="*/ 38453 h 216839"/>
                <a:gd name="connsiteX18" fmla="*/ 270891 w 507517"/>
                <a:gd name="connsiteY18" fmla="*/ 35110 h 216839"/>
                <a:gd name="connsiteX19" fmla="*/ 256061 w 507517"/>
                <a:gd name="connsiteY19" fmla="*/ 36996 h 216839"/>
                <a:gd name="connsiteX20" fmla="*/ 244573 w 507517"/>
                <a:gd name="connsiteY20" fmla="*/ 42739 h 216839"/>
                <a:gd name="connsiteX21" fmla="*/ 230257 w 507517"/>
                <a:gd name="connsiteY21" fmla="*/ 38453 h 216839"/>
                <a:gd name="connsiteX22" fmla="*/ 220228 w 507517"/>
                <a:gd name="connsiteY22" fmla="*/ 30823 h 216839"/>
                <a:gd name="connsiteX23" fmla="*/ 218341 w 507517"/>
                <a:gd name="connsiteY23" fmla="*/ 16936 h 216839"/>
                <a:gd name="connsiteX24" fmla="*/ 202568 w 507517"/>
                <a:gd name="connsiteY24" fmla="*/ 12135 h 216839"/>
                <a:gd name="connsiteX25" fmla="*/ 190652 w 507517"/>
                <a:gd name="connsiteY25" fmla="*/ 7335 h 216839"/>
                <a:gd name="connsiteX26" fmla="*/ 180623 w 507517"/>
                <a:gd name="connsiteY26" fmla="*/ 4934 h 216839"/>
                <a:gd name="connsiteX27" fmla="*/ 168707 w 507517"/>
                <a:gd name="connsiteY27" fmla="*/ 134 h 216839"/>
                <a:gd name="connsiteX28" fmla="*/ 162963 w 507517"/>
                <a:gd name="connsiteY28" fmla="*/ 5363 h 216839"/>
                <a:gd name="connsiteX29" fmla="*/ 154391 w 507517"/>
                <a:gd name="connsiteY29" fmla="*/ 11107 h 216839"/>
                <a:gd name="connsiteX30" fmla="*/ 147704 w 507517"/>
                <a:gd name="connsiteY30" fmla="*/ 19251 h 216839"/>
                <a:gd name="connsiteX31" fmla="*/ 153448 w 507517"/>
                <a:gd name="connsiteY31" fmla="*/ 32624 h 216839"/>
                <a:gd name="connsiteX32" fmla="*/ 153019 w 507517"/>
                <a:gd name="connsiteY32" fmla="*/ 42225 h 216839"/>
                <a:gd name="connsiteX33" fmla="*/ 139646 w 507517"/>
                <a:gd name="connsiteY33" fmla="*/ 48911 h 216839"/>
                <a:gd name="connsiteX34" fmla="*/ 128159 w 507517"/>
                <a:gd name="connsiteY34" fmla="*/ 45568 h 216839"/>
                <a:gd name="connsiteX35" fmla="*/ 115214 w 507517"/>
                <a:gd name="connsiteY35" fmla="*/ 46511 h 216839"/>
                <a:gd name="connsiteX36" fmla="*/ 101841 w 507517"/>
                <a:gd name="connsiteY36" fmla="*/ 41282 h 216839"/>
                <a:gd name="connsiteX37" fmla="*/ 96612 w 507517"/>
                <a:gd name="connsiteY37" fmla="*/ 32195 h 216839"/>
                <a:gd name="connsiteX38" fmla="*/ 74152 w 507517"/>
                <a:gd name="connsiteY38" fmla="*/ 28337 h 216839"/>
                <a:gd name="connsiteX39" fmla="*/ 62665 w 507517"/>
                <a:gd name="connsiteY39" fmla="*/ 30223 h 216839"/>
                <a:gd name="connsiteX40" fmla="*/ 51692 w 507517"/>
                <a:gd name="connsiteY40" fmla="*/ 35024 h 216839"/>
                <a:gd name="connsiteX41" fmla="*/ 41148 w 507517"/>
                <a:gd name="connsiteY41" fmla="*/ 42225 h 216839"/>
                <a:gd name="connsiteX42" fmla="*/ 28718 w 507517"/>
                <a:gd name="connsiteY42" fmla="*/ 49340 h 216839"/>
                <a:gd name="connsiteX43" fmla="*/ 13887 w 507517"/>
                <a:gd name="connsiteY43" fmla="*/ 56027 h 216839"/>
                <a:gd name="connsiteX44" fmla="*/ 2915 w 507517"/>
                <a:gd name="connsiteY44" fmla="*/ 60313 h 216839"/>
                <a:gd name="connsiteX45" fmla="*/ 0 w 507517"/>
                <a:gd name="connsiteY45" fmla="*/ 61342 h 216839"/>
                <a:gd name="connsiteX46" fmla="*/ 514 w 507517"/>
                <a:gd name="connsiteY46" fmla="*/ 63313 h 216839"/>
                <a:gd name="connsiteX47" fmla="*/ 12087 w 507517"/>
                <a:gd name="connsiteY47" fmla="*/ 78229 h 216839"/>
                <a:gd name="connsiteX48" fmla="*/ 26660 w 507517"/>
                <a:gd name="connsiteY48" fmla="*/ 86202 h 216839"/>
                <a:gd name="connsiteX49" fmla="*/ 40548 w 507517"/>
                <a:gd name="connsiteY49" fmla="*/ 97432 h 216839"/>
                <a:gd name="connsiteX50" fmla="*/ 49120 w 507517"/>
                <a:gd name="connsiteY50" fmla="*/ 109690 h 216839"/>
                <a:gd name="connsiteX51" fmla="*/ 48092 w 507517"/>
                <a:gd name="connsiteY51" fmla="*/ 125892 h 216839"/>
                <a:gd name="connsiteX52" fmla="*/ 44491 w 507517"/>
                <a:gd name="connsiteY52" fmla="*/ 139094 h 216839"/>
                <a:gd name="connsiteX53" fmla="*/ 80924 w 507517"/>
                <a:gd name="connsiteY53" fmla="*/ 148009 h 216839"/>
                <a:gd name="connsiteX54" fmla="*/ 93097 w 507517"/>
                <a:gd name="connsiteY54" fmla="*/ 155296 h 216839"/>
                <a:gd name="connsiteX55" fmla="*/ 103470 w 507517"/>
                <a:gd name="connsiteY55" fmla="*/ 162583 h 216839"/>
                <a:gd name="connsiteX56" fmla="*/ 115986 w 507517"/>
                <a:gd name="connsiteY56" fmla="*/ 176127 h 216839"/>
                <a:gd name="connsiteX57" fmla="*/ 125330 w 507517"/>
                <a:gd name="connsiteY57" fmla="*/ 192758 h 216839"/>
                <a:gd name="connsiteX58" fmla="*/ 146161 w 507517"/>
                <a:gd name="connsiteY58" fmla="*/ 194815 h 216839"/>
                <a:gd name="connsiteX59" fmla="*/ 184737 w 507517"/>
                <a:gd name="connsiteY59" fmla="*/ 195844 h 216839"/>
                <a:gd name="connsiteX60" fmla="*/ 213884 w 507517"/>
                <a:gd name="connsiteY60" fmla="*/ 202102 h 216839"/>
                <a:gd name="connsiteX61" fmla="*/ 231629 w 507517"/>
                <a:gd name="connsiteY61" fmla="*/ 206303 h 216839"/>
                <a:gd name="connsiteX62" fmla="*/ 248260 w 507517"/>
                <a:gd name="connsiteY62" fmla="*/ 210503 h 216839"/>
                <a:gd name="connsiteX63" fmla="*/ 260775 w 507517"/>
                <a:gd name="connsiteY63" fmla="*/ 216761 h 216839"/>
                <a:gd name="connsiteX64" fmla="*/ 288893 w 507517"/>
                <a:gd name="connsiteY64" fmla="*/ 202188 h 216839"/>
                <a:gd name="connsiteX65" fmla="*/ 325326 w 507517"/>
                <a:gd name="connsiteY65" fmla="*/ 201159 h 216839"/>
                <a:gd name="connsiteX66" fmla="*/ 354473 w 507517"/>
                <a:gd name="connsiteY66" fmla="*/ 188643 h 216839"/>
                <a:gd name="connsiteX67" fmla="*/ 374275 w 507517"/>
                <a:gd name="connsiteY67" fmla="*/ 173041 h 216839"/>
                <a:gd name="connsiteX68" fmla="*/ 370075 w 507517"/>
                <a:gd name="connsiteY68" fmla="*/ 154267 h 216839"/>
                <a:gd name="connsiteX69" fmla="*/ 385677 w 507517"/>
                <a:gd name="connsiteY69" fmla="*/ 150067 h 216839"/>
                <a:gd name="connsiteX70" fmla="*/ 411737 w 507517"/>
                <a:gd name="connsiteY70" fmla="*/ 148009 h 216839"/>
                <a:gd name="connsiteX71" fmla="*/ 435655 w 507517"/>
                <a:gd name="connsiteY71" fmla="*/ 140723 h 216839"/>
                <a:gd name="connsiteX72" fmla="*/ 450228 w 507517"/>
                <a:gd name="connsiteY72" fmla="*/ 127178 h 216839"/>
                <a:gd name="connsiteX73" fmla="*/ 470030 w 507517"/>
                <a:gd name="connsiteY73" fmla="*/ 118863 h 216839"/>
                <a:gd name="connsiteX74" fmla="*/ 490861 w 507517"/>
                <a:gd name="connsiteY74" fmla="*/ 114662 h 216839"/>
                <a:gd name="connsiteX75" fmla="*/ 507492 w 507517"/>
                <a:gd name="connsiteY75" fmla="*/ 112605 h 216839"/>
                <a:gd name="connsiteX76" fmla="*/ 486404 w 507517"/>
                <a:gd name="connsiteY76" fmla="*/ 90745 h 216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07517" h="216839">
                  <a:moveTo>
                    <a:pt x="486404" y="90745"/>
                  </a:moveTo>
                  <a:cubicBezTo>
                    <a:pt x="481174" y="84487"/>
                    <a:pt x="472859" y="87659"/>
                    <a:pt x="470802" y="92802"/>
                  </a:cubicBezTo>
                  <a:cubicBezTo>
                    <a:pt x="468744" y="98032"/>
                    <a:pt x="464544" y="90745"/>
                    <a:pt x="455200" y="90745"/>
                  </a:cubicBezTo>
                  <a:cubicBezTo>
                    <a:pt x="445856" y="90745"/>
                    <a:pt x="444827" y="95974"/>
                    <a:pt x="438569" y="89716"/>
                  </a:cubicBezTo>
                  <a:cubicBezTo>
                    <a:pt x="432311" y="83458"/>
                    <a:pt x="440627" y="81401"/>
                    <a:pt x="440627" y="81401"/>
                  </a:cubicBezTo>
                  <a:lnTo>
                    <a:pt x="441655" y="73086"/>
                  </a:lnTo>
                  <a:lnTo>
                    <a:pt x="454599" y="47197"/>
                  </a:lnTo>
                  <a:cubicBezTo>
                    <a:pt x="450913" y="45654"/>
                    <a:pt x="445513" y="45054"/>
                    <a:pt x="442941" y="46082"/>
                  </a:cubicBezTo>
                  <a:cubicBezTo>
                    <a:pt x="439083" y="47540"/>
                    <a:pt x="429996" y="46597"/>
                    <a:pt x="429054" y="43253"/>
                  </a:cubicBezTo>
                  <a:cubicBezTo>
                    <a:pt x="428111" y="39910"/>
                    <a:pt x="412766" y="39396"/>
                    <a:pt x="408994" y="42311"/>
                  </a:cubicBezTo>
                  <a:cubicBezTo>
                    <a:pt x="405136" y="45139"/>
                    <a:pt x="396564" y="47540"/>
                    <a:pt x="396135" y="50883"/>
                  </a:cubicBezTo>
                  <a:cubicBezTo>
                    <a:pt x="395621" y="54226"/>
                    <a:pt x="386620" y="53283"/>
                    <a:pt x="383191" y="55684"/>
                  </a:cubicBezTo>
                  <a:cubicBezTo>
                    <a:pt x="379847" y="58084"/>
                    <a:pt x="362617" y="59027"/>
                    <a:pt x="362188" y="60913"/>
                  </a:cubicBezTo>
                  <a:cubicBezTo>
                    <a:pt x="361674" y="62799"/>
                    <a:pt x="343586" y="63313"/>
                    <a:pt x="340671" y="60913"/>
                  </a:cubicBezTo>
                  <a:cubicBezTo>
                    <a:pt x="337757" y="58512"/>
                    <a:pt x="321983" y="60913"/>
                    <a:pt x="320097" y="57055"/>
                  </a:cubicBezTo>
                  <a:cubicBezTo>
                    <a:pt x="318211" y="53283"/>
                    <a:pt x="311525" y="51312"/>
                    <a:pt x="311525" y="47968"/>
                  </a:cubicBezTo>
                  <a:cubicBezTo>
                    <a:pt x="311525" y="44625"/>
                    <a:pt x="299609" y="44625"/>
                    <a:pt x="298151" y="41796"/>
                  </a:cubicBezTo>
                  <a:cubicBezTo>
                    <a:pt x="296694" y="38967"/>
                    <a:pt x="287179" y="37510"/>
                    <a:pt x="285722" y="38453"/>
                  </a:cubicBezTo>
                  <a:cubicBezTo>
                    <a:pt x="284264" y="39396"/>
                    <a:pt x="273720" y="35538"/>
                    <a:pt x="270891" y="35110"/>
                  </a:cubicBezTo>
                  <a:cubicBezTo>
                    <a:pt x="268062" y="34595"/>
                    <a:pt x="258975" y="36996"/>
                    <a:pt x="256061" y="36996"/>
                  </a:cubicBezTo>
                  <a:cubicBezTo>
                    <a:pt x="253231" y="36996"/>
                    <a:pt x="247917" y="42225"/>
                    <a:pt x="244573" y="42739"/>
                  </a:cubicBezTo>
                  <a:cubicBezTo>
                    <a:pt x="241230" y="43253"/>
                    <a:pt x="232143" y="36996"/>
                    <a:pt x="230257" y="38453"/>
                  </a:cubicBezTo>
                  <a:cubicBezTo>
                    <a:pt x="228372" y="39910"/>
                    <a:pt x="222628" y="33652"/>
                    <a:pt x="220228" y="30823"/>
                  </a:cubicBezTo>
                  <a:cubicBezTo>
                    <a:pt x="217827" y="27909"/>
                    <a:pt x="220228" y="19851"/>
                    <a:pt x="218341" y="16936"/>
                  </a:cubicBezTo>
                  <a:cubicBezTo>
                    <a:pt x="216456" y="14021"/>
                    <a:pt x="205912" y="14021"/>
                    <a:pt x="202568" y="12135"/>
                  </a:cubicBezTo>
                  <a:cubicBezTo>
                    <a:pt x="199225" y="10249"/>
                    <a:pt x="193996" y="7335"/>
                    <a:pt x="190652" y="7335"/>
                  </a:cubicBezTo>
                  <a:cubicBezTo>
                    <a:pt x="187309" y="7335"/>
                    <a:pt x="182080" y="6392"/>
                    <a:pt x="180623" y="4934"/>
                  </a:cubicBezTo>
                  <a:cubicBezTo>
                    <a:pt x="179165" y="3477"/>
                    <a:pt x="172050" y="1077"/>
                    <a:pt x="168707" y="134"/>
                  </a:cubicBezTo>
                  <a:cubicBezTo>
                    <a:pt x="165363" y="-809"/>
                    <a:pt x="164849" y="3477"/>
                    <a:pt x="162963" y="5363"/>
                  </a:cubicBezTo>
                  <a:cubicBezTo>
                    <a:pt x="161077" y="7249"/>
                    <a:pt x="155334" y="7763"/>
                    <a:pt x="154391" y="11107"/>
                  </a:cubicBezTo>
                  <a:cubicBezTo>
                    <a:pt x="153448" y="14450"/>
                    <a:pt x="146761" y="15393"/>
                    <a:pt x="147704" y="19251"/>
                  </a:cubicBezTo>
                  <a:cubicBezTo>
                    <a:pt x="148647" y="23022"/>
                    <a:pt x="151047" y="30738"/>
                    <a:pt x="153448" y="32624"/>
                  </a:cubicBezTo>
                  <a:cubicBezTo>
                    <a:pt x="155848" y="34510"/>
                    <a:pt x="154391" y="40253"/>
                    <a:pt x="153019" y="42225"/>
                  </a:cubicBezTo>
                  <a:cubicBezTo>
                    <a:pt x="151562" y="44111"/>
                    <a:pt x="141532" y="45568"/>
                    <a:pt x="139646" y="48911"/>
                  </a:cubicBezTo>
                  <a:cubicBezTo>
                    <a:pt x="137760" y="52255"/>
                    <a:pt x="132960" y="48397"/>
                    <a:pt x="128159" y="45568"/>
                  </a:cubicBezTo>
                  <a:cubicBezTo>
                    <a:pt x="123358" y="42739"/>
                    <a:pt x="117614" y="44625"/>
                    <a:pt x="115214" y="46511"/>
                  </a:cubicBezTo>
                  <a:cubicBezTo>
                    <a:pt x="112814" y="48397"/>
                    <a:pt x="104241" y="41710"/>
                    <a:pt x="101841" y="41282"/>
                  </a:cubicBezTo>
                  <a:cubicBezTo>
                    <a:pt x="99441" y="40853"/>
                    <a:pt x="99012" y="31681"/>
                    <a:pt x="96612" y="32195"/>
                  </a:cubicBezTo>
                  <a:cubicBezTo>
                    <a:pt x="94212" y="32624"/>
                    <a:pt x="77495" y="29280"/>
                    <a:pt x="74152" y="28337"/>
                  </a:cubicBezTo>
                  <a:cubicBezTo>
                    <a:pt x="70809" y="27394"/>
                    <a:pt x="63608" y="27823"/>
                    <a:pt x="62665" y="30223"/>
                  </a:cubicBezTo>
                  <a:cubicBezTo>
                    <a:pt x="61722" y="32624"/>
                    <a:pt x="53064" y="32109"/>
                    <a:pt x="51692" y="35024"/>
                  </a:cubicBezTo>
                  <a:cubicBezTo>
                    <a:pt x="50235" y="37938"/>
                    <a:pt x="43548" y="39310"/>
                    <a:pt x="41148" y="42225"/>
                  </a:cubicBezTo>
                  <a:cubicBezTo>
                    <a:pt x="38748" y="45054"/>
                    <a:pt x="30604" y="45054"/>
                    <a:pt x="28718" y="49340"/>
                  </a:cubicBezTo>
                  <a:cubicBezTo>
                    <a:pt x="26832" y="53626"/>
                    <a:pt x="16802" y="55598"/>
                    <a:pt x="13887" y="56027"/>
                  </a:cubicBezTo>
                  <a:cubicBezTo>
                    <a:pt x="11058" y="56541"/>
                    <a:pt x="3343" y="57913"/>
                    <a:pt x="2915" y="60313"/>
                  </a:cubicBezTo>
                  <a:cubicBezTo>
                    <a:pt x="2743" y="61342"/>
                    <a:pt x="1543" y="61513"/>
                    <a:pt x="0" y="61342"/>
                  </a:cubicBezTo>
                  <a:cubicBezTo>
                    <a:pt x="172" y="62027"/>
                    <a:pt x="343" y="62542"/>
                    <a:pt x="514" y="63313"/>
                  </a:cubicBezTo>
                  <a:cubicBezTo>
                    <a:pt x="2486" y="74200"/>
                    <a:pt x="7115" y="73857"/>
                    <a:pt x="12087" y="78229"/>
                  </a:cubicBezTo>
                  <a:cubicBezTo>
                    <a:pt x="17059" y="82516"/>
                    <a:pt x="21345" y="85859"/>
                    <a:pt x="26660" y="86202"/>
                  </a:cubicBezTo>
                  <a:cubicBezTo>
                    <a:pt x="31975" y="86545"/>
                    <a:pt x="39862" y="92802"/>
                    <a:pt x="40548" y="97432"/>
                  </a:cubicBezTo>
                  <a:cubicBezTo>
                    <a:pt x="41234" y="102061"/>
                    <a:pt x="46206" y="107376"/>
                    <a:pt x="49120" y="109690"/>
                  </a:cubicBezTo>
                  <a:cubicBezTo>
                    <a:pt x="52121" y="112005"/>
                    <a:pt x="48092" y="119977"/>
                    <a:pt x="48092" y="125892"/>
                  </a:cubicBezTo>
                  <a:cubicBezTo>
                    <a:pt x="48092" y="131807"/>
                    <a:pt x="40805" y="133179"/>
                    <a:pt x="44491" y="139094"/>
                  </a:cubicBezTo>
                  <a:cubicBezTo>
                    <a:pt x="48092" y="145009"/>
                    <a:pt x="73638" y="148009"/>
                    <a:pt x="80924" y="148009"/>
                  </a:cubicBezTo>
                  <a:cubicBezTo>
                    <a:pt x="88211" y="148009"/>
                    <a:pt x="90868" y="154953"/>
                    <a:pt x="93097" y="155296"/>
                  </a:cubicBezTo>
                  <a:cubicBezTo>
                    <a:pt x="97641" y="156068"/>
                    <a:pt x="98326" y="161554"/>
                    <a:pt x="103470" y="162583"/>
                  </a:cubicBezTo>
                  <a:cubicBezTo>
                    <a:pt x="108699" y="163611"/>
                    <a:pt x="113843" y="166783"/>
                    <a:pt x="115986" y="176127"/>
                  </a:cubicBezTo>
                  <a:cubicBezTo>
                    <a:pt x="118043" y="185471"/>
                    <a:pt x="124301" y="188643"/>
                    <a:pt x="125330" y="192758"/>
                  </a:cubicBezTo>
                  <a:cubicBezTo>
                    <a:pt x="126359" y="196959"/>
                    <a:pt x="137846" y="193786"/>
                    <a:pt x="146161" y="194815"/>
                  </a:cubicBezTo>
                  <a:cubicBezTo>
                    <a:pt x="154477" y="195844"/>
                    <a:pt x="178480" y="194815"/>
                    <a:pt x="184737" y="195844"/>
                  </a:cubicBezTo>
                  <a:cubicBezTo>
                    <a:pt x="190995" y="196873"/>
                    <a:pt x="205568" y="195844"/>
                    <a:pt x="213884" y="202102"/>
                  </a:cubicBezTo>
                  <a:cubicBezTo>
                    <a:pt x="222199" y="208360"/>
                    <a:pt x="226400" y="203131"/>
                    <a:pt x="231629" y="206303"/>
                  </a:cubicBezTo>
                  <a:cubicBezTo>
                    <a:pt x="236858" y="209388"/>
                    <a:pt x="240973" y="211532"/>
                    <a:pt x="248260" y="210503"/>
                  </a:cubicBezTo>
                  <a:cubicBezTo>
                    <a:pt x="255546" y="209474"/>
                    <a:pt x="255546" y="215732"/>
                    <a:pt x="260775" y="216761"/>
                  </a:cubicBezTo>
                  <a:cubicBezTo>
                    <a:pt x="266004" y="217790"/>
                    <a:pt x="275349" y="208446"/>
                    <a:pt x="288893" y="202188"/>
                  </a:cubicBezTo>
                  <a:cubicBezTo>
                    <a:pt x="302438" y="195930"/>
                    <a:pt x="318040" y="200130"/>
                    <a:pt x="325326" y="201159"/>
                  </a:cubicBezTo>
                  <a:cubicBezTo>
                    <a:pt x="332613" y="202188"/>
                    <a:pt x="346158" y="198073"/>
                    <a:pt x="354473" y="188643"/>
                  </a:cubicBezTo>
                  <a:cubicBezTo>
                    <a:pt x="362788" y="179299"/>
                    <a:pt x="373246" y="181357"/>
                    <a:pt x="374275" y="173041"/>
                  </a:cubicBezTo>
                  <a:cubicBezTo>
                    <a:pt x="375304" y="164726"/>
                    <a:pt x="365960" y="161554"/>
                    <a:pt x="370075" y="154267"/>
                  </a:cubicBezTo>
                  <a:cubicBezTo>
                    <a:pt x="374275" y="146981"/>
                    <a:pt x="381562" y="148009"/>
                    <a:pt x="385677" y="150067"/>
                  </a:cubicBezTo>
                  <a:cubicBezTo>
                    <a:pt x="389791" y="152124"/>
                    <a:pt x="401279" y="155296"/>
                    <a:pt x="411737" y="148009"/>
                  </a:cubicBezTo>
                  <a:cubicBezTo>
                    <a:pt x="422110" y="140723"/>
                    <a:pt x="426310" y="141752"/>
                    <a:pt x="435655" y="140723"/>
                  </a:cubicBezTo>
                  <a:cubicBezTo>
                    <a:pt x="444998" y="139694"/>
                    <a:pt x="443970" y="133436"/>
                    <a:pt x="450228" y="127178"/>
                  </a:cubicBezTo>
                  <a:cubicBezTo>
                    <a:pt x="456486" y="120920"/>
                    <a:pt x="463772" y="118863"/>
                    <a:pt x="470030" y="118863"/>
                  </a:cubicBezTo>
                  <a:cubicBezTo>
                    <a:pt x="476288" y="118863"/>
                    <a:pt x="484603" y="112605"/>
                    <a:pt x="490861" y="114662"/>
                  </a:cubicBezTo>
                  <a:cubicBezTo>
                    <a:pt x="497119" y="116720"/>
                    <a:pt x="506463" y="117748"/>
                    <a:pt x="507492" y="112605"/>
                  </a:cubicBezTo>
                  <a:cubicBezTo>
                    <a:pt x="508263" y="107462"/>
                    <a:pt x="491547" y="97003"/>
                    <a:pt x="486404" y="9074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7" name="Freeform 146">
              <a:extLst>
                <a:ext uri="{FF2B5EF4-FFF2-40B4-BE49-F238E27FC236}">
                  <a16:creationId xmlns:a16="http://schemas.microsoft.com/office/drawing/2014/main" id="{B63ABA1F-1C18-E260-8DD9-BBF83F92295A}"/>
                </a:ext>
              </a:extLst>
            </p:cNvPr>
            <p:cNvSpPr/>
            <p:nvPr/>
          </p:nvSpPr>
          <p:spPr>
            <a:xfrm>
              <a:off x="6479362" y="3828084"/>
              <a:ext cx="8401" cy="22168"/>
            </a:xfrm>
            <a:custGeom>
              <a:avLst/>
              <a:gdLst>
                <a:gd name="connsiteX0" fmla="*/ 3429 w 8401"/>
                <a:gd name="connsiteY0" fmla="*/ 223 h 22168"/>
                <a:gd name="connsiteX1" fmla="*/ 0 w 8401"/>
                <a:gd name="connsiteY1" fmla="*/ 11881 h 22168"/>
                <a:gd name="connsiteX2" fmla="*/ 6001 w 8401"/>
                <a:gd name="connsiteY2" fmla="*/ 22169 h 22168"/>
                <a:gd name="connsiteX3" fmla="*/ 7801 w 8401"/>
                <a:gd name="connsiteY3" fmla="*/ 3223 h 22168"/>
                <a:gd name="connsiteX4" fmla="*/ 8401 w 8401"/>
                <a:gd name="connsiteY4" fmla="*/ 51 h 22168"/>
                <a:gd name="connsiteX5" fmla="*/ 3429 w 8401"/>
                <a:gd name="connsiteY5" fmla="*/ 223 h 2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01" h="22168">
                  <a:moveTo>
                    <a:pt x="3429" y="223"/>
                  </a:moveTo>
                  <a:cubicBezTo>
                    <a:pt x="1029" y="1166"/>
                    <a:pt x="0" y="10424"/>
                    <a:pt x="0" y="11881"/>
                  </a:cubicBezTo>
                  <a:cubicBezTo>
                    <a:pt x="0" y="12910"/>
                    <a:pt x="1543" y="17625"/>
                    <a:pt x="6001" y="22169"/>
                  </a:cubicBezTo>
                  <a:cubicBezTo>
                    <a:pt x="6858" y="15053"/>
                    <a:pt x="7115" y="5795"/>
                    <a:pt x="7801" y="3223"/>
                  </a:cubicBezTo>
                  <a:cubicBezTo>
                    <a:pt x="7972" y="2537"/>
                    <a:pt x="8144" y="1423"/>
                    <a:pt x="8401" y="51"/>
                  </a:cubicBezTo>
                  <a:cubicBezTo>
                    <a:pt x="5915" y="-34"/>
                    <a:pt x="4115" y="-34"/>
                    <a:pt x="3429" y="223"/>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7403613D-E286-AF7C-A18B-78C16C4F47CB}"/>
                </a:ext>
              </a:extLst>
            </p:cNvPr>
            <p:cNvSpPr/>
            <p:nvPr/>
          </p:nvSpPr>
          <p:spPr>
            <a:xfrm>
              <a:off x="6465560" y="3814076"/>
              <a:ext cx="23488" cy="67551"/>
            </a:xfrm>
            <a:custGeom>
              <a:avLst/>
              <a:gdLst>
                <a:gd name="connsiteX0" fmla="*/ 10887 w 23488"/>
                <a:gd name="connsiteY0" fmla="*/ 66608 h 67551"/>
                <a:gd name="connsiteX1" fmla="*/ 12602 w 23488"/>
                <a:gd name="connsiteY1" fmla="*/ 67551 h 67551"/>
                <a:gd name="connsiteX2" fmla="*/ 17745 w 23488"/>
                <a:gd name="connsiteY2" fmla="*/ 44148 h 67551"/>
                <a:gd name="connsiteX3" fmla="*/ 19803 w 23488"/>
                <a:gd name="connsiteY3" fmla="*/ 36262 h 67551"/>
                <a:gd name="connsiteX4" fmla="*/ 13802 w 23488"/>
                <a:gd name="connsiteY4" fmla="*/ 25975 h 67551"/>
                <a:gd name="connsiteX5" fmla="*/ 17231 w 23488"/>
                <a:gd name="connsiteY5" fmla="*/ 14316 h 67551"/>
                <a:gd name="connsiteX6" fmla="*/ 22117 w 23488"/>
                <a:gd name="connsiteY6" fmla="*/ 14230 h 67551"/>
                <a:gd name="connsiteX7" fmla="*/ 23489 w 23488"/>
                <a:gd name="connsiteY7" fmla="*/ 3514 h 67551"/>
                <a:gd name="connsiteX8" fmla="*/ 15345 w 23488"/>
                <a:gd name="connsiteY8" fmla="*/ 0 h 67551"/>
                <a:gd name="connsiteX9" fmla="*/ 12773 w 23488"/>
                <a:gd name="connsiteY9" fmla="*/ 7544 h 67551"/>
                <a:gd name="connsiteX10" fmla="*/ 0 w 23488"/>
                <a:gd name="connsiteY10" fmla="*/ 36347 h 67551"/>
                <a:gd name="connsiteX11" fmla="*/ 11573 w 23488"/>
                <a:gd name="connsiteY11" fmla="*/ 64808 h 67551"/>
                <a:gd name="connsiteX12" fmla="*/ 10887 w 23488"/>
                <a:gd name="connsiteY12" fmla="*/ 66608 h 6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88" h="67551">
                  <a:moveTo>
                    <a:pt x="10887" y="66608"/>
                  </a:moveTo>
                  <a:cubicBezTo>
                    <a:pt x="11402" y="66951"/>
                    <a:pt x="12002" y="67208"/>
                    <a:pt x="12602" y="67551"/>
                  </a:cubicBezTo>
                  <a:cubicBezTo>
                    <a:pt x="13973" y="57864"/>
                    <a:pt x="16031" y="46463"/>
                    <a:pt x="17745" y="44148"/>
                  </a:cubicBezTo>
                  <a:cubicBezTo>
                    <a:pt x="18688" y="42863"/>
                    <a:pt x="19374" y="39862"/>
                    <a:pt x="19803" y="36262"/>
                  </a:cubicBezTo>
                  <a:cubicBezTo>
                    <a:pt x="15345" y="31718"/>
                    <a:pt x="13802" y="27003"/>
                    <a:pt x="13802" y="25975"/>
                  </a:cubicBezTo>
                  <a:cubicBezTo>
                    <a:pt x="13802" y="24517"/>
                    <a:pt x="14745" y="15259"/>
                    <a:pt x="17231" y="14316"/>
                  </a:cubicBezTo>
                  <a:cubicBezTo>
                    <a:pt x="17917" y="14059"/>
                    <a:pt x="19717" y="14059"/>
                    <a:pt x="22117" y="14230"/>
                  </a:cubicBezTo>
                  <a:cubicBezTo>
                    <a:pt x="22546" y="11316"/>
                    <a:pt x="23060" y="7201"/>
                    <a:pt x="23489" y="3514"/>
                  </a:cubicBezTo>
                  <a:lnTo>
                    <a:pt x="15345" y="0"/>
                  </a:lnTo>
                  <a:cubicBezTo>
                    <a:pt x="14145" y="2657"/>
                    <a:pt x="13116" y="5229"/>
                    <a:pt x="12773" y="7544"/>
                  </a:cubicBezTo>
                  <a:cubicBezTo>
                    <a:pt x="11402" y="16202"/>
                    <a:pt x="3772" y="30432"/>
                    <a:pt x="0" y="36347"/>
                  </a:cubicBezTo>
                  <a:lnTo>
                    <a:pt x="11573" y="64808"/>
                  </a:lnTo>
                  <a:lnTo>
                    <a:pt x="10887" y="66608"/>
                  </a:ln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9" name="Freeform 148">
              <a:extLst>
                <a:ext uri="{FF2B5EF4-FFF2-40B4-BE49-F238E27FC236}">
                  <a16:creationId xmlns:a16="http://schemas.microsoft.com/office/drawing/2014/main" id="{4F2DE846-E7C9-C13F-E2D9-A422BDDB8263}"/>
                </a:ext>
              </a:extLst>
            </p:cNvPr>
            <p:cNvSpPr/>
            <p:nvPr/>
          </p:nvSpPr>
          <p:spPr>
            <a:xfrm>
              <a:off x="6478247" y="3812962"/>
              <a:ext cx="68322" cy="74877"/>
            </a:xfrm>
            <a:custGeom>
              <a:avLst/>
              <a:gdLst>
                <a:gd name="connsiteX0" fmla="*/ 63094 w 68322"/>
                <a:gd name="connsiteY0" fmla="*/ 0 h 74877"/>
                <a:gd name="connsiteX1" fmla="*/ 42434 w 68322"/>
                <a:gd name="connsiteY1" fmla="*/ 9773 h 74877"/>
                <a:gd name="connsiteX2" fmla="*/ 27089 w 68322"/>
                <a:gd name="connsiteY2" fmla="*/ 18088 h 74877"/>
                <a:gd name="connsiteX3" fmla="*/ 12430 w 68322"/>
                <a:gd name="connsiteY3" fmla="*/ 10458 h 74877"/>
                <a:gd name="connsiteX4" fmla="*/ 11144 w 68322"/>
                <a:gd name="connsiteY4" fmla="*/ 4715 h 74877"/>
                <a:gd name="connsiteX5" fmla="*/ 10887 w 68322"/>
                <a:gd name="connsiteY5" fmla="*/ 4543 h 74877"/>
                <a:gd name="connsiteX6" fmla="*/ 9001 w 68322"/>
                <a:gd name="connsiteY6" fmla="*/ 18431 h 74877"/>
                <a:gd name="connsiteX7" fmla="*/ 5144 w 68322"/>
                <a:gd name="connsiteY7" fmla="*/ 45177 h 74877"/>
                <a:gd name="connsiteX8" fmla="*/ 0 w 68322"/>
                <a:gd name="connsiteY8" fmla="*/ 68580 h 74877"/>
                <a:gd name="connsiteX9" fmla="*/ 14402 w 68322"/>
                <a:gd name="connsiteY9" fmla="*/ 74838 h 74877"/>
                <a:gd name="connsiteX10" fmla="*/ 27175 w 68322"/>
                <a:gd name="connsiteY10" fmla="*/ 65237 h 74877"/>
                <a:gd name="connsiteX11" fmla="*/ 37376 w 68322"/>
                <a:gd name="connsiteY11" fmla="*/ 60779 h 74877"/>
                <a:gd name="connsiteX12" fmla="*/ 46977 w 68322"/>
                <a:gd name="connsiteY12" fmla="*/ 53149 h 74877"/>
                <a:gd name="connsiteX13" fmla="*/ 34890 w 68322"/>
                <a:gd name="connsiteY13" fmla="*/ 39176 h 74877"/>
                <a:gd name="connsiteX14" fmla="*/ 50835 w 68322"/>
                <a:gd name="connsiteY14" fmla="*/ 28975 h 74877"/>
                <a:gd name="connsiteX15" fmla="*/ 67466 w 68322"/>
                <a:gd name="connsiteY15" fmla="*/ 23917 h 74877"/>
                <a:gd name="connsiteX16" fmla="*/ 68323 w 68322"/>
                <a:gd name="connsiteY16" fmla="*/ 23917 h 74877"/>
                <a:gd name="connsiteX17" fmla="*/ 64551 w 68322"/>
                <a:gd name="connsiteY17" fmla="*/ 8058 h 74877"/>
                <a:gd name="connsiteX18" fmla="*/ 63094 w 68322"/>
                <a:gd name="connsiteY18" fmla="*/ 0 h 7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22" h="74877">
                  <a:moveTo>
                    <a:pt x="63094" y="0"/>
                  </a:moveTo>
                  <a:cubicBezTo>
                    <a:pt x="52978" y="5229"/>
                    <a:pt x="44148" y="9515"/>
                    <a:pt x="42434" y="9773"/>
                  </a:cubicBezTo>
                  <a:cubicBezTo>
                    <a:pt x="37976" y="10458"/>
                    <a:pt x="27089" y="18088"/>
                    <a:pt x="27089" y="18088"/>
                  </a:cubicBezTo>
                  <a:lnTo>
                    <a:pt x="12430" y="10458"/>
                  </a:lnTo>
                  <a:lnTo>
                    <a:pt x="11144" y="4715"/>
                  </a:lnTo>
                  <a:lnTo>
                    <a:pt x="10887" y="4543"/>
                  </a:lnTo>
                  <a:cubicBezTo>
                    <a:pt x="10287" y="10030"/>
                    <a:pt x="9516" y="16459"/>
                    <a:pt x="9001" y="18431"/>
                  </a:cubicBezTo>
                  <a:cubicBezTo>
                    <a:pt x="8058" y="22289"/>
                    <a:pt x="8058" y="41405"/>
                    <a:pt x="5144" y="45177"/>
                  </a:cubicBezTo>
                  <a:cubicBezTo>
                    <a:pt x="3429" y="47491"/>
                    <a:pt x="1286" y="58893"/>
                    <a:pt x="0" y="68580"/>
                  </a:cubicBezTo>
                  <a:cubicBezTo>
                    <a:pt x="5315" y="71495"/>
                    <a:pt x="11402" y="74495"/>
                    <a:pt x="14402" y="74838"/>
                  </a:cubicBezTo>
                  <a:cubicBezTo>
                    <a:pt x="20145" y="75438"/>
                    <a:pt x="27175" y="69094"/>
                    <a:pt x="27175" y="65237"/>
                  </a:cubicBezTo>
                  <a:cubicBezTo>
                    <a:pt x="27175" y="61379"/>
                    <a:pt x="32318" y="60779"/>
                    <a:pt x="37376" y="60779"/>
                  </a:cubicBezTo>
                  <a:cubicBezTo>
                    <a:pt x="42520" y="60779"/>
                    <a:pt x="43120" y="55035"/>
                    <a:pt x="46977" y="53149"/>
                  </a:cubicBezTo>
                  <a:cubicBezTo>
                    <a:pt x="50835" y="51263"/>
                    <a:pt x="38662" y="40376"/>
                    <a:pt x="34890" y="39176"/>
                  </a:cubicBezTo>
                  <a:cubicBezTo>
                    <a:pt x="31032" y="37890"/>
                    <a:pt x="38062" y="29575"/>
                    <a:pt x="50835" y="28975"/>
                  </a:cubicBezTo>
                  <a:cubicBezTo>
                    <a:pt x="63608" y="28375"/>
                    <a:pt x="60436" y="23917"/>
                    <a:pt x="67466" y="23917"/>
                  </a:cubicBezTo>
                  <a:cubicBezTo>
                    <a:pt x="67809" y="23917"/>
                    <a:pt x="68066" y="23917"/>
                    <a:pt x="68323" y="23917"/>
                  </a:cubicBezTo>
                  <a:cubicBezTo>
                    <a:pt x="67123" y="18345"/>
                    <a:pt x="65580" y="11573"/>
                    <a:pt x="64551" y="8058"/>
                  </a:cubicBezTo>
                  <a:cubicBezTo>
                    <a:pt x="63779" y="5829"/>
                    <a:pt x="63351" y="2915"/>
                    <a:pt x="63094" y="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0" name="Freeform 149">
              <a:extLst>
                <a:ext uri="{FF2B5EF4-FFF2-40B4-BE49-F238E27FC236}">
                  <a16:creationId xmlns:a16="http://schemas.microsoft.com/office/drawing/2014/main" id="{ADEAD8EE-AA47-A3A5-CDE0-D99A874306EE}"/>
                </a:ext>
              </a:extLst>
            </p:cNvPr>
            <p:cNvSpPr/>
            <p:nvPr/>
          </p:nvSpPr>
          <p:spPr>
            <a:xfrm>
              <a:off x="7043485" y="3629504"/>
              <a:ext cx="176198" cy="74261"/>
            </a:xfrm>
            <a:custGeom>
              <a:avLst/>
              <a:gdLst>
                <a:gd name="connsiteX0" fmla="*/ 162568 w 176198"/>
                <a:gd name="connsiteY0" fmla="*/ 13551 h 74261"/>
                <a:gd name="connsiteX1" fmla="*/ 147309 w 176198"/>
                <a:gd name="connsiteY1" fmla="*/ 9264 h 74261"/>
                <a:gd name="connsiteX2" fmla="*/ 105732 w 176198"/>
                <a:gd name="connsiteY2" fmla="*/ 6864 h 74261"/>
                <a:gd name="connsiteX3" fmla="*/ 84215 w 176198"/>
                <a:gd name="connsiteY3" fmla="*/ 692 h 74261"/>
                <a:gd name="connsiteX4" fmla="*/ 67499 w 176198"/>
                <a:gd name="connsiteY4" fmla="*/ 7378 h 74261"/>
                <a:gd name="connsiteX5" fmla="*/ 53183 w 176198"/>
                <a:gd name="connsiteY5" fmla="*/ 9779 h 74261"/>
                <a:gd name="connsiteX6" fmla="*/ 31237 w 176198"/>
                <a:gd name="connsiteY6" fmla="*/ 10293 h 74261"/>
                <a:gd name="connsiteX7" fmla="*/ 21207 w 176198"/>
                <a:gd name="connsiteY7" fmla="*/ 21266 h 74261"/>
                <a:gd name="connsiteX8" fmla="*/ 16321 w 176198"/>
                <a:gd name="connsiteY8" fmla="*/ 30267 h 74261"/>
                <a:gd name="connsiteX9" fmla="*/ 22322 w 176198"/>
                <a:gd name="connsiteY9" fmla="*/ 35668 h 74261"/>
                <a:gd name="connsiteX10" fmla="*/ 35095 w 176198"/>
                <a:gd name="connsiteY10" fmla="*/ 34982 h 74261"/>
                <a:gd name="connsiteX11" fmla="*/ 57469 w 176198"/>
                <a:gd name="connsiteY11" fmla="*/ 45183 h 74261"/>
                <a:gd name="connsiteX12" fmla="*/ 50439 w 176198"/>
                <a:gd name="connsiteY12" fmla="*/ 53499 h 74261"/>
                <a:gd name="connsiteX13" fmla="*/ 35095 w 176198"/>
                <a:gd name="connsiteY13" fmla="*/ 56070 h 74261"/>
                <a:gd name="connsiteX14" fmla="*/ 11521 w 176198"/>
                <a:gd name="connsiteY14" fmla="*/ 59242 h 74261"/>
                <a:gd name="connsiteX15" fmla="*/ 33 w 176198"/>
                <a:gd name="connsiteY15" fmla="*/ 68843 h 74261"/>
                <a:gd name="connsiteX16" fmla="*/ 23008 w 176198"/>
                <a:gd name="connsiteY16" fmla="*/ 70729 h 74261"/>
                <a:gd name="connsiteX17" fmla="*/ 37667 w 176198"/>
                <a:gd name="connsiteY17" fmla="*/ 71329 h 74261"/>
                <a:gd name="connsiteX18" fmla="*/ 51040 w 176198"/>
                <a:gd name="connsiteY18" fmla="*/ 73901 h 74261"/>
                <a:gd name="connsiteX19" fmla="*/ 72128 w 176198"/>
                <a:gd name="connsiteY19" fmla="*/ 72615 h 74261"/>
                <a:gd name="connsiteX20" fmla="*/ 74786 w 176198"/>
                <a:gd name="connsiteY20" fmla="*/ 64643 h 74261"/>
                <a:gd name="connsiteX21" fmla="*/ 81987 w 176198"/>
                <a:gd name="connsiteY21" fmla="*/ 60356 h 74261"/>
                <a:gd name="connsiteX22" fmla="*/ 90902 w 176198"/>
                <a:gd name="connsiteY22" fmla="*/ 54613 h 74261"/>
                <a:gd name="connsiteX23" fmla="*/ 100589 w 176198"/>
                <a:gd name="connsiteY23" fmla="*/ 51355 h 74261"/>
                <a:gd name="connsiteX24" fmla="*/ 110619 w 176198"/>
                <a:gd name="connsiteY24" fmla="*/ 54613 h 74261"/>
                <a:gd name="connsiteX25" fmla="*/ 120306 w 176198"/>
                <a:gd name="connsiteY25" fmla="*/ 48184 h 74261"/>
                <a:gd name="connsiteX26" fmla="*/ 135051 w 176198"/>
                <a:gd name="connsiteY26" fmla="*/ 43897 h 74261"/>
                <a:gd name="connsiteX27" fmla="*/ 147909 w 176198"/>
                <a:gd name="connsiteY27" fmla="*/ 36697 h 74261"/>
                <a:gd name="connsiteX28" fmla="*/ 160425 w 176198"/>
                <a:gd name="connsiteY28" fmla="*/ 29495 h 74261"/>
                <a:gd name="connsiteX29" fmla="*/ 174741 w 176198"/>
                <a:gd name="connsiteY29" fmla="*/ 22295 h 74261"/>
                <a:gd name="connsiteX30" fmla="*/ 176198 w 176198"/>
                <a:gd name="connsiteY30" fmla="*/ 18866 h 74261"/>
                <a:gd name="connsiteX31" fmla="*/ 162568 w 176198"/>
                <a:gd name="connsiteY31" fmla="*/ 13551 h 7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98" h="74261">
                  <a:moveTo>
                    <a:pt x="162568" y="13551"/>
                  </a:moveTo>
                  <a:cubicBezTo>
                    <a:pt x="156396" y="6350"/>
                    <a:pt x="154424" y="11150"/>
                    <a:pt x="147309" y="9264"/>
                  </a:cubicBezTo>
                  <a:cubicBezTo>
                    <a:pt x="140108" y="7378"/>
                    <a:pt x="111476" y="4464"/>
                    <a:pt x="105732" y="6864"/>
                  </a:cubicBezTo>
                  <a:cubicBezTo>
                    <a:pt x="99989" y="9264"/>
                    <a:pt x="88073" y="2578"/>
                    <a:pt x="84215" y="692"/>
                  </a:cubicBezTo>
                  <a:cubicBezTo>
                    <a:pt x="80358" y="-1194"/>
                    <a:pt x="67928" y="692"/>
                    <a:pt x="67499" y="7378"/>
                  </a:cubicBezTo>
                  <a:cubicBezTo>
                    <a:pt x="66985" y="14065"/>
                    <a:pt x="61755" y="14065"/>
                    <a:pt x="53183" y="9779"/>
                  </a:cubicBezTo>
                  <a:cubicBezTo>
                    <a:pt x="44610" y="5493"/>
                    <a:pt x="31666" y="5493"/>
                    <a:pt x="31237" y="10293"/>
                  </a:cubicBezTo>
                  <a:cubicBezTo>
                    <a:pt x="30723" y="15094"/>
                    <a:pt x="24551" y="19809"/>
                    <a:pt x="21207" y="21266"/>
                  </a:cubicBezTo>
                  <a:cubicBezTo>
                    <a:pt x="19921" y="21780"/>
                    <a:pt x="18122" y="25724"/>
                    <a:pt x="16321" y="30267"/>
                  </a:cubicBezTo>
                  <a:cubicBezTo>
                    <a:pt x="18979" y="31296"/>
                    <a:pt x="20607" y="33524"/>
                    <a:pt x="22322" y="35668"/>
                  </a:cubicBezTo>
                  <a:cubicBezTo>
                    <a:pt x="25494" y="39440"/>
                    <a:pt x="33809" y="38840"/>
                    <a:pt x="35095" y="34982"/>
                  </a:cubicBezTo>
                  <a:cubicBezTo>
                    <a:pt x="36381" y="31124"/>
                    <a:pt x="49754" y="38840"/>
                    <a:pt x="57469" y="45183"/>
                  </a:cubicBezTo>
                  <a:cubicBezTo>
                    <a:pt x="65099" y="51613"/>
                    <a:pt x="53612" y="47069"/>
                    <a:pt x="50439" y="53499"/>
                  </a:cubicBezTo>
                  <a:cubicBezTo>
                    <a:pt x="47268" y="59842"/>
                    <a:pt x="37667" y="53499"/>
                    <a:pt x="35095" y="56070"/>
                  </a:cubicBezTo>
                  <a:cubicBezTo>
                    <a:pt x="32523" y="58642"/>
                    <a:pt x="15978" y="59928"/>
                    <a:pt x="11521" y="59242"/>
                  </a:cubicBezTo>
                  <a:cubicBezTo>
                    <a:pt x="7063" y="58642"/>
                    <a:pt x="-567" y="65586"/>
                    <a:pt x="33" y="68843"/>
                  </a:cubicBezTo>
                  <a:cubicBezTo>
                    <a:pt x="719" y="72015"/>
                    <a:pt x="17264" y="66957"/>
                    <a:pt x="23008" y="70729"/>
                  </a:cubicBezTo>
                  <a:cubicBezTo>
                    <a:pt x="28751" y="74587"/>
                    <a:pt x="34495" y="66872"/>
                    <a:pt x="37667" y="71329"/>
                  </a:cubicBezTo>
                  <a:cubicBezTo>
                    <a:pt x="40838" y="75787"/>
                    <a:pt x="47868" y="72615"/>
                    <a:pt x="51040" y="73901"/>
                  </a:cubicBezTo>
                  <a:cubicBezTo>
                    <a:pt x="54211" y="75187"/>
                    <a:pt x="71957" y="72615"/>
                    <a:pt x="72128" y="72615"/>
                  </a:cubicBezTo>
                  <a:cubicBezTo>
                    <a:pt x="74100" y="70301"/>
                    <a:pt x="74786" y="67215"/>
                    <a:pt x="74786" y="64643"/>
                  </a:cubicBezTo>
                  <a:cubicBezTo>
                    <a:pt x="74786" y="60356"/>
                    <a:pt x="78386" y="61385"/>
                    <a:pt x="81987" y="60356"/>
                  </a:cubicBezTo>
                  <a:cubicBezTo>
                    <a:pt x="85587" y="59242"/>
                    <a:pt x="88073" y="54613"/>
                    <a:pt x="90902" y="54613"/>
                  </a:cubicBezTo>
                  <a:cubicBezTo>
                    <a:pt x="93731" y="54613"/>
                    <a:pt x="97760" y="50327"/>
                    <a:pt x="100589" y="51355"/>
                  </a:cubicBezTo>
                  <a:cubicBezTo>
                    <a:pt x="103418" y="52470"/>
                    <a:pt x="107018" y="57442"/>
                    <a:pt x="110619" y="54613"/>
                  </a:cubicBezTo>
                  <a:cubicBezTo>
                    <a:pt x="114219" y="51784"/>
                    <a:pt x="115248" y="54270"/>
                    <a:pt x="120306" y="48184"/>
                  </a:cubicBezTo>
                  <a:cubicBezTo>
                    <a:pt x="125364" y="42097"/>
                    <a:pt x="128535" y="43211"/>
                    <a:pt x="135051" y="43897"/>
                  </a:cubicBezTo>
                  <a:cubicBezTo>
                    <a:pt x="142594" y="44754"/>
                    <a:pt x="145766" y="41068"/>
                    <a:pt x="147909" y="36697"/>
                  </a:cubicBezTo>
                  <a:cubicBezTo>
                    <a:pt x="150052" y="32410"/>
                    <a:pt x="156482" y="32410"/>
                    <a:pt x="160425" y="29495"/>
                  </a:cubicBezTo>
                  <a:cubicBezTo>
                    <a:pt x="164368" y="26667"/>
                    <a:pt x="172255" y="23409"/>
                    <a:pt x="174741" y="22295"/>
                  </a:cubicBezTo>
                  <a:cubicBezTo>
                    <a:pt x="175941" y="21780"/>
                    <a:pt x="176198" y="20494"/>
                    <a:pt x="176198" y="18866"/>
                  </a:cubicBezTo>
                  <a:cubicBezTo>
                    <a:pt x="170369" y="14151"/>
                    <a:pt x="167797" y="19552"/>
                    <a:pt x="162568" y="1355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1" name="Freeform 150">
              <a:extLst>
                <a:ext uri="{FF2B5EF4-FFF2-40B4-BE49-F238E27FC236}">
                  <a16:creationId xmlns:a16="http://schemas.microsoft.com/office/drawing/2014/main" id="{94D7F6EC-F7D8-C7F1-F56C-A1BAC464EB3C}"/>
                </a:ext>
              </a:extLst>
            </p:cNvPr>
            <p:cNvSpPr/>
            <p:nvPr/>
          </p:nvSpPr>
          <p:spPr>
            <a:xfrm>
              <a:off x="6558400" y="3619549"/>
              <a:ext cx="110356" cy="49162"/>
            </a:xfrm>
            <a:custGeom>
              <a:avLst/>
              <a:gdLst>
                <a:gd name="connsiteX0" fmla="*/ 44405 w 110356"/>
                <a:gd name="connsiteY0" fmla="*/ 38765 h 49162"/>
                <a:gd name="connsiteX1" fmla="*/ 55893 w 110356"/>
                <a:gd name="connsiteY1" fmla="*/ 47852 h 49162"/>
                <a:gd name="connsiteX2" fmla="*/ 56579 w 110356"/>
                <a:gd name="connsiteY2" fmla="*/ 48881 h 49162"/>
                <a:gd name="connsiteX3" fmla="*/ 72952 w 110356"/>
                <a:gd name="connsiteY3" fmla="*/ 45537 h 49162"/>
                <a:gd name="connsiteX4" fmla="*/ 87268 w 110356"/>
                <a:gd name="connsiteY4" fmla="*/ 46995 h 49162"/>
                <a:gd name="connsiteX5" fmla="*/ 86411 w 110356"/>
                <a:gd name="connsiteY5" fmla="*/ 43480 h 49162"/>
                <a:gd name="connsiteX6" fmla="*/ 97383 w 110356"/>
                <a:gd name="connsiteY6" fmla="*/ 46823 h 49162"/>
                <a:gd name="connsiteX7" fmla="*/ 109814 w 110356"/>
                <a:gd name="connsiteY7" fmla="*/ 47766 h 49162"/>
                <a:gd name="connsiteX8" fmla="*/ 104585 w 110356"/>
                <a:gd name="connsiteY8" fmla="*/ 40565 h 49162"/>
                <a:gd name="connsiteX9" fmla="*/ 107842 w 110356"/>
                <a:gd name="connsiteY9" fmla="*/ 34650 h 49162"/>
                <a:gd name="connsiteX10" fmla="*/ 97898 w 110356"/>
                <a:gd name="connsiteY10" fmla="*/ 29507 h 49162"/>
                <a:gd name="connsiteX11" fmla="*/ 92840 w 110356"/>
                <a:gd name="connsiteY11" fmla="*/ 19477 h 49162"/>
                <a:gd name="connsiteX12" fmla="*/ 87097 w 110356"/>
                <a:gd name="connsiteY12" fmla="*/ 17334 h 49162"/>
                <a:gd name="connsiteX13" fmla="*/ 70637 w 110356"/>
                <a:gd name="connsiteY13" fmla="*/ 19477 h 49162"/>
                <a:gd name="connsiteX14" fmla="*/ 60608 w 110356"/>
                <a:gd name="connsiteY14" fmla="*/ 14419 h 49162"/>
                <a:gd name="connsiteX15" fmla="*/ 50578 w 110356"/>
                <a:gd name="connsiteY15" fmla="*/ 7990 h 49162"/>
                <a:gd name="connsiteX16" fmla="*/ 25460 w 110356"/>
                <a:gd name="connsiteY16" fmla="*/ 5847 h 49162"/>
                <a:gd name="connsiteX17" fmla="*/ 6086 w 110356"/>
                <a:gd name="connsiteY17" fmla="*/ 103 h 49162"/>
                <a:gd name="connsiteX18" fmla="*/ 0 w 110356"/>
                <a:gd name="connsiteY18" fmla="*/ 2932 h 49162"/>
                <a:gd name="connsiteX19" fmla="*/ 24946 w 110356"/>
                <a:gd name="connsiteY19" fmla="*/ 16820 h 49162"/>
                <a:gd name="connsiteX20" fmla="*/ 31118 w 110356"/>
                <a:gd name="connsiteY20" fmla="*/ 33536 h 49162"/>
                <a:gd name="connsiteX21" fmla="*/ 27432 w 110356"/>
                <a:gd name="connsiteY21" fmla="*/ 39022 h 49162"/>
                <a:gd name="connsiteX22" fmla="*/ 44405 w 110356"/>
                <a:gd name="connsiteY22" fmla="*/ 38765 h 4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0356" h="49162">
                  <a:moveTo>
                    <a:pt x="44405" y="38765"/>
                  </a:moveTo>
                  <a:cubicBezTo>
                    <a:pt x="49635" y="36365"/>
                    <a:pt x="51606" y="42108"/>
                    <a:pt x="55893" y="47852"/>
                  </a:cubicBezTo>
                  <a:cubicBezTo>
                    <a:pt x="56236" y="48280"/>
                    <a:pt x="56407" y="48538"/>
                    <a:pt x="56579" y="48881"/>
                  </a:cubicBezTo>
                  <a:cubicBezTo>
                    <a:pt x="62494" y="47938"/>
                    <a:pt x="66951" y="46309"/>
                    <a:pt x="72952" y="45537"/>
                  </a:cubicBezTo>
                  <a:cubicBezTo>
                    <a:pt x="77238" y="45023"/>
                    <a:pt x="82896" y="45966"/>
                    <a:pt x="87268" y="46995"/>
                  </a:cubicBezTo>
                  <a:cubicBezTo>
                    <a:pt x="86496" y="45623"/>
                    <a:pt x="85982" y="44337"/>
                    <a:pt x="86411" y="43480"/>
                  </a:cubicBezTo>
                  <a:cubicBezTo>
                    <a:pt x="87868" y="40565"/>
                    <a:pt x="94983" y="44423"/>
                    <a:pt x="97383" y="46823"/>
                  </a:cubicBezTo>
                  <a:cubicBezTo>
                    <a:pt x="99784" y="49224"/>
                    <a:pt x="107413" y="50166"/>
                    <a:pt x="109814" y="47766"/>
                  </a:cubicBezTo>
                  <a:cubicBezTo>
                    <a:pt x="112214" y="45366"/>
                    <a:pt x="105956" y="42966"/>
                    <a:pt x="104585" y="40565"/>
                  </a:cubicBezTo>
                  <a:cubicBezTo>
                    <a:pt x="103899" y="39365"/>
                    <a:pt x="105785" y="36879"/>
                    <a:pt x="107842" y="34650"/>
                  </a:cubicBezTo>
                  <a:cubicBezTo>
                    <a:pt x="103727" y="32336"/>
                    <a:pt x="99441" y="29078"/>
                    <a:pt x="97898" y="29507"/>
                  </a:cubicBezTo>
                  <a:cubicBezTo>
                    <a:pt x="95755" y="30193"/>
                    <a:pt x="95755" y="19477"/>
                    <a:pt x="92840" y="19477"/>
                  </a:cubicBezTo>
                  <a:cubicBezTo>
                    <a:pt x="90011" y="19477"/>
                    <a:pt x="90011" y="17334"/>
                    <a:pt x="87097" y="17334"/>
                  </a:cubicBezTo>
                  <a:cubicBezTo>
                    <a:pt x="84268" y="17334"/>
                    <a:pt x="73466" y="17334"/>
                    <a:pt x="70637" y="19477"/>
                  </a:cubicBezTo>
                  <a:cubicBezTo>
                    <a:pt x="67809" y="21620"/>
                    <a:pt x="64208" y="14419"/>
                    <a:pt x="60608" y="14419"/>
                  </a:cubicBezTo>
                  <a:cubicBezTo>
                    <a:pt x="57007" y="14419"/>
                    <a:pt x="52721" y="10819"/>
                    <a:pt x="50578" y="7990"/>
                  </a:cubicBezTo>
                  <a:cubicBezTo>
                    <a:pt x="48435" y="5161"/>
                    <a:pt x="30518" y="9447"/>
                    <a:pt x="25460" y="5847"/>
                  </a:cubicBezTo>
                  <a:cubicBezTo>
                    <a:pt x="20403" y="2246"/>
                    <a:pt x="11144" y="-583"/>
                    <a:pt x="6086" y="103"/>
                  </a:cubicBezTo>
                  <a:cubicBezTo>
                    <a:pt x="4801" y="275"/>
                    <a:pt x="2572" y="1389"/>
                    <a:pt x="0" y="2932"/>
                  </a:cubicBezTo>
                  <a:cubicBezTo>
                    <a:pt x="9430" y="8418"/>
                    <a:pt x="23146" y="6961"/>
                    <a:pt x="24946" y="16820"/>
                  </a:cubicBezTo>
                  <a:cubicBezTo>
                    <a:pt x="27089" y="28307"/>
                    <a:pt x="33519" y="23763"/>
                    <a:pt x="31118" y="33536"/>
                  </a:cubicBezTo>
                  <a:cubicBezTo>
                    <a:pt x="30689" y="35508"/>
                    <a:pt x="29318" y="37308"/>
                    <a:pt x="27432" y="39022"/>
                  </a:cubicBezTo>
                  <a:cubicBezTo>
                    <a:pt x="34976" y="39880"/>
                    <a:pt x="42005" y="39880"/>
                    <a:pt x="44405" y="3876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2" name="Freeform 151">
              <a:extLst>
                <a:ext uri="{FF2B5EF4-FFF2-40B4-BE49-F238E27FC236}">
                  <a16:creationId xmlns:a16="http://schemas.microsoft.com/office/drawing/2014/main" id="{73705625-73FD-3C30-9A67-E3BE14AFB60B}"/>
                </a:ext>
              </a:extLst>
            </p:cNvPr>
            <p:cNvSpPr/>
            <p:nvPr/>
          </p:nvSpPr>
          <p:spPr>
            <a:xfrm>
              <a:off x="6336801" y="3649484"/>
              <a:ext cx="301281" cy="118129"/>
            </a:xfrm>
            <a:custGeom>
              <a:avLst/>
              <a:gdLst>
                <a:gd name="connsiteX0" fmla="*/ 293608 w 301281"/>
                <a:gd name="connsiteY0" fmla="*/ 81953 h 118129"/>
                <a:gd name="connsiteX1" fmla="*/ 293608 w 301281"/>
                <a:gd name="connsiteY1" fmla="*/ 64722 h 118129"/>
                <a:gd name="connsiteX2" fmla="*/ 293008 w 301281"/>
                <a:gd name="connsiteY2" fmla="*/ 51349 h 118129"/>
                <a:gd name="connsiteX3" fmla="*/ 297209 w 301281"/>
                <a:gd name="connsiteY3" fmla="*/ 43034 h 118129"/>
                <a:gd name="connsiteX4" fmla="*/ 294294 w 301281"/>
                <a:gd name="connsiteY4" fmla="*/ 37119 h 118129"/>
                <a:gd name="connsiteX5" fmla="*/ 281864 w 301281"/>
                <a:gd name="connsiteY5" fmla="*/ 31890 h 118129"/>
                <a:gd name="connsiteX6" fmla="*/ 277578 w 301281"/>
                <a:gd name="connsiteY6" fmla="*/ 18002 h 118129"/>
                <a:gd name="connsiteX7" fmla="*/ 266090 w 301281"/>
                <a:gd name="connsiteY7" fmla="*/ 8915 h 118129"/>
                <a:gd name="connsiteX8" fmla="*/ 249203 w 301281"/>
                <a:gd name="connsiteY8" fmla="*/ 9430 h 118129"/>
                <a:gd name="connsiteX9" fmla="*/ 219199 w 301281"/>
                <a:gd name="connsiteY9" fmla="*/ 19459 h 118129"/>
                <a:gd name="connsiteX10" fmla="*/ 190995 w 301281"/>
                <a:gd name="connsiteY10" fmla="*/ 20145 h 118129"/>
                <a:gd name="connsiteX11" fmla="*/ 171879 w 301281"/>
                <a:gd name="connsiteY11" fmla="*/ 13887 h 118129"/>
                <a:gd name="connsiteX12" fmla="*/ 157563 w 301281"/>
                <a:gd name="connsiteY12" fmla="*/ 7458 h 118129"/>
                <a:gd name="connsiteX13" fmla="*/ 133388 w 301281"/>
                <a:gd name="connsiteY13" fmla="*/ 1029 h 118129"/>
                <a:gd name="connsiteX14" fmla="*/ 84353 w 301281"/>
                <a:gd name="connsiteY14" fmla="*/ 16116 h 118129"/>
                <a:gd name="connsiteX15" fmla="*/ 48949 w 301281"/>
                <a:gd name="connsiteY15" fmla="*/ 18002 h 118129"/>
                <a:gd name="connsiteX16" fmla="*/ 40805 w 301281"/>
                <a:gd name="connsiteY16" fmla="*/ 30432 h 118129"/>
                <a:gd name="connsiteX17" fmla="*/ 6858 w 301281"/>
                <a:gd name="connsiteY17" fmla="*/ 33347 h 118129"/>
                <a:gd name="connsiteX18" fmla="*/ 3515 w 301281"/>
                <a:gd name="connsiteY18" fmla="*/ 45263 h 118129"/>
                <a:gd name="connsiteX19" fmla="*/ 10201 w 301281"/>
                <a:gd name="connsiteY19" fmla="*/ 49806 h 118129"/>
                <a:gd name="connsiteX20" fmla="*/ 11659 w 301281"/>
                <a:gd name="connsiteY20" fmla="*/ 61722 h 118129"/>
                <a:gd name="connsiteX21" fmla="*/ 12173 w 301281"/>
                <a:gd name="connsiteY21" fmla="*/ 72952 h 118129"/>
                <a:gd name="connsiteX22" fmla="*/ 12173 w 301281"/>
                <a:gd name="connsiteY22" fmla="*/ 81782 h 118129"/>
                <a:gd name="connsiteX23" fmla="*/ 20317 w 301281"/>
                <a:gd name="connsiteY23" fmla="*/ 90183 h 118129"/>
                <a:gd name="connsiteX24" fmla="*/ 30861 w 301281"/>
                <a:gd name="connsiteY24" fmla="*/ 96612 h 118129"/>
                <a:gd name="connsiteX25" fmla="*/ 39005 w 301281"/>
                <a:gd name="connsiteY25" fmla="*/ 99012 h 118129"/>
                <a:gd name="connsiteX26" fmla="*/ 49035 w 301281"/>
                <a:gd name="connsiteY26" fmla="*/ 109299 h 118129"/>
                <a:gd name="connsiteX27" fmla="*/ 69780 w 301281"/>
                <a:gd name="connsiteY27" fmla="*/ 105442 h 118129"/>
                <a:gd name="connsiteX28" fmla="*/ 82896 w 301281"/>
                <a:gd name="connsiteY28" fmla="*/ 99441 h 118129"/>
                <a:gd name="connsiteX29" fmla="*/ 104927 w 301281"/>
                <a:gd name="connsiteY29" fmla="*/ 112385 h 118129"/>
                <a:gd name="connsiteX30" fmla="*/ 121644 w 301281"/>
                <a:gd name="connsiteY30" fmla="*/ 109557 h 118129"/>
                <a:gd name="connsiteX31" fmla="*/ 136731 w 301281"/>
                <a:gd name="connsiteY31" fmla="*/ 99955 h 118129"/>
                <a:gd name="connsiteX32" fmla="*/ 149161 w 301281"/>
                <a:gd name="connsiteY32" fmla="*/ 103041 h 118129"/>
                <a:gd name="connsiteX33" fmla="*/ 161592 w 301281"/>
                <a:gd name="connsiteY33" fmla="*/ 99698 h 118129"/>
                <a:gd name="connsiteX34" fmla="*/ 157305 w 301281"/>
                <a:gd name="connsiteY34" fmla="*/ 112643 h 118129"/>
                <a:gd name="connsiteX35" fmla="*/ 157648 w 301281"/>
                <a:gd name="connsiteY35" fmla="*/ 118129 h 118129"/>
                <a:gd name="connsiteX36" fmla="*/ 167250 w 301281"/>
                <a:gd name="connsiteY36" fmla="*/ 106899 h 118129"/>
                <a:gd name="connsiteX37" fmla="*/ 173679 w 301281"/>
                <a:gd name="connsiteY37" fmla="*/ 103041 h 118129"/>
                <a:gd name="connsiteX38" fmla="*/ 188338 w 301281"/>
                <a:gd name="connsiteY38" fmla="*/ 103041 h 118129"/>
                <a:gd name="connsiteX39" fmla="*/ 198539 w 301281"/>
                <a:gd name="connsiteY39" fmla="*/ 101155 h 118129"/>
                <a:gd name="connsiteX40" fmla="*/ 217056 w 301281"/>
                <a:gd name="connsiteY40" fmla="*/ 101756 h 118129"/>
                <a:gd name="connsiteX41" fmla="*/ 238744 w 301281"/>
                <a:gd name="connsiteY41" fmla="*/ 95326 h 118129"/>
                <a:gd name="connsiteX42" fmla="*/ 256575 w 301281"/>
                <a:gd name="connsiteY42" fmla="*/ 92755 h 118129"/>
                <a:gd name="connsiteX43" fmla="*/ 262662 w 301281"/>
                <a:gd name="connsiteY43" fmla="*/ 94555 h 118129"/>
                <a:gd name="connsiteX44" fmla="*/ 269862 w 301281"/>
                <a:gd name="connsiteY44" fmla="*/ 89068 h 118129"/>
                <a:gd name="connsiteX45" fmla="*/ 284178 w 301281"/>
                <a:gd name="connsiteY45" fmla="*/ 91983 h 118129"/>
                <a:gd name="connsiteX46" fmla="*/ 301238 w 301281"/>
                <a:gd name="connsiteY46" fmla="*/ 94640 h 118129"/>
                <a:gd name="connsiteX47" fmla="*/ 293608 w 301281"/>
                <a:gd name="connsiteY47" fmla="*/ 81953 h 118129"/>
                <a:gd name="connsiteX48" fmla="*/ 24346 w 301281"/>
                <a:gd name="connsiteY48" fmla="*/ 20317 h 118129"/>
                <a:gd name="connsiteX49" fmla="*/ 46120 w 301281"/>
                <a:gd name="connsiteY49" fmla="*/ 18174 h 118129"/>
                <a:gd name="connsiteX50" fmla="*/ 33947 w 301281"/>
                <a:gd name="connsiteY50" fmla="*/ 8401 h 118129"/>
                <a:gd name="connsiteX51" fmla="*/ 29918 w 301281"/>
                <a:gd name="connsiteY51" fmla="*/ 0 h 118129"/>
                <a:gd name="connsiteX52" fmla="*/ 23403 w 301281"/>
                <a:gd name="connsiteY52" fmla="*/ 1200 h 118129"/>
                <a:gd name="connsiteX53" fmla="*/ 6944 w 301281"/>
                <a:gd name="connsiteY53" fmla="*/ 1200 h 118129"/>
                <a:gd name="connsiteX54" fmla="*/ 8401 w 301281"/>
                <a:gd name="connsiteY54" fmla="*/ 11916 h 118129"/>
                <a:gd name="connsiteX55" fmla="*/ 3772 w 301281"/>
                <a:gd name="connsiteY55" fmla="*/ 19459 h 118129"/>
                <a:gd name="connsiteX56" fmla="*/ 0 w 301281"/>
                <a:gd name="connsiteY56" fmla="*/ 25032 h 118129"/>
                <a:gd name="connsiteX57" fmla="*/ 9430 w 301281"/>
                <a:gd name="connsiteY57" fmla="*/ 29661 h 118129"/>
                <a:gd name="connsiteX58" fmla="*/ 24346 w 301281"/>
                <a:gd name="connsiteY58" fmla="*/ 20317 h 11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1281" h="118129">
                  <a:moveTo>
                    <a:pt x="293608" y="81953"/>
                  </a:moveTo>
                  <a:cubicBezTo>
                    <a:pt x="291036" y="81353"/>
                    <a:pt x="294894" y="67294"/>
                    <a:pt x="293608" y="64722"/>
                  </a:cubicBezTo>
                  <a:cubicBezTo>
                    <a:pt x="292322" y="62151"/>
                    <a:pt x="289151" y="51349"/>
                    <a:pt x="293008" y="51349"/>
                  </a:cubicBezTo>
                  <a:cubicBezTo>
                    <a:pt x="296523" y="51349"/>
                    <a:pt x="292665" y="43548"/>
                    <a:pt x="297209" y="43034"/>
                  </a:cubicBezTo>
                  <a:cubicBezTo>
                    <a:pt x="296266" y="40291"/>
                    <a:pt x="295151" y="37805"/>
                    <a:pt x="294294" y="37119"/>
                  </a:cubicBezTo>
                  <a:cubicBezTo>
                    <a:pt x="291894" y="35233"/>
                    <a:pt x="284693" y="39005"/>
                    <a:pt x="281864" y="31890"/>
                  </a:cubicBezTo>
                  <a:cubicBezTo>
                    <a:pt x="279035" y="24689"/>
                    <a:pt x="281864" y="23746"/>
                    <a:pt x="277578" y="18002"/>
                  </a:cubicBezTo>
                  <a:cubicBezTo>
                    <a:pt x="273291" y="12259"/>
                    <a:pt x="271405" y="6515"/>
                    <a:pt x="266090" y="8915"/>
                  </a:cubicBezTo>
                  <a:cubicBezTo>
                    <a:pt x="263690" y="10030"/>
                    <a:pt x="256661" y="10030"/>
                    <a:pt x="249203" y="9430"/>
                  </a:cubicBezTo>
                  <a:cubicBezTo>
                    <a:pt x="241402" y="16459"/>
                    <a:pt x="224428" y="21345"/>
                    <a:pt x="219199" y="19459"/>
                  </a:cubicBezTo>
                  <a:cubicBezTo>
                    <a:pt x="212770" y="17059"/>
                    <a:pt x="200339" y="20145"/>
                    <a:pt x="190995" y="20145"/>
                  </a:cubicBezTo>
                  <a:cubicBezTo>
                    <a:pt x="181651" y="20145"/>
                    <a:pt x="179080" y="13459"/>
                    <a:pt x="171879" y="13887"/>
                  </a:cubicBezTo>
                  <a:cubicBezTo>
                    <a:pt x="164678" y="14402"/>
                    <a:pt x="164678" y="7458"/>
                    <a:pt x="157563" y="7458"/>
                  </a:cubicBezTo>
                  <a:cubicBezTo>
                    <a:pt x="150362" y="7458"/>
                    <a:pt x="155848" y="3858"/>
                    <a:pt x="133388" y="1029"/>
                  </a:cubicBezTo>
                  <a:cubicBezTo>
                    <a:pt x="110928" y="-1800"/>
                    <a:pt x="91554" y="9858"/>
                    <a:pt x="84353" y="16116"/>
                  </a:cubicBezTo>
                  <a:cubicBezTo>
                    <a:pt x="77153" y="22374"/>
                    <a:pt x="51349" y="16374"/>
                    <a:pt x="48949" y="18002"/>
                  </a:cubicBezTo>
                  <a:cubicBezTo>
                    <a:pt x="46549" y="19631"/>
                    <a:pt x="49463" y="27089"/>
                    <a:pt x="40805" y="30432"/>
                  </a:cubicBezTo>
                  <a:cubicBezTo>
                    <a:pt x="32233" y="33776"/>
                    <a:pt x="13288" y="30432"/>
                    <a:pt x="6858" y="33347"/>
                  </a:cubicBezTo>
                  <a:cubicBezTo>
                    <a:pt x="429" y="36176"/>
                    <a:pt x="-1972" y="45777"/>
                    <a:pt x="3515" y="45263"/>
                  </a:cubicBezTo>
                  <a:cubicBezTo>
                    <a:pt x="9001" y="44748"/>
                    <a:pt x="11830" y="47406"/>
                    <a:pt x="10201" y="49806"/>
                  </a:cubicBezTo>
                  <a:cubicBezTo>
                    <a:pt x="8487" y="52206"/>
                    <a:pt x="14745" y="58893"/>
                    <a:pt x="11659" y="61722"/>
                  </a:cubicBezTo>
                  <a:cubicBezTo>
                    <a:pt x="8573" y="64551"/>
                    <a:pt x="8315" y="70037"/>
                    <a:pt x="12173" y="72952"/>
                  </a:cubicBezTo>
                  <a:cubicBezTo>
                    <a:pt x="16031" y="75867"/>
                    <a:pt x="16716" y="81096"/>
                    <a:pt x="12173" y="81782"/>
                  </a:cubicBezTo>
                  <a:cubicBezTo>
                    <a:pt x="7630" y="82467"/>
                    <a:pt x="20060" y="87782"/>
                    <a:pt x="20317" y="90183"/>
                  </a:cubicBezTo>
                  <a:cubicBezTo>
                    <a:pt x="20574" y="92583"/>
                    <a:pt x="30861" y="93783"/>
                    <a:pt x="30861" y="96612"/>
                  </a:cubicBezTo>
                  <a:cubicBezTo>
                    <a:pt x="30861" y="99441"/>
                    <a:pt x="33947" y="100470"/>
                    <a:pt x="39005" y="99012"/>
                  </a:cubicBezTo>
                  <a:cubicBezTo>
                    <a:pt x="44063" y="97555"/>
                    <a:pt x="45949" y="104499"/>
                    <a:pt x="49035" y="109299"/>
                  </a:cubicBezTo>
                  <a:cubicBezTo>
                    <a:pt x="52121" y="114100"/>
                    <a:pt x="69780" y="110757"/>
                    <a:pt x="69780" y="105442"/>
                  </a:cubicBezTo>
                  <a:cubicBezTo>
                    <a:pt x="69780" y="100213"/>
                    <a:pt x="75009" y="98755"/>
                    <a:pt x="82896" y="99441"/>
                  </a:cubicBezTo>
                  <a:cubicBezTo>
                    <a:pt x="90783" y="100127"/>
                    <a:pt x="101070" y="110928"/>
                    <a:pt x="104927" y="112385"/>
                  </a:cubicBezTo>
                  <a:cubicBezTo>
                    <a:pt x="108699" y="113843"/>
                    <a:pt x="116672" y="109557"/>
                    <a:pt x="121644" y="109557"/>
                  </a:cubicBezTo>
                  <a:cubicBezTo>
                    <a:pt x="126702" y="109557"/>
                    <a:pt x="133817" y="101670"/>
                    <a:pt x="136731" y="99955"/>
                  </a:cubicBezTo>
                  <a:cubicBezTo>
                    <a:pt x="139560" y="98327"/>
                    <a:pt x="144618" y="105442"/>
                    <a:pt x="149161" y="103041"/>
                  </a:cubicBezTo>
                  <a:cubicBezTo>
                    <a:pt x="153705" y="100641"/>
                    <a:pt x="158677" y="97984"/>
                    <a:pt x="161592" y="99698"/>
                  </a:cubicBezTo>
                  <a:cubicBezTo>
                    <a:pt x="164420" y="101327"/>
                    <a:pt x="154648" y="108785"/>
                    <a:pt x="157305" y="112643"/>
                  </a:cubicBezTo>
                  <a:cubicBezTo>
                    <a:pt x="158334" y="114186"/>
                    <a:pt x="158163" y="116072"/>
                    <a:pt x="157648" y="118129"/>
                  </a:cubicBezTo>
                  <a:cubicBezTo>
                    <a:pt x="167593" y="116757"/>
                    <a:pt x="166649" y="109900"/>
                    <a:pt x="167250" y="106899"/>
                  </a:cubicBezTo>
                  <a:cubicBezTo>
                    <a:pt x="167850" y="103727"/>
                    <a:pt x="170421" y="100556"/>
                    <a:pt x="173679" y="103041"/>
                  </a:cubicBezTo>
                  <a:cubicBezTo>
                    <a:pt x="176851" y="105613"/>
                    <a:pt x="181308" y="106213"/>
                    <a:pt x="188338" y="103041"/>
                  </a:cubicBezTo>
                  <a:cubicBezTo>
                    <a:pt x="195367" y="99870"/>
                    <a:pt x="195967" y="97898"/>
                    <a:pt x="198539" y="101155"/>
                  </a:cubicBezTo>
                  <a:cubicBezTo>
                    <a:pt x="201111" y="104327"/>
                    <a:pt x="206854" y="101756"/>
                    <a:pt x="217056" y="101756"/>
                  </a:cubicBezTo>
                  <a:cubicBezTo>
                    <a:pt x="227257" y="101756"/>
                    <a:pt x="229229" y="94726"/>
                    <a:pt x="238744" y="95326"/>
                  </a:cubicBezTo>
                  <a:cubicBezTo>
                    <a:pt x="248345" y="95926"/>
                    <a:pt x="256575" y="92755"/>
                    <a:pt x="256575" y="92755"/>
                  </a:cubicBezTo>
                  <a:lnTo>
                    <a:pt x="262662" y="94555"/>
                  </a:lnTo>
                  <a:cubicBezTo>
                    <a:pt x="265147" y="92326"/>
                    <a:pt x="264976" y="89668"/>
                    <a:pt x="269862" y="89068"/>
                  </a:cubicBezTo>
                  <a:cubicBezTo>
                    <a:pt x="277492" y="88125"/>
                    <a:pt x="280406" y="93869"/>
                    <a:pt x="284178" y="91983"/>
                  </a:cubicBezTo>
                  <a:cubicBezTo>
                    <a:pt x="288036" y="90097"/>
                    <a:pt x="300123" y="103127"/>
                    <a:pt x="301238" y="94640"/>
                  </a:cubicBezTo>
                  <a:cubicBezTo>
                    <a:pt x="301838" y="92755"/>
                    <a:pt x="296180" y="82553"/>
                    <a:pt x="293608" y="81953"/>
                  </a:cubicBezTo>
                  <a:close/>
                  <a:moveTo>
                    <a:pt x="24346" y="20317"/>
                  </a:moveTo>
                  <a:cubicBezTo>
                    <a:pt x="30090" y="18174"/>
                    <a:pt x="42948" y="21003"/>
                    <a:pt x="46120" y="18174"/>
                  </a:cubicBezTo>
                  <a:cubicBezTo>
                    <a:pt x="49206" y="15345"/>
                    <a:pt x="37976" y="11744"/>
                    <a:pt x="33947" y="8401"/>
                  </a:cubicBezTo>
                  <a:cubicBezTo>
                    <a:pt x="31547" y="6429"/>
                    <a:pt x="30775" y="2829"/>
                    <a:pt x="29918" y="0"/>
                  </a:cubicBezTo>
                  <a:cubicBezTo>
                    <a:pt x="28032" y="1286"/>
                    <a:pt x="25546" y="2314"/>
                    <a:pt x="23403" y="1200"/>
                  </a:cubicBezTo>
                  <a:cubicBezTo>
                    <a:pt x="19117" y="-943"/>
                    <a:pt x="8744" y="514"/>
                    <a:pt x="6944" y="1200"/>
                  </a:cubicBezTo>
                  <a:cubicBezTo>
                    <a:pt x="5144" y="1886"/>
                    <a:pt x="8401" y="7972"/>
                    <a:pt x="8401" y="11916"/>
                  </a:cubicBezTo>
                  <a:cubicBezTo>
                    <a:pt x="8401" y="15859"/>
                    <a:pt x="3772" y="16974"/>
                    <a:pt x="3772" y="19459"/>
                  </a:cubicBezTo>
                  <a:cubicBezTo>
                    <a:pt x="3772" y="21431"/>
                    <a:pt x="2057" y="22717"/>
                    <a:pt x="0" y="25032"/>
                  </a:cubicBezTo>
                  <a:cubicBezTo>
                    <a:pt x="3172" y="27346"/>
                    <a:pt x="6172" y="29661"/>
                    <a:pt x="9430" y="29661"/>
                  </a:cubicBezTo>
                  <a:cubicBezTo>
                    <a:pt x="16031" y="29661"/>
                    <a:pt x="18602" y="22460"/>
                    <a:pt x="24346" y="20317"/>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3" name="Freeform 152">
              <a:extLst>
                <a:ext uri="{FF2B5EF4-FFF2-40B4-BE49-F238E27FC236}">
                  <a16:creationId xmlns:a16="http://schemas.microsoft.com/office/drawing/2014/main" id="{CAFE4259-DE20-417F-CD2D-C53111ADF80C}"/>
                </a:ext>
              </a:extLst>
            </p:cNvPr>
            <p:cNvSpPr/>
            <p:nvPr/>
          </p:nvSpPr>
          <p:spPr>
            <a:xfrm>
              <a:off x="7182907" y="3769313"/>
              <a:ext cx="37053" cy="35504"/>
            </a:xfrm>
            <a:custGeom>
              <a:avLst/>
              <a:gdLst>
                <a:gd name="connsiteX0" fmla="*/ 18345 w 37053"/>
                <a:gd name="connsiteY0" fmla="*/ 15 h 35504"/>
                <a:gd name="connsiteX1" fmla="*/ 0 w 37053"/>
                <a:gd name="connsiteY1" fmla="*/ 10559 h 35504"/>
                <a:gd name="connsiteX2" fmla="*/ 2743 w 37053"/>
                <a:gd name="connsiteY2" fmla="*/ 15102 h 35504"/>
                <a:gd name="connsiteX3" fmla="*/ 12344 w 37053"/>
                <a:gd name="connsiteY3" fmla="*/ 25904 h 35504"/>
                <a:gd name="connsiteX4" fmla="*/ 13973 w 37053"/>
                <a:gd name="connsiteY4" fmla="*/ 35505 h 35504"/>
                <a:gd name="connsiteX5" fmla="*/ 20831 w 37053"/>
                <a:gd name="connsiteY5" fmla="*/ 34819 h 35504"/>
                <a:gd name="connsiteX6" fmla="*/ 36947 w 37053"/>
                <a:gd name="connsiteY6" fmla="*/ 15445 h 35504"/>
                <a:gd name="connsiteX7" fmla="*/ 18345 w 37053"/>
                <a:gd name="connsiteY7" fmla="*/ 15 h 3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53" h="35504">
                  <a:moveTo>
                    <a:pt x="18345" y="15"/>
                  </a:moveTo>
                  <a:cubicBezTo>
                    <a:pt x="12602" y="-328"/>
                    <a:pt x="1543" y="5330"/>
                    <a:pt x="0" y="10559"/>
                  </a:cubicBezTo>
                  <a:cubicBezTo>
                    <a:pt x="1114" y="11845"/>
                    <a:pt x="2229" y="13388"/>
                    <a:pt x="2743" y="15102"/>
                  </a:cubicBezTo>
                  <a:cubicBezTo>
                    <a:pt x="4029" y="19560"/>
                    <a:pt x="7801" y="23418"/>
                    <a:pt x="12344" y="25904"/>
                  </a:cubicBezTo>
                  <a:cubicBezTo>
                    <a:pt x="15088" y="27447"/>
                    <a:pt x="14745" y="31733"/>
                    <a:pt x="13973" y="35505"/>
                  </a:cubicBezTo>
                  <a:cubicBezTo>
                    <a:pt x="16545" y="35419"/>
                    <a:pt x="19117" y="35248"/>
                    <a:pt x="20831" y="34819"/>
                  </a:cubicBezTo>
                  <a:cubicBezTo>
                    <a:pt x="25461" y="33705"/>
                    <a:pt x="35576" y="19389"/>
                    <a:pt x="36947" y="15445"/>
                  </a:cubicBezTo>
                  <a:cubicBezTo>
                    <a:pt x="38405" y="11502"/>
                    <a:pt x="24432" y="358"/>
                    <a:pt x="18345" y="1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4" name="Freeform 153">
              <a:extLst>
                <a:ext uri="{FF2B5EF4-FFF2-40B4-BE49-F238E27FC236}">
                  <a16:creationId xmlns:a16="http://schemas.microsoft.com/office/drawing/2014/main" id="{F7684875-F33C-6FF8-A05D-ED77E18A8D79}"/>
                </a:ext>
              </a:extLst>
            </p:cNvPr>
            <p:cNvSpPr/>
            <p:nvPr/>
          </p:nvSpPr>
          <p:spPr>
            <a:xfrm>
              <a:off x="7913112" y="3634568"/>
              <a:ext cx="111099" cy="103139"/>
            </a:xfrm>
            <a:custGeom>
              <a:avLst/>
              <a:gdLst>
                <a:gd name="connsiteX0" fmla="*/ 106471 w 111099"/>
                <a:gd name="connsiteY0" fmla="*/ 5229 h 103139"/>
                <a:gd name="connsiteX1" fmla="*/ 92926 w 111099"/>
                <a:gd name="connsiteY1" fmla="*/ 0 h 103139"/>
                <a:gd name="connsiteX2" fmla="*/ 83582 w 111099"/>
                <a:gd name="connsiteY2" fmla="*/ 12516 h 103139"/>
                <a:gd name="connsiteX3" fmla="*/ 72095 w 111099"/>
                <a:gd name="connsiteY3" fmla="*/ 20831 h 103139"/>
                <a:gd name="connsiteX4" fmla="*/ 65837 w 111099"/>
                <a:gd name="connsiteY4" fmla="*/ 27089 h 103139"/>
                <a:gd name="connsiteX5" fmla="*/ 55464 w 111099"/>
                <a:gd name="connsiteY5" fmla="*/ 30175 h 103139"/>
                <a:gd name="connsiteX6" fmla="*/ 45091 w 111099"/>
                <a:gd name="connsiteY6" fmla="*/ 25975 h 103139"/>
                <a:gd name="connsiteX7" fmla="*/ 34719 w 111099"/>
                <a:gd name="connsiteY7" fmla="*/ 37376 h 103139"/>
                <a:gd name="connsiteX8" fmla="*/ 4544 w 111099"/>
                <a:gd name="connsiteY8" fmla="*/ 54092 h 103139"/>
                <a:gd name="connsiteX9" fmla="*/ 0 w 111099"/>
                <a:gd name="connsiteY9" fmla="*/ 61208 h 103139"/>
                <a:gd name="connsiteX10" fmla="*/ 18517 w 111099"/>
                <a:gd name="connsiteY10" fmla="*/ 70294 h 103139"/>
                <a:gd name="connsiteX11" fmla="*/ 8916 w 111099"/>
                <a:gd name="connsiteY11" fmla="*/ 87697 h 103139"/>
                <a:gd name="connsiteX12" fmla="*/ 11745 w 111099"/>
                <a:gd name="connsiteY12" fmla="*/ 97469 h 103139"/>
                <a:gd name="connsiteX13" fmla="*/ 19888 w 111099"/>
                <a:gd name="connsiteY13" fmla="*/ 101498 h 103139"/>
                <a:gd name="connsiteX14" fmla="*/ 32318 w 111099"/>
                <a:gd name="connsiteY14" fmla="*/ 99098 h 103139"/>
                <a:gd name="connsiteX15" fmla="*/ 36176 w 111099"/>
                <a:gd name="connsiteY15" fmla="*/ 101241 h 103139"/>
                <a:gd name="connsiteX16" fmla="*/ 45692 w 111099"/>
                <a:gd name="connsiteY16" fmla="*/ 94040 h 103139"/>
                <a:gd name="connsiteX17" fmla="*/ 60351 w 111099"/>
                <a:gd name="connsiteY17" fmla="*/ 90868 h 103139"/>
                <a:gd name="connsiteX18" fmla="*/ 68923 w 111099"/>
                <a:gd name="connsiteY18" fmla="*/ 87611 h 103139"/>
                <a:gd name="connsiteX19" fmla="*/ 54607 w 111099"/>
                <a:gd name="connsiteY19" fmla="*/ 74152 h 103139"/>
                <a:gd name="connsiteX20" fmla="*/ 59150 w 111099"/>
                <a:gd name="connsiteY20" fmla="*/ 59836 h 103139"/>
                <a:gd name="connsiteX21" fmla="*/ 87354 w 111099"/>
                <a:gd name="connsiteY21" fmla="*/ 42605 h 103139"/>
                <a:gd name="connsiteX22" fmla="*/ 93098 w 111099"/>
                <a:gd name="connsiteY22" fmla="*/ 22974 h 103139"/>
                <a:gd name="connsiteX23" fmla="*/ 111100 w 111099"/>
                <a:gd name="connsiteY23" fmla="*/ 5572 h 103139"/>
                <a:gd name="connsiteX24" fmla="*/ 106471 w 111099"/>
                <a:gd name="connsiteY24" fmla="*/ 5229 h 10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99" h="103139">
                  <a:moveTo>
                    <a:pt x="106471" y="5229"/>
                  </a:moveTo>
                  <a:cubicBezTo>
                    <a:pt x="100213" y="7286"/>
                    <a:pt x="98155" y="0"/>
                    <a:pt x="92926" y="0"/>
                  </a:cubicBezTo>
                  <a:cubicBezTo>
                    <a:pt x="87697" y="0"/>
                    <a:pt x="88726" y="12516"/>
                    <a:pt x="83582" y="12516"/>
                  </a:cubicBezTo>
                  <a:cubicBezTo>
                    <a:pt x="78353" y="12516"/>
                    <a:pt x="79381" y="19802"/>
                    <a:pt x="72095" y="20831"/>
                  </a:cubicBezTo>
                  <a:cubicBezTo>
                    <a:pt x="64809" y="21860"/>
                    <a:pt x="62751" y="21860"/>
                    <a:pt x="65837" y="27089"/>
                  </a:cubicBezTo>
                  <a:cubicBezTo>
                    <a:pt x="69009" y="32318"/>
                    <a:pt x="61722" y="30175"/>
                    <a:pt x="55464" y="30175"/>
                  </a:cubicBezTo>
                  <a:cubicBezTo>
                    <a:pt x="49207" y="30175"/>
                    <a:pt x="49207" y="25975"/>
                    <a:pt x="45091" y="25975"/>
                  </a:cubicBezTo>
                  <a:cubicBezTo>
                    <a:pt x="40891" y="25975"/>
                    <a:pt x="37805" y="33261"/>
                    <a:pt x="34719" y="37376"/>
                  </a:cubicBezTo>
                  <a:cubicBezTo>
                    <a:pt x="31547" y="41576"/>
                    <a:pt x="10801" y="50921"/>
                    <a:pt x="4544" y="54092"/>
                  </a:cubicBezTo>
                  <a:cubicBezTo>
                    <a:pt x="2743" y="54950"/>
                    <a:pt x="1286" y="57693"/>
                    <a:pt x="0" y="61208"/>
                  </a:cubicBezTo>
                  <a:cubicBezTo>
                    <a:pt x="7459" y="61808"/>
                    <a:pt x="15173" y="66094"/>
                    <a:pt x="18517" y="70294"/>
                  </a:cubicBezTo>
                  <a:cubicBezTo>
                    <a:pt x="23060" y="76038"/>
                    <a:pt x="13288" y="82467"/>
                    <a:pt x="8916" y="87697"/>
                  </a:cubicBezTo>
                  <a:cubicBezTo>
                    <a:pt x="4629" y="92926"/>
                    <a:pt x="11573" y="93183"/>
                    <a:pt x="11745" y="97469"/>
                  </a:cubicBezTo>
                  <a:cubicBezTo>
                    <a:pt x="12002" y="101756"/>
                    <a:pt x="17745" y="105356"/>
                    <a:pt x="19888" y="101498"/>
                  </a:cubicBezTo>
                  <a:cubicBezTo>
                    <a:pt x="22031" y="97726"/>
                    <a:pt x="25632" y="99098"/>
                    <a:pt x="32318" y="99098"/>
                  </a:cubicBezTo>
                  <a:cubicBezTo>
                    <a:pt x="34290" y="99098"/>
                    <a:pt x="35404" y="100041"/>
                    <a:pt x="36176" y="101241"/>
                  </a:cubicBezTo>
                  <a:cubicBezTo>
                    <a:pt x="39862" y="98241"/>
                    <a:pt x="44234" y="95498"/>
                    <a:pt x="45692" y="94040"/>
                  </a:cubicBezTo>
                  <a:cubicBezTo>
                    <a:pt x="48263" y="91468"/>
                    <a:pt x="54607" y="90868"/>
                    <a:pt x="60351" y="90868"/>
                  </a:cubicBezTo>
                  <a:cubicBezTo>
                    <a:pt x="63865" y="90868"/>
                    <a:pt x="66266" y="89754"/>
                    <a:pt x="68923" y="87611"/>
                  </a:cubicBezTo>
                  <a:cubicBezTo>
                    <a:pt x="62837" y="80924"/>
                    <a:pt x="56922" y="75524"/>
                    <a:pt x="54607" y="74152"/>
                  </a:cubicBezTo>
                  <a:cubicBezTo>
                    <a:pt x="49121" y="70809"/>
                    <a:pt x="52464" y="61465"/>
                    <a:pt x="59150" y="59836"/>
                  </a:cubicBezTo>
                  <a:cubicBezTo>
                    <a:pt x="65837" y="58122"/>
                    <a:pt x="82382" y="45520"/>
                    <a:pt x="87354" y="42605"/>
                  </a:cubicBezTo>
                  <a:cubicBezTo>
                    <a:pt x="92412" y="39776"/>
                    <a:pt x="89068" y="30432"/>
                    <a:pt x="93098" y="22974"/>
                  </a:cubicBezTo>
                  <a:cubicBezTo>
                    <a:pt x="95241" y="19117"/>
                    <a:pt x="103127" y="11744"/>
                    <a:pt x="111100" y="5572"/>
                  </a:cubicBezTo>
                  <a:cubicBezTo>
                    <a:pt x="109214" y="5143"/>
                    <a:pt x="107671" y="4801"/>
                    <a:pt x="106471" y="522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5" name="Freeform 154">
              <a:extLst>
                <a:ext uri="{FF2B5EF4-FFF2-40B4-BE49-F238E27FC236}">
                  <a16:creationId xmlns:a16="http://schemas.microsoft.com/office/drawing/2014/main" id="{53784511-4AAE-EBC4-4423-E2B877B852E0}"/>
                </a:ext>
              </a:extLst>
            </p:cNvPr>
            <p:cNvSpPr/>
            <p:nvPr/>
          </p:nvSpPr>
          <p:spPr>
            <a:xfrm>
              <a:off x="7216768" y="3871360"/>
              <a:ext cx="121986" cy="69221"/>
            </a:xfrm>
            <a:custGeom>
              <a:avLst/>
              <a:gdLst>
                <a:gd name="connsiteX0" fmla="*/ 121901 w 121986"/>
                <a:gd name="connsiteY0" fmla="*/ 44729 h 69221"/>
                <a:gd name="connsiteX1" fmla="*/ 118215 w 121986"/>
                <a:gd name="connsiteY1" fmla="*/ 44644 h 69221"/>
                <a:gd name="connsiteX2" fmla="*/ 97041 w 121986"/>
                <a:gd name="connsiteY2" fmla="*/ 40700 h 69221"/>
                <a:gd name="connsiteX3" fmla="*/ 65837 w 121986"/>
                <a:gd name="connsiteY3" fmla="*/ 28185 h 69221"/>
                <a:gd name="connsiteX4" fmla="*/ 32833 w 121986"/>
                <a:gd name="connsiteY4" fmla="*/ 4181 h 69221"/>
                <a:gd name="connsiteX5" fmla="*/ 19888 w 121986"/>
                <a:gd name="connsiteY5" fmla="*/ 1695 h 69221"/>
                <a:gd name="connsiteX6" fmla="*/ 9944 w 121986"/>
                <a:gd name="connsiteY6" fmla="*/ 4782 h 69221"/>
                <a:gd name="connsiteX7" fmla="*/ 2572 w 121986"/>
                <a:gd name="connsiteY7" fmla="*/ 14040 h 69221"/>
                <a:gd name="connsiteX8" fmla="*/ 0 w 121986"/>
                <a:gd name="connsiteY8" fmla="*/ 26213 h 69221"/>
                <a:gd name="connsiteX9" fmla="*/ 8316 w 121986"/>
                <a:gd name="connsiteY9" fmla="*/ 32556 h 69221"/>
                <a:gd name="connsiteX10" fmla="*/ 21089 w 121986"/>
                <a:gd name="connsiteY10" fmla="*/ 38900 h 69221"/>
                <a:gd name="connsiteX11" fmla="*/ 33176 w 121986"/>
                <a:gd name="connsiteY11" fmla="*/ 45330 h 69221"/>
                <a:gd name="connsiteX12" fmla="*/ 46634 w 121986"/>
                <a:gd name="connsiteY12" fmla="*/ 52959 h 69221"/>
                <a:gd name="connsiteX13" fmla="*/ 61979 w 121986"/>
                <a:gd name="connsiteY13" fmla="*/ 50387 h 69221"/>
                <a:gd name="connsiteX14" fmla="*/ 70895 w 121986"/>
                <a:gd name="connsiteY14" fmla="*/ 59303 h 69221"/>
                <a:gd name="connsiteX15" fmla="*/ 91983 w 121986"/>
                <a:gd name="connsiteY15" fmla="*/ 67618 h 69221"/>
                <a:gd name="connsiteX16" fmla="*/ 120101 w 121986"/>
                <a:gd name="connsiteY16" fmla="*/ 65046 h 69221"/>
                <a:gd name="connsiteX17" fmla="*/ 120701 w 121986"/>
                <a:gd name="connsiteY17" fmla="*/ 48416 h 69221"/>
                <a:gd name="connsiteX18" fmla="*/ 121901 w 121986"/>
                <a:gd name="connsiteY18" fmla="*/ 44729 h 6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86" h="69221">
                  <a:moveTo>
                    <a:pt x="121901" y="44729"/>
                  </a:moveTo>
                  <a:cubicBezTo>
                    <a:pt x="120787" y="44644"/>
                    <a:pt x="119586" y="44644"/>
                    <a:pt x="118215" y="44644"/>
                  </a:cubicBezTo>
                  <a:cubicBezTo>
                    <a:pt x="108871" y="44987"/>
                    <a:pt x="103127" y="40357"/>
                    <a:pt x="97041" y="40700"/>
                  </a:cubicBezTo>
                  <a:cubicBezTo>
                    <a:pt x="90954" y="41043"/>
                    <a:pt x="73381" y="34271"/>
                    <a:pt x="65837" y="28185"/>
                  </a:cubicBezTo>
                  <a:cubicBezTo>
                    <a:pt x="58293" y="22098"/>
                    <a:pt x="37890" y="9154"/>
                    <a:pt x="32833" y="4181"/>
                  </a:cubicBezTo>
                  <a:cubicBezTo>
                    <a:pt x="27861" y="-876"/>
                    <a:pt x="20660" y="-876"/>
                    <a:pt x="19888" y="1695"/>
                  </a:cubicBezTo>
                  <a:cubicBezTo>
                    <a:pt x="19202" y="4010"/>
                    <a:pt x="15516" y="4181"/>
                    <a:pt x="9944" y="4782"/>
                  </a:cubicBezTo>
                  <a:cubicBezTo>
                    <a:pt x="8573" y="7268"/>
                    <a:pt x="2572" y="10611"/>
                    <a:pt x="2572" y="14040"/>
                  </a:cubicBezTo>
                  <a:cubicBezTo>
                    <a:pt x="2572" y="17897"/>
                    <a:pt x="0" y="22955"/>
                    <a:pt x="0" y="26213"/>
                  </a:cubicBezTo>
                  <a:cubicBezTo>
                    <a:pt x="0" y="29385"/>
                    <a:pt x="6344" y="30070"/>
                    <a:pt x="8316" y="32556"/>
                  </a:cubicBezTo>
                  <a:cubicBezTo>
                    <a:pt x="10201" y="35128"/>
                    <a:pt x="20403" y="36414"/>
                    <a:pt x="21089" y="38900"/>
                  </a:cubicBezTo>
                  <a:cubicBezTo>
                    <a:pt x="21689" y="41472"/>
                    <a:pt x="28718" y="44644"/>
                    <a:pt x="33176" y="45330"/>
                  </a:cubicBezTo>
                  <a:cubicBezTo>
                    <a:pt x="37633" y="46015"/>
                    <a:pt x="44063" y="51073"/>
                    <a:pt x="46634" y="52959"/>
                  </a:cubicBezTo>
                  <a:cubicBezTo>
                    <a:pt x="49206" y="54845"/>
                    <a:pt x="58722" y="50387"/>
                    <a:pt x="61979" y="50387"/>
                  </a:cubicBezTo>
                  <a:cubicBezTo>
                    <a:pt x="65151" y="50387"/>
                    <a:pt x="70295" y="56131"/>
                    <a:pt x="70895" y="59303"/>
                  </a:cubicBezTo>
                  <a:cubicBezTo>
                    <a:pt x="71495" y="62475"/>
                    <a:pt x="88126" y="64446"/>
                    <a:pt x="91983" y="67618"/>
                  </a:cubicBezTo>
                  <a:cubicBezTo>
                    <a:pt x="95840" y="70790"/>
                    <a:pt x="116243" y="68904"/>
                    <a:pt x="120101" y="65046"/>
                  </a:cubicBezTo>
                  <a:cubicBezTo>
                    <a:pt x="123959" y="61188"/>
                    <a:pt x="120701" y="54159"/>
                    <a:pt x="120701" y="48416"/>
                  </a:cubicBezTo>
                  <a:cubicBezTo>
                    <a:pt x="120787" y="46444"/>
                    <a:pt x="121301" y="45415"/>
                    <a:pt x="121901" y="4472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6" name="Freeform 155">
              <a:extLst>
                <a:ext uri="{FF2B5EF4-FFF2-40B4-BE49-F238E27FC236}">
                  <a16:creationId xmlns:a16="http://schemas.microsoft.com/office/drawing/2014/main" id="{A170E68D-CEA9-4C75-A349-279CA6382595}"/>
                </a:ext>
              </a:extLst>
            </p:cNvPr>
            <p:cNvSpPr/>
            <p:nvPr/>
          </p:nvSpPr>
          <p:spPr>
            <a:xfrm>
              <a:off x="7397219" y="3905032"/>
              <a:ext cx="138103" cy="302630"/>
            </a:xfrm>
            <a:custGeom>
              <a:avLst/>
              <a:gdLst>
                <a:gd name="connsiteX0" fmla="*/ 111443 w 138103"/>
                <a:gd name="connsiteY0" fmla="*/ 275776 h 302630"/>
                <a:gd name="connsiteX1" fmla="*/ 106385 w 138103"/>
                <a:gd name="connsiteY1" fmla="*/ 263688 h 302630"/>
                <a:gd name="connsiteX2" fmla="*/ 100041 w 138103"/>
                <a:gd name="connsiteY2" fmla="*/ 243886 h 302630"/>
                <a:gd name="connsiteX3" fmla="*/ 94298 w 138103"/>
                <a:gd name="connsiteY3" fmla="*/ 226655 h 302630"/>
                <a:gd name="connsiteX4" fmla="*/ 96870 w 138103"/>
                <a:gd name="connsiteY4" fmla="*/ 215168 h 302630"/>
                <a:gd name="connsiteX5" fmla="*/ 97469 w 138103"/>
                <a:gd name="connsiteY5" fmla="*/ 207538 h 302630"/>
                <a:gd name="connsiteX6" fmla="*/ 94298 w 138103"/>
                <a:gd name="connsiteY6" fmla="*/ 196651 h 302630"/>
                <a:gd name="connsiteX7" fmla="*/ 82211 w 138103"/>
                <a:gd name="connsiteY7" fmla="*/ 181992 h 302630"/>
                <a:gd name="connsiteX8" fmla="*/ 85382 w 138103"/>
                <a:gd name="connsiteY8" fmla="*/ 156446 h 302630"/>
                <a:gd name="connsiteX9" fmla="*/ 94298 w 138103"/>
                <a:gd name="connsiteY9" fmla="*/ 151388 h 302630"/>
                <a:gd name="connsiteX10" fmla="*/ 106471 w 138103"/>
                <a:gd name="connsiteY10" fmla="*/ 147531 h 302630"/>
                <a:gd name="connsiteX11" fmla="*/ 121129 w 138103"/>
                <a:gd name="connsiteY11" fmla="*/ 139215 h 302630"/>
                <a:gd name="connsiteX12" fmla="*/ 129445 w 138103"/>
                <a:gd name="connsiteY12" fmla="*/ 132186 h 302630"/>
                <a:gd name="connsiteX13" fmla="*/ 137760 w 138103"/>
                <a:gd name="connsiteY13" fmla="*/ 118813 h 302630"/>
                <a:gd name="connsiteX14" fmla="*/ 138103 w 138103"/>
                <a:gd name="connsiteY14" fmla="*/ 118813 h 302630"/>
                <a:gd name="connsiteX15" fmla="*/ 130816 w 138103"/>
                <a:gd name="connsiteY15" fmla="*/ 120356 h 302630"/>
                <a:gd name="connsiteX16" fmla="*/ 120787 w 138103"/>
                <a:gd name="connsiteY16" fmla="*/ 114955 h 302630"/>
                <a:gd name="connsiteX17" fmla="*/ 111786 w 138103"/>
                <a:gd name="connsiteY17" fmla="*/ 110669 h 302630"/>
                <a:gd name="connsiteX18" fmla="*/ 111786 w 138103"/>
                <a:gd name="connsiteY18" fmla="*/ 99953 h 302630"/>
                <a:gd name="connsiteX19" fmla="*/ 105699 w 138103"/>
                <a:gd name="connsiteY19" fmla="*/ 92753 h 302630"/>
                <a:gd name="connsiteX20" fmla="*/ 100642 w 138103"/>
                <a:gd name="connsiteY20" fmla="*/ 79465 h 302630"/>
                <a:gd name="connsiteX21" fmla="*/ 85982 w 138103"/>
                <a:gd name="connsiteY21" fmla="*/ 76636 h 302630"/>
                <a:gd name="connsiteX22" fmla="*/ 83153 w 138103"/>
                <a:gd name="connsiteY22" fmla="*/ 68749 h 302630"/>
                <a:gd name="connsiteX23" fmla="*/ 96441 w 138103"/>
                <a:gd name="connsiteY23" fmla="*/ 46204 h 302630"/>
                <a:gd name="connsiteX24" fmla="*/ 100384 w 138103"/>
                <a:gd name="connsiteY24" fmla="*/ 22544 h 302630"/>
                <a:gd name="connsiteX25" fmla="*/ 93955 w 138103"/>
                <a:gd name="connsiteY25" fmla="*/ 14657 h 302630"/>
                <a:gd name="connsiteX26" fmla="*/ 90354 w 138103"/>
                <a:gd name="connsiteY26" fmla="*/ 5742 h 302630"/>
                <a:gd name="connsiteX27" fmla="*/ 79639 w 138103"/>
                <a:gd name="connsiteY27" fmla="*/ 1113 h 302630"/>
                <a:gd name="connsiteX28" fmla="*/ 76896 w 138103"/>
                <a:gd name="connsiteY28" fmla="*/ 2741 h 302630"/>
                <a:gd name="connsiteX29" fmla="*/ 77238 w 138103"/>
                <a:gd name="connsiteY29" fmla="*/ 2827 h 302630"/>
                <a:gd name="connsiteX30" fmla="*/ 73381 w 138103"/>
                <a:gd name="connsiteY30" fmla="*/ 10457 h 302630"/>
                <a:gd name="connsiteX31" fmla="*/ 74667 w 138103"/>
                <a:gd name="connsiteY31" fmla="*/ 21258 h 302630"/>
                <a:gd name="connsiteX32" fmla="*/ 67637 w 138103"/>
                <a:gd name="connsiteY32" fmla="*/ 21258 h 302630"/>
                <a:gd name="connsiteX33" fmla="*/ 54264 w 138103"/>
                <a:gd name="connsiteY33" fmla="*/ 27001 h 302630"/>
                <a:gd name="connsiteX34" fmla="*/ 43377 w 138103"/>
                <a:gd name="connsiteY34" fmla="*/ 39775 h 302630"/>
                <a:gd name="connsiteX35" fmla="*/ 38919 w 138103"/>
                <a:gd name="connsiteY35" fmla="*/ 59577 h 302630"/>
                <a:gd name="connsiteX36" fmla="*/ 33176 w 138103"/>
                <a:gd name="connsiteY36" fmla="*/ 79379 h 302630"/>
                <a:gd name="connsiteX37" fmla="*/ 20403 w 138103"/>
                <a:gd name="connsiteY37" fmla="*/ 78779 h 302630"/>
                <a:gd name="connsiteX38" fmla="*/ 17231 w 138103"/>
                <a:gd name="connsiteY38" fmla="*/ 94724 h 302630"/>
                <a:gd name="connsiteX39" fmla="*/ 12773 w 138103"/>
                <a:gd name="connsiteY39" fmla="*/ 111955 h 302630"/>
                <a:gd name="connsiteX40" fmla="*/ 5744 w 138103"/>
                <a:gd name="connsiteY40" fmla="*/ 124128 h 302630"/>
                <a:gd name="connsiteX41" fmla="*/ 0 w 138103"/>
                <a:gd name="connsiteY41" fmla="*/ 128843 h 302630"/>
                <a:gd name="connsiteX42" fmla="*/ 15173 w 138103"/>
                <a:gd name="connsiteY42" fmla="*/ 144873 h 302630"/>
                <a:gd name="connsiteX43" fmla="*/ 33605 w 138103"/>
                <a:gd name="connsiteY43" fmla="*/ 177620 h 302630"/>
                <a:gd name="connsiteX44" fmla="*/ 31204 w 138103"/>
                <a:gd name="connsiteY44" fmla="*/ 203681 h 302630"/>
                <a:gd name="connsiteX45" fmla="*/ 37891 w 138103"/>
                <a:gd name="connsiteY45" fmla="*/ 212510 h 302630"/>
                <a:gd name="connsiteX46" fmla="*/ 53664 w 138103"/>
                <a:gd name="connsiteY46" fmla="*/ 210624 h 302630"/>
                <a:gd name="connsiteX47" fmla="*/ 67294 w 138103"/>
                <a:gd name="connsiteY47" fmla="*/ 194337 h 302630"/>
                <a:gd name="connsiteX48" fmla="*/ 75610 w 138103"/>
                <a:gd name="connsiteY48" fmla="*/ 200766 h 302630"/>
                <a:gd name="connsiteX49" fmla="*/ 82039 w 138103"/>
                <a:gd name="connsiteY49" fmla="*/ 218683 h 302630"/>
                <a:gd name="connsiteX50" fmla="*/ 90354 w 138103"/>
                <a:gd name="connsiteY50" fmla="*/ 253572 h 302630"/>
                <a:gd name="connsiteX51" fmla="*/ 96612 w 138103"/>
                <a:gd name="connsiteY51" fmla="*/ 279119 h 302630"/>
                <a:gd name="connsiteX52" fmla="*/ 98755 w 138103"/>
                <a:gd name="connsiteY52" fmla="*/ 298235 h 302630"/>
                <a:gd name="connsiteX53" fmla="*/ 97813 w 138103"/>
                <a:gd name="connsiteY53" fmla="*/ 302607 h 302630"/>
                <a:gd name="connsiteX54" fmla="*/ 111443 w 138103"/>
                <a:gd name="connsiteY54" fmla="*/ 275776 h 30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8103" h="302630">
                  <a:moveTo>
                    <a:pt x="111443" y="275776"/>
                  </a:moveTo>
                  <a:cubicBezTo>
                    <a:pt x="111443" y="269432"/>
                    <a:pt x="106385" y="268746"/>
                    <a:pt x="106385" y="263688"/>
                  </a:cubicBezTo>
                  <a:cubicBezTo>
                    <a:pt x="106385" y="258630"/>
                    <a:pt x="106385" y="249629"/>
                    <a:pt x="100041" y="243886"/>
                  </a:cubicBezTo>
                  <a:cubicBezTo>
                    <a:pt x="93612" y="238142"/>
                    <a:pt x="90440" y="229827"/>
                    <a:pt x="94298" y="226655"/>
                  </a:cubicBezTo>
                  <a:cubicBezTo>
                    <a:pt x="98155" y="223483"/>
                    <a:pt x="94898" y="214482"/>
                    <a:pt x="96870" y="215168"/>
                  </a:cubicBezTo>
                  <a:cubicBezTo>
                    <a:pt x="98755" y="215854"/>
                    <a:pt x="101327" y="209424"/>
                    <a:pt x="97469" y="207538"/>
                  </a:cubicBezTo>
                  <a:cubicBezTo>
                    <a:pt x="93612" y="205652"/>
                    <a:pt x="97469" y="197937"/>
                    <a:pt x="94298" y="196651"/>
                  </a:cubicBezTo>
                  <a:cubicBezTo>
                    <a:pt x="91126" y="195365"/>
                    <a:pt x="82211" y="185164"/>
                    <a:pt x="82211" y="181992"/>
                  </a:cubicBezTo>
                  <a:cubicBezTo>
                    <a:pt x="82211" y="178821"/>
                    <a:pt x="84782" y="160904"/>
                    <a:pt x="85382" y="156446"/>
                  </a:cubicBezTo>
                  <a:cubicBezTo>
                    <a:pt x="85982" y="151989"/>
                    <a:pt x="92412" y="151388"/>
                    <a:pt x="94298" y="151388"/>
                  </a:cubicBezTo>
                  <a:cubicBezTo>
                    <a:pt x="96184" y="151388"/>
                    <a:pt x="103899" y="151989"/>
                    <a:pt x="106471" y="147531"/>
                  </a:cubicBezTo>
                  <a:cubicBezTo>
                    <a:pt x="109042" y="143073"/>
                    <a:pt x="119844" y="142387"/>
                    <a:pt x="121129" y="139215"/>
                  </a:cubicBezTo>
                  <a:cubicBezTo>
                    <a:pt x="122416" y="136044"/>
                    <a:pt x="129445" y="136044"/>
                    <a:pt x="129445" y="132186"/>
                  </a:cubicBezTo>
                  <a:cubicBezTo>
                    <a:pt x="129445" y="128328"/>
                    <a:pt x="137760" y="118813"/>
                    <a:pt x="137760" y="118813"/>
                  </a:cubicBezTo>
                  <a:cubicBezTo>
                    <a:pt x="137932" y="118813"/>
                    <a:pt x="138018" y="118813"/>
                    <a:pt x="138103" y="118813"/>
                  </a:cubicBezTo>
                  <a:cubicBezTo>
                    <a:pt x="137160" y="117098"/>
                    <a:pt x="135017" y="118641"/>
                    <a:pt x="130816" y="120356"/>
                  </a:cubicBezTo>
                  <a:cubicBezTo>
                    <a:pt x="123616" y="123185"/>
                    <a:pt x="120101" y="119242"/>
                    <a:pt x="120787" y="114955"/>
                  </a:cubicBezTo>
                  <a:cubicBezTo>
                    <a:pt x="121473" y="110669"/>
                    <a:pt x="115729" y="110669"/>
                    <a:pt x="111786" y="110669"/>
                  </a:cubicBezTo>
                  <a:cubicBezTo>
                    <a:pt x="107842" y="110669"/>
                    <a:pt x="110328" y="104240"/>
                    <a:pt x="111786" y="99953"/>
                  </a:cubicBezTo>
                  <a:cubicBezTo>
                    <a:pt x="113243" y="95667"/>
                    <a:pt x="110328" y="93096"/>
                    <a:pt x="105699" y="92753"/>
                  </a:cubicBezTo>
                  <a:cubicBezTo>
                    <a:pt x="101070" y="92410"/>
                    <a:pt x="98927" y="82380"/>
                    <a:pt x="100642" y="79465"/>
                  </a:cubicBezTo>
                  <a:cubicBezTo>
                    <a:pt x="102441" y="76636"/>
                    <a:pt x="90955" y="74065"/>
                    <a:pt x="85982" y="76636"/>
                  </a:cubicBezTo>
                  <a:cubicBezTo>
                    <a:pt x="80924" y="79122"/>
                    <a:pt x="84525" y="72350"/>
                    <a:pt x="83153" y="68749"/>
                  </a:cubicBezTo>
                  <a:cubicBezTo>
                    <a:pt x="81696" y="65149"/>
                    <a:pt x="89583" y="52976"/>
                    <a:pt x="96441" y="46204"/>
                  </a:cubicBezTo>
                  <a:cubicBezTo>
                    <a:pt x="103213" y="39346"/>
                    <a:pt x="100384" y="30430"/>
                    <a:pt x="100384" y="22544"/>
                  </a:cubicBezTo>
                  <a:cubicBezTo>
                    <a:pt x="100384" y="14657"/>
                    <a:pt x="97127" y="14657"/>
                    <a:pt x="93955" y="14657"/>
                  </a:cubicBezTo>
                  <a:cubicBezTo>
                    <a:pt x="90697" y="14657"/>
                    <a:pt x="90354" y="10028"/>
                    <a:pt x="90354" y="5742"/>
                  </a:cubicBezTo>
                  <a:cubicBezTo>
                    <a:pt x="90354" y="1455"/>
                    <a:pt x="83582" y="-1802"/>
                    <a:pt x="79639" y="1113"/>
                  </a:cubicBezTo>
                  <a:cubicBezTo>
                    <a:pt x="79125" y="1541"/>
                    <a:pt x="78096" y="2055"/>
                    <a:pt x="76896" y="2741"/>
                  </a:cubicBezTo>
                  <a:cubicBezTo>
                    <a:pt x="77067" y="2741"/>
                    <a:pt x="77238" y="2827"/>
                    <a:pt x="77238" y="2827"/>
                  </a:cubicBezTo>
                  <a:cubicBezTo>
                    <a:pt x="77238" y="2827"/>
                    <a:pt x="75953" y="9171"/>
                    <a:pt x="73381" y="10457"/>
                  </a:cubicBezTo>
                  <a:cubicBezTo>
                    <a:pt x="70809" y="11742"/>
                    <a:pt x="70809" y="15514"/>
                    <a:pt x="74667" y="21258"/>
                  </a:cubicBezTo>
                  <a:cubicBezTo>
                    <a:pt x="78524" y="27001"/>
                    <a:pt x="68923" y="24430"/>
                    <a:pt x="67637" y="21258"/>
                  </a:cubicBezTo>
                  <a:cubicBezTo>
                    <a:pt x="66352" y="18086"/>
                    <a:pt x="58722" y="23144"/>
                    <a:pt x="54264" y="27001"/>
                  </a:cubicBezTo>
                  <a:cubicBezTo>
                    <a:pt x="49806" y="30859"/>
                    <a:pt x="43377" y="32745"/>
                    <a:pt x="43377" y="39775"/>
                  </a:cubicBezTo>
                  <a:cubicBezTo>
                    <a:pt x="43377" y="46804"/>
                    <a:pt x="37633" y="53833"/>
                    <a:pt x="38919" y="59577"/>
                  </a:cubicBezTo>
                  <a:cubicBezTo>
                    <a:pt x="40205" y="65320"/>
                    <a:pt x="32490" y="76208"/>
                    <a:pt x="33176" y="79379"/>
                  </a:cubicBezTo>
                  <a:cubicBezTo>
                    <a:pt x="33776" y="82551"/>
                    <a:pt x="22289" y="78779"/>
                    <a:pt x="20403" y="78779"/>
                  </a:cubicBezTo>
                  <a:cubicBezTo>
                    <a:pt x="18517" y="78779"/>
                    <a:pt x="19717" y="90867"/>
                    <a:pt x="17231" y="94724"/>
                  </a:cubicBezTo>
                  <a:cubicBezTo>
                    <a:pt x="14659" y="98582"/>
                    <a:pt x="16545" y="111955"/>
                    <a:pt x="12773" y="111955"/>
                  </a:cubicBezTo>
                  <a:cubicBezTo>
                    <a:pt x="9002" y="111955"/>
                    <a:pt x="5744" y="124128"/>
                    <a:pt x="5744" y="124128"/>
                  </a:cubicBezTo>
                  <a:cubicBezTo>
                    <a:pt x="5744" y="124128"/>
                    <a:pt x="2657" y="126271"/>
                    <a:pt x="0" y="128843"/>
                  </a:cubicBezTo>
                  <a:cubicBezTo>
                    <a:pt x="3172" y="135272"/>
                    <a:pt x="8830" y="142216"/>
                    <a:pt x="15173" y="144873"/>
                  </a:cubicBezTo>
                  <a:cubicBezTo>
                    <a:pt x="24518" y="148731"/>
                    <a:pt x="30690" y="167590"/>
                    <a:pt x="33605" y="177620"/>
                  </a:cubicBezTo>
                  <a:cubicBezTo>
                    <a:pt x="36433" y="187650"/>
                    <a:pt x="34547" y="197937"/>
                    <a:pt x="31204" y="203681"/>
                  </a:cubicBezTo>
                  <a:cubicBezTo>
                    <a:pt x="27861" y="209424"/>
                    <a:pt x="32404" y="209681"/>
                    <a:pt x="37891" y="212510"/>
                  </a:cubicBezTo>
                  <a:cubicBezTo>
                    <a:pt x="43377" y="215339"/>
                    <a:pt x="49635" y="216282"/>
                    <a:pt x="53664" y="210624"/>
                  </a:cubicBezTo>
                  <a:cubicBezTo>
                    <a:pt x="57779" y="204881"/>
                    <a:pt x="66094" y="200852"/>
                    <a:pt x="67294" y="194337"/>
                  </a:cubicBezTo>
                  <a:cubicBezTo>
                    <a:pt x="68495" y="187907"/>
                    <a:pt x="72266" y="197423"/>
                    <a:pt x="75610" y="200766"/>
                  </a:cubicBezTo>
                  <a:cubicBezTo>
                    <a:pt x="78953" y="204109"/>
                    <a:pt x="81353" y="210539"/>
                    <a:pt x="82039" y="218683"/>
                  </a:cubicBezTo>
                  <a:cubicBezTo>
                    <a:pt x="82725" y="226826"/>
                    <a:pt x="83497" y="247143"/>
                    <a:pt x="90354" y="253572"/>
                  </a:cubicBezTo>
                  <a:cubicBezTo>
                    <a:pt x="97298" y="260002"/>
                    <a:pt x="98498" y="274147"/>
                    <a:pt x="96612" y="279119"/>
                  </a:cubicBezTo>
                  <a:cubicBezTo>
                    <a:pt x="94727" y="284176"/>
                    <a:pt x="100213" y="292749"/>
                    <a:pt x="98755" y="298235"/>
                  </a:cubicBezTo>
                  <a:cubicBezTo>
                    <a:pt x="98498" y="299350"/>
                    <a:pt x="98155" y="300893"/>
                    <a:pt x="97813" y="302607"/>
                  </a:cubicBezTo>
                  <a:cubicBezTo>
                    <a:pt x="103813" y="303550"/>
                    <a:pt x="111443" y="275776"/>
                    <a:pt x="111443" y="27577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7" name="Freeform 156">
              <a:extLst>
                <a:ext uri="{FF2B5EF4-FFF2-40B4-BE49-F238E27FC236}">
                  <a16:creationId xmlns:a16="http://schemas.microsoft.com/office/drawing/2014/main" id="{6B67372C-8832-ED7D-306B-0A7DF008E96C}"/>
                </a:ext>
              </a:extLst>
            </p:cNvPr>
            <p:cNvSpPr/>
            <p:nvPr/>
          </p:nvSpPr>
          <p:spPr>
            <a:xfrm>
              <a:off x="7349899" y="3909239"/>
              <a:ext cx="47148" cy="26353"/>
            </a:xfrm>
            <a:custGeom>
              <a:avLst/>
              <a:gdLst>
                <a:gd name="connsiteX0" fmla="*/ 47149 w 47148"/>
                <a:gd name="connsiteY0" fmla="*/ 8565 h 26353"/>
                <a:gd name="connsiteX1" fmla="*/ 28461 w 47148"/>
                <a:gd name="connsiteY1" fmla="*/ 3507 h 26353"/>
                <a:gd name="connsiteX2" fmla="*/ 15173 w 47148"/>
                <a:gd name="connsiteY2" fmla="*/ 1364 h 26353"/>
                <a:gd name="connsiteX3" fmla="*/ 3686 w 47148"/>
                <a:gd name="connsiteY3" fmla="*/ 11394 h 26353"/>
                <a:gd name="connsiteX4" fmla="*/ 0 w 47148"/>
                <a:gd name="connsiteY4" fmla="*/ 18252 h 26353"/>
                <a:gd name="connsiteX5" fmla="*/ 4200 w 47148"/>
                <a:gd name="connsiteY5" fmla="*/ 22023 h 26353"/>
                <a:gd name="connsiteX6" fmla="*/ 15002 w 47148"/>
                <a:gd name="connsiteY6" fmla="*/ 24595 h 26353"/>
                <a:gd name="connsiteX7" fmla="*/ 30346 w 47148"/>
                <a:gd name="connsiteY7" fmla="*/ 25881 h 26353"/>
                <a:gd name="connsiteX8" fmla="*/ 46291 w 47148"/>
                <a:gd name="connsiteY8" fmla="*/ 23909 h 26353"/>
                <a:gd name="connsiteX9" fmla="*/ 44405 w 47148"/>
                <a:gd name="connsiteY9" fmla="*/ 9936 h 26353"/>
                <a:gd name="connsiteX10" fmla="*/ 47149 w 47148"/>
                <a:gd name="connsiteY10" fmla="*/ 8565 h 2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148" h="26353">
                  <a:moveTo>
                    <a:pt x="47149" y="8565"/>
                  </a:moveTo>
                  <a:cubicBezTo>
                    <a:pt x="37548" y="-265"/>
                    <a:pt x="34890" y="6850"/>
                    <a:pt x="28461" y="3507"/>
                  </a:cubicBezTo>
                  <a:cubicBezTo>
                    <a:pt x="21688" y="-93"/>
                    <a:pt x="18431" y="-1122"/>
                    <a:pt x="15173" y="1364"/>
                  </a:cubicBezTo>
                  <a:cubicBezTo>
                    <a:pt x="11915" y="3850"/>
                    <a:pt x="6944" y="3507"/>
                    <a:pt x="3686" y="11394"/>
                  </a:cubicBezTo>
                  <a:cubicBezTo>
                    <a:pt x="2657" y="13965"/>
                    <a:pt x="1286" y="16366"/>
                    <a:pt x="0" y="18252"/>
                  </a:cubicBezTo>
                  <a:cubicBezTo>
                    <a:pt x="1114" y="20652"/>
                    <a:pt x="2829" y="22366"/>
                    <a:pt x="4200" y="22023"/>
                  </a:cubicBezTo>
                  <a:cubicBezTo>
                    <a:pt x="6772" y="21423"/>
                    <a:pt x="9944" y="25881"/>
                    <a:pt x="15002" y="24595"/>
                  </a:cubicBezTo>
                  <a:cubicBezTo>
                    <a:pt x="20145" y="23309"/>
                    <a:pt x="23317" y="27767"/>
                    <a:pt x="30346" y="25881"/>
                  </a:cubicBezTo>
                  <a:cubicBezTo>
                    <a:pt x="37376" y="23909"/>
                    <a:pt x="43720" y="28453"/>
                    <a:pt x="46291" y="23909"/>
                  </a:cubicBezTo>
                  <a:cubicBezTo>
                    <a:pt x="48863" y="19452"/>
                    <a:pt x="44405" y="9936"/>
                    <a:pt x="44405" y="9936"/>
                  </a:cubicBezTo>
                  <a:cubicBezTo>
                    <a:pt x="44405" y="9936"/>
                    <a:pt x="45691" y="9250"/>
                    <a:pt x="47149" y="856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8" name="Freeform 157">
              <a:extLst>
                <a:ext uri="{FF2B5EF4-FFF2-40B4-BE49-F238E27FC236}">
                  <a16:creationId xmlns:a16="http://schemas.microsoft.com/office/drawing/2014/main" id="{753E5B3B-895D-32AA-771A-239D31F25329}"/>
                </a:ext>
              </a:extLst>
            </p:cNvPr>
            <p:cNvSpPr/>
            <p:nvPr/>
          </p:nvSpPr>
          <p:spPr>
            <a:xfrm>
              <a:off x="7552810" y="3994673"/>
              <a:ext cx="116883" cy="245279"/>
            </a:xfrm>
            <a:custGeom>
              <a:avLst/>
              <a:gdLst>
                <a:gd name="connsiteX0" fmla="*/ 87954 w 116883"/>
                <a:gd name="connsiteY0" fmla="*/ 29087 h 245279"/>
                <a:gd name="connsiteX1" fmla="*/ 72009 w 116883"/>
                <a:gd name="connsiteY1" fmla="*/ 16999 h 245279"/>
                <a:gd name="connsiteX2" fmla="*/ 67551 w 116883"/>
                <a:gd name="connsiteY2" fmla="*/ 7398 h 245279"/>
                <a:gd name="connsiteX3" fmla="*/ 54178 w 116883"/>
                <a:gd name="connsiteY3" fmla="*/ 369 h 245279"/>
                <a:gd name="connsiteX4" fmla="*/ 41405 w 116883"/>
                <a:gd name="connsiteY4" fmla="*/ 8684 h 245279"/>
                <a:gd name="connsiteX5" fmla="*/ 30518 w 116883"/>
                <a:gd name="connsiteY5" fmla="*/ 10570 h 245279"/>
                <a:gd name="connsiteX6" fmla="*/ 16459 w 116883"/>
                <a:gd name="connsiteY6" fmla="*/ 10570 h 245279"/>
                <a:gd name="connsiteX7" fmla="*/ 4372 w 116883"/>
                <a:gd name="connsiteY7" fmla="*/ 11856 h 245279"/>
                <a:gd name="connsiteX8" fmla="*/ 0 w 116883"/>
                <a:gd name="connsiteY8" fmla="*/ 15285 h 245279"/>
                <a:gd name="connsiteX9" fmla="*/ 5829 w 116883"/>
                <a:gd name="connsiteY9" fmla="*/ 23772 h 245279"/>
                <a:gd name="connsiteX10" fmla="*/ 14059 w 116883"/>
                <a:gd name="connsiteY10" fmla="*/ 36030 h 245279"/>
                <a:gd name="connsiteX11" fmla="*/ 27346 w 116883"/>
                <a:gd name="connsiteY11" fmla="*/ 43231 h 245279"/>
                <a:gd name="connsiteX12" fmla="*/ 38576 w 116883"/>
                <a:gd name="connsiteY12" fmla="*/ 46317 h 245279"/>
                <a:gd name="connsiteX13" fmla="*/ 43720 w 116883"/>
                <a:gd name="connsiteY13" fmla="*/ 58576 h 245279"/>
                <a:gd name="connsiteX14" fmla="*/ 31461 w 116883"/>
                <a:gd name="connsiteY14" fmla="*/ 65691 h 245279"/>
                <a:gd name="connsiteX15" fmla="*/ 48863 w 116883"/>
                <a:gd name="connsiteY15" fmla="*/ 81036 h 245279"/>
                <a:gd name="connsiteX16" fmla="*/ 57007 w 116883"/>
                <a:gd name="connsiteY16" fmla="*/ 95352 h 245279"/>
                <a:gd name="connsiteX17" fmla="*/ 70295 w 116883"/>
                <a:gd name="connsiteY17" fmla="*/ 112754 h 245279"/>
                <a:gd name="connsiteX18" fmla="*/ 83582 w 116883"/>
                <a:gd name="connsiteY18" fmla="*/ 125013 h 245279"/>
                <a:gd name="connsiteX19" fmla="*/ 86668 w 116883"/>
                <a:gd name="connsiteY19" fmla="*/ 141386 h 245279"/>
                <a:gd name="connsiteX20" fmla="*/ 91812 w 116883"/>
                <a:gd name="connsiteY20" fmla="*/ 168047 h 245279"/>
                <a:gd name="connsiteX21" fmla="*/ 80582 w 116883"/>
                <a:gd name="connsiteY21" fmla="*/ 186478 h 245279"/>
                <a:gd name="connsiteX22" fmla="*/ 66265 w 116883"/>
                <a:gd name="connsiteY22" fmla="*/ 195736 h 245279"/>
                <a:gd name="connsiteX23" fmla="*/ 66265 w 116883"/>
                <a:gd name="connsiteY23" fmla="*/ 210052 h 245279"/>
                <a:gd name="connsiteX24" fmla="*/ 47835 w 116883"/>
                <a:gd name="connsiteY24" fmla="*/ 210052 h 245279"/>
                <a:gd name="connsiteX25" fmla="*/ 37890 w 116883"/>
                <a:gd name="connsiteY25" fmla="*/ 217853 h 245279"/>
                <a:gd name="connsiteX26" fmla="*/ 45006 w 116883"/>
                <a:gd name="connsiteY26" fmla="*/ 223254 h 245279"/>
                <a:gd name="connsiteX27" fmla="*/ 40462 w 116883"/>
                <a:gd name="connsiteY27" fmla="*/ 237398 h 245279"/>
                <a:gd name="connsiteX28" fmla="*/ 48606 w 116883"/>
                <a:gd name="connsiteY28" fmla="*/ 243828 h 245279"/>
                <a:gd name="connsiteX29" fmla="*/ 63179 w 116883"/>
                <a:gd name="connsiteY29" fmla="*/ 232598 h 245279"/>
                <a:gd name="connsiteX30" fmla="*/ 67037 w 116883"/>
                <a:gd name="connsiteY30" fmla="*/ 226340 h 245279"/>
                <a:gd name="connsiteX31" fmla="*/ 71323 w 116883"/>
                <a:gd name="connsiteY31" fmla="*/ 217767 h 245279"/>
                <a:gd name="connsiteX32" fmla="*/ 81353 w 116883"/>
                <a:gd name="connsiteY32" fmla="*/ 216139 h 245279"/>
                <a:gd name="connsiteX33" fmla="*/ 103384 w 116883"/>
                <a:gd name="connsiteY33" fmla="*/ 205594 h 245279"/>
                <a:gd name="connsiteX34" fmla="*/ 116071 w 116883"/>
                <a:gd name="connsiteY34" fmla="*/ 184077 h 245279"/>
                <a:gd name="connsiteX35" fmla="*/ 112214 w 116883"/>
                <a:gd name="connsiteY35" fmla="*/ 146530 h 245279"/>
                <a:gd name="connsiteX36" fmla="*/ 96955 w 116883"/>
                <a:gd name="connsiteY36" fmla="*/ 121241 h 245279"/>
                <a:gd name="connsiteX37" fmla="*/ 70895 w 116883"/>
                <a:gd name="connsiteY37" fmla="*/ 99295 h 245279"/>
                <a:gd name="connsiteX38" fmla="*/ 63694 w 116883"/>
                <a:gd name="connsiteY38" fmla="*/ 86865 h 245279"/>
                <a:gd name="connsiteX39" fmla="*/ 59665 w 116883"/>
                <a:gd name="connsiteY39" fmla="*/ 64920 h 245279"/>
                <a:gd name="connsiteX40" fmla="*/ 71152 w 116883"/>
                <a:gd name="connsiteY40" fmla="*/ 50775 h 245279"/>
                <a:gd name="connsiteX41" fmla="*/ 77324 w 116883"/>
                <a:gd name="connsiteY41" fmla="*/ 41259 h 245279"/>
                <a:gd name="connsiteX42" fmla="*/ 90011 w 116883"/>
                <a:gd name="connsiteY42" fmla="*/ 32858 h 245279"/>
                <a:gd name="connsiteX43" fmla="*/ 91383 w 116883"/>
                <a:gd name="connsiteY43" fmla="*/ 31658 h 245279"/>
                <a:gd name="connsiteX44" fmla="*/ 87954 w 116883"/>
                <a:gd name="connsiteY44" fmla="*/ 29087 h 24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6883" h="245279">
                  <a:moveTo>
                    <a:pt x="87954" y="29087"/>
                  </a:moveTo>
                  <a:cubicBezTo>
                    <a:pt x="83496" y="28401"/>
                    <a:pt x="72009" y="20171"/>
                    <a:pt x="72009" y="16999"/>
                  </a:cubicBezTo>
                  <a:cubicBezTo>
                    <a:pt x="72009" y="13828"/>
                    <a:pt x="77753" y="8684"/>
                    <a:pt x="67551" y="7398"/>
                  </a:cubicBezTo>
                  <a:cubicBezTo>
                    <a:pt x="57350" y="6112"/>
                    <a:pt x="56064" y="2255"/>
                    <a:pt x="54178" y="369"/>
                  </a:cubicBezTo>
                  <a:cubicBezTo>
                    <a:pt x="52292" y="-1517"/>
                    <a:pt x="43977" y="4226"/>
                    <a:pt x="41405" y="8684"/>
                  </a:cubicBezTo>
                  <a:cubicBezTo>
                    <a:pt x="38833" y="13142"/>
                    <a:pt x="36262" y="7398"/>
                    <a:pt x="30518" y="10570"/>
                  </a:cubicBezTo>
                  <a:cubicBezTo>
                    <a:pt x="24775" y="13742"/>
                    <a:pt x="19031" y="6112"/>
                    <a:pt x="16459" y="10570"/>
                  </a:cubicBezTo>
                  <a:cubicBezTo>
                    <a:pt x="13887" y="15028"/>
                    <a:pt x="7544" y="7998"/>
                    <a:pt x="4372" y="11856"/>
                  </a:cubicBezTo>
                  <a:cubicBezTo>
                    <a:pt x="3172" y="13313"/>
                    <a:pt x="1543" y="14513"/>
                    <a:pt x="0" y="15285"/>
                  </a:cubicBezTo>
                  <a:cubicBezTo>
                    <a:pt x="2829" y="18371"/>
                    <a:pt x="5829" y="21457"/>
                    <a:pt x="5829" y="23772"/>
                  </a:cubicBezTo>
                  <a:cubicBezTo>
                    <a:pt x="5829" y="27886"/>
                    <a:pt x="14059" y="30887"/>
                    <a:pt x="14059" y="36030"/>
                  </a:cubicBezTo>
                  <a:cubicBezTo>
                    <a:pt x="14059" y="41174"/>
                    <a:pt x="24346" y="45288"/>
                    <a:pt x="27346" y="43231"/>
                  </a:cubicBezTo>
                  <a:cubicBezTo>
                    <a:pt x="30432" y="41174"/>
                    <a:pt x="37633" y="39116"/>
                    <a:pt x="38576" y="46317"/>
                  </a:cubicBezTo>
                  <a:cubicBezTo>
                    <a:pt x="39605" y="53518"/>
                    <a:pt x="43720" y="53518"/>
                    <a:pt x="43720" y="58576"/>
                  </a:cubicBezTo>
                  <a:cubicBezTo>
                    <a:pt x="43720" y="63720"/>
                    <a:pt x="33518" y="60633"/>
                    <a:pt x="31461" y="65691"/>
                  </a:cubicBezTo>
                  <a:cubicBezTo>
                    <a:pt x="29404" y="70835"/>
                    <a:pt x="48863" y="76921"/>
                    <a:pt x="48863" y="81036"/>
                  </a:cubicBezTo>
                  <a:cubicBezTo>
                    <a:pt x="48863" y="85151"/>
                    <a:pt x="55035" y="90294"/>
                    <a:pt x="57007" y="95352"/>
                  </a:cubicBezTo>
                  <a:cubicBezTo>
                    <a:pt x="59065" y="100495"/>
                    <a:pt x="68323" y="106668"/>
                    <a:pt x="70295" y="112754"/>
                  </a:cubicBezTo>
                  <a:cubicBezTo>
                    <a:pt x="72352" y="118926"/>
                    <a:pt x="80582" y="122012"/>
                    <a:pt x="83582" y="125013"/>
                  </a:cubicBezTo>
                  <a:cubicBezTo>
                    <a:pt x="86668" y="128099"/>
                    <a:pt x="87697" y="135300"/>
                    <a:pt x="86668" y="141386"/>
                  </a:cubicBezTo>
                  <a:cubicBezTo>
                    <a:pt x="85639" y="147559"/>
                    <a:pt x="85639" y="158789"/>
                    <a:pt x="91812" y="168047"/>
                  </a:cubicBezTo>
                  <a:cubicBezTo>
                    <a:pt x="97984" y="177305"/>
                    <a:pt x="84611" y="181334"/>
                    <a:pt x="80582" y="186478"/>
                  </a:cubicBezTo>
                  <a:cubicBezTo>
                    <a:pt x="76467" y="191621"/>
                    <a:pt x="78524" y="198736"/>
                    <a:pt x="66265" y="195736"/>
                  </a:cubicBezTo>
                  <a:cubicBezTo>
                    <a:pt x="54007" y="192650"/>
                    <a:pt x="68323" y="205937"/>
                    <a:pt x="66265" y="210052"/>
                  </a:cubicBezTo>
                  <a:cubicBezTo>
                    <a:pt x="64208" y="214167"/>
                    <a:pt x="47835" y="205937"/>
                    <a:pt x="47835" y="210052"/>
                  </a:cubicBezTo>
                  <a:cubicBezTo>
                    <a:pt x="47835" y="212538"/>
                    <a:pt x="42262" y="215710"/>
                    <a:pt x="37890" y="217853"/>
                  </a:cubicBezTo>
                  <a:cubicBezTo>
                    <a:pt x="39691" y="220168"/>
                    <a:pt x="42177" y="221453"/>
                    <a:pt x="45006" y="223254"/>
                  </a:cubicBezTo>
                  <a:cubicBezTo>
                    <a:pt x="48863" y="225654"/>
                    <a:pt x="40205" y="229683"/>
                    <a:pt x="40462" y="237398"/>
                  </a:cubicBezTo>
                  <a:cubicBezTo>
                    <a:pt x="40719" y="245028"/>
                    <a:pt x="46463" y="246999"/>
                    <a:pt x="48606" y="243828"/>
                  </a:cubicBezTo>
                  <a:cubicBezTo>
                    <a:pt x="50749" y="240742"/>
                    <a:pt x="59579" y="233798"/>
                    <a:pt x="63179" y="232598"/>
                  </a:cubicBezTo>
                  <a:cubicBezTo>
                    <a:pt x="66780" y="231398"/>
                    <a:pt x="63179" y="226168"/>
                    <a:pt x="67037" y="226340"/>
                  </a:cubicBezTo>
                  <a:cubicBezTo>
                    <a:pt x="70895" y="226597"/>
                    <a:pt x="69694" y="220853"/>
                    <a:pt x="71323" y="217767"/>
                  </a:cubicBezTo>
                  <a:cubicBezTo>
                    <a:pt x="73038" y="214681"/>
                    <a:pt x="75610" y="215881"/>
                    <a:pt x="81353" y="216139"/>
                  </a:cubicBezTo>
                  <a:cubicBezTo>
                    <a:pt x="87096" y="216396"/>
                    <a:pt x="95240" y="210823"/>
                    <a:pt x="103384" y="205594"/>
                  </a:cubicBezTo>
                  <a:cubicBezTo>
                    <a:pt x="111528" y="200365"/>
                    <a:pt x="112900" y="199165"/>
                    <a:pt x="116071" y="184077"/>
                  </a:cubicBezTo>
                  <a:cubicBezTo>
                    <a:pt x="119158" y="169075"/>
                    <a:pt x="112471" y="151073"/>
                    <a:pt x="112214" y="146530"/>
                  </a:cubicBezTo>
                  <a:cubicBezTo>
                    <a:pt x="111957" y="141986"/>
                    <a:pt x="100984" y="120984"/>
                    <a:pt x="96955" y="121241"/>
                  </a:cubicBezTo>
                  <a:cubicBezTo>
                    <a:pt x="92926" y="121498"/>
                    <a:pt x="74238" y="102381"/>
                    <a:pt x="70895" y="99295"/>
                  </a:cubicBezTo>
                  <a:cubicBezTo>
                    <a:pt x="67551" y="96209"/>
                    <a:pt x="68494" y="90894"/>
                    <a:pt x="63694" y="86865"/>
                  </a:cubicBezTo>
                  <a:cubicBezTo>
                    <a:pt x="58893" y="82836"/>
                    <a:pt x="58465" y="72292"/>
                    <a:pt x="59665" y="64920"/>
                  </a:cubicBezTo>
                  <a:cubicBezTo>
                    <a:pt x="60865" y="57461"/>
                    <a:pt x="71409" y="55833"/>
                    <a:pt x="71152" y="50775"/>
                  </a:cubicBezTo>
                  <a:cubicBezTo>
                    <a:pt x="70895" y="45717"/>
                    <a:pt x="72094" y="41431"/>
                    <a:pt x="77324" y="41259"/>
                  </a:cubicBezTo>
                  <a:cubicBezTo>
                    <a:pt x="82553" y="41002"/>
                    <a:pt x="87611" y="36716"/>
                    <a:pt x="90011" y="32858"/>
                  </a:cubicBezTo>
                  <a:cubicBezTo>
                    <a:pt x="90354" y="32344"/>
                    <a:pt x="90868" y="31915"/>
                    <a:pt x="91383" y="31658"/>
                  </a:cubicBezTo>
                  <a:cubicBezTo>
                    <a:pt x="89925" y="30201"/>
                    <a:pt x="88811" y="29258"/>
                    <a:pt x="87954" y="29087"/>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9" name="Freeform 158">
              <a:extLst>
                <a:ext uri="{FF2B5EF4-FFF2-40B4-BE49-F238E27FC236}">
                  <a16:creationId xmlns:a16="http://schemas.microsoft.com/office/drawing/2014/main" id="{4262FD39-8303-8D35-5A1B-DA3B9171D5EB}"/>
                </a:ext>
              </a:extLst>
            </p:cNvPr>
            <p:cNvSpPr/>
            <p:nvPr/>
          </p:nvSpPr>
          <p:spPr>
            <a:xfrm>
              <a:off x="7555854" y="4142660"/>
              <a:ext cx="90290" cy="69865"/>
            </a:xfrm>
            <a:custGeom>
              <a:avLst/>
              <a:gdLst>
                <a:gd name="connsiteX0" fmla="*/ 44705 w 90290"/>
                <a:gd name="connsiteY0" fmla="*/ 62151 h 69865"/>
                <a:gd name="connsiteX1" fmla="*/ 63136 w 90290"/>
                <a:gd name="connsiteY1" fmla="*/ 62151 h 69865"/>
                <a:gd name="connsiteX2" fmla="*/ 63136 w 90290"/>
                <a:gd name="connsiteY2" fmla="*/ 47834 h 69865"/>
                <a:gd name="connsiteX3" fmla="*/ 77452 w 90290"/>
                <a:gd name="connsiteY3" fmla="*/ 38576 h 69865"/>
                <a:gd name="connsiteX4" fmla="*/ 88682 w 90290"/>
                <a:gd name="connsiteY4" fmla="*/ 20145 h 69865"/>
                <a:gd name="connsiteX5" fmla="*/ 83110 w 90290"/>
                <a:gd name="connsiteY5" fmla="*/ 0 h 69865"/>
                <a:gd name="connsiteX6" fmla="*/ 71623 w 90290"/>
                <a:gd name="connsiteY6" fmla="*/ 2314 h 69865"/>
                <a:gd name="connsiteX7" fmla="*/ 60564 w 90290"/>
                <a:gd name="connsiteY7" fmla="*/ 5744 h 69865"/>
                <a:gd name="connsiteX8" fmla="*/ 55763 w 90290"/>
                <a:gd name="connsiteY8" fmla="*/ 9858 h 69865"/>
                <a:gd name="connsiteX9" fmla="*/ 46762 w 90290"/>
                <a:gd name="connsiteY9" fmla="*/ 3601 h 69865"/>
                <a:gd name="connsiteX10" fmla="*/ 24645 w 90290"/>
                <a:gd name="connsiteY10" fmla="*/ 2915 h 69865"/>
                <a:gd name="connsiteX11" fmla="*/ 2614 w 90290"/>
                <a:gd name="connsiteY11" fmla="*/ 13973 h 69865"/>
                <a:gd name="connsiteX12" fmla="*/ 3300 w 90290"/>
                <a:gd name="connsiteY12" fmla="*/ 28461 h 69865"/>
                <a:gd name="connsiteX13" fmla="*/ 5357 w 90290"/>
                <a:gd name="connsiteY13" fmla="*/ 40891 h 69865"/>
                <a:gd name="connsiteX14" fmla="*/ 5186 w 90290"/>
                <a:gd name="connsiteY14" fmla="*/ 41405 h 69865"/>
                <a:gd name="connsiteX15" fmla="*/ 9558 w 90290"/>
                <a:gd name="connsiteY15" fmla="*/ 55978 h 69865"/>
                <a:gd name="connsiteX16" fmla="*/ 19588 w 90290"/>
                <a:gd name="connsiteY16" fmla="*/ 57607 h 69865"/>
                <a:gd name="connsiteX17" fmla="*/ 20273 w 90290"/>
                <a:gd name="connsiteY17" fmla="*/ 66180 h 69865"/>
                <a:gd name="connsiteX18" fmla="*/ 33218 w 90290"/>
                <a:gd name="connsiteY18" fmla="*/ 67380 h 69865"/>
                <a:gd name="connsiteX19" fmla="*/ 34675 w 90290"/>
                <a:gd name="connsiteY19" fmla="*/ 69866 h 69865"/>
                <a:gd name="connsiteX20" fmla="*/ 44705 w 90290"/>
                <a:gd name="connsiteY20" fmla="*/ 62151 h 6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290" h="69865">
                  <a:moveTo>
                    <a:pt x="44705" y="62151"/>
                  </a:moveTo>
                  <a:cubicBezTo>
                    <a:pt x="44705" y="58036"/>
                    <a:pt x="61078" y="66266"/>
                    <a:pt x="63136" y="62151"/>
                  </a:cubicBezTo>
                  <a:cubicBezTo>
                    <a:pt x="65194" y="58036"/>
                    <a:pt x="50877" y="44748"/>
                    <a:pt x="63136" y="47834"/>
                  </a:cubicBezTo>
                  <a:cubicBezTo>
                    <a:pt x="75395" y="50921"/>
                    <a:pt x="73423" y="43720"/>
                    <a:pt x="77452" y="38576"/>
                  </a:cubicBezTo>
                  <a:cubicBezTo>
                    <a:pt x="81567" y="33433"/>
                    <a:pt x="94854" y="29404"/>
                    <a:pt x="88682" y="20145"/>
                  </a:cubicBezTo>
                  <a:cubicBezTo>
                    <a:pt x="84310" y="13630"/>
                    <a:pt x="83110" y="6086"/>
                    <a:pt x="83110" y="0"/>
                  </a:cubicBezTo>
                  <a:cubicBezTo>
                    <a:pt x="79167" y="3086"/>
                    <a:pt x="74366" y="3343"/>
                    <a:pt x="71623" y="2314"/>
                  </a:cubicBezTo>
                  <a:cubicBezTo>
                    <a:pt x="68194" y="943"/>
                    <a:pt x="60564" y="257"/>
                    <a:pt x="60564" y="5744"/>
                  </a:cubicBezTo>
                  <a:cubicBezTo>
                    <a:pt x="60564" y="11230"/>
                    <a:pt x="55078" y="12602"/>
                    <a:pt x="55763" y="9858"/>
                  </a:cubicBezTo>
                  <a:cubicBezTo>
                    <a:pt x="56449" y="7115"/>
                    <a:pt x="50277" y="7801"/>
                    <a:pt x="46762" y="3601"/>
                  </a:cubicBezTo>
                  <a:cubicBezTo>
                    <a:pt x="43333" y="-514"/>
                    <a:pt x="30904" y="4972"/>
                    <a:pt x="24645" y="2915"/>
                  </a:cubicBezTo>
                  <a:cubicBezTo>
                    <a:pt x="18473" y="857"/>
                    <a:pt x="8786" y="6344"/>
                    <a:pt x="2614" y="13973"/>
                  </a:cubicBezTo>
                  <a:cubicBezTo>
                    <a:pt x="-3644" y="21517"/>
                    <a:pt x="3300" y="21517"/>
                    <a:pt x="3300" y="28461"/>
                  </a:cubicBezTo>
                  <a:cubicBezTo>
                    <a:pt x="3300" y="35404"/>
                    <a:pt x="7414" y="35404"/>
                    <a:pt x="5357" y="40891"/>
                  </a:cubicBezTo>
                  <a:cubicBezTo>
                    <a:pt x="5271" y="41062"/>
                    <a:pt x="5271" y="41234"/>
                    <a:pt x="5186" y="41405"/>
                  </a:cubicBezTo>
                  <a:cubicBezTo>
                    <a:pt x="11272" y="44063"/>
                    <a:pt x="8872" y="51692"/>
                    <a:pt x="9558" y="55978"/>
                  </a:cubicBezTo>
                  <a:cubicBezTo>
                    <a:pt x="10244" y="60522"/>
                    <a:pt x="16244" y="57864"/>
                    <a:pt x="19588" y="57607"/>
                  </a:cubicBezTo>
                  <a:cubicBezTo>
                    <a:pt x="22931" y="57350"/>
                    <a:pt x="17445" y="62836"/>
                    <a:pt x="20273" y="66180"/>
                  </a:cubicBezTo>
                  <a:cubicBezTo>
                    <a:pt x="23102" y="69523"/>
                    <a:pt x="31503" y="63265"/>
                    <a:pt x="33218" y="67380"/>
                  </a:cubicBezTo>
                  <a:cubicBezTo>
                    <a:pt x="33646" y="68323"/>
                    <a:pt x="34075" y="69180"/>
                    <a:pt x="34675" y="69866"/>
                  </a:cubicBezTo>
                  <a:cubicBezTo>
                    <a:pt x="39219" y="67809"/>
                    <a:pt x="44705" y="64637"/>
                    <a:pt x="44705" y="6215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0" name="Freeform 159">
              <a:extLst>
                <a:ext uri="{FF2B5EF4-FFF2-40B4-BE49-F238E27FC236}">
                  <a16:creationId xmlns:a16="http://schemas.microsoft.com/office/drawing/2014/main" id="{03389D5E-9C96-BF95-45F6-074CCDF39284}"/>
                </a:ext>
              </a:extLst>
            </p:cNvPr>
            <p:cNvSpPr/>
            <p:nvPr/>
          </p:nvSpPr>
          <p:spPr>
            <a:xfrm>
              <a:off x="7520835" y="4010044"/>
              <a:ext cx="119200" cy="144017"/>
            </a:xfrm>
            <a:custGeom>
              <a:avLst/>
              <a:gdLst>
                <a:gd name="connsiteX0" fmla="*/ 80753 w 119200"/>
                <a:gd name="connsiteY0" fmla="*/ 65751 h 144017"/>
                <a:gd name="connsiteX1" fmla="*/ 63350 w 119200"/>
                <a:gd name="connsiteY1" fmla="*/ 50406 h 144017"/>
                <a:gd name="connsiteX2" fmla="*/ 75610 w 119200"/>
                <a:gd name="connsiteY2" fmla="*/ 43291 h 144017"/>
                <a:gd name="connsiteX3" fmla="*/ 70466 w 119200"/>
                <a:gd name="connsiteY3" fmla="*/ 31032 h 144017"/>
                <a:gd name="connsiteX4" fmla="*/ 59236 w 119200"/>
                <a:gd name="connsiteY4" fmla="*/ 27946 h 144017"/>
                <a:gd name="connsiteX5" fmla="*/ 45948 w 119200"/>
                <a:gd name="connsiteY5" fmla="*/ 20746 h 144017"/>
                <a:gd name="connsiteX6" fmla="*/ 37719 w 119200"/>
                <a:gd name="connsiteY6" fmla="*/ 8487 h 144017"/>
                <a:gd name="connsiteX7" fmla="*/ 31889 w 119200"/>
                <a:gd name="connsiteY7" fmla="*/ 0 h 144017"/>
                <a:gd name="connsiteX8" fmla="*/ 25460 w 119200"/>
                <a:gd name="connsiteY8" fmla="*/ 343 h 144017"/>
                <a:gd name="connsiteX9" fmla="*/ 22888 w 119200"/>
                <a:gd name="connsiteY9" fmla="*/ 8658 h 144017"/>
                <a:gd name="connsiteX10" fmla="*/ 22288 w 119200"/>
                <a:gd name="connsiteY10" fmla="*/ 21431 h 144017"/>
                <a:gd name="connsiteX11" fmla="*/ 13973 w 119200"/>
                <a:gd name="connsiteY11" fmla="*/ 13802 h 144017"/>
                <a:gd name="connsiteX12" fmla="*/ 5658 w 119200"/>
                <a:gd name="connsiteY12" fmla="*/ 27175 h 144017"/>
                <a:gd name="connsiteX13" fmla="*/ 0 w 119200"/>
                <a:gd name="connsiteY13" fmla="*/ 31890 h 144017"/>
                <a:gd name="connsiteX14" fmla="*/ 3172 w 119200"/>
                <a:gd name="connsiteY14" fmla="*/ 35061 h 144017"/>
                <a:gd name="connsiteX15" fmla="*/ 4543 w 119200"/>
                <a:gd name="connsiteY15" fmla="*/ 47492 h 144017"/>
                <a:gd name="connsiteX16" fmla="*/ 15602 w 119200"/>
                <a:gd name="connsiteY16" fmla="*/ 51606 h 144017"/>
                <a:gd name="connsiteX17" fmla="*/ 14230 w 119200"/>
                <a:gd name="connsiteY17" fmla="*/ 68837 h 144017"/>
                <a:gd name="connsiteX18" fmla="*/ 10115 w 119200"/>
                <a:gd name="connsiteY18" fmla="*/ 81267 h 144017"/>
                <a:gd name="connsiteX19" fmla="*/ 24603 w 119200"/>
                <a:gd name="connsiteY19" fmla="*/ 75695 h 144017"/>
                <a:gd name="connsiteX20" fmla="*/ 36347 w 119200"/>
                <a:gd name="connsiteY20" fmla="*/ 75009 h 144017"/>
                <a:gd name="connsiteX21" fmla="*/ 46720 w 119200"/>
                <a:gd name="connsiteY21" fmla="*/ 72266 h 144017"/>
                <a:gd name="connsiteX22" fmla="*/ 61893 w 119200"/>
                <a:gd name="connsiteY22" fmla="*/ 71580 h 144017"/>
                <a:gd name="connsiteX23" fmla="*/ 73637 w 119200"/>
                <a:gd name="connsiteY23" fmla="*/ 83325 h 144017"/>
                <a:gd name="connsiteX24" fmla="*/ 75009 w 119200"/>
                <a:gd name="connsiteY24" fmla="*/ 102613 h 144017"/>
                <a:gd name="connsiteX25" fmla="*/ 86068 w 119200"/>
                <a:gd name="connsiteY25" fmla="*/ 119844 h 144017"/>
                <a:gd name="connsiteX26" fmla="*/ 84010 w 119200"/>
                <a:gd name="connsiteY26" fmla="*/ 138189 h 144017"/>
                <a:gd name="connsiteX27" fmla="*/ 90954 w 119200"/>
                <a:gd name="connsiteY27" fmla="*/ 142647 h 144017"/>
                <a:gd name="connsiteX28" fmla="*/ 95755 w 119200"/>
                <a:gd name="connsiteY28" fmla="*/ 138532 h 144017"/>
                <a:gd name="connsiteX29" fmla="*/ 106813 w 119200"/>
                <a:gd name="connsiteY29" fmla="*/ 135103 h 144017"/>
                <a:gd name="connsiteX30" fmla="*/ 118300 w 119200"/>
                <a:gd name="connsiteY30" fmla="*/ 132788 h 144017"/>
                <a:gd name="connsiteX31" fmla="*/ 118815 w 119200"/>
                <a:gd name="connsiteY31" fmla="*/ 126273 h 144017"/>
                <a:gd name="connsiteX32" fmla="*/ 115729 w 119200"/>
                <a:gd name="connsiteY32" fmla="*/ 109900 h 144017"/>
                <a:gd name="connsiteX33" fmla="*/ 102441 w 119200"/>
                <a:gd name="connsiteY33" fmla="*/ 97641 h 144017"/>
                <a:gd name="connsiteX34" fmla="*/ 89154 w 119200"/>
                <a:gd name="connsiteY34" fmla="*/ 80239 h 144017"/>
                <a:gd name="connsiteX35" fmla="*/ 80753 w 119200"/>
                <a:gd name="connsiteY35" fmla="*/ 65751 h 14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9200" h="144017">
                  <a:moveTo>
                    <a:pt x="80753" y="65751"/>
                  </a:moveTo>
                  <a:cubicBezTo>
                    <a:pt x="80753" y="61636"/>
                    <a:pt x="61293" y="55550"/>
                    <a:pt x="63350" y="50406"/>
                  </a:cubicBezTo>
                  <a:cubicBezTo>
                    <a:pt x="65408" y="45263"/>
                    <a:pt x="75610" y="48349"/>
                    <a:pt x="75610" y="43291"/>
                  </a:cubicBezTo>
                  <a:cubicBezTo>
                    <a:pt x="75610" y="38148"/>
                    <a:pt x="71494" y="38148"/>
                    <a:pt x="70466" y="31032"/>
                  </a:cubicBezTo>
                  <a:cubicBezTo>
                    <a:pt x="69437" y="23832"/>
                    <a:pt x="62236" y="25889"/>
                    <a:pt x="59236" y="27946"/>
                  </a:cubicBezTo>
                  <a:cubicBezTo>
                    <a:pt x="56150" y="30004"/>
                    <a:pt x="45948" y="25889"/>
                    <a:pt x="45948" y="20746"/>
                  </a:cubicBezTo>
                  <a:cubicBezTo>
                    <a:pt x="45948" y="15602"/>
                    <a:pt x="37719" y="12602"/>
                    <a:pt x="37719" y="8487"/>
                  </a:cubicBezTo>
                  <a:cubicBezTo>
                    <a:pt x="37719" y="6086"/>
                    <a:pt x="34719" y="3086"/>
                    <a:pt x="31889" y="0"/>
                  </a:cubicBezTo>
                  <a:cubicBezTo>
                    <a:pt x="29318" y="1286"/>
                    <a:pt x="26660" y="1543"/>
                    <a:pt x="25460" y="343"/>
                  </a:cubicBezTo>
                  <a:cubicBezTo>
                    <a:pt x="23574" y="-1543"/>
                    <a:pt x="21002" y="6687"/>
                    <a:pt x="22888" y="8658"/>
                  </a:cubicBezTo>
                  <a:cubicBezTo>
                    <a:pt x="24774" y="10630"/>
                    <a:pt x="27346" y="22717"/>
                    <a:pt x="22288" y="21431"/>
                  </a:cubicBezTo>
                  <a:cubicBezTo>
                    <a:pt x="17145" y="20145"/>
                    <a:pt x="17145" y="13116"/>
                    <a:pt x="13973" y="13802"/>
                  </a:cubicBezTo>
                  <a:cubicBezTo>
                    <a:pt x="13973" y="13802"/>
                    <a:pt x="5658" y="23403"/>
                    <a:pt x="5658" y="27175"/>
                  </a:cubicBezTo>
                  <a:cubicBezTo>
                    <a:pt x="5658" y="29747"/>
                    <a:pt x="2486" y="30604"/>
                    <a:pt x="0" y="31890"/>
                  </a:cubicBezTo>
                  <a:cubicBezTo>
                    <a:pt x="1457" y="33176"/>
                    <a:pt x="2743" y="34376"/>
                    <a:pt x="3172" y="35061"/>
                  </a:cubicBezTo>
                  <a:cubicBezTo>
                    <a:pt x="4543" y="37119"/>
                    <a:pt x="2486" y="42605"/>
                    <a:pt x="4543" y="47492"/>
                  </a:cubicBezTo>
                  <a:cubicBezTo>
                    <a:pt x="6600" y="52292"/>
                    <a:pt x="13544" y="44748"/>
                    <a:pt x="15602" y="51606"/>
                  </a:cubicBezTo>
                  <a:cubicBezTo>
                    <a:pt x="17659" y="58465"/>
                    <a:pt x="14230" y="61979"/>
                    <a:pt x="14230" y="68837"/>
                  </a:cubicBezTo>
                  <a:cubicBezTo>
                    <a:pt x="14230" y="75781"/>
                    <a:pt x="8744" y="75095"/>
                    <a:pt x="10115" y="81267"/>
                  </a:cubicBezTo>
                  <a:cubicBezTo>
                    <a:pt x="11487" y="87440"/>
                    <a:pt x="19117" y="79896"/>
                    <a:pt x="24603" y="75695"/>
                  </a:cubicBezTo>
                  <a:cubicBezTo>
                    <a:pt x="30089" y="71580"/>
                    <a:pt x="34290" y="72266"/>
                    <a:pt x="36347" y="75009"/>
                  </a:cubicBezTo>
                  <a:cubicBezTo>
                    <a:pt x="38405" y="77753"/>
                    <a:pt x="45348" y="75695"/>
                    <a:pt x="46720" y="72266"/>
                  </a:cubicBezTo>
                  <a:cubicBezTo>
                    <a:pt x="48092" y="68837"/>
                    <a:pt x="58465" y="67466"/>
                    <a:pt x="61893" y="71580"/>
                  </a:cubicBezTo>
                  <a:cubicBezTo>
                    <a:pt x="65322" y="75695"/>
                    <a:pt x="68751" y="80581"/>
                    <a:pt x="73637" y="83325"/>
                  </a:cubicBezTo>
                  <a:cubicBezTo>
                    <a:pt x="78438" y="86068"/>
                    <a:pt x="70209" y="101241"/>
                    <a:pt x="75009" y="102613"/>
                  </a:cubicBezTo>
                  <a:cubicBezTo>
                    <a:pt x="79810" y="103984"/>
                    <a:pt x="86754" y="111614"/>
                    <a:pt x="86068" y="119844"/>
                  </a:cubicBezTo>
                  <a:cubicBezTo>
                    <a:pt x="85468" y="126959"/>
                    <a:pt x="89411" y="132016"/>
                    <a:pt x="84010" y="138189"/>
                  </a:cubicBezTo>
                  <a:cubicBezTo>
                    <a:pt x="87439" y="140418"/>
                    <a:pt x="91468" y="140332"/>
                    <a:pt x="90954" y="142647"/>
                  </a:cubicBezTo>
                  <a:cubicBezTo>
                    <a:pt x="90268" y="145390"/>
                    <a:pt x="95755" y="144018"/>
                    <a:pt x="95755" y="138532"/>
                  </a:cubicBezTo>
                  <a:cubicBezTo>
                    <a:pt x="95755" y="133045"/>
                    <a:pt x="103299" y="133731"/>
                    <a:pt x="106813" y="135103"/>
                  </a:cubicBezTo>
                  <a:cubicBezTo>
                    <a:pt x="109556" y="136131"/>
                    <a:pt x="114357" y="135960"/>
                    <a:pt x="118300" y="132788"/>
                  </a:cubicBezTo>
                  <a:cubicBezTo>
                    <a:pt x="118300" y="130302"/>
                    <a:pt x="118472" y="128073"/>
                    <a:pt x="118815" y="126273"/>
                  </a:cubicBezTo>
                  <a:cubicBezTo>
                    <a:pt x="119843" y="120101"/>
                    <a:pt x="118815" y="112985"/>
                    <a:pt x="115729" y="109900"/>
                  </a:cubicBezTo>
                  <a:cubicBezTo>
                    <a:pt x="112642" y="106813"/>
                    <a:pt x="104413" y="103727"/>
                    <a:pt x="102441" y="97641"/>
                  </a:cubicBezTo>
                  <a:cubicBezTo>
                    <a:pt x="100384" y="91469"/>
                    <a:pt x="91211" y="85382"/>
                    <a:pt x="89154" y="80239"/>
                  </a:cubicBezTo>
                  <a:cubicBezTo>
                    <a:pt x="86925" y="75009"/>
                    <a:pt x="80753" y="69866"/>
                    <a:pt x="80753" y="6575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1" name="Freeform 160">
              <a:extLst>
                <a:ext uri="{FF2B5EF4-FFF2-40B4-BE49-F238E27FC236}">
                  <a16:creationId xmlns:a16="http://schemas.microsoft.com/office/drawing/2014/main" id="{F2F8EE33-B4E7-F4D0-F5B0-B36C5DEB4E8D}"/>
                </a:ext>
              </a:extLst>
            </p:cNvPr>
            <p:cNvSpPr/>
            <p:nvPr/>
          </p:nvSpPr>
          <p:spPr>
            <a:xfrm>
              <a:off x="7479172" y="4041933"/>
              <a:ext cx="128512" cy="244739"/>
            </a:xfrm>
            <a:custGeom>
              <a:avLst/>
              <a:gdLst>
                <a:gd name="connsiteX0" fmla="*/ 80067 w 128512"/>
                <a:gd name="connsiteY0" fmla="*/ 129359 h 244739"/>
                <a:gd name="connsiteX1" fmla="*/ 79381 w 128512"/>
                <a:gd name="connsiteY1" fmla="*/ 114871 h 244739"/>
                <a:gd name="connsiteX2" fmla="*/ 101413 w 128512"/>
                <a:gd name="connsiteY2" fmla="*/ 103813 h 244739"/>
                <a:gd name="connsiteX3" fmla="*/ 123530 w 128512"/>
                <a:gd name="connsiteY3" fmla="*/ 104499 h 244739"/>
                <a:gd name="connsiteX4" fmla="*/ 125587 w 128512"/>
                <a:gd name="connsiteY4" fmla="*/ 106299 h 244739"/>
                <a:gd name="connsiteX5" fmla="*/ 127645 w 128512"/>
                <a:gd name="connsiteY5" fmla="*/ 87954 h 244739"/>
                <a:gd name="connsiteX6" fmla="*/ 116586 w 128512"/>
                <a:gd name="connsiteY6" fmla="*/ 70723 h 244739"/>
                <a:gd name="connsiteX7" fmla="*/ 115214 w 128512"/>
                <a:gd name="connsiteY7" fmla="*/ 51435 h 244739"/>
                <a:gd name="connsiteX8" fmla="*/ 103470 w 128512"/>
                <a:gd name="connsiteY8" fmla="*/ 39691 h 244739"/>
                <a:gd name="connsiteX9" fmla="*/ 88297 w 128512"/>
                <a:gd name="connsiteY9" fmla="*/ 40376 h 244739"/>
                <a:gd name="connsiteX10" fmla="*/ 77924 w 128512"/>
                <a:gd name="connsiteY10" fmla="*/ 43120 h 244739"/>
                <a:gd name="connsiteX11" fmla="*/ 66180 w 128512"/>
                <a:gd name="connsiteY11" fmla="*/ 43805 h 244739"/>
                <a:gd name="connsiteX12" fmla="*/ 51692 w 128512"/>
                <a:gd name="connsiteY12" fmla="*/ 49378 h 244739"/>
                <a:gd name="connsiteX13" fmla="*/ 55807 w 128512"/>
                <a:gd name="connsiteY13" fmla="*/ 36947 h 244739"/>
                <a:gd name="connsiteX14" fmla="*/ 57179 w 128512"/>
                <a:gd name="connsiteY14" fmla="*/ 19717 h 244739"/>
                <a:gd name="connsiteX15" fmla="*/ 46120 w 128512"/>
                <a:gd name="connsiteY15" fmla="*/ 15602 h 244739"/>
                <a:gd name="connsiteX16" fmla="*/ 44749 w 128512"/>
                <a:gd name="connsiteY16" fmla="*/ 3172 h 244739"/>
                <a:gd name="connsiteX17" fmla="*/ 41577 w 128512"/>
                <a:gd name="connsiteY17" fmla="*/ 0 h 244739"/>
                <a:gd name="connsiteX18" fmla="*/ 38919 w 128512"/>
                <a:gd name="connsiteY18" fmla="*/ 2314 h 244739"/>
                <a:gd name="connsiteX19" fmla="*/ 24260 w 128512"/>
                <a:gd name="connsiteY19" fmla="*/ 10630 h 244739"/>
                <a:gd name="connsiteX20" fmla="*/ 12088 w 128512"/>
                <a:gd name="connsiteY20" fmla="*/ 14488 h 244739"/>
                <a:gd name="connsiteX21" fmla="*/ 3172 w 128512"/>
                <a:gd name="connsiteY21" fmla="*/ 19545 h 244739"/>
                <a:gd name="connsiteX22" fmla="*/ 0 w 128512"/>
                <a:gd name="connsiteY22" fmla="*/ 45091 h 244739"/>
                <a:gd name="connsiteX23" fmla="*/ 12088 w 128512"/>
                <a:gd name="connsiteY23" fmla="*/ 59750 h 244739"/>
                <a:gd name="connsiteX24" fmla="*/ 15259 w 128512"/>
                <a:gd name="connsiteY24" fmla="*/ 70637 h 244739"/>
                <a:gd name="connsiteX25" fmla="*/ 14659 w 128512"/>
                <a:gd name="connsiteY25" fmla="*/ 78267 h 244739"/>
                <a:gd name="connsiteX26" fmla="*/ 12088 w 128512"/>
                <a:gd name="connsiteY26" fmla="*/ 89754 h 244739"/>
                <a:gd name="connsiteX27" fmla="*/ 17831 w 128512"/>
                <a:gd name="connsiteY27" fmla="*/ 106985 h 244739"/>
                <a:gd name="connsiteX28" fmla="*/ 24175 w 128512"/>
                <a:gd name="connsiteY28" fmla="*/ 126787 h 244739"/>
                <a:gd name="connsiteX29" fmla="*/ 29233 w 128512"/>
                <a:gd name="connsiteY29" fmla="*/ 138875 h 244739"/>
                <a:gd name="connsiteX30" fmla="*/ 15345 w 128512"/>
                <a:gd name="connsiteY30" fmla="*/ 165535 h 244739"/>
                <a:gd name="connsiteX31" fmla="*/ 10801 w 128512"/>
                <a:gd name="connsiteY31" fmla="*/ 189367 h 244739"/>
                <a:gd name="connsiteX32" fmla="*/ 11744 w 128512"/>
                <a:gd name="connsiteY32" fmla="*/ 203683 h 244739"/>
                <a:gd name="connsiteX33" fmla="*/ 33004 w 128512"/>
                <a:gd name="connsiteY33" fmla="*/ 224514 h 244739"/>
                <a:gd name="connsiteX34" fmla="*/ 37891 w 128512"/>
                <a:gd name="connsiteY34" fmla="*/ 232486 h 244739"/>
                <a:gd name="connsiteX35" fmla="*/ 47235 w 128512"/>
                <a:gd name="connsiteY35" fmla="*/ 233086 h 244739"/>
                <a:gd name="connsiteX36" fmla="*/ 55207 w 128512"/>
                <a:gd name="connsiteY36" fmla="*/ 242602 h 244739"/>
                <a:gd name="connsiteX37" fmla="*/ 67980 w 128512"/>
                <a:gd name="connsiteY37" fmla="*/ 244230 h 244739"/>
                <a:gd name="connsiteX38" fmla="*/ 72952 w 128512"/>
                <a:gd name="connsiteY38" fmla="*/ 237716 h 244739"/>
                <a:gd name="connsiteX39" fmla="*/ 54350 w 128512"/>
                <a:gd name="connsiteY39" fmla="*/ 226828 h 244739"/>
                <a:gd name="connsiteX40" fmla="*/ 43120 w 128512"/>
                <a:gd name="connsiteY40" fmla="*/ 208397 h 244739"/>
                <a:gd name="connsiteX41" fmla="*/ 37119 w 128512"/>
                <a:gd name="connsiteY41" fmla="*/ 193310 h 244739"/>
                <a:gd name="connsiteX42" fmla="*/ 26832 w 128512"/>
                <a:gd name="connsiteY42" fmla="*/ 185680 h 244739"/>
                <a:gd name="connsiteX43" fmla="*/ 28718 w 128512"/>
                <a:gd name="connsiteY43" fmla="*/ 159877 h 244739"/>
                <a:gd name="connsiteX44" fmla="*/ 37548 w 128512"/>
                <a:gd name="connsiteY44" fmla="*/ 126873 h 244739"/>
                <a:gd name="connsiteX45" fmla="*/ 51178 w 128512"/>
                <a:gd name="connsiteY45" fmla="*/ 122844 h 244739"/>
                <a:gd name="connsiteX46" fmla="*/ 63351 w 128512"/>
                <a:gd name="connsiteY46" fmla="*/ 132617 h 244739"/>
                <a:gd name="connsiteX47" fmla="*/ 80582 w 128512"/>
                <a:gd name="connsiteY47" fmla="*/ 141703 h 244739"/>
                <a:gd name="connsiteX48" fmla="*/ 81696 w 128512"/>
                <a:gd name="connsiteY48" fmla="*/ 142218 h 244739"/>
                <a:gd name="connsiteX49" fmla="*/ 81868 w 128512"/>
                <a:gd name="connsiteY49" fmla="*/ 141703 h 244739"/>
                <a:gd name="connsiteX50" fmla="*/ 80067 w 128512"/>
                <a:gd name="connsiteY50" fmla="*/ 129359 h 24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8512" h="244739">
                  <a:moveTo>
                    <a:pt x="80067" y="129359"/>
                  </a:moveTo>
                  <a:cubicBezTo>
                    <a:pt x="80067" y="122501"/>
                    <a:pt x="73209" y="122501"/>
                    <a:pt x="79381" y="114871"/>
                  </a:cubicBezTo>
                  <a:cubicBezTo>
                    <a:pt x="85554" y="107242"/>
                    <a:pt x="95241" y="101756"/>
                    <a:pt x="101413" y="103813"/>
                  </a:cubicBezTo>
                  <a:cubicBezTo>
                    <a:pt x="107585" y="105870"/>
                    <a:pt x="120015" y="100384"/>
                    <a:pt x="123530" y="104499"/>
                  </a:cubicBezTo>
                  <a:cubicBezTo>
                    <a:pt x="124130" y="105270"/>
                    <a:pt x="124816" y="105785"/>
                    <a:pt x="125587" y="106299"/>
                  </a:cubicBezTo>
                  <a:cubicBezTo>
                    <a:pt x="131074" y="100213"/>
                    <a:pt x="127045" y="95069"/>
                    <a:pt x="127645" y="87954"/>
                  </a:cubicBezTo>
                  <a:cubicBezTo>
                    <a:pt x="128331" y="79639"/>
                    <a:pt x="121387" y="72095"/>
                    <a:pt x="116586" y="70723"/>
                  </a:cubicBezTo>
                  <a:cubicBezTo>
                    <a:pt x="111786" y="69351"/>
                    <a:pt x="120015" y="54178"/>
                    <a:pt x="115214" y="51435"/>
                  </a:cubicBezTo>
                  <a:cubicBezTo>
                    <a:pt x="110414" y="48692"/>
                    <a:pt x="106985" y="43805"/>
                    <a:pt x="103470" y="39691"/>
                  </a:cubicBezTo>
                  <a:cubicBezTo>
                    <a:pt x="100041" y="35576"/>
                    <a:pt x="89669" y="36947"/>
                    <a:pt x="88297" y="40376"/>
                  </a:cubicBezTo>
                  <a:cubicBezTo>
                    <a:pt x="86925" y="43805"/>
                    <a:pt x="79982" y="45863"/>
                    <a:pt x="77924" y="43120"/>
                  </a:cubicBezTo>
                  <a:cubicBezTo>
                    <a:pt x="75867" y="40376"/>
                    <a:pt x="71752" y="39605"/>
                    <a:pt x="66180" y="43805"/>
                  </a:cubicBezTo>
                  <a:cubicBezTo>
                    <a:pt x="60693" y="47920"/>
                    <a:pt x="53064" y="55550"/>
                    <a:pt x="51692" y="49378"/>
                  </a:cubicBezTo>
                  <a:cubicBezTo>
                    <a:pt x="50321" y="43205"/>
                    <a:pt x="55807" y="43805"/>
                    <a:pt x="55807" y="36947"/>
                  </a:cubicBezTo>
                  <a:cubicBezTo>
                    <a:pt x="55807" y="30090"/>
                    <a:pt x="59236" y="26575"/>
                    <a:pt x="57179" y="19717"/>
                  </a:cubicBezTo>
                  <a:cubicBezTo>
                    <a:pt x="55122" y="12773"/>
                    <a:pt x="48177" y="20403"/>
                    <a:pt x="46120" y="15602"/>
                  </a:cubicBezTo>
                  <a:cubicBezTo>
                    <a:pt x="44063" y="10801"/>
                    <a:pt x="46120" y="5229"/>
                    <a:pt x="44749" y="3172"/>
                  </a:cubicBezTo>
                  <a:cubicBezTo>
                    <a:pt x="44320" y="2486"/>
                    <a:pt x="43034" y="1372"/>
                    <a:pt x="41577" y="0"/>
                  </a:cubicBezTo>
                  <a:cubicBezTo>
                    <a:pt x="40377" y="600"/>
                    <a:pt x="39348" y="1286"/>
                    <a:pt x="38919" y="2314"/>
                  </a:cubicBezTo>
                  <a:cubicBezTo>
                    <a:pt x="37633" y="5487"/>
                    <a:pt x="26832" y="6172"/>
                    <a:pt x="24260" y="10630"/>
                  </a:cubicBezTo>
                  <a:cubicBezTo>
                    <a:pt x="21689" y="15088"/>
                    <a:pt x="14059" y="14488"/>
                    <a:pt x="12088" y="14488"/>
                  </a:cubicBezTo>
                  <a:cubicBezTo>
                    <a:pt x="10201" y="14488"/>
                    <a:pt x="3772" y="15088"/>
                    <a:pt x="3172" y="19545"/>
                  </a:cubicBezTo>
                  <a:cubicBezTo>
                    <a:pt x="2572" y="24003"/>
                    <a:pt x="0" y="41920"/>
                    <a:pt x="0" y="45091"/>
                  </a:cubicBezTo>
                  <a:cubicBezTo>
                    <a:pt x="0" y="48263"/>
                    <a:pt x="8916" y="58465"/>
                    <a:pt x="12088" y="59750"/>
                  </a:cubicBezTo>
                  <a:cubicBezTo>
                    <a:pt x="15259" y="61036"/>
                    <a:pt x="11402" y="68666"/>
                    <a:pt x="15259" y="70637"/>
                  </a:cubicBezTo>
                  <a:cubicBezTo>
                    <a:pt x="19117" y="72523"/>
                    <a:pt x="16545" y="78953"/>
                    <a:pt x="14659" y="78267"/>
                  </a:cubicBezTo>
                  <a:cubicBezTo>
                    <a:pt x="12773" y="77581"/>
                    <a:pt x="15945" y="86582"/>
                    <a:pt x="12088" y="89754"/>
                  </a:cubicBezTo>
                  <a:cubicBezTo>
                    <a:pt x="8230" y="92926"/>
                    <a:pt x="11402" y="101241"/>
                    <a:pt x="17831" y="106985"/>
                  </a:cubicBezTo>
                  <a:cubicBezTo>
                    <a:pt x="24175" y="112728"/>
                    <a:pt x="24175" y="121644"/>
                    <a:pt x="24175" y="126787"/>
                  </a:cubicBezTo>
                  <a:cubicBezTo>
                    <a:pt x="24175" y="131931"/>
                    <a:pt x="29233" y="132531"/>
                    <a:pt x="29233" y="138875"/>
                  </a:cubicBezTo>
                  <a:cubicBezTo>
                    <a:pt x="29233" y="138875"/>
                    <a:pt x="21603" y="166735"/>
                    <a:pt x="15345" y="165535"/>
                  </a:cubicBezTo>
                  <a:cubicBezTo>
                    <a:pt x="13973" y="172479"/>
                    <a:pt x="12344" y="183451"/>
                    <a:pt x="10801" y="189367"/>
                  </a:cubicBezTo>
                  <a:cubicBezTo>
                    <a:pt x="8916" y="196739"/>
                    <a:pt x="7458" y="203254"/>
                    <a:pt x="11744" y="203683"/>
                  </a:cubicBezTo>
                  <a:cubicBezTo>
                    <a:pt x="16031" y="204197"/>
                    <a:pt x="24689" y="213970"/>
                    <a:pt x="33004" y="224514"/>
                  </a:cubicBezTo>
                  <a:cubicBezTo>
                    <a:pt x="35062" y="227085"/>
                    <a:pt x="36605" y="229743"/>
                    <a:pt x="37891" y="232486"/>
                  </a:cubicBezTo>
                  <a:cubicBezTo>
                    <a:pt x="40805" y="232315"/>
                    <a:pt x="43977" y="232486"/>
                    <a:pt x="47235" y="233086"/>
                  </a:cubicBezTo>
                  <a:cubicBezTo>
                    <a:pt x="53578" y="234286"/>
                    <a:pt x="55207" y="239430"/>
                    <a:pt x="55207" y="242602"/>
                  </a:cubicBezTo>
                  <a:cubicBezTo>
                    <a:pt x="55207" y="245774"/>
                    <a:pt x="65923" y="244573"/>
                    <a:pt x="67980" y="244230"/>
                  </a:cubicBezTo>
                  <a:cubicBezTo>
                    <a:pt x="69523" y="243888"/>
                    <a:pt x="67551" y="239430"/>
                    <a:pt x="72952" y="237716"/>
                  </a:cubicBezTo>
                  <a:cubicBezTo>
                    <a:pt x="69694" y="233086"/>
                    <a:pt x="61294" y="227514"/>
                    <a:pt x="54350" y="226828"/>
                  </a:cubicBezTo>
                  <a:cubicBezTo>
                    <a:pt x="46206" y="226143"/>
                    <a:pt x="42434" y="213884"/>
                    <a:pt x="43120" y="208397"/>
                  </a:cubicBezTo>
                  <a:cubicBezTo>
                    <a:pt x="43806" y="202911"/>
                    <a:pt x="37119" y="198110"/>
                    <a:pt x="37119" y="193310"/>
                  </a:cubicBezTo>
                  <a:cubicBezTo>
                    <a:pt x="37119" y="188509"/>
                    <a:pt x="32318" y="188252"/>
                    <a:pt x="26832" y="185680"/>
                  </a:cubicBezTo>
                  <a:cubicBezTo>
                    <a:pt x="21346" y="183023"/>
                    <a:pt x="28032" y="166821"/>
                    <a:pt x="28718" y="159877"/>
                  </a:cubicBezTo>
                  <a:cubicBezTo>
                    <a:pt x="29404" y="152933"/>
                    <a:pt x="40891" y="133131"/>
                    <a:pt x="37548" y="126873"/>
                  </a:cubicBezTo>
                  <a:cubicBezTo>
                    <a:pt x="34205" y="120701"/>
                    <a:pt x="49292" y="115900"/>
                    <a:pt x="51178" y="122844"/>
                  </a:cubicBezTo>
                  <a:cubicBezTo>
                    <a:pt x="53064" y="129788"/>
                    <a:pt x="53836" y="133131"/>
                    <a:pt x="63351" y="132617"/>
                  </a:cubicBezTo>
                  <a:cubicBezTo>
                    <a:pt x="72952" y="132102"/>
                    <a:pt x="72952" y="139560"/>
                    <a:pt x="80582" y="141703"/>
                  </a:cubicBezTo>
                  <a:cubicBezTo>
                    <a:pt x="81010" y="141875"/>
                    <a:pt x="81353" y="142046"/>
                    <a:pt x="81696" y="142218"/>
                  </a:cubicBezTo>
                  <a:cubicBezTo>
                    <a:pt x="81696" y="142046"/>
                    <a:pt x="81782" y="141875"/>
                    <a:pt x="81868" y="141703"/>
                  </a:cubicBezTo>
                  <a:cubicBezTo>
                    <a:pt x="84182" y="136217"/>
                    <a:pt x="80067" y="136217"/>
                    <a:pt x="80067" y="12935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2" name="Freeform 161">
              <a:extLst>
                <a:ext uri="{FF2B5EF4-FFF2-40B4-BE49-F238E27FC236}">
                  <a16:creationId xmlns:a16="http://schemas.microsoft.com/office/drawing/2014/main" id="{65C2B140-D38F-D8E2-659C-8B608BCCCEAE}"/>
                </a:ext>
              </a:extLst>
            </p:cNvPr>
            <p:cNvSpPr/>
            <p:nvPr/>
          </p:nvSpPr>
          <p:spPr>
            <a:xfrm>
              <a:off x="6151241" y="3379970"/>
              <a:ext cx="153886" cy="125324"/>
            </a:xfrm>
            <a:custGeom>
              <a:avLst/>
              <a:gdLst>
                <a:gd name="connsiteX0" fmla="*/ 1765 w 153886"/>
                <a:gd name="connsiteY0" fmla="*/ 25112 h 125324"/>
                <a:gd name="connsiteX1" fmla="*/ 1422 w 153886"/>
                <a:gd name="connsiteY1" fmla="*/ 42000 h 125324"/>
                <a:gd name="connsiteX2" fmla="*/ 2537 w 153886"/>
                <a:gd name="connsiteY2" fmla="*/ 48430 h 125324"/>
                <a:gd name="connsiteX3" fmla="*/ 6137 w 153886"/>
                <a:gd name="connsiteY3" fmla="*/ 56316 h 125324"/>
                <a:gd name="connsiteX4" fmla="*/ 8280 w 153886"/>
                <a:gd name="connsiteY4" fmla="*/ 64889 h 125324"/>
                <a:gd name="connsiteX5" fmla="*/ 12224 w 153886"/>
                <a:gd name="connsiteY5" fmla="*/ 77833 h 125324"/>
                <a:gd name="connsiteX6" fmla="*/ 12738 w 153886"/>
                <a:gd name="connsiteY6" fmla="*/ 85034 h 125324"/>
                <a:gd name="connsiteX7" fmla="*/ 22082 w 153886"/>
                <a:gd name="connsiteY7" fmla="*/ 90435 h 125324"/>
                <a:gd name="connsiteX8" fmla="*/ 32712 w 153886"/>
                <a:gd name="connsiteY8" fmla="*/ 97893 h 125324"/>
                <a:gd name="connsiteX9" fmla="*/ 41285 w 153886"/>
                <a:gd name="connsiteY9" fmla="*/ 101665 h 125324"/>
                <a:gd name="connsiteX10" fmla="*/ 50371 w 153886"/>
                <a:gd name="connsiteY10" fmla="*/ 100036 h 125324"/>
                <a:gd name="connsiteX11" fmla="*/ 54658 w 153886"/>
                <a:gd name="connsiteY11" fmla="*/ 105951 h 125324"/>
                <a:gd name="connsiteX12" fmla="*/ 65373 w 153886"/>
                <a:gd name="connsiteY12" fmla="*/ 108609 h 125324"/>
                <a:gd name="connsiteX13" fmla="*/ 72831 w 153886"/>
                <a:gd name="connsiteY13" fmla="*/ 118210 h 125324"/>
                <a:gd name="connsiteX14" fmla="*/ 82432 w 153886"/>
                <a:gd name="connsiteY14" fmla="*/ 117181 h 125324"/>
                <a:gd name="connsiteX15" fmla="*/ 96320 w 153886"/>
                <a:gd name="connsiteY15" fmla="*/ 118810 h 125324"/>
                <a:gd name="connsiteX16" fmla="*/ 108579 w 153886"/>
                <a:gd name="connsiteY16" fmla="*/ 119839 h 125324"/>
                <a:gd name="connsiteX17" fmla="*/ 122466 w 153886"/>
                <a:gd name="connsiteY17" fmla="*/ 123010 h 125324"/>
                <a:gd name="connsiteX18" fmla="*/ 131982 w 153886"/>
                <a:gd name="connsiteY18" fmla="*/ 125325 h 125324"/>
                <a:gd name="connsiteX19" fmla="*/ 131296 w 153886"/>
                <a:gd name="connsiteY19" fmla="*/ 114695 h 125324"/>
                <a:gd name="connsiteX20" fmla="*/ 146383 w 153886"/>
                <a:gd name="connsiteY20" fmla="*/ 99264 h 125324"/>
                <a:gd name="connsiteX21" fmla="*/ 153584 w 153886"/>
                <a:gd name="connsiteY21" fmla="*/ 93521 h 125324"/>
                <a:gd name="connsiteX22" fmla="*/ 147155 w 153886"/>
                <a:gd name="connsiteY22" fmla="*/ 77748 h 125324"/>
                <a:gd name="connsiteX23" fmla="*/ 146126 w 153886"/>
                <a:gd name="connsiteY23" fmla="*/ 63431 h 125324"/>
                <a:gd name="connsiteX24" fmla="*/ 140725 w 153886"/>
                <a:gd name="connsiteY24" fmla="*/ 55202 h 125324"/>
                <a:gd name="connsiteX25" fmla="*/ 150070 w 153886"/>
                <a:gd name="connsiteY25" fmla="*/ 46972 h 125324"/>
                <a:gd name="connsiteX26" fmla="*/ 149384 w 153886"/>
                <a:gd name="connsiteY26" fmla="*/ 32999 h 125324"/>
                <a:gd name="connsiteX27" fmla="*/ 146898 w 153886"/>
                <a:gd name="connsiteY27" fmla="*/ 20826 h 125324"/>
                <a:gd name="connsiteX28" fmla="*/ 134382 w 153886"/>
                <a:gd name="connsiteY28" fmla="*/ 11911 h 125324"/>
                <a:gd name="connsiteX29" fmla="*/ 133782 w 153886"/>
                <a:gd name="connsiteY29" fmla="*/ 11139 h 125324"/>
                <a:gd name="connsiteX30" fmla="*/ 91776 w 153886"/>
                <a:gd name="connsiteY30" fmla="*/ 9339 h 125324"/>
                <a:gd name="connsiteX31" fmla="*/ 83633 w 153886"/>
                <a:gd name="connsiteY31" fmla="*/ 6339 h 125324"/>
                <a:gd name="connsiteX32" fmla="*/ 74803 w 153886"/>
                <a:gd name="connsiteY32" fmla="*/ 10882 h 125324"/>
                <a:gd name="connsiteX33" fmla="*/ 67173 w 153886"/>
                <a:gd name="connsiteY33" fmla="*/ 852 h 125324"/>
                <a:gd name="connsiteX34" fmla="*/ 31769 w 153886"/>
                <a:gd name="connsiteY34" fmla="*/ 10882 h 125324"/>
                <a:gd name="connsiteX35" fmla="*/ 6652 w 153886"/>
                <a:gd name="connsiteY35" fmla="*/ 19454 h 125324"/>
                <a:gd name="connsiteX36" fmla="*/ 2022 w 153886"/>
                <a:gd name="connsiteY36" fmla="*/ 23141 h 125324"/>
                <a:gd name="connsiteX37" fmla="*/ 1765 w 153886"/>
                <a:gd name="connsiteY37" fmla="*/ 25112 h 12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3886" h="125324">
                  <a:moveTo>
                    <a:pt x="1765" y="25112"/>
                  </a:moveTo>
                  <a:cubicBezTo>
                    <a:pt x="2794" y="28027"/>
                    <a:pt x="3908" y="38057"/>
                    <a:pt x="1422" y="42000"/>
                  </a:cubicBezTo>
                  <a:cubicBezTo>
                    <a:pt x="-1064" y="45944"/>
                    <a:pt x="-35" y="47058"/>
                    <a:pt x="2537" y="48430"/>
                  </a:cubicBezTo>
                  <a:cubicBezTo>
                    <a:pt x="5023" y="49887"/>
                    <a:pt x="6137" y="53402"/>
                    <a:pt x="6137" y="56316"/>
                  </a:cubicBezTo>
                  <a:cubicBezTo>
                    <a:pt x="6137" y="59231"/>
                    <a:pt x="7937" y="58802"/>
                    <a:pt x="8280" y="64889"/>
                  </a:cubicBezTo>
                  <a:cubicBezTo>
                    <a:pt x="8623" y="70975"/>
                    <a:pt x="10081" y="75262"/>
                    <a:pt x="12224" y="77833"/>
                  </a:cubicBezTo>
                  <a:cubicBezTo>
                    <a:pt x="13938" y="79805"/>
                    <a:pt x="13595" y="82805"/>
                    <a:pt x="12738" y="85034"/>
                  </a:cubicBezTo>
                  <a:cubicBezTo>
                    <a:pt x="15738" y="87263"/>
                    <a:pt x="19082" y="89406"/>
                    <a:pt x="22082" y="90435"/>
                  </a:cubicBezTo>
                  <a:cubicBezTo>
                    <a:pt x="29540" y="93092"/>
                    <a:pt x="32198" y="95236"/>
                    <a:pt x="32712" y="97893"/>
                  </a:cubicBezTo>
                  <a:cubicBezTo>
                    <a:pt x="33226" y="100550"/>
                    <a:pt x="39656" y="105351"/>
                    <a:pt x="41285" y="101665"/>
                  </a:cubicBezTo>
                  <a:cubicBezTo>
                    <a:pt x="42913" y="97893"/>
                    <a:pt x="47114" y="100036"/>
                    <a:pt x="50371" y="100036"/>
                  </a:cubicBezTo>
                  <a:cubicBezTo>
                    <a:pt x="53629" y="100036"/>
                    <a:pt x="54143" y="103808"/>
                    <a:pt x="54658" y="105951"/>
                  </a:cubicBezTo>
                  <a:cubicBezTo>
                    <a:pt x="55172" y="108094"/>
                    <a:pt x="62630" y="106980"/>
                    <a:pt x="65373" y="108609"/>
                  </a:cubicBezTo>
                  <a:cubicBezTo>
                    <a:pt x="68031" y="110237"/>
                    <a:pt x="69059" y="116067"/>
                    <a:pt x="72831" y="118210"/>
                  </a:cubicBezTo>
                  <a:cubicBezTo>
                    <a:pt x="76603" y="120353"/>
                    <a:pt x="79775" y="115552"/>
                    <a:pt x="82432" y="117181"/>
                  </a:cubicBezTo>
                  <a:cubicBezTo>
                    <a:pt x="85090" y="118810"/>
                    <a:pt x="92034" y="120353"/>
                    <a:pt x="96320" y="118810"/>
                  </a:cubicBezTo>
                  <a:cubicBezTo>
                    <a:pt x="100606" y="117181"/>
                    <a:pt x="103264" y="120438"/>
                    <a:pt x="108579" y="119839"/>
                  </a:cubicBezTo>
                  <a:cubicBezTo>
                    <a:pt x="113894" y="119324"/>
                    <a:pt x="120837" y="121467"/>
                    <a:pt x="122466" y="123010"/>
                  </a:cubicBezTo>
                  <a:cubicBezTo>
                    <a:pt x="123323" y="123868"/>
                    <a:pt x="127781" y="124725"/>
                    <a:pt x="131982" y="125325"/>
                  </a:cubicBezTo>
                  <a:cubicBezTo>
                    <a:pt x="133010" y="123096"/>
                    <a:pt x="130953" y="116409"/>
                    <a:pt x="131296" y="114695"/>
                  </a:cubicBezTo>
                  <a:cubicBezTo>
                    <a:pt x="131639" y="112895"/>
                    <a:pt x="144240" y="101751"/>
                    <a:pt x="146383" y="99264"/>
                  </a:cubicBezTo>
                  <a:cubicBezTo>
                    <a:pt x="148526" y="96779"/>
                    <a:pt x="151784" y="96779"/>
                    <a:pt x="153584" y="93521"/>
                  </a:cubicBezTo>
                  <a:cubicBezTo>
                    <a:pt x="155385" y="90263"/>
                    <a:pt x="148612" y="79891"/>
                    <a:pt x="147155" y="77748"/>
                  </a:cubicBezTo>
                  <a:cubicBezTo>
                    <a:pt x="145698" y="75604"/>
                    <a:pt x="145012" y="67032"/>
                    <a:pt x="146126" y="63431"/>
                  </a:cubicBezTo>
                  <a:cubicBezTo>
                    <a:pt x="147155" y="59831"/>
                    <a:pt x="140725" y="57688"/>
                    <a:pt x="140725" y="55202"/>
                  </a:cubicBezTo>
                  <a:cubicBezTo>
                    <a:pt x="140725" y="52716"/>
                    <a:pt x="146812" y="48430"/>
                    <a:pt x="150070" y="46972"/>
                  </a:cubicBezTo>
                  <a:cubicBezTo>
                    <a:pt x="153327" y="45515"/>
                    <a:pt x="152213" y="35485"/>
                    <a:pt x="149384" y="32999"/>
                  </a:cubicBezTo>
                  <a:cubicBezTo>
                    <a:pt x="146469" y="30513"/>
                    <a:pt x="145097" y="25798"/>
                    <a:pt x="146898" y="20826"/>
                  </a:cubicBezTo>
                  <a:cubicBezTo>
                    <a:pt x="148698" y="15768"/>
                    <a:pt x="136182" y="11911"/>
                    <a:pt x="134382" y="11911"/>
                  </a:cubicBezTo>
                  <a:cubicBezTo>
                    <a:pt x="134039" y="11911"/>
                    <a:pt x="133953" y="11568"/>
                    <a:pt x="133782" y="11139"/>
                  </a:cubicBezTo>
                  <a:cubicBezTo>
                    <a:pt x="122552" y="13197"/>
                    <a:pt x="93920" y="10196"/>
                    <a:pt x="91776" y="9339"/>
                  </a:cubicBezTo>
                  <a:cubicBezTo>
                    <a:pt x="90319" y="8739"/>
                    <a:pt x="86719" y="7453"/>
                    <a:pt x="83633" y="6339"/>
                  </a:cubicBezTo>
                  <a:cubicBezTo>
                    <a:pt x="82175" y="8739"/>
                    <a:pt x="79261" y="10882"/>
                    <a:pt x="74803" y="10882"/>
                  </a:cubicBezTo>
                  <a:cubicBezTo>
                    <a:pt x="67859" y="10882"/>
                    <a:pt x="67431" y="3938"/>
                    <a:pt x="67173" y="852"/>
                  </a:cubicBezTo>
                  <a:cubicBezTo>
                    <a:pt x="66916" y="-2234"/>
                    <a:pt x="39227" y="3510"/>
                    <a:pt x="31769" y="10882"/>
                  </a:cubicBezTo>
                  <a:cubicBezTo>
                    <a:pt x="24397" y="18254"/>
                    <a:pt x="7166" y="15425"/>
                    <a:pt x="6652" y="19454"/>
                  </a:cubicBezTo>
                  <a:cubicBezTo>
                    <a:pt x="6309" y="22369"/>
                    <a:pt x="3737" y="23912"/>
                    <a:pt x="2022" y="23141"/>
                  </a:cubicBezTo>
                  <a:cubicBezTo>
                    <a:pt x="1594" y="23912"/>
                    <a:pt x="1594" y="24598"/>
                    <a:pt x="1765" y="2511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3" name="Freeform 162">
              <a:extLst>
                <a:ext uri="{FF2B5EF4-FFF2-40B4-BE49-F238E27FC236}">
                  <a16:creationId xmlns:a16="http://schemas.microsoft.com/office/drawing/2014/main" id="{33456960-5A47-500C-B418-419B13C551AB}"/>
                </a:ext>
              </a:extLst>
            </p:cNvPr>
            <p:cNvSpPr/>
            <p:nvPr/>
          </p:nvSpPr>
          <p:spPr>
            <a:xfrm>
              <a:off x="6173497" y="3586076"/>
              <a:ext cx="57434" cy="54578"/>
            </a:xfrm>
            <a:custGeom>
              <a:avLst/>
              <a:gdLst>
                <a:gd name="connsiteX0" fmla="*/ 42861 w 57434"/>
                <a:gd name="connsiteY0" fmla="*/ 49692 h 54578"/>
                <a:gd name="connsiteX1" fmla="*/ 55034 w 57434"/>
                <a:gd name="connsiteY1" fmla="*/ 31689 h 54578"/>
                <a:gd name="connsiteX2" fmla="*/ 57091 w 57434"/>
                <a:gd name="connsiteY2" fmla="*/ 10087 h 54578"/>
                <a:gd name="connsiteX3" fmla="*/ 42518 w 57434"/>
                <a:gd name="connsiteY3" fmla="*/ 2715 h 54578"/>
                <a:gd name="connsiteX4" fmla="*/ 17572 w 57434"/>
                <a:gd name="connsiteY4" fmla="*/ 229 h 54578"/>
                <a:gd name="connsiteX5" fmla="*/ 7199 w 57434"/>
                <a:gd name="connsiteY5" fmla="*/ 2372 h 54578"/>
                <a:gd name="connsiteX6" fmla="*/ 84 w 57434"/>
                <a:gd name="connsiteY6" fmla="*/ 6658 h 54578"/>
                <a:gd name="connsiteX7" fmla="*/ 7542 w 57434"/>
                <a:gd name="connsiteY7" fmla="*/ 17717 h 54578"/>
                <a:gd name="connsiteX8" fmla="*/ 20744 w 57434"/>
                <a:gd name="connsiteY8" fmla="*/ 33747 h 54578"/>
                <a:gd name="connsiteX9" fmla="*/ 33860 w 57434"/>
                <a:gd name="connsiteY9" fmla="*/ 48492 h 54578"/>
                <a:gd name="connsiteX10" fmla="*/ 42175 w 57434"/>
                <a:gd name="connsiteY10" fmla="*/ 54578 h 54578"/>
                <a:gd name="connsiteX11" fmla="*/ 42861 w 57434"/>
                <a:gd name="connsiteY11" fmla="*/ 49692 h 5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434" h="54578">
                  <a:moveTo>
                    <a:pt x="42861" y="49692"/>
                  </a:moveTo>
                  <a:cubicBezTo>
                    <a:pt x="42261" y="46434"/>
                    <a:pt x="52462" y="31689"/>
                    <a:pt x="55034" y="31689"/>
                  </a:cubicBezTo>
                  <a:cubicBezTo>
                    <a:pt x="57177" y="31689"/>
                    <a:pt x="57948" y="17459"/>
                    <a:pt x="57091" y="10087"/>
                  </a:cubicBezTo>
                  <a:cubicBezTo>
                    <a:pt x="49119" y="4600"/>
                    <a:pt x="42518" y="2715"/>
                    <a:pt x="42518" y="2715"/>
                  </a:cubicBezTo>
                  <a:cubicBezTo>
                    <a:pt x="42518" y="2715"/>
                    <a:pt x="21087" y="1686"/>
                    <a:pt x="17572" y="229"/>
                  </a:cubicBezTo>
                  <a:cubicBezTo>
                    <a:pt x="13972" y="-1229"/>
                    <a:pt x="10457" y="4858"/>
                    <a:pt x="7199" y="2372"/>
                  </a:cubicBezTo>
                  <a:cubicBezTo>
                    <a:pt x="4028" y="-114"/>
                    <a:pt x="-688" y="3057"/>
                    <a:pt x="84" y="6658"/>
                  </a:cubicBezTo>
                  <a:cubicBezTo>
                    <a:pt x="770" y="10258"/>
                    <a:pt x="7542" y="12401"/>
                    <a:pt x="7542" y="17717"/>
                  </a:cubicBezTo>
                  <a:cubicBezTo>
                    <a:pt x="7542" y="23031"/>
                    <a:pt x="21087" y="30918"/>
                    <a:pt x="20744" y="33747"/>
                  </a:cubicBezTo>
                  <a:cubicBezTo>
                    <a:pt x="20487" y="35719"/>
                    <a:pt x="28888" y="41205"/>
                    <a:pt x="33860" y="48492"/>
                  </a:cubicBezTo>
                  <a:cubicBezTo>
                    <a:pt x="36517" y="50206"/>
                    <a:pt x="39346" y="52349"/>
                    <a:pt x="42175" y="54578"/>
                  </a:cubicBezTo>
                  <a:cubicBezTo>
                    <a:pt x="42775" y="52349"/>
                    <a:pt x="43032" y="50463"/>
                    <a:pt x="42861" y="4969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4" name="Freeform 163">
              <a:extLst>
                <a:ext uri="{FF2B5EF4-FFF2-40B4-BE49-F238E27FC236}">
                  <a16:creationId xmlns:a16="http://schemas.microsoft.com/office/drawing/2014/main" id="{D5E98BEB-11B5-4810-2624-25BC32CA3C0A}"/>
                </a:ext>
              </a:extLst>
            </p:cNvPr>
            <p:cNvSpPr/>
            <p:nvPr/>
          </p:nvSpPr>
          <p:spPr>
            <a:xfrm>
              <a:off x="6144091" y="3559216"/>
              <a:ext cx="86496" cy="75352"/>
            </a:xfrm>
            <a:custGeom>
              <a:avLst/>
              <a:gdLst>
                <a:gd name="connsiteX0" fmla="*/ 50149 w 86496"/>
                <a:gd name="connsiteY0" fmla="*/ 60608 h 75352"/>
                <a:gd name="connsiteX1" fmla="*/ 36948 w 86496"/>
                <a:gd name="connsiteY1" fmla="*/ 44577 h 75352"/>
                <a:gd name="connsiteX2" fmla="*/ 29489 w 86496"/>
                <a:gd name="connsiteY2" fmla="*/ 33519 h 75352"/>
                <a:gd name="connsiteX3" fmla="*/ 36605 w 86496"/>
                <a:gd name="connsiteY3" fmla="*/ 29232 h 75352"/>
                <a:gd name="connsiteX4" fmla="*/ 46977 w 86496"/>
                <a:gd name="connsiteY4" fmla="*/ 27089 h 75352"/>
                <a:gd name="connsiteX5" fmla="*/ 71923 w 86496"/>
                <a:gd name="connsiteY5" fmla="*/ 29575 h 75352"/>
                <a:gd name="connsiteX6" fmla="*/ 86497 w 86496"/>
                <a:gd name="connsiteY6" fmla="*/ 36947 h 75352"/>
                <a:gd name="connsiteX7" fmla="*/ 85725 w 86496"/>
                <a:gd name="connsiteY7" fmla="*/ 33519 h 75352"/>
                <a:gd name="connsiteX8" fmla="*/ 80582 w 86496"/>
                <a:gd name="connsiteY8" fmla="*/ 21946 h 75352"/>
                <a:gd name="connsiteX9" fmla="*/ 76381 w 86496"/>
                <a:gd name="connsiteY9" fmla="*/ 12173 h 75352"/>
                <a:gd name="connsiteX10" fmla="*/ 70809 w 86496"/>
                <a:gd name="connsiteY10" fmla="*/ 13802 h 75352"/>
                <a:gd name="connsiteX11" fmla="*/ 54264 w 86496"/>
                <a:gd name="connsiteY11" fmla="*/ 10030 h 75352"/>
                <a:gd name="connsiteX12" fmla="*/ 40805 w 86496"/>
                <a:gd name="connsiteY12" fmla="*/ 0 h 75352"/>
                <a:gd name="connsiteX13" fmla="*/ 31118 w 86496"/>
                <a:gd name="connsiteY13" fmla="*/ 6429 h 75352"/>
                <a:gd name="connsiteX14" fmla="*/ 27175 w 86496"/>
                <a:gd name="connsiteY14" fmla="*/ 14316 h 75352"/>
                <a:gd name="connsiteX15" fmla="*/ 21431 w 86496"/>
                <a:gd name="connsiteY15" fmla="*/ 21517 h 75352"/>
                <a:gd name="connsiteX16" fmla="*/ 11402 w 86496"/>
                <a:gd name="connsiteY16" fmla="*/ 21174 h 75352"/>
                <a:gd name="connsiteX17" fmla="*/ 0 w 86496"/>
                <a:gd name="connsiteY17" fmla="*/ 23403 h 75352"/>
                <a:gd name="connsiteX18" fmla="*/ 2915 w 86496"/>
                <a:gd name="connsiteY18" fmla="*/ 30261 h 75352"/>
                <a:gd name="connsiteX19" fmla="*/ 15345 w 86496"/>
                <a:gd name="connsiteY19" fmla="*/ 35490 h 75352"/>
                <a:gd name="connsiteX20" fmla="*/ 29661 w 86496"/>
                <a:gd name="connsiteY20" fmla="*/ 58207 h 75352"/>
                <a:gd name="connsiteX21" fmla="*/ 42605 w 86496"/>
                <a:gd name="connsiteY21" fmla="*/ 65151 h 75352"/>
                <a:gd name="connsiteX22" fmla="*/ 56493 w 86496"/>
                <a:gd name="connsiteY22" fmla="*/ 72523 h 75352"/>
                <a:gd name="connsiteX23" fmla="*/ 63265 w 86496"/>
                <a:gd name="connsiteY23" fmla="*/ 75352 h 75352"/>
                <a:gd name="connsiteX24" fmla="*/ 50149 w 86496"/>
                <a:gd name="connsiteY24" fmla="*/ 60608 h 7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496" h="75352">
                  <a:moveTo>
                    <a:pt x="50149" y="60608"/>
                  </a:moveTo>
                  <a:cubicBezTo>
                    <a:pt x="50492" y="57779"/>
                    <a:pt x="36948" y="49892"/>
                    <a:pt x="36948" y="44577"/>
                  </a:cubicBezTo>
                  <a:cubicBezTo>
                    <a:pt x="36948" y="39262"/>
                    <a:pt x="30175" y="37119"/>
                    <a:pt x="29489" y="33519"/>
                  </a:cubicBezTo>
                  <a:cubicBezTo>
                    <a:pt x="28804" y="29918"/>
                    <a:pt x="33433" y="26746"/>
                    <a:pt x="36605" y="29232"/>
                  </a:cubicBezTo>
                  <a:cubicBezTo>
                    <a:pt x="39862" y="31718"/>
                    <a:pt x="43377" y="25632"/>
                    <a:pt x="46977" y="27089"/>
                  </a:cubicBezTo>
                  <a:cubicBezTo>
                    <a:pt x="50578" y="28546"/>
                    <a:pt x="71923" y="29575"/>
                    <a:pt x="71923" y="29575"/>
                  </a:cubicBezTo>
                  <a:cubicBezTo>
                    <a:pt x="71923" y="29575"/>
                    <a:pt x="78524" y="31461"/>
                    <a:pt x="86497" y="36947"/>
                  </a:cubicBezTo>
                  <a:cubicBezTo>
                    <a:pt x="86325" y="35490"/>
                    <a:pt x="86068" y="34204"/>
                    <a:pt x="85725" y="33519"/>
                  </a:cubicBezTo>
                  <a:cubicBezTo>
                    <a:pt x="83839" y="28975"/>
                    <a:pt x="85725" y="23917"/>
                    <a:pt x="80582" y="21946"/>
                  </a:cubicBezTo>
                  <a:cubicBezTo>
                    <a:pt x="77924" y="20917"/>
                    <a:pt x="76810" y="16374"/>
                    <a:pt x="76381" y="12173"/>
                  </a:cubicBezTo>
                  <a:cubicBezTo>
                    <a:pt x="73981" y="12945"/>
                    <a:pt x="71923" y="13544"/>
                    <a:pt x="70809" y="13802"/>
                  </a:cubicBezTo>
                  <a:cubicBezTo>
                    <a:pt x="66523" y="14831"/>
                    <a:pt x="57436" y="14316"/>
                    <a:pt x="54264" y="10030"/>
                  </a:cubicBezTo>
                  <a:cubicBezTo>
                    <a:pt x="51864" y="6858"/>
                    <a:pt x="44491" y="2229"/>
                    <a:pt x="40805" y="0"/>
                  </a:cubicBezTo>
                  <a:cubicBezTo>
                    <a:pt x="39348" y="1286"/>
                    <a:pt x="33604" y="6172"/>
                    <a:pt x="31118" y="6429"/>
                  </a:cubicBezTo>
                  <a:cubicBezTo>
                    <a:pt x="28204" y="6772"/>
                    <a:pt x="30004" y="14316"/>
                    <a:pt x="27175" y="14316"/>
                  </a:cubicBezTo>
                  <a:cubicBezTo>
                    <a:pt x="24346" y="14316"/>
                    <a:pt x="22203" y="19374"/>
                    <a:pt x="21431" y="21517"/>
                  </a:cubicBezTo>
                  <a:cubicBezTo>
                    <a:pt x="20746" y="23660"/>
                    <a:pt x="14316" y="20060"/>
                    <a:pt x="11402" y="21174"/>
                  </a:cubicBezTo>
                  <a:cubicBezTo>
                    <a:pt x="9344" y="21946"/>
                    <a:pt x="3258" y="22888"/>
                    <a:pt x="0" y="23403"/>
                  </a:cubicBezTo>
                  <a:cubicBezTo>
                    <a:pt x="515" y="26660"/>
                    <a:pt x="343" y="30261"/>
                    <a:pt x="2915" y="30261"/>
                  </a:cubicBezTo>
                  <a:cubicBezTo>
                    <a:pt x="7201" y="30261"/>
                    <a:pt x="15088" y="29832"/>
                    <a:pt x="15345" y="35490"/>
                  </a:cubicBezTo>
                  <a:cubicBezTo>
                    <a:pt x="15602" y="41234"/>
                    <a:pt x="25889" y="53921"/>
                    <a:pt x="29661" y="58207"/>
                  </a:cubicBezTo>
                  <a:cubicBezTo>
                    <a:pt x="33519" y="62494"/>
                    <a:pt x="42091" y="61550"/>
                    <a:pt x="42605" y="65151"/>
                  </a:cubicBezTo>
                  <a:cubicBezTo>
                    <a:pt x="43120" y="68751"/>
                    <a:pt x="49292" y="72095"/>
                    <a:pt x="56493" y="72523"/>
                  </a:cubicBezTo>
                  <a:cubicBezTo>
                    <a:pt x="58465" y="72695"/>
                    <a:pt x="60779" y="73809"/>
                    <a:pt x="63265" y="75352"/>
                  </a:cubicBezTo>
                  <a:cubicBezTo>
                    <a:pt x="58293" y="68066"/>
                    <a:pt x="49892" y="62665"/>
                    <a:pt x="50149" y="6060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5" name="Freeform 164">
              <a:extLst>
                <a:ext uri="{FF2B5EF4-FFF2-40B4-BE49-F238E27FC236}">
                  <a16:creationId xmlns:a16="http://schemas.microsoft.com/office/drawing/2014/main" id="{B548485E-55BE-31EB-9C23-D3000FEC5A37}"/>
                </a:ext>
              </a:extLst>
            </p:cNvPr>
            <p:cNvSpPr/>
            <p:nvPr/>
          </p:nvSpPr>
          <p:spPr>
            <a:xfrm>
              <a:off x="6228016" y="3638083"/>
              <a:ext cx="29318" cy="59235"/>
            </a:xfrm>
            <a:custGeom>
              <a:avLst/>
              <a:gdLst>
                <a:gd name="connsiteX0" fmla="*/ 19288 w 29318"/>
                <a:gd name="connsiteY0" fmla="*/ 50578 h 59235"/>
                <a:gd name="connsiteX1" fmla="*/ 23231 w 29318"/>
                <a:gd name="connsiteY1" fmla="*/ 44491 h 59235"/>
                <a:gd name="connsiteX2" fmla="*/ 28975 w 29318"/>
                <a:gd name="connsiteY2" fmla="*/ 35147 h 59235"/>
                <a:gd name="connsiteX3" fmla="*/ 29318 w 29318"/>
                <a:gd name="connsiteY3" fmla="*/ 34719 h 59235"/>
                <a:gd name="connsiteX4" fmla="*/ 19974 w 29318"/>
                <a:gd name="connsiteY4" fmla="*/ 24689 h 59235"/>
                <a:gd name="connsiteX5" fmla="*/ 21688 w 29318"/>
                <a:gd name="connsiteY5" fmla="*/ 7887 h 59235"/>
                <a:gd name="connsiteX6" fmla="*/ 7715 w 29318"/>
                <a:gd name="connsiteY6" fmla="*/ 0 h 59235"/>
                <a:gd name="connsiteX7" fmla="*/ 0 w 29318"/>
                <a:gd name="connsiteY7" fmla="*/ 11573 h 59235"/>
                <a:gd name="connsiteX8" fmla="*/ 4372 w 29318"/>
                <a:gd name="connsiteY8" fmla="*/ 21603 h 59235"/>
                <a:gd name="connsiteX9" fmla="*/ 3858 w 29318"/>
                <a:gd name="connsiteY9" fmla="*/ 45520 h 59235"/>
                <a:gd name="connsiteX10" fmla="*/ 14659 w 29318"/>
                <a:gd name="connsiteY10" fmla="*/ 59236 h 59235"/>
                <a:gd name="connsiteX11" fmla="*/ 19288 w 29318"/>
                <a:gd name="connsiteY11" fmla="*/ 50578 h 59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318" h="59235">
                  <a:moveTo>
                    <a:pt x="19288" y="50578"/>
                  </a:moveTo>
                  <a:cubicBezTo>
                    <a:pt x="22889" y="49892"/>
                    <a:pt x="20746" y="46977"/>
                    <a:pt x="23231" y="44491"/>
                  </a:cubicBezTo>
                  <a:cubicBezTo>
                    <a:pt x="25718" y="42005"/>
                    <a:pt x="28632" y="36947"/>
                    <a:pt x="28975" y="35147"/>
                  </a:cubicBezTo>
                  <a:cubicBezTo>
                    <a:pt x="28975" y="34976"/>
                    <a:pt x="29146" y="34804"/>
                    <a:pt x="29318" y="34719"/>
                  </a:cubicBezTo>
                  <a:cubicBezTo>
                    <a:pt x="24432" y="31032"/>
                    <a:pt x="21088" y="28461"/>
                    <a:pt x="19974" y="24689"/>
                  </a:cubicBezTo>
                  <a:cubicBezTo>
                    <a:pt x="18860" y="20831"/>
                    <a:pt x="19974" y="13373"/>
                    <a:pt x="21688" y="7887"/>
                  </a:cubicBezTo>
                  <a:cubicBezTo>
                    <a:pt x="18945" y="5915"/>
                    <a:pt x="10373" y="0"/>
                    <a:pt x="7715" y="0"/>
                  </a:cubicBezTo>
                  <a:cubicBezTo>
                    <a:pt x="5058" y="0"/>
                    <a:pt x="943" y="5915"/>
                    <a:pt x="0" y="11573"/>
                  </a:cubicBezTo>
                  <a:cubicBezTo>
                    <a:pt x="6258" y="14916"/>
                    <a:pt x="8744" y="17316"/>
                    <a:pt x="4372" y="21603"/>
                  </a:cubicBezTo>
                  <a:cubicBezTo>
                    <a:pt x="-171" y="26146"/>
                    <a:pt x="-1114" y="41405"/>
                    <a:pt x="3858" y="45520"/>
                  </a:cubicBezTo>
                  <a:cubicBezTo>
                    <a:pt x="8658" y="49377"/>
                    <a:pt x="10030" y="57093"/>
                    <a:pt x="14659" y="59236"/>
                  </a:cubicBezTo>
                  <a:cubicBezTo>
                    <a:pt x="15945" y="55464"/>
                    <a:pt x="16888" y="51092"/>
                    <a:pt x="19288" y="5057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6" name="Freeform 165">
              <a:extLst>
                <a:ext uri="{FF2B5EF4-FFF2-40B4-BE49-F238E27FC236}">
                  <a16:creationId xmlns:a16="http://schemas.microsoft.com/office/drawing/2014/main" id="{8D7CF8C8-4E01-B8FA-5370-4CE4F5CDFE6E}"/>
                </a:ext>
              </a:extLst>
            </p:cNvPr>
            <p:cNvSpPr/>
            <p:nvPr/>
          </p:nvSpPr>
          <p:spPr>
            <a:xfrm>
              <a:off x="6078958" y="3507352"/>
              <a:ext cx="119054" cy="53920"/>
            </a:xfrm>
            <a:custGeom>
              <a:avLst/>
              <a:gdLst>
                <a:gd name="connsiteX0" fmla="*/ 100195 w 119054"/>
                <a:gd name="connsiteY0" fmla="*/ 4801 h 53920"/>
                <a:gd name="connsiteX1" fmla="*/ 85278 w 119054"/>
                <a:gd name="connsiteY1" fmla="*/ 0 h 53920"/>
                <a:gd name="connsiteX2" fmla="*/ 82621 w 119054"/>
                <a:gd name="connsiteY2" fmla="*/ 7458 h 53920"/>
                <a:gd name="connsiteX3" fmla="*/ 68562 w 119054"/>
                <a:gd name="connsiteY3" fmla="*/ 8315 h 53920"/>
                <a:gd name="connsiteX4" fmla="*/ 59818 w 119054"/>
                <a:gd name="connsiteY4" fmla="*/ 14230 h 53920"/>
                <a:gd name="connsiteX5" fmla="*/ 53389 w 119054"/>
                <a:gd name="connsiteY5" fmla="*/ 24260 h 53920"/>
                <a:gd name="connsiteX6" fmla="*/ 46959 w 119054"/>
                <a:gd name="connsiteY6" fmla="*/ 28889 h 53920"/>
                <a:gd name="connsiteX7" fmla="*/ 30500 w 119054"/>
                <a:gd name="connsiteY7" fmla="*/ 32147 h 53920"/>
                <a:gd name="connsiteX8" fmla="*/ 21156 w 119054"/>
                <a:gd name="connsiteY8" fmla="*/ 32833 h 53920"/>
                <a:gd name="connsiteX9" fmla="*/ 11469 w 119054"/>
                <a:gd name="connsiteY9" fmla="*/ 34290 h 53920"/>
                <a:gd name="connsiteX10" fmla="*/ 2125 w 119054"/>
                <a:gd name="connsiteY10" fmla="*/ 31804 h 53920"/>
                <a:gd name="connsiteX11" fmla="*/ 325 w 119054"/>
                <a:gd name="connsiteY11" fmla="*/ 40376 h 53920"/>
                <a:gd name="connsiteX12" fmla="*/ 8555 w 119054"/>
                <a:gd name="connsiteY12" fmla="*/ 44663 h 53920"/>
                <a:gd name="connsiteX13" fmla="*/ 18584 w 119054"/>
                <a:gd name="connsiteY13" fmla="*/ 46806 h 53920"/>
                <a:gd name="connsiteX14" fmla="*/ 28614 w 119054"/>
                <a:gd name="connsiteY14" fmla="*/ 43548 h 53920"/>
                <a:gd name="connsiteX15" fmla="*/ 41559 w 119054"/>
                <a:gd name="connsiteY15" fmla="*/ 41748 h 53920"/>
                <a:gd name="connsiteX16" fmla="*/ 44816 w 119054"/>
                <a:gd name="connsiteY16" fmla="*/ 48520 h 53920"/>
                <a:gd name="connsiteX17" fmla="*/ 59475 w 119054"/>
                <a:gd name="connsiteY17" fmla="*/ 50663 h 53920"/>
                <a:gd name="connsiteX18" fmla="*/ 77392 w 119054"/>
                <a:gd name="connsiteY18" fmla="*/ 53921 h 53920"/>
                <a:gd name="connsiteX19" fmla="*/ 91365 w 119054"/>
                <a:gd name="connsiteY19" fmla="*/ 48863 h 53920"/>
                <a:gd name="connsiteX20" fmla="*/ 102509 w 119054"/>
                <a:gd name="connsiteY20" fmla="*/ 45263 h 53920"/>
                <a:gd name="connsiteX21" fmla="*/ 102595 w 119054"/>
                <a:gd name="connsiteY21" fmla="*/ 45348 h 53920"/>
                <a:gd name="connsiteX22" fmla="*/ 105252 w 119054"/>
                <a:gd name="connsiteY22" fmla="*/ 41491 h 53920"/>
                <a:gd name="connsiteX23" fmla="*/ 107910 w 119054"/>
                <a:gd name="connsiteY23" fmla="*/ 34376 h 53920"/>
                <a:gd name="connsiteX24" fmla="*/ 109796 w 119054"/>
                <a:gd name="connsiteY24" fmla="*/ 28032 h 53920"/>
                <a:gd name="connsiteX25" fmla="*/ 116911 w 119054"/>
                <a:gd name="connsiteY25" fmla="*/ 23917 h 53920"/>
                <a:gd name="connsiteX26" fmla="*/ 119054 w 119054"/>
                <a:gd name="connsiteY26" fmla="*/ 19631 h 53920"/>
                <a:gd name="connsiteX27" fmla="*/ 112711 w 119054"/>
                <a:gd name="connsiteY27" fmla="*/ 6172 h 53920"/>
                <a:gd name="connsiteX28" fmla="*/ 100195 w 119054"/>
                <a:gd name="connsiteY28" fmla="*/ 4801 h 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054" h="53920">
                  <a:moveTo>
                    <a:pt x="100195" y="4801"/>
                  </a:moveTo>
                  <a:cubicBezTo>
                    <a:pt x="95908" y="0"/>
                    <a:pt x="85278" y="0"/>
                    <a:pt x="85278" y="0"/>
                  </a:cubicBezTo>
                  <a:cubicBezTo>
                    <a:pt x="85278" y="0"/>
                    <a:pt x="84250" y="4801"/>
                    <a:pt x="82621" y="7458"/>
                  </a:cubicBezTo>
                  <a:cubicBezTo>
                    <a:pt x="81249" y="9687"/>
                    <a:pt x="73534" y="9687"/>
                    <a:pt x="68562" y="8315"/>
                  </a:cubicBezTo>
                  <a:cubicBezTo>
                    <a:pt x="67105" y="10115"/>
                    <a:pt x="60675" y="11573"/>
                    <a:pt x="59818" y="14230"/>
                  </a:cubicBezTo>
                  <a:cubicBezTo>
                    <a:pt x="58789" y="17488"/>
                    <a:pt x="50903" y="15688"/>
                    <a:pt x="53389" y="24260"/>
                  </a:cubicBezTo>
                  <a:cubicBezTo>
                    <a:pt x="55875" y="32833"/>
                    <a:pt x="49445" y="30004"/>
                    <a:pt x="46959" y="28889"/>
                  </a:cubicBezTo>
                  <a:cubicBezTo>
                    <a:pt x="44473" y="27861"/>
                    <a:pt x="33329" y="29232"/>
                    <a:pt x="30500" y="32147"/>
                  </a:cubicBezTo>
                  <a:cubicBezTo>
                    <a:pt x="27671" y="35061"/>
                    <a:pt x="23728" y="34290"/>
                    <a:pt x="21156" y="32833"/>
                  </a:cubicBezTo>
                  <a:cubicBezTo>
                    <a:pt x="18670" y="31375"/>
                    <a:pt x="13612" y="30689"/>
                    <a:pt x="11469" y="34290"/>
                  </a:cubicBezTo>
                  <a:cubicBezTo>
                    <a:pt x="9326" y="37890"/>
                    <a:pt x="5383" y="31461"/>
                    <a:pt x="2125" y="31804"/>
                  </a:cubicBezTo>
                  <a:cubicBezTo>
                    <a:pt x="-1132" y="32147"/>
                    <a:pt x="325" y="38919"/>
                    <a:pt x="325" y="40376"/>
                  </a:cubicBezTo>
                  <a:cubicBezTo>
                    <a:pt x="325" y="41834"/>
                    <a:pt x="5383" y="46120"/>
                    <a:pt x="8555" y="44663"/>
                  </a:cubicBezTo>
                  <a:cubicBezTo>
                    <a:pt x="11812" y="43205"/>
                    <a:pt x="15756" y="45006"/>
                    <a:pt x="18584" y="46806"/>
                  </a:cubicBezTo>
                  <a:cubicBezTo>
                    <a:pt x="21413" y="48606"/>
                    <a:pt x="26814" y="45348"/>
                    <a:pt x="28614" y="43548"/>
                  </a:cubicBezTo>
                  <a:cubicBezTo>
                    <a:pt x="30414" y="41748"/>
                    <a:pt x="40444" y="41748"/>
                    <a:pt x="41559" y="41748"/>
                  </a:cubicBezTo>
                  <a:cubicBezTo>
                    <a:pt x="42673" y="41748"/>
                    <a:pt x="43016" y="47491"/>
                    <a:pt x="44816" y="48520"/>
                  </a:cubicBezTo>
                  <a:cubicBezTo>
                    <a:pt x="46617" y="49549"/>
                    <a:pt x="53389" y="50321"/>
                    <a:pt x="59475" y="50663"/>
                  </a:cubicBezTo>
                  <a:cubicBezTo>
                    <a:pt x="65562" y="51006"/>
                    <a:pt x="74563" y="53921"/>
                    <a:pt x="77392" y="53921"/>
                  </a:cubicBezTo>
                  <a:cubicBezTo>
                    <a:pt x="80221" y="53921"/>
                    <a:pt x="84936" y="48863"/>
                    <a:pt x="91365" y="48863"/>
                  </a:cubicBezTo>
                  <a:cubicBezTo>
                    <a:pt x="97794" y="48863"/>
                    <a:pt x="101395" y="44920"/>
                    <a:pt x="102509" y="45263"/>
                  </a:cubicBezTo>
                  <a:cubicBezTo>
                    <a:pt x="102509" y="45263"/>
                    <a:pt x="102595" y="45348"/>
                    <a:pt x="102595" y="45348"/>
                  </a:cubicBezTo>
                  <a:cubicBezTo>
                    <a:pt x="103024" y="43377"/>
                    <a:pt x="103795" y="41748"/>
                    <a:pt x="105252" y="41491"/>
                  </a:cubicBezTo>
                  <a:cubicBezTo>
                    <a:pt x="107910" y="41148"/>
                    <a:pt x="106024" y="36604"/>
                    <a:pt x="107910" y="34376"/>
                  </a:cubicBezTo>
                  <a:cubicBezTo>
                    <a:pt x="109796" y="32147"/>
                    <a:pt x="106367" y="27603"/>
                    <a:pt x="109796" y="28032"/>
                  </a:cubicBezTo>
                  <a:cubicBezTo>
                    <a:pt x="113139" y="28375"/>
                    <a:pt x="116911" y="28803"/>
                    <a:pt x="116911" y="23917"/>
                  </a:cubicBezTo>
                  <a:cubicBezTo>
                    <a:pt x="116911" y="22288"/>
                    <a:pt x="117768" y="20831"/>
                    <a:pt x="119054" y="19631"/>
                  </a:cubicBezTo>
                  <a:cubicBezTo>
                    <a:pt x="115368" y="14487"/>
                    <a:pt x="112711" y="6172"/>
                    <a:pt x="112711" y="6172"/>
                  </a:cubicBezTo>
                  <a:cubicBezTo>
                    <a:pt x="112711" y="6172"/>
                    <a:pt x="104481" y="9601"/>
                    <a:pt x="100195" y="480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7" name="Freeform 166">
              <a:extLst>
                <a:ext uri="{FF2B5EF4-FFF2-40B4-BE49-F238E27FC236}">
                  <a16:creationId xmlns:a16="http://schemas.microsoft.com/office/drawing/2014/main" id="{602A9E51-5806-1614-7242-036EE91584E9}"/>
                </a:ext>
              </a:extLst>
            </p:cNvPr>
            <p:cNvSpPr/>
            <p:nvPr/>
          </p:nvSpPr>
          <p:spPr>
            <a:xfrm>
              <a:off x="6181382" y="3514791"/>
              <a:ext cx="104301" cy="58678"/>
            </a:xfrm>
            <a:custGeom>
              <a:avLst/>
              <a:gdLst>
                <a:gd name="connsiteX0" fmla="*/ 101413 w 104301"/>
                <a:gd name="connsiteY0" fmla="*/ 10735 h 58678"/>
                <a:gd name="connsiteX1" fmla="*/ 97641 w 104301"/>
                <a:gd name="connsiteY1" fmla="*/ 8420 h 58678"/>
                <a:gd name="connsiteX2" fmla="*/ 87440 w 104301"/>
                <a:gd name="connsiteY2" fmla="*/ 4820 h 58678"/>
                <a:gd name="connsiteX3" fmla="*/ 72524 w 104301"/>
                <a:gd name="connsiteY3" fmla="*/ 19 h 58678"/>
                <a:gd name="connsiteX4" fmla="*/ 57522 w 104301"/>
                <a:gd name="connsiteY4" fmla="*/ 9620 h 58678"/>
                <a:gd name="connsiteX5" fmla="*/ 40462 w 104301"/>
                <a:gd name="connsiteY5" fmla="*/ 14935 h 58678"/>
                <a:gd name="connsiteX6" fmla="*/ 18602 w 104301"/>
                <a:gd name="connsiteY6" fmla="*/ 14935 h 58678"/>
                <a:gd name="connsiteX7" fmla="*/ 16459 w 104301"/>
                <a:gd name="connsiteY7" fmla="*/ 12363 h 58678"/>
                <a:gd name="connsiteX8" fmla="*/ 14316 w 104301"/>
                <a:gd name="connsiteY8" fmla="*/ 16650 h 58678"/>
                <a:gd name="connsiteX9" fmla="*/ 7201 w 104301"/>
                <a:gd name="connsiteY9" fmla="*/ 20764 h 58678"/>
                <a:gd name="connsiteX10" fmla="*/ 5315 w 104301"/>
                <a:gd name="connsiteY10" fmla="*/ 27108 h 58678"/>
                <a:gd name="connsiteX11" fmla="*/ 2657 w 104301"/>
                <a:gd name="connsiteY11" fmla="*/ 34223 h 58678"/>
                <a:gd name="connsiteX12" fmla="*/ 0 w 104301"/>
                <a:gd name="connsiteY12" fmla="*/ 38081 h 58678"/>
                <a:gd name="connsiteX13" fmla="*/ 3858 w 104301"/>
                <a:gd name="connsiteY13" fmla="*/ 44081 h 58678"/>
                <a:gd name="connsiteX14" fmla="*/ 3515 w 104301"/>
                <a:gd name="connsiteY14" fmla="*/ 44424 h 58678"/>
                <a:gd name="connsiteX15" fmla="*/ 16974 w 104301"/>
                <a:gd name="connsiteY15" fmla="*/ 54454 h 58678"/>
                <a:gd name="connsiteX16" fmla="*/ 33519 w 104301"/>
                <a:gd name="connsiteY16" fmla="*/ 58226 h 58678"/>
                <a:gd name="connsiteX17" fmla="*/ 55978 w 104301"/>
                <a:gd name="connsiteY17" fmla="*/ 51282 h 58678"/>
                <a:gd name="connsiteX18" fmla="*/ 62922 w 104301"/>
                <a:gd name="connsiteY18" fmla="*/ 53425 h 58678"/>
                <a:gd name="connsiteX19" fmla="*/ 67466 w 104301"/>
                <a:gd name="connsiteY19" fmla="*/ 54197 h 58678"/>
                <a:gd name="connsiteX20" fmla="*/ 77067 w 104301"/>
                <a:gd name="connsiteY20" fmla="*/ 47425 h 58678"/>
                <a:gd name="connsiteX21" fmla="*/ 91812 w 104301"/>
                <a:gd name="connsiteY21" fmla="*/ 23079 h 58678"/>
                <a:gd name="connsiteX22" fmla="*/ 102527 w 104301"/>
                <a:gd name="connsiteY22" fmla="*/ 16307 h 58678"/>
                <a:gd name="connsiteX23" fmla="*/ 101413 w 104301"/>
                <a:gd name="connsiteY23" fmla="*/ 10735 h 5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301" h="58678">
                  <a:moveTo>
                    <a:pt x="101413" y="10735"/>
                  </a:moveTo>
                  <a:cubicBezTo>
                    <a:pt x="100213" y="10306"/>
                    <a:pt x="98841" y="9449"/>
                    <a:pt x="97641" y="8420"/>
                  </a:cubicBezTo>
                  <a:cubicBezTo>
                    <a:pt x="93183" y="7391"/>
                    <a:pt x="88811" y="6105"/>
                    <a:pt x="87440" y="4820"/>
                  </a:cubicBezTo>
                  <a:cubicBezTo>
                    <a:pt x="84782" y="2162"/>
                    <a:pt x="74067" y="533"/>
                    <a:pt x="72524" y="19"/>
                  </a:cubicBezTo>
                  <a:cubicBezTo>
                    <a:pt x="70895" y="-495"/>
                    <a:pt x="60779" y="9620"/>
                    <a:pt x="57522" y="9620"/>
                  </a:cubicBezTo>
                  <a:cubicBezTo>
                    <a:pt x="54350" y="9620"/>
                    <a:pt x="40462" y="11249"/>
                    <a:pt x="40462" y="14935"/>
                  </a:cubicBezTo>
                  <a:cubicBezTo>
                    <a:pt x="40462" y="18707"/>
                    <a:pt x="23403" y="19221"/>
                    <a:pt x="18602" y="14935"/>
                  </a:cubicBezTo>
                  <a:cubicBezTo>
                    <a:pt x="17831" y="14249"/>
                    <a:pt x="17145" y="13392"/>
                    <a:pt x="16459" y="12363"/>
                  </a:cubicBezTo>
                  <a:cubicBezTo>
                    <a:pt x="15173" y="13563"/>
                    <a:pt x="14316" y="15021"/>
                    <a:pt x="14316" y="16650"/>
                  </a:cubicBezTo>
                  <a:cubicBezTo>
                    <a:pt x="14316" y="21536"/>
                    <a:pt x="10630" y="21107"/>
                    <a:pt x="7201" y="20764"/>
                  </a:cubicBezTo>
                  <a:cubicBezTo>
                    <a:pt x="3858" y="20422"/>
                    <a:pt x="7201" y="24879"/>
                    <a:pt x="5315" y="27108"/>
                  </a:cubicBezTo>
                  <a:cubicBezTo>
                    <a:pt x="3429" y="29337"/>
                    <a:pt x="5315" y="33880"/>
                    <a:pt x="2657" y="34223"/>
                  </a:cubicBezTo>
                  <a:cubicBezTo>
                    <a:pt x="1286" y="34395"/>
                    <a:pt x="514" y="36023"/>
                    <a:pt x="0" y="38081"/>
                  </a:cubicBezTo>
                  <a:cubicBezTo>
                    <a:pt x="1114" y="38595"/>
                    <a:pt x="3858" y="44081"/>
                    <a:pt x="3858" y="44081"/>
                  </a:cubicBezTo>
                  <a:cubicBezTo>
                    <a:pt x="3858" y="44081"/>
                    <a:pt x="3686" y="44253"/>
                    <a:pt x="3515" y="44424"/>
                  </a:cubicBezTo>
                  <a:cubicBezTo>
                    <a:pt x="7115" y="46568"/>
                    <a:pt x="14573" y="51282"/>
                    <a:pt x="16974" y="54454"/>
                  </a:cubicBezTo>
                  <a:cubicBezTo>
                    <a:pt x="20145" y="58740"/>
                    <a:pt x="29232" y="59255"/>
                    <a:pt x="33519" y="58226"/>
                  </a:cubicBezTo>
                  <a:cubicBezTo>
                    <a:pt x="37805" y="57197"/>
                    <a:pt x="55978" y="51282"/>
                    <a:pt x="55978" y="51282"/>
                  </a:cubicBezTo>
                  <a:cubicBezTo>
                    <a:pt x="55978" y="51282"/>
                    <a:pt x="60265" y="52911"/>
                    <a:pt x="62922" y="53425"/>
                  </a:cubicBezTo>
                  <a:cubicBezTo>
                    <a:pt x="63522" y="53597"/>
                    <a:pt x="65237" y="53854"/>
                    <a:pt x="67466" y="54197"/>
                  </a:cubicBezTo>
                  <a:cubicBezTo>
                    <a:pt x="68752" y="52826"/>
                    <a:pt x="72781" y="51711"/>
                    <a:pt x="77067" y="47425"/>
                  </a:cubicBezTo>
                  <a:cubicBezTo>
                    <a:pt x="82125" y="42367"/>
                    <a:pt x="89583" y="24450"/>
                    <a:pt x="91812" y="23079"/>
                  </a:cubicBezTo>
                  <a:cubicBezTo>
                    <a:pt x="93955" y="21622"/>
                    <a:pt x="99698" y="18450"/>
                    <a:pt x="102527" y="16307"/>
                  </a:cubicBezTo>
                  <a:cubicBezTo>
                    <a:pt x="105356" y="13992"/>
                    <a:pt x="104670" y="11849"/>
                    <a:pt x="101413" y="1073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8" name="Freeform 167">
              <a:extLst>
                <a:ext uri="{FF2B5EF4-FFF2-40B4-BE49-F238E27FC236}">
                  <a16:creationId xmlns:a16="http://schemas.microsoft.com/office/drawing/2014/main" id="{6B3F3AC6-E627-4B61-E45D-4DC964851B89}"/>
                </a:ext>
              </a:extLst>
            </p:cNvPr>
            <p:cNvSpPr/>
            <p:nvPr/>
          </p:nvSpPr>
          <p:spPr>
            <a:xfrm>
              <a:off x="6122201" y="3465090"/>
              <a:ext cx="99642" cy="51863"/>
            </a:xfrm>
            <a:custGeom>
              <a:avLst/>
              <a:gdLst>
                <a:gd name="connsiteX0" fmla="*/ 94328 w 99642"/>
                <a:gd name="connsiteY0" fmla="*/ 23574 h 51863"/>
                <a:gd name="connsiteX1" fmla="*/ 83612 w 99642"/>
                <a:gd name="connsiteY1" fmla="*/ 20917 h 51863"/>
                <a:gd name="connsiteX2" fmla="*/ 79326 w 99642"/>
                <a:gd name="connsiteY2" fmla="*/ 15002 h 51863"/>
                <a:gd name="connsiteX3" fmla="*/ 70239 w 99642"/>
                <a:gd name="connsiteY3" fmla="*/ 16631 h 51863"/>
                <a:gd name="connsiteX4" fmla="*/ 61667 w 99642"/>
                <a:gd name="connsiteY4" fmla="*/ 12859 h 51863"/>
                <a:gd name="connsiteX5" fmla="*/ 51037 w 99642"/>
                <a:gd name="connsiteY5" fmla="*/ 5401 h 51863"/>
                <a:gd name="connsiteX6" fmla="*/ 41693 w 99642"/>
                <a:gd name="connsiteY6" fmla="*/ 0 h 51863"/>
                <a:gd name="connsiteX7" fmla="*/ 40836 w 99642"/>
                <a:gd name="connsiteY7" fmla="*/ 1715 h 51863"/>
                <a:gd name="connsiteX8" fmla="*/ 32263 w 99642"/>
                <a:gd name="connsiteY8" fmla="*/ 2058 h 51863"/>
                <a:gd name="connsiteX9" fmla="*/ 18976 w 99642"/>
                <a:gd name="connsiteY9" fmla="*/ 8144 h 51863"/>
                <a:gd name="connsiteX10" fmla="*/ 2174 w 99642"/>
                <a:gd name="connsiteY10" fmla="*/ 14573 h 51863"/>
                <a:gd name="connsiteX11" fmla="*/ 3202 w 99642"/>
                <a:gd name="connsiteY11" fmla="*/ 23146 h 51863"/>
                <a:gd name="connsiteX12" fmla="*/ 8603 w 99642"/>
                <a:gd name="connsiteY12" fmla="*/ 36776 h 51863"/>
                <a:gd name="connsiteX13" fmla="*/ 25491 w 99642"/>
                <a:gd name="connsiteY13" fmla="*/ 49292 h 51863"/>
                <a:gd name="connsiteX14" fmla="*/ 25320 w 99642"/>
                <a:gd name="connsiteY14" fmla="*/ 50492 h 51863"/>
                <a:gd name="connsiteX15" fmla="*/ 39378 w 99642"/>
                <a:gd name="connsiteY15" fmla="*/ 49635 h 51863"/>
                <a:gd name="connsiteX16" fmla="*/ 42036 w 99642"/>
                <a:gd name="connsiteY16" fmla="*/ 42177 h 51863"/>
                <a:gd name="connsiteX17" fmla="*/ 56952 w 99642"/>
                <a:gd name="connsiteY17" fmla="*/ 46977 h 51863"/>
                <a:gd name="connsiteX18" fmla="*/ 69211 w 99642"/>
                <a:gd name="connsiteY18" fmla="*/ 48606 h 51863"/>
                <a:gd name="connsiteX19" fmla="*/ 70411 w 99642"/>
                <a:gd name="connsiteY19" fmla="*/ 51864 h 51863"/>
                <a:gd name="connsiteX20" fmla="*/ 74869 w 99642"/>
                <a:gd name="connsiteY20" fmla="*/ 46634 h 51863"/>
                <a:gd name="connsiteX21" fmla="*/ 90299 w 99642"/>
                <a:gd name="connsiteY21" fmla="*/ 38919 h 51863"/>
                <a:gd name="connsiteX22" fmla="*/ 99643 w 99642"/>
                <a:gd name="connsiteY22" fmla="*/ 31204 h 51863"/>
                <a:gd name="connsiteX23" fmla="*/ 94328 w 99642"/>
                <a:gd name="connsiteY23" fmla="*/ 23574 h 5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642" h="51863">
                  <a:moveTo>
                    <a:pt x="94328" y="23574"/>
                  </a:moveTo>
                  <a:cubicBezTo>
                    <a:pt x="91671" y="21946"/>
                    <a:pt x="84127" y="23060"/>
                    <a:pt x="83612" y="20917"/>
                  </a:cubicBezTo>
                  <a:cubicBezTo>
                    <a:pt x="83098" y="18774"/>
                    <a:pt x="82584" y="15002"/>
                    <a:pt x="79326" y="15002"/>
                  </a:cubicBezTo>
                  <a:cubicBezTo>
                    <a:pt x="76154" y="15002"/>
                    <a:pt x="71868" y="12859"/>
                    <a:pt x="70239" y="16631"/>
                  </a:cubicBezTo>
                  <a:cubicBezTo>
                    <a:pt x="68611" y="20403"/>
                    <a:pt x="62181" y="15602"/>
                    <a:pt x="61667" y="12859"/>
                  </a:cubicBezTo>
                  <a:cubicBezTo>
                    <a:pt x="61153" y="10201"/>
                    <a:pt x="58495" y="8058"/>
                    <a:pt x="51037" y="5401"/>
                  </a:cubicBezTo>
                  <a:cubicBezTo>
                    <a:pt x="48037" y="4372"/>
                    <a:pt x="44693" y="2229"/>
                    <a:pt x="41693" y="0"/>
                  </a:cubicBezTo>
                  <a:cubicBezTo>
                    <a:pt x="41436" y="600"/>
                    <a:pt x="41178" y="1200"/>
                    <a:pt x="40836" y="1715"/>
                  </a:cubicBezTo>
                  <a:cubicBezTo>
                    <a:pt x="39378" y="3858"/>
                    <a:pt x="34406" y="-86"/>
                    <a:pt x="32263" y="2058"/>
                  </a:cubicBezTo>
                  <a:cubicBezTo>
                    <a:pt x="30120" y="4201"/>
                    <a:pt x="22919" y="4543"/>
                    <a:pt x="18976" y="8144"/>
                  </a:cubicBezTo>
                  <a:cubicBezTo>
                    <a:pt x="15032" y="11744"/>
                    <a:pt x="6803" y="13545"/>
                    <a:pt x="2174" y="14573"/>
                  </a:cubicBezTo>
                  <a:cubicBezTo>
                    <a:pt x="-2456" y="15688"/>
                    <a:pt x="1488" y="19974"/>
                    <a:pt x="3202" y="23146"/>
                  </a:cubicBezTo>
                  <a:cubicBezTo>
                    <a:pt x="5003" y="26403"/>
                    <a:pt x="5003" y="34290"/>
                    <a:pt x="8603" y="36776"/>
                  </a:cubicBezTo>
                  <a:cubicBezTo>
                    <a:pt x="12204" y="39262"/>
                    <a:pt x="24033" y="46806"/>
                    <a:pt x="25491" y="49292"/>
                  </a:cubicBezTo>
                  <a:cubicBezTo>
                    <a:pt x="25748" y="49721"/>
                    <a:pt x="25577" y="50149"/>
                    <a:pt x="25320" y="50492"/>
                  </a:cubicBezTo>
                  <a:cubicBezTo>
                    <a:pt x="30291" y="51864"/>
                    <a:pt x="38007" y="51864"/>
                    <a:pt x="39378" y="49635"/>
                  </a:cubicBezTo>
                  <a:cubicBezTo>
                    <a:pt x="41007" y="46977"/>
                    <a:pt x="42036" y="42177"/>
                    <a:pt x="42036" y="42177"/>
                  </a:cubicBezTo>
                  <a:cubicBezTo>
                    <a:pt x="42036" y="42177"/>
                    <a:pt x="52751" y="42177"/>
                    <a:pt x="56952" y="46977"/>
                  </a:cubicBezTo>
                  <a:cubicBezTo>
                    <a:pt x="61238" y="51778"/>
                    <a:pt x="69211" y="48606"/>
                    <a:pt x="69211" y="48606"/>
                  </a:cubicBezTo>
                  <a:cubicBezTo>
                    <a:pt x="69211" y="48606"/>
                    <a:pt x="69639" y="49978"/>
                    <a:pt x="70411" y="51864"/>
                  </a:cubicBezTo>
                  <a:cubicBezTo>
                    <a:pt x="71525" y="49206"/>
                    <a:pt x="73068" y="46892"/>
                    <a:pt x="74869" y="46634"/>
                  </a:cubicBezTo>
                  <a:cubicBezTo>
                    <a:pt x="79412" y="46034"/>
                    <a:pt x="85756" y="45349"/>
                    <a:pt x="90299" y="38919"/>
                  </a:cubicBezTo>
                  <a:cubicBezTo>
                    <a:pt x="92613" y="35576"/>
                    <a:pt x="96471" y="33004"/>
                    <a:pt x="99643" y="31204"/>
                  </a:cubicBezTo>
                  <a:cubicBezTo>
                    <a:pt x="97500" y="28632"/>
                    <a:pt x="96385" y="24775"/>
                    <a:pt x="94328" y="23574"/>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9" name="Freeform 168">
              <a:extLst>
                <a:ext uri="{FF2B5EF4-FFF2-40B4-BE49-F238E27FC236}">
                  <a16:creationId xmlns:a16="http://schemas.microsoft.com/office/drawing/2014/main" id="{6FD2CE9F-E4FE-CE0B-FE54-F8C0FD4F8431}"/>
                </a:ext>
              </a:extLst>
            </p:cNvPr>
            <p:cNvSpPr/>
            <p:nvPr/>
          </p:nvSpPr>
          <p:spPr>
            <a:xfrm>
              <a:off x="6192611" y="3496294"/>
              <a:ext cx="90525" cy="36457"/>
            </a:xfrm>
            <a:custGeom>
              <a:avLst/>
              <a:gdLst>
                <a:gd name="connsiteX0" fmla="*/ 67123 w 90525"/>
                <a:gd name="connsiteY0" fmla="*/ 3515 h 36457"/>
                <a:gd name="connsiteX1" fmla="*/ 54864 w 90525"/>
                <a:gd name="connsiteY1" fmla="*/ 2486 h 36457"/>
                <a:gd name="connsiteX2" fmla="*/ 40977 w 90525"/>
                <a:gd name="connsiteY2" fmla="*/ 857 h 36457"/>
                <a:gd name="connsiteX3" fmla="*/ 31375 w 90525"/>
                <a:gd name="connsiteY3" fmla="*/ 1886 h 36457"/>
                <a:gd name="connsiteX4" fmla="*/ 29232 w 90525"/>
                <a:gd name="connsiteY4" fmla="*/ 0 h 36457"/>
                <a:gd name="connsiteX5" fmla="*/ 19888 w 90525"/>
                <a:gd name="connsiteY5" fmla="*/ 7715 h 36457"/>
                <a:gd name="connsiteX6" fmla="*/ 4458 w 90525"/>
                <a:gd name="connsiteY6" fmla="*/ 15430 h 36457"/>
                <a:gd name="connsiteX7" fmla="*/ 0 w 90525"/>
                <a:gd name="connsiteY7" fmla="*/ 20660 h 36457"/>
                <a:gd name="connsiteX8" fmla="*/ 7372 w 90525"/>
                <a:gd name="connsiteY8" fmla="*/ 33433 h 36457"/>
                <a:gd name="connsiteX9" fmla="*/ 29232 w 90525"/>
                <a:gd name="connsiteY9" fmla="*/ 33433 h 36457"/>
                <a:gd name="connsiteX10" fmla="*/ 46292 w 90525"/>
                <a:gd name="connsiteY10" fmla="*/ 28118 h 36457"/>
                <a:gd name="connsiteX11" fmla="*/ 61294 w 90525"/>
                <a:gd name="connsiteY11" fmla="*/ 18517 h 36457"/>
                <a:gd name="connsiteX12" fmla="*/ 76210 w 90525"/>
                <a:gd name="connsiteY12" fmla="*/ 23317 h 36457"/>
                <a:gd name="connsiteX13" fmla="*/ 86411 w 90525"/>
                <a:gd name="connsiteY13" fmla="*/ 26918 h 36457"/>
                <a:gd name="connsiteX14" fmla="*/ 83068 w 90525"/>
                <a:gd name="connsiteY14" fmla="*/ 21345 h 36457"/>
                <a:gd name="connsiteX15" fmla="*/ 90183 w 90525"/>
                <a:gd name="connsiteY15" fmla="*/ 9515 h 36457"/>
                <a:gd name="connsiteX16" fmla="*/ 90526 w 90525"/>
                <a:gd name="connsiteY16" fmla="*/ 9001 h 36457"/>
                <a:gd name="connsiteX17" fmla="*/ 81010 w 90525"/>
                <a:gd name="connsiteY17" fmla="*/ 6687 h 36457"/>
                <a:gd name="connsiteX18" fmla="*/ 67123 w 90525"/>
                <a:gd name="connsiteY18" fmla="*/ 3515 h 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525" h="36457">
                  <a:moveTo>
                    <a:pt x="67123" y="3515"/>
                  </a:moveTo>
                  <a:cubicBezTo>
                    <a:pt x="61808" y="4029"/>
                    <a:pt x="59150" y="857"/>
                    <a:pt x="54864" y="2486"/>
                  </a:cubicBezTo>
                  <a:cubicBezTo>
                    <a:pt x="50578" y="4115"/>
                    <a:pt x="43634" y="2486"/>
                    <a:pt x="40977" y="857"/>
                  </a:cubicBezTo>
                  <a:cubicBezTo>
                    <a:pt x="38319" y="-771"/>
                    <a:pt x="35061" y="4029"/>
                    <a:pt x="31375" y="1886"/>
                  </a:cubicBezTo>
                  <a:cubicBezTo>
                    <a:pt x="30518" y="1372"/>
                    <a:pt x="29832" y="771"/>
                    <a:pt x="29232" y="0"/>
                  </a:cubicBezTo>
                  <a:cubicBezTo>
                    <a:pt x="26060" y="1800"/>
                    <a:pt x="22203" y="4372"/>
                    <a:pt x="19888" y="7715"/>
                  </a:cubicBezTo>
                  <a:cubicBezTo>
                    <a:pt x="15431" y="14145"/>
                    <a:pt x="9001" y="14745"/>
                    <a:pt x="4458" y="15430"/>
                  </a:cubicBezTo>
                  <a:cubicBezTo>
                    <a:pt x="2657" y="15688"/>
                    <a:pt x="1114" y="18002"/>
                    <a:pt x="0" y="20660"/>
                  </a:cubicBezTo>
                  <a:cubicBezTo>
                    <a:pt x="1457" y="24432"/>
                    <a:pt x="4201" y="30604"/>
                    <a:pt x="7372" y="33433"/>
                  </a:cubicBezTo>
                  <a:cubicBezTo>
                    <a:pt x="12173" y="37719"/>
                    <a:pt x="29232" y="37205"/>
                    <a:pt x="29232" y="33433"/>
                  </a:cubicBezTo>
                  <a:cubicBezTo>
                    <a:pt x="29232" y="29747"/>
                    <a:pt x="43120" y="28118"/>
                    <a:pt x="46292" y="28118"/>
                  </a:cubicBezTo>
                  <a:cubicBezTo>
                    <a:pt x="49549" y="28118"/>
                    <a:pt x="59665" y="17916"/>
                    <a:pt x="61294" y="18517"/>
                  </a:cubicBezTo>
                  <a:cubicBezTo>
                    <a:pt x="62922" y="19031"/>
                    <a:pt x="73552" y="20660"/>
                    <a:pt x="76210" y="23317"/>
                  </a:cubicBezTo>
                  <a:cubicBezTo>
                    <a:pt x="77495" y="24603"/>
                    <a:pt x="81868" y="25975"/>
                    <a:pt x="86411" y="26918"/>
                  </a:cubicBezTo>
                  <a:cubicBezTo>
                    <a:pt x="84525" y="25289"/>
                    <a:pt x="83068" y="23146"/>
                    <a:pt x="83068" y="21345"/>
                  </a:cubicBezTo>
                  <a:cubicBezTo>
                    <a:pt x="83068" y="18517"/>
                    <a:pt x="88468" y="10973"/>
                    <a:pt x="90183" y="9515"/>
                  </a:cubicBezTo>
                  <a:cubicBezTo>
                    <a:pt x="90354" y="9430"/>
                    <a:pt x="90440" y="9173"/>
                    <a:pt x="90526" y="9001"/>
                  </a:cubicBezTo>
                  <a:cubicBezTo>
                    <a:pt x="86411" y="8401"/>
                    <a:pt x="81868" y="7544"/>
                    <a:pt x="81010" y="6687"/>
                  </a:cubicBezTo>
                  <a:cubicBezTo>
                    <a:pt x="79381" y="5144"/>
                    <a:pt x="72438" y="3000"/>
                    <a:pt x="67123" y="351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0" name="Freeform 169">
              <a:extLst>
                <a:ext uri="{FF2B5EF4-FFF2-40B4-BE49-F238E27FC236}">
                  <a16:creationId xmlns:a16="http://schemas.microsoft.com/office/drawing/2014/main" id="{4EC4F92A-7E41-AD66-87EA-30D7DDE119BF}"/>
                </a:ext>
              </a:extLst>
            </p:cNvPr>
            <p:cNvSpPr/>
            <p:nvPr/>
          </p:nvSpPr>
          <p:spPr>
            <a:xfrm>
              <a:off x="5766833" y="3648192"/>
              <a:ext cx="53969" cy="98658"/>
            </a:xfrm>
            <a:custGeom>
              <a:avLst/>
              <a:gdLst>
                <a:gd name="connsiteX0" fmla="*/ 40359 w 53969"/>
                <a:gd name="connsiteY0" fmla="*/ 80845 h 98658"/>
                <a:gd name="connsiteX1" fmla="*/ 36844 w 53969"/>
                <a:gd name="connsiteY1" fmla="*/ 72701 h 98658"/>
                <a:gd name="connsiteX2" fmla="*/ 40959 w 53969"/>
                <a:gd name="connsiteY2" fmla="*/ 63957 h 98658"/>
                <a:gd name="connsiteX3" fmla="*/ 36329 w 53969"/>
                <a:gd name="connsiteY3" fmla="*/ 55213 h 98658"/>
                <a:gd name="connsiteX4" fmla="*/ 40444 w 53969"/>
                <a:gd name="connsiteY4" fmla="*/ 48784 h 98658"/>
                <a:gd name="connsiteX5" fmla="*/ 43359 w 53969"/>
                <a:gd name="connsiteY5" fmla="*/ 37725 h 98658"/>
                <a:gd name="connsiteX6" fmla="*/ 42159 w 53969"/>
                <a:gd name="connsiteY6" fmla="*/ 22637 h 98658"/>
                <a:gd name="connsiteX7" fmla="*/ 52617 w 53969"/>
                <a:gd name="connsiteY7" fmla="*/ 13379 h 98658"/>
                <a:gd name="connsiteX8" fmla="*/ 48502 w 53969"/>
                <a:gd name="connsiteY8" fmla="*/ 6950 h 98658"/>
                <a:gd name="connsiteX9" fmla="*/ 38644 w 53969"/>
                <a:gd name="connsiteY9" fmla="*/ 5235 h 98658"/>
                <a:gd name="connsiteX10" fmla="*/ 32215 w 53969"/>
                <a:gd name="connsiteY10" fmla="*/ 5235 h 98658"/>
                <a:gd name="connsiteX11" fmla="*/ 22356 w 53969"/>
                <a:gd name="connsiteY11" fmla="*/ 2921 h 98658"/>
                <a:gd name="connsiteX12" fmla="*/ 16527 w 53969"/>
                <a:gd name="connsiteY12" fmla="*/ 2321 h 98658"/>
                <a:gd name="connsiteX13" fmla="*/ 12241 w 53969"/>
                <a:gd name="connsiteY13" fmla="*/ 4121 h 98658"/>
                <a:gd name="connsiteX14" fmla="*/ 12669 w 53969"/>
                <a:gd name="connsiteY14" fmla="*/ 15093 h 98658"/>
                <a:gd name="connsiteX15" fmla="*/ 2640 w 53969"/>
                <a:gd name="connsiteY15" fmla="*/ 53841 h 98658"/>
                <a:gd name="connsiteX16" fmla="*/ 8898 w 53969"/>
                <a:gd name="connsiteY16" fmla="*/ 67900 h 98658"/>
                <a:gd name="connsiteX17" fmla="*/ 11041 w 53969"/>
                <a:gd name="connsiteY17" fmla="*/ 95418 h 98658"/>
                <a:gd name="connsiteX18" fmla="*/ 23471 w 53969"/>
                <a:gd name="connsiteY18" fmla="*/ 98504 h 98658"/>
                <a:gd name="connsiteX19" fmla="*/ 36415 w 53969"/>
                <a:gd name="connsiteY19" fmla="*/ 95932 h 98658"/>
                <a:gd name="connsiteX20" fmla="*/ 34100 w 53969"/>
                <a:gd name="connsiteY20" fmla="*/ 90703 h 98658"/>
                <a:gd name="connsiteX21" fmla="*/ 40359 w 53969"/>
                <a:gd name="connsiteY21" fmla="*/ 80845 h 9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969" h="98658">
                  <a:moveTo>
                    <a:pt x="40359" y="80845"/>
                  </a:moveTo>
                  <a:cubicBezTo>
                    <a:pt x="46788" y="79730"/>
                    <a:pt x="38644" y="74501"/>
                    <a:pt x="36844" y="72701"/>
                  </a:cubicBezTo>
                  <a:cubicBezTo>
                    <a:pt x="35129" y="70986"/>
                    <a:pt x="37444" y="63957"/>
                    <a:pt x="40959" y="63957"/>
                  </a:cubicBezTo>
                  <a:cubicBezTo>
                    <a:pt x="44473" y="63957"/>
                    <a:pt x="40959" y="59928"/>
                    <a:pt x="36329" y="55213"/>
                  </a:cubicBezTo>
                  <a:cubicBezTo>
                    <a:pt x="31700" y="50584"/>
                    <a:pt x="36329" y="48784"/>
                    <a:pt x="40444" y="48784"/>
                  </a:cubicBezTo>
                  <a:cubicBezTo>
                    <a:pt x="44473" y="48784"/>
                    <a:pt x="39244" y="41840"/>
                    <a:pt x="43359" y="37725"/>
                  </a:cubicBezTo>
                  <a:cubicBezTo>
                    <a:pt x="47474" y="33610"/>
                    <a:pt x="42159" y="26066"/>
                    <a:pt x="42159" y="22637"/>
                  </a:cubicBezTo>
                  <a:cubicBezTo>
                    <a:pt x="42159" y="19123"/>
                    <a:pt x="47988" y="18008"/>
                    <a:pt x="52617" y="13379"/>
                  </a:cubicBezTo>
                  <a:cubicBezTo>
                    <a:pt x="57246" y="8750"/>
                    <a:pt x="48502" y="10465"/>
                    <a:pt x="48502" y="6950"/>
                  </a:cubicBezTo>
                  <a:cubicBezTo>
                    <a:pt x="48502" y="3435"/>
                    <a:pt x="42673" y="2321"/>
                    <a:pt x="38644" y="5235"/>
                  </a:cubicBezTo>
                  <a:cubicBezTo>
                    <a:pt x="34529" y="8150"/>
                    <a:pt x="35729" y="5235"/>
                    <a:pt x="32215" y="5235"/>
                  </a:cubicBezTo>
                  <a:cubicBezTo>
                    <a:pt x="28700" y="5235"/>
                    <a:pt x="22356" y="6435"/>
                    <a:pt x="22356" y="2921"/>
                  </a:cubicBezTo>
                  <a:cubicBezTo>
                    <a:pt x="22356" y="-594"/>
                    <a:pt x="19442" y="-1108"/>
                    <a:pt x="16527" y="2321"/>
                  </a:cubicBezTo>
                  <a:cubicBezTo>
                    <a:pt x="15670" y="3349"/>
                    <a:pt x="14212" y="3949"/>
                    <a:pt x="12241" y="4121"/>
                  </a:cubicBezTo>
                  <a:cubicBezTo>
                    <a:pt x="11812" y="8664"/>
                    <a:pt x="11383" y="12950"/>
                    <a:pt x="12669" y="15093"/>
                  </a:cubicBezTo>
                  <a:cubicBezTo>
                    <a:pt x="15755" y="20151"/>
                    <a:pt x="8812" y="46640"/>
                    <a:pt x="2640" y="53841"/>
                  </a:cubicBezTo>
                  <a:cubicBezTo>
                    <a:pt x="-3618" y="60956"/>
                    <a:pt x="2382" y="62928"/>
                    <a:pt x="8898" y="67900"/>
                  </a:cubicBezTo>
                  <a:cubicBezTo>
                    <a:pt x="15327" y="72872"/>
                    <a:pt x="11041" y="91046"/>
                    <a:pt x="11041" y="95418"/>
                  </a:cubicBezTo>
                  <a:cubicBezTo>
                    <a:pt x="11041" y="99704"/>
                    <a:pt x="16784" y="98504"/>
                    <a:pt x="23471" y="98504"/>
                  </a:cubicBezTo>
                  <a:cubicBezTo>
                    <a:pt x="27500" y="98504"/>
                    <a:pt x="31957" y="96704"/>
                    <a:pt x="36415" y="95932"/>
                  </a:cubicBezTo>
                  <a:cubicBezTo>
                    <a:pt x="35129" y="93961"/>
                    <a:pt x="34100" y="91989"/>
                    <a:pt x="34100" y="90703"/>
                  </a:cubicBezTo>
                  <a:cubicBezTo>
                    <a:pt x="33929" y="87274"/>
                    <a:pt x="33929" y="82045"/>
                    <a:pt x="40359" y="8084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1" name="Freeform 170">
              <a:extLst>
                <a:ext uri="{FF2B5EF4-FFF2-40B4-BE49-F238E27FC236}">
                  <a16:creationId xmlns:a16="http://schemas.microsoft.com/office/drawing/2014/main" id="{995B0260-F348-A1E6-CAE2-EE68BCC4E679}"/>
                </a:ext>
              </a:extLst>
            </p:cNvPr>
            <p:cNvSpPr/>
            <p:nvPr/>
          </p:nvSpPr>
          <p:spPr>
            <a:xfrm>
              <a:off x="5973670" y="3412712"/>
              <a:ext cx="66361" cy="56835"/>
            </a:xfrm>
            <a:custGeom>
              <a:avLst/>
              <a:gdLst>
                <a:gd name="connsiteX0" fmla="*/ 21260 w 66361"/>
                <a:gd name="connsiteY0" fmla="*/ 44234 h 56835"/>
                <a:gd name="connsiteX1" fmla="*/ 32232 w 66361"/>
                <a:gd name="connsiteY1" fmla="*/ 45691 h 56835"/>
                <a:gd name="connsiteX2" fmla="*/ 43891 w 66361"/>
                <a:gd name="connsiteY2" fmla="*/ 53749 h 56835"/>
                <a:gd name="connsiteX3" fmla="*/ 47406 w 66361"/>
                <a:gd name="connsiteY3" fmla="*/ 56836 h 56835"/>
                <a:gd name="connsiteX4" fmla="*/ 49292 w 66361"/>
                <a:gd name="connsiteY4" fmla="*/ 44405 h 56835"/>
                <a:gd name="connsiteX5" fmla="*/ 50235 w 66361"/>
                <a:gd name="connsiteY5" fmla="*/ 36776 h 56835"/>
                <a:gd name="connsiteX6" fmla="*/ 59322 w 66361"/>
                <a:gd name="connsiteY6" fmla="*/ 32490 h 56835"/>
                <a:gd name="connsiteX7" fmla="*/ 62665 w 66361"/>
                <a:gd name="connsiteY7" fmla="*/ 27175 h 56835"/>
                <a:gd name="connsiteX8" fmla="*/ 57436 w 66361"/>
                <a:gd name="connsiteY8" fmla="*/ 18602 h 56835"/>
                <a:gd name="connsiteX9" fmla="*/ 65580 w 66361"/>
                <a:gd name="connsiteY9" fmla="*/ 10973 h 56835"/>
                <a:gd name="connsiteX10" fmla="*/ 65065 w 66361"/>
                <a:gd name="connsiteY10" fmla="*/ 0 h 56835"/>
                <a:gd name="connsiteX11" fmla="*/ 60950 w 66361"/>
                <a:gd name="connsiteY11" fmla="*/ 1629 h 56835"/>
                <a:gd name="connsiteX12" fmla="*/ 44663 w 66361"/>
                <a:gd name="connsiteY12" fmla="*/ 2143 h 56835"/>
                <a:gd name="connsiteX13" fmla="*/ 37976 w 66361"/>
                <a:gd name="connsiteY13" fmla="*/ 13373 h 56835"/>
                <a:gd name="connsiteX14" fmla="*/ 30346 w 66361"/>
                <a:gd name="connsiteY14" fmla="*/ 13887 h 56835"/>
                <a:gd name="connsiteX15" fmla="*/ 22888 w 66361"/>
                <a:gd name="connsiteY15" fmla="*/ 17659 h 56835"/>
                <a:gd name="connsiteX16" fmla="*/ 15516 w 66361"/>
                <a:gd name="connsiteY16" fmla="*/ 30775 h 56835"/>
                <a:gd name="connsiteX17" fmla="*/ 2572 w 66361"/>
                <a:gd name="connsiteY17" fmla="*/ 45863 h 56835"/>
                <a:gd name="connsiteX18" fmla="*/ 0 w 66361"/>
                <a:gd name="connsiteY18" fmla="*/ 47320 h 56835"/>
                <a:gd name="connsiteX19" fmla="*/ 5743 w 66361"/>
                <a:gd name="connsiteY19" fmla="*/ 49377 h 56835"/>
                <a:gd name="connsiteX20" fmla="*/ 21260 w 66361"/>
                <a:gd name="connsiteY20" fmla="*/ 44234 h 5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61" h="56835">
                  <a:moveTo>
                    <a:pt x="21260" y="44234"/>
                  </a:moveTo>
                  <a:cubicBezTo>
                    <a:pt x="24174" y="41320"/>
                    <a:pt x="29318" y="42777"/>
                    <a:pt x="32232" y="45691"/>
                  </a:cubicBezTo>
                  <a:cubicBezTo>
                    <a:pt x="35147" y="48606"/>
                    <a:pt x="39519" y="49292"/>
                    <a:pt x="43891" y="53749"/>
                  </a:cubicBezTo>
                  <a:cubicBezTo>
                    <a:pt x="45006" y="54864"/>
                    <a:pt x="46206" y="55893"/>
                    <a:pt x="47406" y="56836"/>
                  </a:cubicBezTo>
                  <a:cubicBezTo>
                    <a:pt x="47834" y="53749"/>
                    <a:pt x="47920" y="47577"/>
                    <a:pt x="49292" y="44405"/>
                  </a:cubicBezTo>
                  <a:cubicBezTo>
                    <a:pt x="50749" y="41062"/>
                    <a:pt x="47834" y="36776"/>
                    <a:pt x="50235" y="36776"/>
                  </a:cubicBezTo>
                  <a:cubicBezTo>
                    <a:pt x="52635" y="36776"/>
                    <a:pt x="59322" y="36776"/>
                    <a:pt x="59322" y="32490"/>
                  </a:cubicBezTo>
                  <a:cubicBezTo>
                    <a:pt x="59322" y="28204"/>
                    <a:pt x="61208" y="29575"/>
                    <a:pt x="62665" y="27175"/>
                  </a:cubicBezTo>
                  <a:cubicBezTo>
                    <a:pt x="64122" y="24774"/>
                    <a:pt x="58379" y="19974"/>
                    <a:pt x="57436" y="18602"/>
                  </a:cubicBezTo>
                  <a:cubicBezTo>
                    <a:pt x="56493" y="17145"/>
                    <a:pt x="61722" y="16716"/>
                    <a:pt x="65580" y="10973"/>
                  </a:cubicBezTo>
                  <a:cubicBezTo>
                    <a:pt x="66951" y="8915"/>
                    <a:pt x="66351" y="4629"/>
                    <a:pt x="65065" y="0"/>
                  </a:cubicBezTo>
                  <a:cubicBezTo>
                    <a:pt x="64465" y="1714"/>
                    <a:pt x="63179" y="2915"/>
                    <a:pt x="60950" y="1629"/>
                  </a:cubicBezTo>
                  <a:cubicBezTo>
                    <a:pt x="57350" y="-514"/>
                    <a:pt x="51864" y="686"/>
                    <a:pt x="44663" y="2143"/>
                  </a:cubicBezTo>
                  <a:cubicBezTo>
                    <a:pt x="37462" y="3600"/>
                    <a:pt x="35319" y="10458"/>
                    <a:pt x="37976" y="13373"/>
                  </a:cubicBezTo>
                  <a:cubicBezTo>
                    <a:pt x="40634" y="16288"/>
                    <a:pt x="31032" y="17659"/>
                    <a:pt x="30346" y="13887"/>
                  </a:cubicBezTo>
                  <a:cubicBezTo>
                    <a:pt x="29661" y="10030"/>
                    <a:pt x="22460" y="12687"/>
                    <a:pt x="22888" y="17659"/>
                  </a:cubicBezTo>
                  <a:cubicBezTo>
                    <a:pt x="23403" y="22631"/>
                    <a:pt x="15002" y="24603"/>
                    <a:pt x="15516" y="30775"/>
                  </a:cubicBezTo>
                  <a:cubicBezTo>
                    <a:pt x="16031" y="37033"/>
                    <a:pt x="7887" y="42777"/>
                    <a:pt x="2572" y="45863"/>
                  </a:cubicBezTo>
                  <a:cubicBezTo>
                    <a:pt x="1714" y="46377"/>
                    <a:pt x="943" y="46892"/>
                    <a:pt x="0" y="47320"/>
                  </a:cubicBezTo>
                  <a:cubicBezTo>
                    <a:pt x="2657" y="48520"/>
                    <a:pt x="4801" y="49377"/>
                    <a:pt x="5743" y="49377"/>
                  </a:cubicBezTo>
                  <a:cubicBezTo>
                    <a:pt x="10373" y="49292"/>
                    <a:pt x="18345" y="47149"/>
                    <a:pt x="21260" y="4423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2" name="Freeform 171">
              <a:extLst>
                <a:ext uri="{FF2B5EF4-FFF2-40B4-BE49-F238E27FC236}">
                  <a16:creationId xmlns:a16="http://schemas.microsoft.com/office/drawing/2014/main" id="{40FA073C-6421-F54B-8374-921E319086B5}"/>
                </a:ext>
              </a:extLst>
            </p:cNvPr>
            <p:cNvSpPr/>
            <p:nvPr/>
          </p:nvSpPr>
          <p:spPr>
            <a:xfrm>
              <a:off x="6016490" y="3484721"/>
              <a:ext cx="10671" cy="14916"/>
            </a:xfrm>
            <a:custGeom>
              <a:avLst/>
              <a:gdLst>
                <a:gd name="connsiteX0" fmla="*/ 5700 w 10671"/>
                <a:gd name="connsiteY0" fmla="*/ 0 h 14916"/>
                <a:gd name="connsiteX1" fmla="*/ 42 w 10671"/>
                <a:gd name="connsiteY1" fmla="*/ 13716 h 14916"/>
                <a:gd name="connsiteX2" fmla="*/ 10672 w 10671"/>
                <a:gd name="connsiteY2" fmla="*/ 14916 h 14916"/>
                <a:gd name="connsiteX3" fmla="*/ 5528 w 10671"/>
                <a:gd name="connsiteY3" fmla="*/ 1543 h 14916"/>
                <a:gd name="connsiteX4" fmla="*/ 5700 w 10671"/>
                <a:gd name="connsiteY4" fmla="*/ 0 h 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14916">
                  <a:moveTo>
                    <a:pt x="5700" y="0"/>
                  </a:moveTo>
                  <a:cubicBezTo>
                    <a:pt x="2528" y="1800"/>
                    <a:pt x="-387" y="5658"/>
                    <a:pt x="42" y="13716"/>
                  </a:cubicBezTo>
                  <a:cubicBezTo>
                    <a:pt x="3128" y="13630"/>
                    <a:pt x="7500" y="13973"/>
                    <a:pt x="10672" y="14916"/>
                  </a:cubicBezTo>
                  <a:cubicBezTo>
                    <a:pt x="9900" y="6086"/>
                    <a:pt x="6471" y="3343"/>
                    <a:pt x="5528" y="1543"/>
                  </a:cubicBezTo>
                  <a:cubicBezTo>
                    <a:pt x="5271" y="1029"/>
                    <a:pt x="5357" y="514"/>
                    <a:pt x="5700" y="0"/>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3" name="Freeform 172">
              <a:extLst>
                <a:ext uri="{FF2B5EF4-FFF2-40B4-BE49-F238E27FC236}">
                  <a16:creationId xmlns:a16="http://schemas.microsoft.com/office/drawing/2014/main" id="{E2BC9ECC-3B4C-EC07-04E8-285A237376F8}"/>
                </a:ext>
              </a:extLst>
            </p:cNvPr>
            <p:cNvSpPr/>
            <p:nvPr/>
          </p:nvSpPr>
          <p:spPr>
            <a:xfrm>
              <a:off x="5963126" y="3455271"/>
              <a:ext cx="62271" cy="43471"/>
            </a:xfrm>
            <a:custGeom>
              <a:avLst/>
              <a:gdLst>
                <a:gd name="connsiteX0" fmla="*/ 2057 w 62271"/>
                <a:gd name="connsiteY0" fmla="*/ 11533 h 43471"/>
                <a:gd name="connsiteX1" fmla="*/ 7801 w 62271"/>
                <a:gd name="connsiteY1" fmla="*/ 17619 h 43471"/>
                <a:gd name="connsiteX2" fmla="*/ 16031 w 62271"/>
                <a:gd name="connsiteY2" fmla="*/ 22591 h 43471"/>
                <a:gd name="connsiteX3" fmla="*/ 26060 w 62271"/>
                <a:gd name="connsiteY3" fmla="*/ 28678 h 43471"/>
                <a:gd name="connsiteX4" fmla="*/ 30689 w 62271"/>
                <a:gd name="connsiteY4" fmla="*/ 34079 h 43471"/>
                <a:gd name="connsiteX5" fmla="*/ 37891 w 62271"/>
                <a:gd name="connsiteY5" fmla="*/ 30478 h 43471"/>
                <a:gd name="connsiteX6" fmla="*/ 42520 w 62271"/>
                <a:gd name="connsiteY6" fmla="*/ 38022 h 43471"/>
                <a:gd name="connsiteX7" fmla="*/ 50749 w 62271"/>
                <a:gd name="connsiteY7" fmla="*/ 43423 h 43471"/>
                <a:gd name="connsiteX8" fmla="*/ 53321 w 62271"/>
                <a:gd name="connsiteY8" fmla="*/ 43165 h 43471"/>
                <a:gd name="connsiteX9" fmla="*/ 58979 w 62271"/>
                <a:gd name="connsiteY9" fmla="*/ 29449 h 43471"/>
                <a:gd name="connsiteX10" fmla="*/ 62236 w 62271"/>
                <a:gd name="connsiteY10" fmla="*/ 24735 h 43471"/>
                <a:gd name="connsiteX11" fmla="*/ 57950 w 62271"/>
                <a:gd name="connsiteY11" fmla="*/ 14705 h 43471"/>
                <a:gd name="connsiteX12" fmla="*/ 58036 w 62271"/>
                <a:gd name="connsiteY12" fmla="*/ 14190 h 43471"/>
                <a:gd name="connsiteX13" fmla="*/ 54521 w 62271"/>
                <a:gd name="connsiteY13" fmla="*/ 11104 h 43471"/>
                <a:gd name="connsiteX14" fmla="*/ 42863 w 62271"/>
                <a:gd name="connsiteY14" fmla="*/ 3046 h 43471"/>
                <a:gd name="connsiteX15" fmla="*/ 31890 w 62271"/>
                <a:gd name="connsiteY15" fmla="*/ 1589 h 43471"/>
                <a:gd name="connsiteX16" fmla="*/ 16545 w 62271"/>
                <a:gd name="connsiteY16" fmla="*/ 6732 h 43471"/>
                <a:gd name="connsiteX17" fmla="*/ 10801 w 62271"/>
                <a:gd name="connsiteY17" fmla="*/ 4675 h 43471"/>
                <a:gd name="connsiteX18" fmla="*/ 0 w 62271"/>
                <a:gd name="connsiteY18" fmla="*/ 9304 h 43471"/>
                <a:gd name="connsiteX19" fmla="*/ 2057 w 62271"/>
                <a:gd name="connsiteY19" fmla="*/ 11533 h 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71" h="43471">
                  <a:moveTo>
                    <a:pt x="2057" y="11533"/>
                  </a:moveTo>
                  <a:cubicBezTo>
                    <a:pt x="2400" y="14019"/>
                    <a:pt x="6344" y="20105"/>
                    <a:pt x="7801" y="17619"/>
                  </a:cubicBezTo>
                  <a:cubicBezTo>
                    <a:pt x="9258" y="15133"/>
                    <a:pt x="12859" y="20877"/>
                    <a:pt x="16031" y="22591"/>
                  </a:cubicBezTo>
                  <a:cubicBezTo>
                    <a:pt x="19288" y="24392"/>
                    <a:pt x="25718" y="26535"/>
                    <a:pt x="26060" y="28678"/>
                  </a:cubicBezTo>
                  <a:cubicBezTo>
                    <a:pt x="26403" y="30821"/>
                    <a:pt x="27518" y="35536"/>
                    <a:pt x="30689" y="34079"/>
                  </a:cubicBezTo>
                  <a:cubicBezTo>
                    <a:pt x="33947" y="32621"/>
                    <a:pt x="37891" y="27649"/>
                    <a:pt x="37891" y="30478"/>
                  </a:cubicBezTo>
                  <a:cubicBezTo>
                    <a:pt x="37891" y="33393"/>
                    <a:pt x="39005" y="38708"/>
                    <a:pt x="42520" y="38022"/>
                  </a:cubicBezTo>
                  <a:cubicBezTo>
                    <a:pt x="46120" y="37336"/>
                    <a:pt x="47149" y="44108"/>
                    <a:pt x="50749" y="43423"/>
                  </a:cubicBezTo>
                  <a:cubicBezTo>
                    <a:pt x="51435" y="43337"/>
                    <a:pt x="52292" y="43251"/>
                    <a:pt x="53321" y="43165"/>
                  </a:cubicBezTo>
                  <a:cubicBezTo>
                    <a:pt x="52892" y="35021"/>
                    <a:pt x="55807" y="31250"/>
                    <a:pt x="58979" y="29449"/>
                  </a:cubicBezTo>
                  <a:cubicBezTo>
                    <a:pt x="59750" y="27992"/>
                    <a:pt x="61893" y="26535"/>
                    <a:pt x="62236" y="24735"/>
                  </a:cubicBezTo>
                  <a:cubicBezTo>
                    <a:pt x="62751" y="22334"/>
                    <a:pt x="57436" y="17533"/>
                    <a:pt x="57950" y="14705"/>
                  </a:cubicBezTo>
                  <a:cubicBezTo>
                    <a:pt x="57950" y="14533"/>
                    <a:pt x="58036" y="14362"/>
                    <a:pt x="58036" y="14190"/>
                  </a:cubicBezTo>
                  <a:cubicBezTo>
                    <a:pt x="56836" y="13247"/>
                    <a:pt x="55635" y="12219"/>
                    <a:pt x="54521" y="11104"/>
                  </a:cubicBezTo>
                  <a:cubicBezTo>
                    <a:pt x="50149" y="6732"/>
                    <a:pt x="45777" y="5961"/>
                    <a:pt x="42863" y="3046"/>
                  </a:cubicBezTo>
                  <a:cubicBezTo>
                    <a:pt x="39948" y="131"/>
                    <a:pt x="34804" y="-1326"/>
                    <a:pt x="31890" y="1589"/>
                  </a:cubicBezTo>
                  <a:cubicBezTo>
                    <a:pt x="28975" y="4503"/>
                    <a:pt x="20917" y="6732"/>
                    <a:pt x="16545" y="6732"/>
                  </a:cubicBezTo>
                  <a:cubicBezTo>
                    <a:pt x="15516" y="6732"/>
                    <a:pt x="13459" y="5961"/>
                    <a:pt x="10801" y="4675"/>
                  </a:cubicBezTo>
                  <a:cubicBezTo>
                    <a:pt x="7372" y="6646"/>
                    <a:pt x="3686" y="8532"/>
                    <a:pt x="0" y="9304"/>
                  </a:cubicBezTo>
                  <a:cubicBezTo>
                    <a:pt x="686" y="10333"/>
                    <a:pt x="1800" y="9818"/>
                    <a:pt x="2057" y="1153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4" name="Freeform 173">
              <a:extLst>
                <a:ext uri="{FF2B5EF4-FFF2-40B4-BE49-F238E27FC236}">
                  <a16:creationId xmlns:a16="http://schemas.microsoft.com/office/drawing/2014/main" id="{5075E428-59E8-B5F7-0CBC-80E713A8FC83}"/>
                </a:ext>
              </a:extLst>
            </p:cNvPr>
            <p:cNvSpPr/>
            <p:nvPr/>
          </p:nvSpPr>
          <p:spPr>
            <a:xfrm>
              <a:off x="6248319" y="3521240"/>
              <a:ext cx="145650" cy="94726"/>
            </a:xfrm>
            <a:custGeom>
              <a:avLst/>
              <a:gdLst>
                <a:gd name="connsiteX0" fmla="*/ 130830 w 145650"/>
                <a:gd name="connsiteY0" fmla="*/ 63436 h 94726"/>
                <a:gd name="connsiteX1" fmla="*/ 124658 w 145650"/>
                <a:gd name="connsiteY1" fmla="*/ 59579 h 94726"/>
                <a:gd name="connsiteX2" fmla="*/ 125087 w 145650"/>
                <a:gd name="connsiteY2" fmla="*/ 59064 h 94726"/>
                <a:gd name="connsiteX3" fmla="*/ 122258 w 145650"/>
                <a:gd name="connsiteY3" fmla="*/ 40805 h 94726"/>
                <a:gd name="connsiteX4" fmla="*/ 112057 w 145650"/>
                <a:gd name="connsiteY4" fmla="*/ 18174 h 94726"/>
                <a:gd name="connsiteX5" fmla="*/ 101427 w 145650"/>
                <a:gd name="connsiteY5" fmla="*/ 0 h 94726"/>
                <a:gd name="connsiteX6" fmla="*/ 93626 w 145650"/>
                <a:gd name="connsiteY6" fmla="*/ 3686 h 94726"/>
                <a:gd name="connsiteX7" fmla="*/ 84539 w 145650"/>
                <a:gd name="connsiteY7" fmla="*/ 8487 h 94726"/>
                <a:gd name="connsiteX8" fmla="*/ 76395 w 145650"/>
                <a:gd name="connsiteY8" fmla="*/ 9430 h 94726"/>
                <a:gd name="connsiteX9" fmla="*/ 69194 w 145650"/>
                <a:gd name="connsiteY9" fmla="*/ 11316 h 94726"/>
                <a:gd name="connsiteX10" fmla="*/ 59593 w 145650"/>
                <a:gd name="connsiteY10" fmla="*/ 8487 h 94726"/>
                <a:gd name="connsiteX11" fmla="*/ 43305 w 145650"/>
                <a:gd name="connsiteY11" fmla="*/ 5572 h 94726"/>
                <a:gd name="connsiteX12" fmla="*/ 37047 w 145650"/>
                <a:gd name="connsiteY12" fmla="*/ 6086 h 94726"/>
                <a:gd name="connsiteX13" fmla="*/ 35504 w 145650"/>
                <a:gd name="connsiteY13" fmla="*/ 9601 h 94726"/>
                <a:gd name="connsiteX14" fmla="*/ 24789 w 145650"/>
                <a:gd name="connsiteY14" fmla="*/ 16374 h 94726"/>
                <a:gd name="connsiteX15" fmla="*/ 10044 w 145650"/>
                <a:gd name="connsiteY15" fmla="*/ 40719 h 94726"/>
                <a:gd name="connsiteX16" fmla="*/ 14 w 145650"/>
                <a:gd name="connsiteY16" fmla="*/ 48263 h 94726"/>
                <a:gd name="connsiteX17" fmla="*/ 5758 w 145650"/>
                <a:gd name="connsiteY17" fmla="*/ 57607 h 94726"/>
                <a:gd name="connsiteX18" fmla="*/ 11158 w 145650"/>
                <a:gd name="connsiteY18" fmla="*/ 63351 h 94726"/>
                <a:gd name="connsiteX19" fmla="*/ 13301 w 145650"/>
                <a:gd name="connsiteY19" fmla="*/ 73381 h 94726"/>
                <a:gd name="connsiteX20" fmla="*/ 31218 w 145650"/>
                <a:gd name="connsiteY20" fmla="*/ 78781 h 94726"/>
                <a:gd name="connsiteX21" fmla="*/ 32161 w 145650"/>
                <a:gd name="connsiteY21" fmla="*/ 85811 h 94726"/>
                <a:gd name="connsiteX22" fmla="*/ 41333 w 145650"/>
                <a:gd name="connsiteY22" fmla="*/ 91983 h 94726"/>
                <a:gd name="connsiteX23" fmla="*/ 58564 w 145650"/>
                <a:gd name="connsiteY23" fmla="*/ 93869 h 94726"/>
                <a:gd name="connsiteX24" fmla="*/ 75795 w 145650"/>
                <a:gd name="connsiteY24" fmla="*/ 94383 h 94726"/>
                <a:gd name="connsiteX25" fmla="*/ 87282 w 145650"/>
                <a:gd name="connsiteY25" fmla="*/ 89582 h 94726"/>
                <a:gd name="connsiteX26" fmla="*/ 106399 w 145650"/>
                <a:gd name="connsiteY26" fmla="*/ 86239 h 94726"/>
                <a:gd name="connsiteX27" fmla="*/ 119257 w 145650"/>
                <a:gd name="connsiteY27" fmla="*/ 90097 h 94726"/>
                <a:gd name="connsiteX28" fmla="*/ 129030 w 145650"/>
                <a:gd name="connsiteY28" fmla="*/ 94726 h 94726"/>
                <a:gd name="connsiteX29" fmla="*/ 129030 w 145650"/>
                <a:gd name="connsiteY29" fmla="*/ 86239 h 94726"/>
                <a:gd name="connsiteX30" fmla="*/ 137174 w 145650"/>
                <a:gd name="connsiteY30" fmla="*/ 73123 h 94726"/>
                <a:gd name="connsiteX31" fmla="*/ 145575 w 145650"/>
                <a:gd name="connsiteY31" fmla="*/ 64294 h 94726"/>
                <a:gd name="connsiteX32" fmla="*/ 145575 w 145650"/>
                <a:gd name="connsiteY32" fmla="*/ 63522 h 94726"/>
                <a:gd name="connsiteX33" fmla="*/ 139917 w 145650"/>
                <a:gd name="connsiteY33" fmla="*/ 59493 h 94726"/>
                <a:gd name="connsiteX34" fmla="*/ 130830 w 145650"/>
                <a:gd name="connsiteY34" fmla="*/ 63436 h 9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5650" h="94726">
                  <a:moveTo>
                    <a:pt x="130830" y="63436"/>
                  </a:moveTo>
                  <a:cubicBezTo>
                    <a:pt x="127487" y="62922"/>
                    <a:pt x="123201" y="61550"/>
                    <a:pt x="124658" y="59579"/>
                  </a:cubicBezTo>
                  <a:cubicBezTo>
                    <a:pt x="124744" y="59493"/>
                    <a:pt x="124915" y="59236"/>
                    <a:pt x="125087" y="59064"/>
                  </a:cubicBezTo>
                  <a:cubicBezTo>
                    <a:pt x="120629" y="55464"/>
                    <a:pt x="119429" y="43720"/>
                    <a:pt x="122258" y="40805"/>
                  </a:cubicBezTo>
                  <a:cubicBezTo>
                    <a:pt x="125944" y="37119"/>
                    <a:pt x="116429" y="23317"/>
                    <a:pt x="112057" y="18174"/>
                  </a:cubicBezTo>
                  <a:cubicBezTo>
                    <a:pt x="109999" y="15773"/>
                    <a:pt x="105541" y="7801"/>
                    <a:pt x="101427" y="0"/>
                  </a:cubicBezTo>
                  <a:cubicBezTo>
                    <a:pt x="97655" y="1200"/>
                    <a:pt x="94311" y="2572"/>
                    <a:pt x="93626" y="3686"/>
                  </a:cubicBezTo>
                  <a:cubicBezTo>
                    <a:pt x="92168" y="6086"/>
                    <a:pt x="87368" y="8487"/>
                    <a:pt x="84539" y="8487"/>
                  </a:cubicBezTo>
                  <a:cubicBezTo>
                    <a:pt x="81710" y="8487"/>
                    <a:pt x="78795" y="7029"/>
                    <a:pt x="76395" y="9430"/>
                  </a:cubicBezTo>
                  <a:cubicBezTo>
                    <a:pt x="73995" y="11830"/>
                    <a:pt x="70652" y="12773"/>
                    <a:pt x="69194" y="11316"/>
                  </a:cubicBezTo>
                  <a:cubicBezTo>
                    <a:pt x="67737" y="9858"/>
                    <a:pt x="63022" y="8487"/>
                    <a:pt x="59593" y="8487"/>
                  </a:cubicBezTo>
                  <a:cubicBezTo>
                    <a:pt x="56250" y="8487"/>
                    <a:pt x="45706" y="5572"/>
                    <a:pt x="43305" y="5572"/>
                  </a:cubicBezTo>
                  <a:cubicBezTo>
                    <a:pt x="41848" y="5572"/>
                    <a:pt x="39619" y="5743"/>
                    <a:pt x="37047" y="6086"/>
                  </a:cubicBezTo>
                  <a:cubicBezTo>
                    <a:pt x="37562" y="7115"/>
                    <a:pt x="37133" y="8401"/>
                    <a:pt x="35504" y="9601"/>
                  </a:cubicBezTo>
                  <a:cubicBezTo>
                    <a:pt x="32675" y="11744"/>
                    <a:pt x="26932" y="15002"/>
                    <a:pt x="24789" y="16374"/>
                  </a:cubicBezTo>
                  <a:cubicBezTo>
                    <a:pt x="22645" y="17831"/>
                    <a:pt x="15102" y="35747"/>
                    <a:pt x="10044" y="40719"/>
                  </a:cubicBezTo>
                  <a:cubicBezTo>
                    <a:pt x="5072" y="45691"/>
                    <a:pt x="357" y="46463"/>
                    <a:pt x="14" y="48263"/>
                  </a:cubicBezTo>
                  <a:cubicBezTo>
                    <a:pt x="-329" y="50063"/>
                    <a:pt x="5758" y="54693"/>
                    <a:pt x="5758" y="57607"/>
                  </a:cubicBezTo>
                  <a:cubicBezTo>
                    <a:pt x="5758" y="60436"/>
                    <a:pt x="7215" y="63351"/>
                    <a:pt x="11158" y="63351"/>
                  </a:cubicBezTo>
                  <a:cubicBezTo>
                    <a:pt x="15102" y="63351"/>
                    <a:pt x="10815" y="72695"/>
                    <a:pt x="13301" y="73381"/>
                  </a:cubicBezTo>
                  <a:cubicBezTo>
                    <a:pt x="15787" y="74066"/>
                    <a:pt x="31218" y="75181"/>
                    <a:pt x="31218" y="78781"/>
                  </a:cubicBezTo>
                  <a:cubicBezTo>
                    <a:pt x="31218" y="81524"/>
                    <a:pt x="32932" y="83925"/>
                    <a:pt x="32161" y="85811"/>
                  </a:cubicBezTo>
                  <a:cubicBezTo>
                    <a:pt x="36533" y="86496"/>
                    <a:pt x="39705" y="92412"/>
                    <a:pt x="41333" y="91983"/>
                  </a:cubicBezTo>
                  <a:cubicBezTo>
                    <a:pt x="43219" y="91554"/>
                    <a:pt x="56164" y="94383"/>
                    <a:pt x="58564" y="93869"/>
                  </a:cubicBezTo>
                  <a:cubicBezTo>
                    <a:pt x="60965" y="93354"/>
                    <a:pt x="71937" y="93869"/>
                    <a:pt x="75795" y="94383"/>
                  </a:cubicBezTo>
                  <a:cubicBezTo>
                    <a:pt x="79653" y="94897"/>
                    <a:pt x="83939" y="92926"/>
                    <a:pt x="87282" y="89582"/>
                  </a:cubicBezTo>
                  <a:cubicBezTo>
                    <a:pt x="90625" y="86239"/>
                    <a:pt x="102627" y="85725"/>
                    <a:pt x="106399" y="86239"/>
                  </a:cubicBezTo>
                  <a:cubicBezTo>
                    <a:pt x="110171" y="86754"/>
                    <a:pt x="117886" y="87697"/>
                    <a:pt x="119257" y="90097"/>
                  </a:cubicBezTo>
                  <a:cubicBezTo>
                    <a:pt x="120029" y="91383"/>
                    <a:pt x="124487" y="93183"/>
                    <a:pt x="129030" y="94726"/>
                  </a:cubicBezTo>
                  <a:cubicBezTo>
                    <a:pt x="129545" y="92326"/>
                    <a:pt x="128859" y="89240"/>
                    <a:pt x="129030" y="86239"/>
                  </a:cubicBezTo>
                  <a:cubicBezTo>
                    <a:pt x="129287" y="81182"/>
                    <a:pt x="132116" y="73552"/>
                    <a:pt x="137174" y="73123"/>
                  </a:cubicBezTo>
                  <a:cubicBezTo>
                    <a:pt x="142146" y="72695"/>
                    <a:pt x="146261" y="72695"/>
                    <a:pt x="145575" y="64294"/>
                  </a:cubicBezTo>
                  <a:cubicBezTo>
                    <a:pt x="145575" y="64037"/>
                    <a:pt x="145575" y="63779"/>
                    <a:pt x="145575" y="63522"/>
                  </a:cubicBezTo>
                  <a:cubicBezTo>
                    <a:pt x="143003" y="61379"/>
                    <a:pt x="140689" y="59493"/>
                    <a:pt x="139917" y="59493"/>
                  </a:cubicBezTo>
                  <a:cubicBezTo>
                    <a:pt x="137945" y="59665"/>
                    <a:pt x="132202" y="63694"/>
                    <a:pt x="130830" y="6343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5" name="Freeform 174">
              <a:extLst>
                <a:ext uri="{FF2B5EF4-FFF2-40B4-BE49-F238E27FC236}">
                  <a16:creationId xmlns:a16="http://schemas.microsoft.com/office/drawing/2014/main" id="{8F7E6A1A-16F9-CF3D-573F-85499CC5960F}"/>
                </a:ext>
              </a:extLst>
            </p:cNvPr>
            <p:cNvSpPr/>
            <p:nvPr/>
          </p:nvSpPr>
          <p:spPr>
            <a:xfrm>
              <a:off x="6349746" y="3518222"/>
              <a:ext cx="49892" cy="62082"/>
            </a:xfrm>
            <a:custGeom>
              <a:avLst/>
              <a:gdLst>
                <a:gd name="connsiteX0" fmla="*/ 36090 w 49892"/>
                <a:gd name="connsiteY0" fmla="*/ 15791 h 62082"/>
                <a:gd name="connsiteX1" fmla="*/ 24603 w 49892"/>
                <a:gd name="connsiteY1" fmla="*/ 7218 h 62082"/>
                <a:gd name="connsiteX2" fmla="*/ 11744 w 49892"/>
                <a:gd name="connsiteY2" fmla="*/ 17 h 62082"/>
                <a:gd name="connsiteX3" fmla="*/ 0 w 49892"/>
                <a:gd name="connsiteY3" fmla="*/ 3018 h 62082"/>
                <a:gd name="connsiteX4" fmla="*/ 10630 w 49892"/>
                <a:gd name="connsiteY4" fmla="*/ 21192 h 62082"/>
                <a:gd name="connsiteX5" fmla="*/ 20831 w 49892"/>
                <a:gd name="connsiteY5" fmla="*/ 43823 h 62082"/>
                <a:gd name="connsiteX6" fmla="*/ 23660 w 49892"/>
                <a:gd name="connsiteY6" fmla="*/ 62082 h 62082"/>
                <a:gd name="connsiteX7" fmla="*/ 32747 w 49892"/>
                <a:gd name="connsiteY7" fmla="*/ 47766 h 62082"/>
                <a:gd name="connsiteX8" fmla="*/ 38919 w 49892"/>
                <a:gd name="connsiteY8" fmla="*/ 40565 h 62082"/>
                <a:gd name="connsiteX9" fmla="*/ 49892 w 49892"/>
                <a:gd name="connsiteY9" fmla="*/ 42451 h 62082"/>
                <a:gd name="connsiteX10" fmla="*/ 46034 w 49892"/>
                <a:gd name="connsiteY10" fmla="*/ 31907 h 62082"/>
                <a:gd name="connsiteX11" fmla="*/ 36090 w 49892"/>
                <a:gd name="connsiteY11" fmla="*/ 15791 h 6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892" h="62082">
                  <a:moveTo>
                    <a:pt x="36090" y="15791"/>
                  </a:moveTo>
                  <a:cubicBezTo>
                    <a:pt x="34204" y="9533"/>
                    <a:pt x="27946" y="7218"/>
                    <a:pt x="24603" y="7218"/>
                  </a:cubicBezTo>
                  <a:cubicBezTo>
                    <a:pt x="21260" y="7218"/>
                    <a:pt x="15516" y="-411"/>
                    <a:pt x="11744" y="17"/>
                  </a:cubicBezTo>
                  <a:cubicBezTo>
                    <a:pt x="9687" y="275"/>
                    <a:pt x="4458" y="1560"/>
                    <a:pt x="0" y="3018"/>
                  </a:cubicBezTo>
                  <a:cubicBezTo>
                    <a:pt x="4115" y="10819"/>
                    <a:pt x="8573" y="18791"/>
                    <a:pt x="10630" y="21192"/>
                  </a:cubicBezTo>
                  <a:cubicBezTo>
                    <a:pt x="15002" y="26335"/>
                    <a:pt x="24517" y="40222"/>
                    <a:pt x="20831" y="43823"/>
                  </a:cubicBezTo>
                  <a:cubicBezTo>
                    <a:pt x="18002" y="46737"/>
                    <a:pt x="19117" y="58396"/>
                    <a:pt x="23660" y="62082"/>
                  </a:cubicBezTo>
                  <a:cubicBezTo>
                    <a:pt x="25718" y="59339"/>
                    <a:pt x="32747" y="50509"/>
                    <a:pt x="32747" y="47766"/>
                  </a:cubicBezTo>
                  <a:cubicBezTo>
                    <a:pt x="32747" y="44852"/>
                    <a:pt x="33261" y="39194"/>
                    <a:pt x="38919" y="40565"/>
                  </a:cubicBezTo>
                  <a:cubicBezTo>
                    <a:pt x="44663" y="42023"/>
                    <a:pt x="49892" y="44423"/>
                    <a:pt x="49892" y="42451"/>
                  </a:cubicBezTo>
                  <a:cubicBezTo>
                    <a:pt x="49892" y="40565"/>
                    <a:pt x="48435" y="34307"/>
                    <a:pt x="46034" y="31907"/>
                  </a:cubicBezTo>
                  <a:cubicBezTo>
                    <a:pt x="43720" y="29678"/>
                    <a:pt x="37976" y="22049"/>
                    <a:pt x="36090" y="1579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6" name="Freeform 175">
              <a:extLst>
                <a:ext uri="{FF2B5EF4-FFF2-40B4-BE49-F238E27FC236}">
                  <a16:creationId xmlns:a16="http://schemas.microsoft.com/office/drawing/2014/main" id="{6815C28B-9496-AB77-FEBA-9BEC58C846A6}"/>
                </a:ext>
              </a:extLst>
            </p:cNvPr>
            <p:cNvSpPr/>
            <p:nvPr/>
          </p:nvSpPr>
          <p:spPr>
            <a:xfrm>
              <a:off x="6276620" y="3607222"/>
              <a:ext cx="100814" cy="55378"/>
            </a:xfrm>
            <a:custGeom>
              <a:avLst/>
              <a:gdLst>
                <a:gd name="connsiteX0" fmla="*/ 78097 w 100814"/>
                <a:gd name="connsiteY0" fmla="*/ 429 h 55378"/>
                <a:gd name="connsiteX1" fmla="*/ 58981 w 100814"/>
                <a:gd name="connsiteY1" fmla="*/ 3772 h 55378"/>
                <a:gd name="connsiteX2" fmla="*/ 47493 w 100814"/>
                <a:gd name="connsiteY2" fmla="*/ 8573 h 55378"/>
                <a:gd name="connsiteX3" fmla="*/ 30263 w 100814"/>
                <a:gd name="connsiteY3" fmla="*/ 8058 h 55378"/>
                <a:gd name="connsiteX4" fmla="*/ 13032 w 100814"/>
                <a:gd name="connsiteY4" fmla="*/ 6172 h 55378"/>
                <a:gd name="connsiteX5" fmla="*/ 3859 w 100814"/>
                <a:gd name="connsiteY5" fmla="*/ 0 h 55378"/>
                <a:gd name="connsiteX6" fmla="*/ 2573 w 100814"/>
                <a:gd name="connsiteY6" fmla="*/ 1543 h 55378"/>
                <a:gd name="connsiteX7" fmla="*/ 2573 w 100814"/>
                <a:gd name="connsiteY7" fmla="*/ 12687 h 55378"/>
                <a:gd name="connsiteX8" fmla="*/ 7631 w 100814"/>
                <a:gd name="connsiteY8" fmla="*/ 23060 h 55378"/>
                <a:gd name="connsiteX9" fmla="*/ 2230 w 100814"/>
                <a:gd name="connsiteY9" fmla="*/ 29489 h 55378"/>
                <a:gd name="connsiteX10" fmla="*/ 2230 w 100814"/>
                <a:gd name="connsiteY10" fmla="*/ 37376 h 55378"/>
                <a:gd name="connsiteX11" fmla="*/ 11146 w 100814"/>
                <a:gd name="connsiteY11" fmla="*/ 47749 h 55378"/>
                <a:gd name="connsiteX12" fmla="*/ 14318 w 100814"/>
                <a:gd name="connsiteY12" fmla="*/ 52292 h 55378"/>
                <a:gd name="connsiteX13" fmla="*/ 36006 w 100814"/>
                <a:gd name="connsiteY13" fmla="*/ 52549 h 55378"/>
                <a:gd name="connsiteX14" fmla="*/ 53237 w 100814"/>
                <a:gd name="connsiteY14" fmla="*/ 55378 h 55378"/>
                <a:gd name="connsiteX15" fmla="*/ 59495 w 100814"/>
                <a:gd name="connsiteY15" fmla="*/ 51521 h 55378"/>
                <a:gd name="connsiteX16" fmla="*/ 67296 w 100814"/>
                <a:gd name="connsiteY16" fmla="*/ 47834 h 55378"/>
                <a:gd name="connsiteX17" fmla="*/ 67124 w 100814"/>
                <a:gd name="connsiteY17" fmla="*/ 43462 h 55378"/>
                <a:gd name="connsiteX18" fmla="*/ 83584 w 100814"/>
                <a:gd name="connsiteY18" fmla="*/ 43462 h 55378"/>
                <a:gd name="connsiteX19" fmla="*/ 90098 w 100814"/>
                <a:gd name="connsiteY19" fmla="*/ 42262 h 55378"/>
                <a:gd name="connsiteX20" fmla="*/ 87870 w 100814"/>
                <a:gd name="connsiteY20" fmla="*/ 38490 h 55378"/>
                <a:gd name="connsiteX21" fmla="*/ 84526 w 100814"/>
                <a:gd name="connsiteY21" fmla="*/ 26317 h 55378"/>
                <a:gd name="connsiteX22" fmla="*/ 97471 w 100814"/>
                <a:gd name="connsiteY22" fmla="*/ 12430 h 55378"/>
                <a:gd name="connsiteX23" fmla="*/ 100814 w 100814"/>
                <a:gd name="connsiteY23" fmla="*/ 8915 h 55378"/>
                <a:gd name="connsiteX24" fmla="*/ 91042 w 100814"/>
                <a:gd name="connsiteY24" fmla="*/ 4286 h 55378"/>
                <a:gd name="connsiteX25" fmla="*/ 78097 w 100814"/>
                <a:gd name="connsiteY25" fmla="*/ 429 h 5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0814" h="55378">
                  <a:moveTo>
                    <a:pt x="78097" y="429"/>
                  </a:moveTo>
                  <a:cubicBezTo>
                    <a:pt x="74240" y="0"/>
                    <a:pt x="62324" y="429"/>
                    <a:pt x="58981" y="3772"/>
                  </a:cubicBezTo>
                  <a:cubicBezTo>
                    <a:pt x="55637" y="7115"/>
                    <a:pt x="51351" y="9001"/>
                    <a:pt x="47493" y="8573"/>
                  </a:cubicBezTo>
                  <a:cubicBezTo>
                    <a:pt x="43636" y="8058"/>
                    <a:pt x="32663" y="7629"/>
                    <a:pt x="30263" y="8058"/>
                  </a:cubicBezTo>
                  <a:cubicBezTo>
                    <a:pt x="27862" y="8573"/>
                    <a:pt x="15004" y="5658"/>
                    <a:pt x="13032" y="6172"/>
                  </a:cubicBezTo>
                  <a:cubicBezTo>
                    <a:pt x="11317" y="6601"/>
                    <a:pt x="8145" y="686"/>
                    <a:pt x="3859" y="0"/>
                  </a:cubicBezTo>
                  <a:cubicBezTo>
                    <a:pt x="3602" y="514"/>
                    <a:pt x="3259" y="1029"/>
                    <a:pt x="2573" y="1543"/>
                  </a:cubicBezTo>
                  <a:cubicBezTo>
                    <a:pt x="-684" y="3686"/>
                    <a:pt x="-1027" y="9430"/>
                    <a:pt x="2573" y="12687"/>
                  </a:cubicBezTo>
                  <a:cubicBezTo>
                    <a:pt x="6174" y="15945"/>
                    <a:pt x="10803" y="23060"/>
                    <a:pt x="7631" y="23060"/>
                  </a:cubicBezTo>
                  <a:cubicBezTo>
                    <a:pt x="4373" y="23060"/>
                    <a:pt x="1888" y="27346"/>
                    <a:pt x="2230" y="29489"/>
                  </a:cubicBezTo>
                  <a:cubicBezTo>
                    <a:pt x="2573" y="31633"/>
                    <a:pt x="1116" y="36262"/>
                    <a:pt x="2230" y="37376"/>
                  </a:cubicBezTo>
                  <a:cubicBezTo>
                    <a:pt x="3345" y="38490"/>
                    <a:pt x="10803" y="45606"/>
                    <a:pt x="11146" y="47749"/>
                  </a:cubicBezTo>
                  <a:cubicBezTo>
                    <a:pt x="11489" y="49635"/>
                    <a:pt x="14575" y="50578"/>
                    <a:pt x="14318" y="52292"/>
                  </a:cubicBezTo>
                  <a:cubicBezTo>
                    <a:pt x="20318" y="51864"/>
                    <a:pt x="33091" y="51092"/>
                    <a:pt x="36006" y="52549"/>
                  </a:cubicBezTo>
                  <a:cubicBezTo>
                    <a:pt x="39864" y="54435"/>
                    <a:pt x="53237" y="55378"/>
                    <a:pt x="53237" y="55378"/>
                  </a:cubicBezTo>
                  <a:cubicBezTo>
                    <a:pt x="57009" y="55378"/>
                    <a:pt x="60438" y="53921"/>
                    <a:pt x="59495" y="51521"/>
                  </a:cubicBezTo>
                  <a:cubicBezTo>
                    <a:pt x="58638" y="49549"/>
                    <a:pt x="63695" y="48177"/>
                    <a:pt x="67296" y="47834"/>
                  </a:cubicBezTo>
                  <a:cubicBezTo>
                    <a:pt x="66696" y="45606"/>
                    <a:pt x="66267" y="43805"/>
                    <a:pt x="67124" y="43462"/>
                  </a:cubicBezTo>
                  <a:cubicBezTo>
                    <a:pt x="68924" y="42777"/>
                    <a:pt x="79297" y="41319"/>
                    <a:pt x="83584" y="43462"/>
                  </a:cubicBezTo>
                  <a:cubicBezTo>
                    <a:pt x="85727" y="44577"/>
                    <a:pt x="88213" y="43548"/>
                    <a:pt x="90098" y="42262"/>
                  </a:cubicBezTo>
                  <a:cubicBezTo>
                    <a:pt x="89499" y="40291"/>
                    <a:pt x="88984" y="38662"/>
                    <a:pt x="87870" y="38490"/>
                  </a:cubicBezTo>
                  <a:cubicBezTo>
                    <a:pt x="85212" y="38062"/>
                    <a:pt x="81183" y="27003"/>
                    <a:pt x="84526" y="26317"/>
                  </a:cubicBezTo>
                  <a:cubicBezTo>
                    <a:pt x="87870" y="25632"/>
                    <a:pt x="92156" y="14145"/>
                    <a:pt x="97471" y="12430"/>
                  </a:cubicBezTo>
                  <a:cubicBezTo>
                    <a:pt x="99528" y="11744"/>
                    <a:pt x="100471" y="10544"/>
                    <a:pt x="100814" y="8915"/>
                  </a:cubicBezTo>
                  <a:cubicBezTo>
                    <a:pt x="96271" y="7372"/>
                    <a:pt x="91727" y="5486"/>
                    <a:pt x="91042" y="4286"/>
                  </a:cubicBezTo>
                  <a:cubicBezTo>
                    <a:pt x="89584" y="1886"/>
                    <a:pt x="81955" y="943"/>
                    <a:pt x="78097" y="42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7" name="Freeform 176">
              <a:extLst>
                <a:ext uri="{FF2B5EF4-FFF2-40B4-BE49-F238E27FC236}">
                  <a16:creationId xmlns:a16="http://schemas.microsoft.com/office/drawing/2014/main" id="{CCE85BCA-FF3B-FD77-C1E0-95532A6F4A3B}"/>
                </a:ext>
              </a:extLst>
            </p:cNvPr>
            <p:cNvSpPr/>
            <p:nvPr/>
          </p:nvSpPr>
          <p:spPr>
            <a:xfrm>
              <a:off x="6247885" y="3641683"/>
              <a:ext cx="43325" cy="31118"/>
            </a:xfrm>
            <a:custGeom>
              <a:avLst/>
              <a:gdLst>
                <a:gd name="connsiteX0" fmla="*/ 9449 w 43325"/>
                <a:gd name="connsiteY0" fmla="*/ 31118 h 31118"/>
                <a:gd name="connsiteX1" fmla="*/ 9449 w 43325"/>
                <a:gd name="connsiteY1" fmla="*/ 31118 h 31118"/>
                <a:gd name="connsiteX2" fmla="*/ 10049 w 43325"/>
                <a:gd name="connsiteY2" fmla="*/ 30861 h 31118"/>
                <a:gd name="connsiteX3" fmla="*/ 10220 w 43325"/>
                <a:gd name="connsiteY3" fmla="*/ 30775 h 31118"/>
                <a:gd name="connsiteX4" fmla="*/ 11163 w 43325"/>
                <a:gd name="connsiteY4" fmla="*/ 30690 h 31118"/>
                <a:gd name="connsiteX5" fmla="*/ 11249 w 43325"/>
                <a:gd name="connsiteY5" fmla="*/ 30690 h 31118"/>
                <a:gd name="connsiteX6" fmla="*/ 16478 w 43325"/>
                <a:gd name="connsiteY6" fmla="*/ 30604 h 31118"/>
                <a:gd name="connsiteX7" fmla="*/ 16907 w 43325"/>
                <a:gd name="connsiteY7" fmla="*/ 30604 h 31118"/>
                <a:gd name="connsiteX8" fmla="*/ 18193 w 43325"/>
                <a:gd name="connsiteY8" fmla="*/ 30518 h 31118"/>
                <a:gd name="connsiteX9" fmla="*/ 18707 w 43325"/>
                <a:gd name="connsiteY9" fmla="*/ 30432 h 31118"/>
                <a:gd name="connsiteX10" fmla="*/ 20336 w 43325"/>
                <a:gd name="connsiteY10" fmla="*/ 30175 h 31118"/>
                <a:gd name="connsiteX11" fmla="*/ 27880 w 43325"/>
                <a:gd name="connsiteY11" fmla="*/ 25546 h 31118"/>
                <a:gd name="connsiteX12" fmla="*/ 42967 w 43325"/>
                <a:gd name="connsiteY12" fmla="*/ 18602 h 31118"/>
                <a:gd name="connsiteX13" fmla="*/ 43310 w 43325"/>
                <a:gd name="connsiteY13" fmla="*/ 17916 h 31118"/>
                <a:gd name="connsiteX14" fmla="*/ 40138 w 43325"/>
                <a:gd name="connsiteY14" fmla="*/ 13373 h 31118"/>
                <a:gd name="connsiteX15" fmla="*/ 31223 w 43325"/>
                <a:gd name="connsiteY15" fmla="*/ 3000 h 31118"/>
                <a:gd name="connsiteX16" fmla="*/ 30880 w 43325"/>
                <a:gd name="connsiteY16" fmla="*/ 1886 h 31118"/>
                <a:gd name="connsiteX17" fmla="*/ 30880 w 43325"/>
                <a:gd name="connsiteY17" fmla="*/ 1715 h 31118"/>
                <a:gd name="connsiteX18" fmla="*/ 30966 w 43325"/>
                <a:gd name="connsiteY18" fmla="*/ 0 h 31118"/>
                <a:gd name="connsiteX19" fmla="*/ 3105 w 43325"/>
                <a:gd name="connsiteY19" fmla="*/ 5058 h 31118"/>
                <a:gd name="connsiteX20" fmla="*/ 2162 w 43325"/>
                <a:gd name="connsiteY20" fmla="*/ 4372 h 31118"/>
                <a:gd name="connsiteX21" fmla="*/ 448 w 43325"/>
                <a:gd name="connsiteY21" fmla="*/ 21174 h 31118"/>
                <a:gd name="connsiteX22" fmla="*/ 9449 w 43325"/>
                <a:gd name="connsiteY22" fmla="*/ 31118 h 3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325" h="31118">
                  <a:moveTo>
                    <a:pt x="9449" y="31118"/>
                  </a:moveTo>
                  <a:lnTo>
                    <a:pt x="9449" y="31118"/>
                  </a:lnTo>
                  <a:cubicBezTo>
                    <a:pt x="9620" y="31032"/>
                    <a:pt x="9792" y="30947"/>
                    <a:pt x="10049" y="30861"/>
                  </a:cubicBezTo>
                  <a:cubicBezTo>
                    <a:pt x="10135" y="30861"/>
                    <a:pt x="10135" y="30861"/>
                    <a:pt x="10220" y="30775"/>
                  </a:cubicBezTo>
                  <a:cubicBezTo>
                    <a:pt x="10478" y="30690"/>
                    <a:pt x="10820" y="30690"/>
                    <a:pt x="11163" y="30690"/>
                  </a:cubicBezTo>
                  <a:cubicBezTo>
                    <a:pt x="11163" y="30690"/>
                    <a:pt x="11249" y="30690"/>
                    <a:pt x="11249" y="30690"/>
                  </a:cubicBezTo>
                  <a:cubicBezTo>
                    <a:pt x="12621" y="30604"/>
                    <a:pt x="14507" y="30690"/>
                    <a:pt x="16478" y="30604"/>
                  </a:cubicBezTo>
                  <a:cubicBezTo>
                    <a:pt x="16564" y="30604"/>
                    <a:pt x="16736" y="30604"/>
                    <a:pt x="16907" y="30604"/>
                  </a:cubicBezTo>
                  <a:cubicBezTo>
                    <a:pt x="17335" y="30604"/>
                    <a:pt x="17764" y="30518"/>
                    <a:pt x="18193" y="30518"/>
                  </a:cubicBezTo>
                  <a:cubicBezTo>
                    <a:pt x="18364" y="30518"/>
                    <a:pt x="18536" y="30518"/>
                    <a:pt x="18707" y="30432"/>
                  </a:cubicBezTo>
                  <a:cubicBezTo>
                    <a:pt x="19221" y="30347"/>
                    <a:pt x="19821" y="30261"/>
                    <a:pt x="20336" y="30175"/>
                  </a:cubicBezTo>
                  <a:cubicBezTo>
                    <a:pt x="24622" y="29146"/>
                    <a:pt x="25737" y="24432"/>
                    <a:pt x="27880" y="25546"/>
                  </a:cubicBezTo>
                  <a:cubicBezTo>
                    <a:pt x="30023" y="26661"/>
                    <a:pt x="41510" y="20746"/>
                    <a:pt x="42967" y="18602"/>
                  </a:cubicBezTo>
                  <a:cubicBezTo>
                    <a:pt x="43139" y="18345"/>
                    <a:pt x="43225" y="18088"/>
                    <a:pt x="43310" y="17916"/>
                  </a:cubicBezTo>
                  <a:cubicBezTo>
                    <a:pt x="43567" y="16288"/>
                    <a:pt x="40481" y="15259"/>
                    <a:pt x="40138" y="13373"/>
                  </a:cubicBezTo>
                  <a:cubicBezTo>
                    <a:pt x="39795" y="11230"/>
                    <a:pt x="32252" y="4029"/>
                    <a:pt x="31223" y="3000"/>
                  </a:cubicBezTo>
                  <a:cubicBezTo>
                    <a:pt x="30966" y="2743"/>
                    <a:pt x="30880" y="2400"/>
                    <a:pt x="30880" y="1886"/>
                  </a:cubicBezTo>
                  <a:cubicBezTo>
                    <a:pt x="30880" y="1800"/>
                    <a:pt x="30880" y="1800"/>
                    <a:pt x="30880" y="1715"/>
                  </a:cubicBezTo>
                  <a:cubicBezTo>
                    <a:pt x="30880" y="1200"/>
                    <a:pt x="30880" y="600"/>
                    <a:pt x="30966" y="0"/>
                  </a:cubicBezTo>
                  <a:cubicBezTo>
                    <a:pt x="19736" y="1629"/>
                    <a:pt x="3105" y="5058"/>
                    <a:pt x="3105" y="5058"/>
                  </a:cubicBezTo>
                  <a:cubicBezTo>
                    <a:pt x="3105" y="5058"/>
                    <a:pt x="2676" y="4801"/>
                    <a:pt x="2162" y="4372"/>
                  </a:cubicBezTo>
                  <a:cubicBezTo>
                    <a:pt x="448" y="9858"/>
                    <a:pt x="-667" y="17316"/>
                    <a:pt x="448" y="21174"/>
                  </a:cubicBezTo>
                  <a:cubicBezTo>
                    <a:pt x="1134" y="24860"/>
                    <a:pt x="4562" y="27518"/>
                    <a:pt x="9449" y="3111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8" name="Freeform 177">
              <a:extLst>
                <a:ext uri="{FF2B5EF4-FFF2-40B4-BE49-F238E27FC236}">
                  <a16:creationId xmlns:a16="http://schemas.microsoft.com/office/drawing/2014/main" id="{735C58EE-F831-7E33-A3D1-99FCB786433C}"/>
                </a:ext>
              </a:extLst>
            </p:cNvPr>
            <p:cNvSpPr/>
            <p:nvPr/>
          </p:nvSpPr>
          <p:spPr>
            <a:xfrm>
              <a:off x="6275251" y="3435537"/>
              <a:ext cx="288233" cy="165797"/>
            </a:xfrm>
            <a:custGeom>
              <a:avLst/>
              <a:gdLst>
                <a:gd name="connsiteX0" fmla="*/ 256661 w 288233"/>
                <a:gd name="connsiteY0" fmla="*/ 103619 h 165797"/>
                <a:gd name="connsiteX1" fmla="*/ 269176 w 288233"/>
                <a:gd name="connsiteY1" fmla="*/ 95047 h 165797"/>
                <a:gd name="connsiteX2" fmla="*/ 282464 w 288233"/>
                <a:gd name="connsiteY2" fmla="*/ 95390 h 165797"/>
                <a:gd name="connsiteX3" fmla="*/ 285379 w 288233"/>
                <a:gd name="connsiteY3" fmla="*/ 85703 h 165797"/>
                <a:gd name="connsiteX4" fmla="*/ 281778 w 288233"/>
                <a:gd name="connsiteY4" fmla="*/ 79616 h 165797"/>
                <a:gd name="connsiteX5" fmla="*/ 287522 w 288233"/>
                <a:gd name="connsiteY5" fmla="*/ 75673 h 165797"/>
                <a:gd name="connsiteX6" fmla="*/ 283578 w 288233"/>
                <a:gd name="connsiteY6" fmla="*/ 71043 h 165797"/>
                <a:gd name="connsiteX7" fmla="*/ 288207 w 288233"/>
                <a:gd name="connsiteY7" fmla="*/ 64271 h 165797"/>
                <a:gd name="connsiteX8" fmla="*/ 278863 w 288233"/>
                <a:gd name="connsiteY8" fmla="*/ 58528 h 165797"/>
                <a:gd name="connsiteX9" fmla="*/ 265233 w 288233"/>
                <a:gd name="connsiteY9" fmla="*/ 54927 h 165797"/>
                <a:gd name="connsiteX10" fmla="*/ 251946 w 288233"/>
                <a:gd name="connsiteY10" fmla="*/ 52784 h 165797"/>
                <a:gd name="connsiteX11" fmla="*/ 244745 w 288233"/>
                <a:gd name="connsiteY11" fmla="*/ 44212 h 165797"/>
                <a:gd name="connsiteX12" fmla="*/ 235744 w 288233"/>
                <a:gd name="connsiteY12" fmla="*/ 44897 h 165797"/>
                <a:gd name="connsiteX13" fmla="*/ 227514 w 288233"/>
                <a:gd name="connsiteY13" fmla="*/ 45583 h 165797"/>
                <a:gd name="connsiteX14" fmla="*/ 219627 w 288233"/>
                <a:gd name="connsiteY14" fmla="*/ 41983 h 165797"/>
                <a:gd name="connsiteX15" fmla="*/ 213541 w 288233"/>
                <a:gd name="connsiteY15" fmla="*/ 38725 h 165797"/>
                <a:gd name="connsiteX16" fmla="*/ 206340 w 288233"/>
                <a:gd name="connsiteY16" fmla="*/ 26209 h 165797"/>
                <a:gd name="connsiteX17" fmla="*/ 194510 w 288233"/>
                <a:gd name="connsiteY17" fmla="*/ 23295 h 165797"/>
                <a:gd name="connsiteX18" fmla="*/ 190909 w 288233"/>
                <a:gd name="connsiteY18" fmla="*/ 14379 h 165797"/>
                <a:gd name="connsiteX19" fmla="*/ 188766 w 288233"/>
                <a:gd name="connsiteY19" fmla="*/ 2206 h 165797"/>
                <a:gd name="connsiteX20" fmla="*/ 175479 w 288233"/>
                <a:gd name="connsiteY20" fmla="*/ 749 h 165797"/>
                <a:gd name="connsiteX21" fmla="*/ 164678 w 288233"/>
                <a:gd name="connsiteY21" fmla="*/ 1092 h 165797"/>
                <a:gd name="connsiteX22" fmla="*/ 157134 w 288233"/>
                <a:gd name="connsiteY22" fmla="*/ 5035 h 165797"/>
                <a:gd name="connsiteX23" fmla="*/ 152676 w 288233"/>
                <a:gd name="connsiteY23" fmla="*/ 3149 h 165797"/>
                <a:gd name="connsiteX24" fmla="*/ 142304 w 288233"/>
                <a:gd name="connsiteY24" fmla="*/ 5293 h 165797"/>
                <a:gd name="connsiteX25" fmla="*/ 132702 w 288233"/>
                <a:gd name="connsiteY25" fmla="*/ 15837 h 165797"/>
                <a:gd name="connsiteX26" fmla="*/ 129873 w 288233"/>
                <a:gd name="connsiteY26" fmla="*/ 21066 h 165797"/>
                <a:gd name="connsiteX27" fmla="*/ 115043 w 288233"/>
                <a:gd name="connsiteY27" fmla="*/ 20123 h 165797"/>
                <a:gd name="connsiteX28" fmla="*/ 104499 w 288233"/>
                <a:gd name="connsiteY28" fmla="*/ 16780 h 165797"/>
                <a:gd name="connsiteX29" fmla="*/ 93955 w 288233"/>
                <a:gd name="connsiteY29" fmla="*/ 15837 h 165797"/>
                <a:gd name="connsiteX30" fmla="*/ 82982 w 288233"/>
                <a:gd name="connsiteY30" fmla="*/ 14379 h 165797"/>
                <a:gd name="connsiteX31" fmla="*/ 68151 w 288233"/>
                <a:gd name="connsiteY31" fmla="*/ 11979 h 165797"/>
                <a:gd name="connsiteX32" fmla="*/ 40462 w 288233"/>
                <a:gd name="connsiteY32" fmla="*/ 8636 h 165797"/>
                <a:gd name="connsiteX33" fmla="*/ 29918 w 288233"/>
                <a:gd name="connsiteY33" fmla="*/ 14894 h 165797"/>
                <a:gd name="connsiteX34" fmla="*/ 21260 w 288233"/>
                <a:gd name="connsiteY34" fmla="*/ 16865 h 165797"/>
                <a:gd name="connsiteX35" fmla="*/ 22631 w 288233"/>
                <a:gd name="connsiteY35" fmla="*/ 22352 h 165797"/>
                <a:gd name="connsiteX36" fmla="*/ 29061 w 288233"/>
                <a:gd name="connsiteY36" fmla="*/ 38125 h 165797"/>
                <a:gd name="connsiteX37" fmla="*/ 21860 w 288233"/>
                <a:gd name="connsiteY37" fmla="*/ 43869 h 165797"/>
                <a:gd name="connsiteX38" fmla="*/ 6772 w 288233"/>
                <a:gd name="connsiteY38" fmla="*/ 59299 h 165797"/>
                <a:gd name="connsiteX39" fmla="*/ 7115 w 288233"/>
                <a:gd name="connsiteY39" fmla="*/ 70444 h 165797"/>
                <a:gd name="connsiteX40" fmla="*/ 0 w 288233"/>
                <a:gd name="connsiteY40" fmla="*/ 82273 h 165797"/>
                <a:gd name="connsiteX41" fmla="*/ 7115 w 288233"/>
                <a:gd name="connsiteY41" fmla="*/ 90160 h 165797"/>
                <a:gd name="connsiteX42" fmla="*/ 9773 w 288233"/>
                <a:gd name="connsiteY42" fmla="*/ 92046 h 165797"/>
                <a:gd name="connsiteX43" fmla="*/ 16031 w 288233"/>
                <a:gd name="connsiteY43" fmla="*/ 91532 h 165797"/>
                <a:gd name="connsiteX44" fmla="*/ 32318 w 288233"/>
                <a:gd name="connsiteY44" fmla="*/ 94447 h 165797"/>
                <a:gd name="connsiteX45" fmla="*/ 41919 w 288233"/>
                <a:gd name="connsiteY45" fmla="*/ 97275 h 165797"/>
                <a:gd name="connsiteX46" fmla="*/ 49121 w 288233"/>
                <a:gd name="connsiteY46" fmla="*/ 95390 h 165797"/>
                <a:gd name="connsiteX47" fmla="*/ 57264 w 288233"/>
                <a:gd name="connsiteY47" fmla="*/ 94447 h 165797"/>
                <a:gd name="connsiteX48" fmla="*/ 66351 w 288233"/>
                <a:gd name="connsiteY48" fmla="*/ 89646 h 165797"/>
                <a:gd name="connsiteX49" fmla="*/ 85982 w 288233"/>
                <a:gd name="connsiteY49" fmla="*/ 82959 h 165797"/>
                <a:gd name="connsiteX50" fmla="*/ 98841 w 288233"/>
                <a:gd name="connsiteY50" fmla="*/ 90160 h 165797"/>
                <a:gd name="connsiteX51" fmla="*/ 110328 w 288233"/>
                <a:gd name="connsiteY51" fmla="*/ 98733 h 165797"/>
                <a:gd name="connsiteX52" fmla="*/ 120358 w 288233"/>
                <a:gd name="connsiteY52" fmla="*/ 114935 h 165797"/>
                <a:gd name="connsiteX53" fmla="*/ 124215 w 288233"/>
                <a:gd name="connsiteY53" fmla="*/ 125479 h 165797"/>
                <a:gd name="connsiteX54" fmla="*/ 113243 w 288233"/>
                <a:gd name="connsiteY54" fmla="*/ 123593 h 165797"/>
                <a:gd name="connsiteX55" fmla="*/ 107070 w 288233"/>
                <a:gd name="connsiteY55" fmla="*/ 130794 h 165797"/>
                <a:gd name="connsiteX56" fmla="*/ 97555 w 288233"/>
                <a:gd name="connsiteY56" fmla="*/ 145624 h 165797"/>
                <a:gd name="connsiteX57" fmla="*/ 103727 w 288233"/>
                <a:gd name="connsiteY57" fmla="*/ 149482 h 165797"/>
                <a:gd name="connsiteX58" fmla="*/ 112814 w 288233"/>
                <a:gd name="connsiteY58" fmla="*/ 145624 h 165797"/>
                <a:gd name="connsiteX59" fmla="*/ 118472 w 288233"/>
                <a:gd name="connsiteY59" fmla="*/ 149653 h 165797"/>
                <a:gd name="connsiteX60" fmla="*/ 126187 w 288233"/>
                <a:gd name="connsiteY60" fmla="*/ 137566 h 165797"/>
                <a:gd name="connsiteX61" fmla="*/ 140075 w 288233"/>
                <a:gd name="connsiteY61" fmla="*/ 121278 h 165797"/>
                <a:gd name="connsiteX62" fmla="*/ 157991 w 288233"/>
                <a:gd name="connsiteY62" fmla="*/ 118621 h 165797"/>
                <a:gd name="connsiteX63" fmla="*/ 159620 w 288233"/>
                <a:gd name="connsiteY63" fmla="*/ 129165 h 165797"/>
                <a:gd name="connsiteX64" fmla="*/ 185938 w 288233"/>
                <a:gd name="connsiteY64" fmla="*/ 133023 h 165797"/>
                <a:gd name="connsiteX65" fmla="*/ 164420 w 288233"/>
                <a:gd name="connsiteY65" fmla="*/ 144939 h 165797"/>
                <a:gd name="connsiteX66" fmla="*/ 180708 w 288233"/>
                <a:gd name="connsiteY66" fmla="*/ 152311 h 165797"/>
                <a:gd name="connsiteX67" fmla="*/ 181394 w 288233"/>
                <a:gd name="connsiteY67" fmla="*/ 164741 h 165797"/>
                <a:gd name="connsiteX68" fmla="*/ 194510 w 288233"/>
                <a:gd name="connsiteY68" fmla="*/ 161655 h 165797"/>
                <a:gd name="connsiteX69" fmla="*/ 210026 w 288233"/>
                <a:gd name="connsiteY69" fmla="*/ 154968 h 165797"/>
                <a:gd name="connsiteX70" fmla="*/ 231543 w 288233"/>
                <a:gd name="connsiteY70" fmla="*/ 151882 h 165797"/>
                <a:gd name="connsiteX71" fmla="*/ 215255 w 288233"/>
                <a:gd name="connsiteY71" fmla="*/ 147596 h 165797"/>
                <a:gd name="connsiteX72" fmla="*/ 202139 w 288233"/>
                <a:gd name="connsiteY72" fmla="*/ 134394 h 165797"/>
                <a:gd name="connsiteX73" fmla="*/ 222456 w 288233"/>
                <a:gd name="connsiteY73" fmla="*/ 121536 h 165797"/>
                <a:gd name="connsiteX74" fmla="*/ 243030 w 288233"/>
                <a:gd name="connsiteY74" fmla="*/ 115278 h 165797"/>
                <a:gd name="connsiteX75" fmla="*/ 256146 w 288233"/>
                <a:gd name="connsiteY75" fmla="*/ 111592 h 165797"/>
                <a:gd name="connsiteX76" fmla="*/ 256661 w 288233"/>
                <a:gd name="connsiteY76" fmla="*/ 103619 h 16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88233" h="165797">
                  <a:moveTo>
                    <a:pt x="256661" y="103619"/>
                  </a:moveTo>
                  <a:cubicBezTo>
                    <a:pt x="259147" y="103276"/>
                    <a:pt x="266690" y="95047"/>
                    <a:pt x="269176" y="95047"/>
                  </a:cubicBezTo>
                  <a:cubicBezTo>
                    <a:pt x="271663" y="95047"/>
                    <a:pt x="282464" y="97190"/>
                    <a:pt x="282464" y="95390"/>
                  </a:cubicBezTo>
                  <a:cubicBezTo>
                    <a:pt x="282464" y="93589"/>
                    <a:pt x="286064" y="87503"/>
                    <a:pt x="285379" y="85703"/>
                  </a:cubicBezTo>
                  <a:cubicBezTo>
                    <a:pt x="284693" y="83902"/>
                    <a:pt x="281092" y="81416"/>
                    <a:pt x="281778" y="79616"/>
                  </a:cubicBezTo>
                  <a:cubicBezTo>
                    <a:pt x="282464" y="77816"/>
                    <a:pt x="287522" y="77816"/>
                    <a:pt x="287522" y="75673"/>
                  </a:cubicBezTo>
                  <a:cubicBezTo>
                    <a:pt x="287522" y="73530"/>
                    <a:pt x="283578" y="72415"/>
                    <a:pt x="283578" y="71043"/>
                  </a:cubicBezTo>
                  <a:cubicBezTo>
                    <a:pt x="283578" y="69586"/>
                    <a:pt x="288636" y="67100"/>
                    <a:pt x="288207" y="64271"/>
                  </a:cubicBezTo>
                  <a:cubicBezTo>
                    <a:pt x="287864" y="61442"/>
                    <a:pt x="283578" y="61014"/>
                    <a:pt x="278863" y="58528"/>
                  </a:cubicBezTo>
                  <a:cubicBezTo>
                    <a:pt x="274234" y="56042"/>
                    <a:pt x="269519" y="57071"/>
                    <a:pt x="265233" y="54927"/>
                  </a:cubicBezTo>
                  <a:cubicBezTo>
                    <a:pt x="260947" y="52784"/>
                    <a:pt x="251946" y="54241"/>
                    <a:pt x="251946" y="52784"/>
                  </a:cubicBezTo>
                  <a:cubicBezTo>
                    <a:pt x="251946" y="51327"/>
                    <a:pt x="246202" y="46698"/>
                    <a:pt x="244745" y="44212"/>
                  </a:cubicBezTo>
                  <a:cubicBezTo>
                    <a:pt x="243288" y="41726"/>
                    <a:pt x="238658" y="43183"/>
                    <a:pt x="235744" y="44897"/>
                  </a:cubicBezTo>
                  <a:cubicBezTo>
                    <a:pt x="232915" y="46698"/>
                    <a:pt x="230343" y="47384"/>
                    <a:pt x="227514" y="45583"/>
                  </a:cubicBezTo>
                  <a:cubicBezTo>
                    <a:pt x="224685" y="43783"/>
                    <a:pt x="222114" y="40954"/>
                    <a:pt x="219627" y="41983"/>
                  </a:cubicBezTo>
                  <a:cubicBezTo>
                    <a:pt x="217141" y="43097"/>
                    <a:pt x="212427" y="42326"/>
                    <a:pt x="213541" y="38725"/>
                  </a:cubicBezTo>
                  <a:cubicBezTo>
                    <a:pt x="214570" y="35125"/>
                    <a:pt x="208912" y="27238"/>
                    <a:pt x="206340" y="26209"/>
                  </a:cubicBezTo>
                  <a:cubicBezTo>
                    <a:pt x="203854" y="25095"/>
                    <a:pt x="196310" y="26895"/>
                    <a:pt x="194510" y="23295"/>
                  </a:cubicBezTo>
                  <a:cubicBezTo>
                    <a:pt x="192710" y="19694"/>
                    <a:pt x="189452" y="16865"/>
                    <a:pt x="190909" y="14379"/>
                  </a:cubicBezTo>
                  <a:cubicBezTo>
                    <a:pt x="192367" y="11893"/>
                    <a:pt x="190567" y="5035"/>
                    <a:pt x="188766" y="2206"/>
                  </a:cubicBezTo>
                  <a:cubicBezTo>
                    <a:pt x="186966" y="-622"/>
                    <a:pt x="177965" y="-280"/>
                    <a:pt x="175479" y="749"/>
                  </a:cubicBezTo>
                  <a:cubicBezTo>
                    <a:pt x="172993" y="1778"/>
                    <a:pt x="167250" y="-280"/>
                    <a:pt x="164678" y="1092"/>
                  </a:cubicBezTo>
                  <a:cubicBezTo>
                    <a:pt x="162192" y="2549"/>
                    <a:pt x="160734" y="5035"/>
                    <a:pt x="157134" y="5035"/>
                  </a:cubicBezTo>
                  <a:cubicBezTo>
                    <a:pt x="155162" y="5035"/>
                    <a:pt x="153791" y="4778"/>
                    <a:pt x="152676" y="3149"/>
                  </a:cubicBezTo>
                  <a:cubicBezTo>
                    <a:pt x="148818" y="4950"/>
                    <a:pt x="142304" y="5293"/>
                    <a:pt x="142304" y="5293"/>
                  </a:cubicBezTo>
                  <a:cubicBezTo>
                    <a:pt x="142304" y="5293"/>
                    <a:pt x="132702" y="12922"/>
                    <a:pt x="132702" y="15837"/>
                  </a:cubicBezTo>
                  <a:cubicBezTo>
                    <a:pt x="132702" y="18666"/>
                    <a:pt x="132274" y="23466"/>
                    <a:pt x="129873" y="21066"/>
                  </a:cubicBezTo>
                  <a:cubicBezTo>
                    <a:pt x="127473" y="18666"/>
                    <a:pt x="117443" y="18666"/>
                    <a:pt x="115043" y="20123"/>
                  </a:cubicBezTo>
                  <a:cubicBezTo>
                    <a:pt x="112643" y="21580"/>
                    <a:pt x="108871" y="14379"/>
                    <a:pt x="104499" y="16780"/>
                  </a:cubicBezTo>
                  <a:cubicBezTo>
                    <a:pt x="100213" y="19180"/>
                    <a:pt x="94469" y="13436"/>
                    <a:pt x="93955" y="15837"/>
                  </a:cubicBezTo>
                  <a:cubicBezTo>
                    <a:pt x="93526" y="18237"/>
                    <a:pt x="87268" y="16351"/>
                    <a:pt x="82982" y="14379"/>
                  </a:cubicBezTo>
                  <a:cubicBezTo>
                    <a:pt x="78695" y="12493"/>
                    <a:pt x="71066" y="15322"/>
                    <a:pt x="68151" y="11979"/>
                  </a:cubicBezTo>
                  <a:cubicBezTo>
                    <a:pt x="65322" y="8636"/>
                    <a:pt x="46634" y="8636"/>
                    <a:pt x="40462" y="8636"/>
                  </a:cubicBezTo>
                  <a:cubicBezTo>
                    <a:pt x="34204" y="8636"/>
                    <a:pt x="32833" y="11979"/>
                    <a:pt x="29918" y="14894"/>
                  </a:cubicBezTo>
                  <a:cubicBezTo>
                    <a:pt x="27346" y="17465"/>
                    <a:pt x="24346" y="16951"/>
                    <a:pt x="21260" y="16865"/>
                  </a:cubicBezTo>
                  <a:cubicBezTo>
                    <a:pt x="21517" y="19266"/>
                    <a:pt x="22031" y="21409"/>
                    <a:pt x="22631" y="22352"/>
                  </a:cubicBezTo>
                  <a:cubicBezTo>
                    <a:pt x="24089" y="24495"/>
                    <a:pt x="30861" y="34868"/>
                    <a:pt x="29061" y="38125"/>
                  </a:cubicBezTo>
                  <a:cubicBezTo>
                    <a:pt x="27260" y="41383"/>
                    <a:pt x="24089" y="41383"/>
                    <a:pt x="21860" y="43869"/>
                  </a:cubicBezTo>
                  <a:cubicBezTo>
                    <a:pt x="19717" y="46355"/>
                    <a:pt x="7115" y="57499"/>
                    <a:pt x="6772" y="59299"/>
                  </a:cubicBezTo>
                  <a:cubicBezTo>
                    <a:pt x="6429" y="61100"/>
                    <a:pt x="8915" y="68986"/>
                    <a:pt x="7115" y="70444"/>
                  </a:cubicBezTo>
                  <a:cubicBezTo>
                    <a:pt x="5315" y="71901"/>
                    <a:pt x="0" y="79445"/>
                    <a:pt x="0" y="82273"/>
                  </a:cubicBezTo>
                  <a:cubicBezTo>
                    <a:pt x="0" y="85103"/>
                    <a:pt x="3943" y="89046"/>
                    <a:pt x="7115" y="90160"/>
                  </a:cubicBezTo>
                  <a:cubicBezTo>
                    <a:pt x="8487" y="90675"/>
                    <a:pt x="9344" y="91275"/>
                    <a:pt x="9773" y="92046"/>
                  </a:cubicBezTo>
                  <a:cubicBezTo>
                    <a:pt x="12259" y="91703"/>
                    <a:pt x="14573" y="91532"/>
                    <a:pt x="16031" y="91532"/>
                  </a:cubicBezTo>
                  <a:cubicBezTo>
                    <a:pt x="18431" y="91532"/>
                    <a:pt x="28975" y="94447"/>
                    <a:pt x="32318" y="94447"/>
                  </a:cubicBezTo>
                  <a:cubicBezTo>
                    <a:pt x="35662" y="94447"/>
                    <a:pt x="40462" y="95904"/>
                    <a:pt x="41919" y="97275"/>
                  </a:cubicBezTo>
                  <a:cubicBezTo>
                    <a:pt x="43377" y="98733"/>
                    <a:pt x="46720" y="97790"/>
                    <a:pt x="49121" y="95390"/>
                  </a:cubicBezTo>
                  <a:cubicBezTo>
                    <a:pt x="51521" y="92989"/>
                    <a:pt x="54350" y="94447"/>
                    <a:pt x="57264" y="94447"/>
                  </a:cubicBezTo>
                  <a:cubicBezTo>
                    <a:pt x="60093" y="94447"/>
                    <a:pt x="64894" y="92046"/>
                    <a:pt x="66351" y="89646"/>
                  </a:cubicBezTo>
                  <a:cubicBezTo>
                    <a:pt x="67809" y="87246"/>
                    <a:pt x="82124" y="83388"/>
                    <a:pt x="85982" y="82959"/>
                  </a:cubicBezTo>
                  <a:cubicBezTo>
                    <a:pt x="89840" y="82445"/>
                    <a:pt x="95498" y="90160"/>
                    <a:pt x="98841" y="90160"/>
                  </a:cubicBezTo>
                  <a:cubicBezTo>
                    <a:pt x="102184" y="90160"/>
                    <a:pt x="108442" y="92561"/>
                    <a:pt x="110328" y="98733"/>
                  </a:cubicBezTo>
                  <a:cubicBezTo>
                    <a:pt x="112214" y="104991"/>
                    <a:pt x="117958" y="112620"/>
                    <a:pt x="120358" y="114935"/>
                  </a:cubicBezTo>
                  <a:cubicBezTo>
                    <a:pt x="122758" y="117335"/>
                    <a:pt x="124215" y="123507"/>
                    <a:pt x="124215" y="125479"/>
                  </a:cubicBezTo>
                  <a:cubicBezTo>
                    <a:pt x="124215" y="127365"/>
                    <a:pt x="118986" y="125050"/>
                    <a:pt x="113243" y="123593"/>
                  </a:cubicBezTo>
                  <a:cubicBezTo>
                    <a:pt x="107499" y="122136"/>
                    <a:pt x="107070" y="127879"/>
                    <a:pt x="107070" y="130794"/>
                  </a:cubicBezTo>
                  <a:cubicBezTo>
                    <a:pt x="107070" y="133623"/>
                    <a:pt x="98927" y="143738"/>
                    <a:pt x="97555" y="145624"/>
                  </a:cubicBezTo>
                  <a:cubicBezTo>
                    <a:pt x="96098" y="147510"/>
                    <a:pt x="100384" y="148968"/>
                    <a:pt x="103727" y="149482"/>
                  </a:cubicBezTo>
                  <a:cubicBezTo>
                    <a:pt x="105184" y="149653"/>
                    <a:pt x="110928" y="145624"/>
                    <a:pt x="112814" y="145624"/>
                  </a:cubicBezTo>
                  <a:cubicBezTo>
                    <a:pt x="113586" y="145624"/>
                    <a:pt x="115986" y="147424"/>
                    <a:pt x="118472" y="149653"/>
                  </a:cubicBezTo>
                  <a:cubicBezTo>
                    <a:pt x="117958" y="142195"/>
                    <a:pt x="119501" y="142624"/>
                    <a:pt x="126187" y="137566"/>
                  </a:cubicBezTo>
                  <a:cubicBezTo>
                    <a:pt x="133131" y="132337"/>
                    <a:pt x="133817" y="122478"/>
                    <a:pt x="140075" y="121278"/>
                  </a:cubicBezTo>
                  <a:cubicBezTo>
                    <a:pt x="146333" y="120078"/>
                    <a:pt x="148904" y="117249"/>
                    <a:pt x="157991" y="118621"/>
                  </a:cubicBezTo>
                  <a:cubicBezTo>
                    <a:pt x="167078" y="120078"/>
                    <a:pt x="153448" y="125822"/>
                    <a:pt x="159620" y="129165"/>
                  </a:cubicBezTo>
                  <a:cubicBezTo>
                    <a:pt x="165878" y="132508"/>
                    <a:pt x="184994" y="128222"/>
                    <a:pt x="185938" y="133023"/>
                  </a:cubicBezTo>
                  <a:cubicBezTo>
                    <a:pt x="186880" y="137823"/>
                    <a:pt x="163906" y="142624"/>
                    <a:pt x="164420" y="144939"/>
                  </a:cubicBezTo>
                  <a:cubicBezTo>
                    <a:pt x="164935" y="147339"/>
                    <a:pt x="176594" y="149739"/>
                    <a:pt x="180708" y="152311"/>
                  </a:cubicBezTo>
                  <a:cubicBezTo>
                    <a:pt x="184737" y="154968"/>
                    <a:pt x="179508" y="162341"/>
                    <a:pt x="181394" y="164741"/>
                  </a:cubicBezTo>
                  <a:cubicBezTo>
                    <a:pt x="183280" y="167141"/>
                    <a:pt x="189538" y="165170"/>
                    <a:pt x="194510" y="161655"/>
                  </a:cubicBezTo>
                  <a:cubicBezTo>
                    <a:pt x="199568" y="158055"/>
                    <a:pt x="203597" y="159255"/>
                    <a:pt x="210026" y="154968"/>
                  </a:cubicBezTo>
                  <a:cubicBezTo>
                    <a:pt x="216456" y="150682"/>
                    <a:pt x="229829" y="154454"/>
                    <a:pt x="231543" y="151882"/>
                  </a:cubicBezTo>
                  <a:cubicBezTo>
                    <a:pt x="233172" y="149225"/>
                    <a:pt x="227686" y="146653"/>
                    <a:pt x="215255" y="147596"/>
                  </a:cubicBezTo>
                  <a:cubicBezTo>
                    <a:pt x="202825" y="148539"/>
                    <a:pt x="202139" y="136880"/>
                    <a:pt x="202139" y="134394"/>
                  </a:cubicBezTo>
                  <a:cubicBezTo>
                    <a:pt x="202139" y="131994"/>
                    <a:pt x="215084" y="122221"/>
                    <a:pt x="222456" y="121536"/>
                  </a:cubicBezTo>
                  <a:cubicBezTo>
                    <a:pt x="229915" y="120850"/>
                    <a:pt x="235830" y="118621"/>
                    <a:pt x="243030" y="115278"/>
                  </a:cubicBezTo>
                  <a:cubicBezTo>
                    <a:pt x="245945" y="113906"/>
                    <a:pt x="251003" y="112535"/>
                    <a:pt x="256146" y="111592"/>
                  </a:cubicBezTo>
                  <a:cubicBezTo>
                    <a:pt x="255546" y="107905"/>
                    <a:pt x="254518" y="103962"/>
                    <a:pt x="256661" y="10361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9" name="Freeform 178">
              <a:extLst>
                <a:ext uri="{FF2B5EF4-FFF2-40B4-BE49-F238E27FC236}">
                  <a16:creationId xmlns:a16="http://schemas.microsoft.com/office/drawing/2014/main" id="{6D6ED0AF-3AB6-5F8D-6487-0A1DAB5D587C}"/>
                </a:ext>
              </a:extLst>
            </p:cNvPr>
            <p:cNvSpPr/>
            <p:nvPr/>
          </p:nvSpPr>
          <p:spPr>
            <a:xfrm>
              <a:off x="6291710" y="3349361"/>
              <a:ext cx="151460" cy="107636"/>
            </a:xfrm>
            <a:custGeom>
              <a:avLst/>
              <a:gdLst>
                <a:gd name="connsiteX0" fmla="*/ 142389 w 151460"/>
                <a:gd name="connsiteY0" fmla="*/ 53578 h 107636"/>
                <a:gd name="connsiteX1" fmla="*/ 133045 w 151460"/>
                <a:gd name="connsiteY1" fmla="*/ 44577 h 107636"/>
                <a:gd name="connsiteX2" fmla="*/ 125502 w 151460"/>
                <a:gd name="connsiteY2" fmla="*/ 34547 h 107636"/>
                <a:gd name="connsiteX3" fmla="*/ 123701 w 151460"/>
                <a:gd name="connsiteY3" fmla="*/ 23060 h 107636"/>
                <a:gd name="connsiteX4" fmla="*/ 122244 w 151460"/>
                <a:gd name="connsiteY4" fmla="*/ 11916 h 107636"/>
                <a:gd name="connsiteX5" fmla="*/ 107156 w 151460"/>
                <a:gd name="connsiteY5" fmla="*/ 7630 h 107636"/>
                <a:gd name="connsiteX6" fmla="*/ 98584 w 151460"/>
                <a:gd name="connsiteY6" fmla="*/ 7630 h 107636"/>
                <a:gd name="connsiteX7" fmla="*/ 90354 w 151460"/>
                <a:gd name="connsiteY7" fmla="*/ 3686 h 107636"/>
                <a:gd name="connsiteX8" fmla="*/ 81782 w 151460"/>
                <a:gd name="connsiteY8" fmla="*/ 1200 h 107636"/>
                <a:gd name="connsiteX9" fmla="*/ 81010 w 151460"/>
                <a:gd name="connsiteY9" fmla="*/ 0 h 107636"/>
                <a:gd name="connsiteX10" fmla="*/ 75952 w 151460"/>
                <a:gd name="connsiteY10" fmla="*/ 1972 h 107636"/>
                <a:gd name="connsiteX11" fmla="*/ 69694 w 151460"/>
                <a:gd name="connsiteY11" fmla="*/ 7715 h 107636"/>
                <a:gd name="connsiteX12" fmla="*/ 58722 w 151460"/>
                <a:gd name="connsiteY12" fmla="*/ 9173 h 107636"/>
                <a:gd name="connsiteX13" fmla="*/ 54435 w 151460"/>
                <a:gd name="connsiteY13" fmla="*/ 17745 h 107636"/>
                <a:gd name="connsiteX14" fmla="*/ 52549 w 151460"/>
                <a:gd name="connsiteY14" fmla="*/ 24003 h 107636"/>
                <a:gd name="connsiteX15" fmla="*/ 47320 w 151460"/>
                <a:gd name="connsiteY15" fmla="*/ 28289 h 107636"/>
                <a:gd name="connsiteX16" fmla="*/ 39176 w 151460"/>
                <a:gd name="connsiteY16" fmla="*/ 35919 h 107636"/>
                <a:gd name="connsiteX17" fmla="*/ 36776 w 151460"/>
                <a:gd name="connsiteY17" fmla="*/ 43548 h 107636"/>
                <a:gd name="connsiteX18" fmla="*/ 26232 w 151460"/>
                <a:gd name="connsiteY18" fmla="*/ 46892 h 107636"/>
                <a:gd name="connsiteX19" fmla="*/ 18088 w 151460"/>
                <a:gd name="connsiteY19" fmla="*/ 50749 h 107636"/>
                <a:gd name="connsiteX20" fmla="*/ 6258 w 151460"/>
                <a:gd name="connsiteY20" fmla="*/ 49892 h 107636"/>
                <a:gd name="connsiteX21" fmla="*/ 6172 w 151460"/>
                <a:gd name="connsiteY21" fmla="*/ 51349 h 107636"/>
                <a:gd name="connsiteX22" fmla="*/ 8658 w 151460"/>
                <a:gd name="connsiteY22" fmla="*/ 63522 h 107636"/>
                <a:gd name="connsiteX23" fmla="*/ 9344 w 151460"/>
                <a:gd name="connsiteY23" fmla="*/ 77495 h 107636"/>
                <a:gd name="connsiteX24" fmla="*/ 0 w 151460"/>
                <a:gd name="connsiteY24" fmla="*/ 85725 h 107636"/>
                <a:gd name="connsiteX25" fmla="*/ 5401 w 151460"/>
                <a:gd name="connsiteY25" fmla="*/ 93955 h 107636"/>
                <a:gd name="connsiteX26" fmla="*/ 5144 w 151460"/>
                <a:gd name="connsiteY26" fmla="*/ 102784 h 107636"/>
                <a:gd name="connsiteX27" fmla="*/ 13802 w 151460"/>
                <a:gd name="connsiteY27" fmla="*/ 100813 h 107636"/>
                <a:gd name="connsiteX28" fmla="*/ 24346 w 151460"/>
                <a:gd name="connsiteY28" fmla="*/ 94555 h 107636"/>
                <a:gd name="connsiteX29" fmla="*/ 52035 w 151460"/>
                <a:gd name="connsiteY29" fmla="*/ 97898 h 107636"/>
                <a:gd name="connsiteX30" fmla="*/ 66866 w 151460"/>
                <a:gd name="connsiteY30" fmla="*/ 100298 h 107636"/>
                <a:gd name="connsiteX31" fmla="*/ 77838 w 151460"/>
                <a:gd name="connsiteY31" fmla="*/ 101756 h 107636"/>
                <a:gd name="connsiteX32" fmla="*/ 88383 w 151460"/>
                <a:gd name="connsiteY32" fmla="*/ 102699 h 107636"/>
                <a:gd name="connsiteX33" fmla="*/ 98927 w 151460"/>
                <a:gd name="connsiteY33" fmla="*/ 106042 h 107636"/>
                <a:gd name="connsiteX34" fmla="*/ 113757 w 151460"/>
                <a:gd name="connsiteY34" fmla="*/ 106985 h 107636"/>
                <a:gd name="connsiteX35" fmla="*/ 116586 w 151460"/>
                <a:gd name="connsiteY35" fmla="*/ 101756 h 107636"/>
                <a:gd name="connsiteX36" fmla="*/ 126187 w 151460"/>
                <a:gd name="connsiteY36" fmla="*/ 91212 h 107636"/>
                <a:gd name="connsiteX37" fmla="*/ 136560 w 151460"/>
                <a:gd name="connsiteY37" fmla="*/ 89068 h 107636"/>
                <a:gd name="connsiteX38" fmla="*/ 134160 w 151460"/>
                <a:gd name="connsiteY38" fmla="*/ 82296 h 107636"/>
                <a:gd name="connsiteX39" fmla="*/ 131674 w 151460"/>
                <a:gd name="connsiteY39" fmla="*/ 67208 h 107636"/>
                <a:gd name="connsiteX40" fmla="*/ 143161 w 151460"/>
                <a:gd name="connsiteY40" fmla="*/ 69009 h 107636"/>
                <a:gd name="connsiteX41" fmla="*/ 151390 w 151460"/>
                <a:gd name="connsiteY41" fmla="*/ 61465 h 107636"/>
                <a:gd name="connsiteX42" fmla="*/ 142389 w 151460"/>
                <a:gd name="connsiteY42" fmla="*/ 53578 h 10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1460" h="107636">
                  <a:moveTo>
                    <a:pt x="142389" y="53578"/>
                  </a:moveTo>
                  <a:cubicBezTo>
                    <a:pt x="139560" y="52892"/>
                    <a:pt x="137760" y="46377"/>
                    <a:pt x="133045" y="44577"/>
                  </a:cubicBezTo>
                  <a:cubicBezTo>
                    <a:pt x="128416" y="42777"/>
                    <a:pt x="129445" y="37033"/>
                    <a:pt x="125502" y="34547"/>
                  </a:cubicBezTo>
                  <a:cubicBezTo>
                    <a:pt x="121558" y="32061"/>
                    <a:pt x="124044" y="27003"/>
                    <a:pt x="123701" y="23060"/>
                  </a:cubicBezTo>
                  <a:cubicBezTo>
                    <a:pt x="123358" y="19117"/>
                    <a:pt x="124387" y="13030"/>
                    <a:pt x="122244" y="11916"/>
                  </a:cubicBezTo>
                  <a:cubicBezTo>
                    <a:pt x="120101" y="10801"/>
                    <a:pt x="111100" y="5829"/>
                    <a:pt x="107156" y="7630"/>
                  </a:cubicBezTo>
                  <a:cubicBezTo>
                    <a:pt x="103213" y="9430"/>
                    <a:pt x="100298" y="10887"/>
                    <a:pt x="98584" y="7630"/>
                  </a:cubicBezTo>
                  <a:cubicBezTo>
                    <a:pt x="96784" y="4372"/>
                    <a:pt x="94298" y="2572"/>
                    <a:pt x="90354" y="3686"/>
                  </a:cubicBezTo>
                  <a:cubicBezTo>
                    <a:pt x="86411" y="4715"/>
                    <a:pt x="83925" y="3000"/>
                    <a:pt x="81782" y="1200"/>
                  </a:cubicBezTo>
                  <a:cubicBezTo>
                    <a:pt x="81439" y="943"/>
                    <a:pt x="81182" y="514"/>
                    <a:pt x="81010" y="0"/>
                  </a:cubicBezTo>
                  <a:cubicBezTo>
                    <a:pt x="79381" y="343"/>
                    <a:pt x="77324" y="943"/>
                    <a:pt x="75952" y="1972"/>
                  </a:cubicBezTo>
                  <a:cubicBezTo>
                    <a:pt x="73552" y="3858"/>
                    <a:pt x="73123" y="7715"/>
                    <a:pt x="69694" y="7715"/>
                  </a:cubicBezTo>
                  <a:cubicBezTo>
                    <a:pt x="66351" y="7715"/>
                    <a:pt x="62579" y="6258"/>
                    <a:pt x="58722" y="9173"/>
                  </a:cubicBezTo>
                  <a:cubicBezTo>
                    <a:pt x="54864" y="12087"/>
                    <a:pt x="53921" y="15431"/>
                    <a:pt x="54435" y="17745"/>
                  </a:cubicBezTo>
                  <a:cubicBezTo>
                    <a:pt x="54864" y="20145"/>
                    <a:pt x="55379" y="24003"/>
                    <a:pt x="52549" y="24003"/>
                  </a:cubicBezTo>
                  <a:cubicBezTo>
                    <a:pt x="49721" y="24003"/>
                    <a:pt x="50149" y="27346"/>
                    <a:pt x="47320" y="28289"/>
                  </a:cubicBezTo>
                  <a:cubicBezTo>
                    <a:pt x="44491" y="29232"/>
                    <a:pt x="39691" y="33519"/>
                    <a:pt x="39176" y="35919"/>
                  </a:cubicBezTo>
                  <a:cubicBezTo>
                    <a:pt x="38748" y="38319"/>
                    <a:pt x="38748" y="43548"/>
                    <a:pt x="36776" y="43548"/>
                  </a:cubicBezTo>
                  <a:cubicBezTo>
                    <a:pt x="34890" y="43548"/>
                    <a:pt x="28204" y="44491"/>
                    <a:pt x="26232" y="46892"/>
                  </a:cubicBezTo>
                  <a:cubicBezTo>
                    <a:pt x="24346" y="49292"/>
                    <a:pt x="21946" y="51692"/>
                    <a:pt x="18088" y="50749"/>
                  </a:cubicBezTo>
                  <a:cubicBezTo>
                    <a:pt x="16116" y="50235"/>
                    <a:pt x="10887" y="50063"/>
                    <a:pt x="6258" y="49892"/>
                  </a:cubicBezTo>
                  <a:cubicBezTo>
                    <a:pt x="6344" y="50406"/>
                    <a:pt x="6344" y="50835"/>
                    <a:pt x="6172" y="51349"/>
                  </a:cubicBezTo>
                  <a:cubicBezTo>
                    <a:pt x="4372" y="56407"/>
                    <a:pt x="5829" y="61036"/>
                    <a:pt x="8658" y="63522"/>
                  </a:cubicBezTo>
                  <a:cubicBezTo>
                    <a:pt x="11487" y="66008"/>
                    <a:pt x="12602" y="76038"/>
                    <a:pt x="9344" y="77495"/>
                  </a:cubicBezTo>
                  <a:cubicBezTo>
                    <a:pt x="6087" y="78953"/>
                    <a:pt x="0" y="83239"/>
                    <a:pt x="0" y="85725"/>
                  </a:cubicBezTo>
                  <a:cubicBezTo>
                    <a:pt x="0" y="88211"/>
                    <a:pt x="6429" y="90354"/>
                    <a:pt x="5401" y="93955"/>
                  </a:cubicBezTo>
                  <a:cubicBezTo>
                    <a:pt x="4801" y="96012"/>
                    <a:pt x="4801" y="99612"/>
                    <a:pt x="5144" y="102784"/>
                  </a:cubicBezTo>
                  <a:cubicBezTo>
                    <a:pt x="8144" y="102956"/>
                    <a:pt x="11230" y="103470"/>
                    <a:pt x="13802" y="100813"/>
                  </a:cubicBezTo>
                  <a:cubicBezTo>
                    <a:pt x="16631" y="97898"/>
                    <a:pt x="18088" y="94555"/>
                    <a:pt x="24346" y="94555"/>
                  </a:cubicBezTo>
                  <a:cubicBezTo>
                    <a:pt x="30518" y="94555"/>
                    <a:pt x="49206" y="94555"/>
                    <a:pt x="52035" y="97898"/>
                  </a:cubicBezTo>
                  <a:cubicBezTo>
                    <a:pt x="54864" y="101241"/>
                    <a:pt x="62579" y="98412"/>
                    <a:pt x="66866" y="100298"/>
                  </a:cubicBezTo>
                  <a:cubicBezTo>
                    <a:pt x="71152" y="102184"/>
                    <a:pt x="77410" y="104156"/>
                    <a:pt x="77838" y="101756"/>
                  </a:cubicBezTo>
                  <a:cubicBezTo>
                    <a:pt x="78353" y="99355"/>
                    <a:pt x="84096" y="105099"/>
                    <a:pt x="88383" y="102699"/>
                  </a:cubicBezTo>
                  <a:cubicBezTo>
                    <a:pt x="92669" y="100298"/>
                    <a:pt x="96526" y="107499"/>
                    <a:pt x="98927" y="106042"/>
                  </a:cubicBezTo>
                  <a:cubicBezTo>
                    <a:pt x="101327" y="104585"/>
                    <a:pt x="111357" y="104585"/>
                    <a:pt x="113757" y="106985"/>
                  </a:cubicBezTo>
                  <a:cubicBezTo>
                    <a:pt x="116158" y="109385"/>
                    <a:pt x="116586" y="104585"/>
                    <a:pt x="116586" y="101756"/>
                  </a:cubicBezTo>
                  <a:cubicBezTo>
                    <a:pt x="116586" y="98841"/>
                    <a:pt x="126187" y="91212"/>
                    <a:pt x="126187" y="91212"/>
                  </a:cubicBezTo>
                  <a:cubicBezTo>
                    <a:pt x="126187" y="91212"/>
                    <a:pt x="132702" y="90869"/>
                    <a:pt x="136560" y="89068"/>
                  </a:cubicBezTo>
                  <a:cubicBezTo>
                    <a:pt x="135703" y="87868"/>
                    <a:pt x="134931" y="85811"/>
                    <a:pt x="134160" y="82296"/>
                  </a:cubicBezTo>
                  <a:cubicBezTo>
                    <a:pt x="132359" y="74410"/>
                    <a:pt x="129531" y="69780"/>
                    <a:pt x="131674" y="67208"/>
                  </a:cubicBezTo>
                  <a:cubicBezTo>
                    <a:pt x="133817" y="64723"/>
                    <a:pt x="139903" y="70466"/>
                    <a:pt x="143161" y="69009"/>
                  </a:cubicBezTo>
                  <a:cubicBezTo>
                    <a:pt x="146418" y="67551"/>
                    <a:pt x="152162" y="64723"/>
                    <a:pt x="151390" y="61465"/>
                  </a:cubicBezTo>
                  <a:cubicBezTo>
                    <a:pt x="150619" y="58636"/>
                    <a:pt x="145218" y="54264"/>
                    <a:pt x="142389" y="5357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0" name="Freeform 179">
              <a:extLst>
                <a:ext uri="{FF2B5EF4-FFF2-40B4-BE49-F238E27FC236}">
                  <a16:creationId xmlns:a16="http://schemas.microsoft.com/office/drawing/2014/main" id="{CEC4FDE4-3CE6-40D9-EF8B-FCED90C2A558}"/>
                </a:ext>
              </a:extLst>
            </p:cNvPr>
            <p:cNvSpPr/>
            <p:nvPr/>
          </p:nvSpPr>
          <p:spPr>
            <a:xfrm>
              <a:off x="6255500" y="3305984"/>
              <a:ext cx="117305" cy="56235"/>
            </a:xfrm>
            <a:custGeom>
              <a:avLst/>
              <a:gdLst>
                <a:gd name="connsiteX0" fmla="*/ 38267 w 117305"/>
                <a:gd name="connsiteY0" fmla="*/ 39177 h 56235"/>
                <a:gd name="connsiteX1" fmla="*/ 58755 w 117305"/>
                <a:gd name="connsiteY1" fmla="*/ 39177 h 56235"/>
                <a:gd name="connsiteX2" fmla="*/ 68270 w 117305"/>
                <a:gd name="connsiteY2" fmla="*/ 42863 h 56235"/>
                <a:gd name="connsiteX3" fmla="*/ 83615 w 117305"/>
                <a:gd name="connsiteY3" fmla="*/ 50921 h 56235"/>
                <a:gd name="connsiteX4" fmla="*/ 91845 w 117305"/>
                <a:gd name="connsiteY4" fmla="*/ 56236 h 56235"/>
                <a:gd name="connsiteX5" fmla="*/ 95017 w 117305"/>
                <a:gd name="connsiteY5" fmla="*/ 52721 h 56235"/>
                <a:gd name="connsiteX6" fmla="*/ 105989 w 117305"/>
                <a:gd name="connsiteY6" fmla="*/ 51264 h 56235"/>
                <a:gd name="connsiteX7" fmla="*/ 112247 w 117305"/>
                <a:gd name="connsiteY7" fmla="*/ 45520 h 56235"/>
                <a:gd name="connsiteX8" fmla="*/ 117305 w 117305"/>
                <a:gd name="connsiteY8" fmla="*/ 43549 h 56235"/>
                <a:gd name="connsiteX9" fmla="*/ 113790 w 117305"/>
                <a:gd name="connsiteY9" fmla="*/ 33604 h 56235"/>
                <a:gd name="connsiteX10" fmla="*/ 108818 w 117305"/>
                <a:gd name="connsiteY10" fmla="*/ 24260 h 56235"/>
                <a:gd name="connsiteX11" fmla="*/ 107018 w 117305"/>
                <a:gd name="connsiteY11" fmla="*/ 15259 h 56235"/>
                <a:gd name="connsiteX12" fmla="*/ 104275 w 117305"/>
                <a:gd name="connsiteY12" fmla="*/ 11145 h 56235"/>
                <a:gd name="connsiteX13" fmla="*/ 88844 w 117305"/>
                <a:gd name="connsiteY13" fmla="*/ 10116 h 56235"/>
                <a:gd name="connsiteX14" fmla="*/ 72557 w 117305"/>
                <a:gd name="connsiteY14" fmla="*/ 514 h 56235"/>
                <a:gd name="connsiteX15" fmla="*/ 55155 w 117305"/>
                <a:gd name="connsiteY15" fmla="*/ 772 h 56235"/>
                <a:gd name="connsiteX16" fmla="*/ 53697 w 117305"/>
                <a:gd name="connsiteY16" fmla="*/ 16717 h 56235"/>
                <a:gd name="connsiteX17" fmla="*/ 40581 w 117305"/>
                <a:gd name="connsiteY17" fmla="*/ 22974 h 56235"/>
                <a:gd name="connsiteX18" fmla="*/ 26265 w 117305"/>
                <a:gd name="connsiteY18" fmla="*/ 6258 h 56235"/>
                <a:gd name="connsiteX19" fmla="*/ 10749 w 117305"/>
                <a:gd name="connsiteY19" fmla="*/ 13459 h 56235"/>
                <a:gd name="connsiteX20" fmla="*/ 4319 w 117305"/>
                <a:gd name="connsiteY20" fmla="*/ 26404 h 56235"/>
                <a:gd name="connsiteX21" fmla="*/ 1919 w 117305"/>
                <a:gd name="connsiteY21" fmla="*/ 41663 h 56235"/>
                <a:gd name="connsiteX22" fmla="*/ 2348 w 117305"/>
                <a:gd name="connsiteY22" fmla="*/ 42520 h 56235"/>
                <a:gd name="connsiteX23" fmla="*/ 15121 w 117305"/>
                <a:gd name="connsiteY23" fmla="*/ 39177 h 56235"/>
                <a:gd name="connsiteX24" fmla="*/ 38267 w 117305"/>
                <a:gd name="connsiteY24" fmla="*/ 39177 h 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7305" h="56235">
                  <a:moveTo>
                    <a:pt x="38267" y="39177"/>
                  </a:moveTo>
                  <a:cubicBezTo>
                    <a:pt x="42639" y="39177"/>
                    <a:pt x="52926" y="41405"/>
                    <a:pt x="58755" y="39177"/>
                  </a:cubicBezTo>
                  <a:cubicBezTo>
                    <a:pt x="64584" y="37033"/>
                    <a:pt x="64584" y="43549"/>
                    <a:pt x="68270" y="42863"/>
                  </a:cubicBezTo>
                  <a:cubicBezTo>
                    <a:pt x="71957" y="42091"/>
                    <a:pt x="79243" y="47235"/>
                    <a:pt x="83615" y="50921"/>
                  </a:cubicBezTo>
                  <a:cubicBezTo>
                    <a:pt x="85930" y="52893"/>
                    <a:pt x="88759" y="54436"/>
                    <a:pt x="91845" y="56236"/>
                  </a:cubicBezTo>
                  <a:cubicBezTo>
                    <a:pt x="92531" y="55036"/>
                    <a:pt x="93474" y="53835"/>
                    <a:pt x="95017" y="52721"/>
                  </a:cubicBezTo>
                  <a:cubicBezTo>
                    <a:pt x="98874" y="49892"/>
                    <a:pt x="102646" y="51264"/>
                    <a:pt x="105989" y="51264"/>
                  </a:cubicBezTo>
                  <a:cubicBezTo>
                    <a:pt x="109333" y="51264"/>
                    <a:pt x="109847" y="47406"/>
                    <a:pt x="112247" y="45520"/>
                  </a:cubicBezTo>
                  <a:cubicBezTo>
                    <a:pt x="113619" y="44491"/>
                    <a:pt x="115676" y="43806"/>
                    <a:pt x="117305" y="43549"/>
                  </a:cubicBezTo>
                  <a:cubicBezTo>
                    <a:pt x="116019" y="40891"/>
                    <a:pt x="115934" y="35748"/>
                    <a:pt x="113790" y="33604"/>
                  </a:cubicBezTo>
                  <a:cubicBezTo>
                    <a:pt x="111304" y="31118"/>
                    <a:pt x="107704" y="26746"/>
                    <a:pt x="108818" y="24260"/>
                  </a:cubicBezTo>
                  <a:cubicBezTo>
                    <a:pt x="109847" y="21774"/>
                    <a:pt x="109847" y="18174"/>
                    <a:pt x="107018" y="15259"/>
                  </a:cubicBezTo>
                  <a:cubicBezTo>
                    <a:pt x="105732" y="13973"/>
                    <a:pt x="104789" y="12516"/>
                    <a:pt x="104275" y="11145"/>
                  </a:cubicBezTo>
                  <a:cubicBezTo>
                    <a:pt x="98446" y="10373"/>
                    <a:pt x="90559" y="9516"/>
                    <a:pt x="88844" y="10116"/>
                  </a:cubicBezTo>
                  <a:cubicBezTo>
                    <a:pt x="86016" y="11059"/>
                    <a:pt x="74528" y="1972"/>
                    <a:pt x="72557" y="514"/>
                  </a:cubicBezTo>
                  <a:cubicBezTo>
                    <a:pt x="71271" y="-428"/>
                    <a:pt x="62784" y="86"/>
                    <a:pt x="55155" y="772"/>
                  </a:cubicBezTo>
                  <a:cubicBezTo>
                    <a:pt x="50783" y="5658"/>
                    <a:pt x="53954" y="9259"/>
                    <a:pt x="53697" y="16717"/>
                  </a:cubicBezTo>
                  <a:cubicBezTo>
                    <a:pt x="53440" y="24346"/>
                    <a:pt x="45125" y="22974"/>
                    <a:pt x="40581" y="22974"/>
                  </a:cubicBezTo>
                  <a:cubicBezTo>
                    <a:pt x="36038" y="22974"/>
                    <a:pt x="28580" y="9344"/>
                    <a:pt x="26265" y="6258"/>
                  </a:cubicBezTo>
                  <a:cubicBezTo>
                    <a:pt x="23865" y="3172"/>
                    <a:pt x="16235" y="10116"/>
                    <a:pt x="10749" y="13459"/>
                  </a:cubicBezTo>
                  <a:cubicBezTo>
                    <a:pt x="5263" y="16802"/>
                    <a:pt x="8091" y="23232"/>
                    <a:pt x="4319" y="26404"/>
                  </a:cubicBezTo>
                  <a:cubicBezTo>
                    <a:pt x="462" y="29490"/>
                    <a:pt x="-1853" y="34805"/>
                    <a:pt x="1919" y="41663"/>
                  </a:cubicBezTo>
                  <a:cubicBezTo>
                    <a:pt x="2091" y="41920"/>
                    <a:pt x="2176" y="42263"/>
                    <a:pt x="2348" y="42520"/>
                  </a:cubicBezTo>
                  <a:cubicBezTo>
                    <a:pt x="7149" y="42177"/>
                    <a:pt x="12206" y="41234"/>
                    <a:pt x="15121" y="39177"/>
                  </a:cubicBezTo>
                  <a:cubicBezTo>
                    <a:pt x="20007" y="35490"/>
                    <a:pt x="33895" y="39177"/>
                    <a:pt x="38267" y="3917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1" name="Freeform 180">
              <a:extLst>
                <a:ext uri="{FF2B5EF4-FFF2-40B4-BE49-F238E27FC236}">
                  <a16:creationId xmlns:a16="http://schemas.microsoft.com/office/drawing/2014/main" id="{924FE819-CB78-9E4B-E054-86E945A6E3FD}"/>
                </a:ext>
              </a:extLst>
            </p:cNvPr>
            <p:cNvSpPr/>
            <p:nvPr/>
          </p:nvSpPr>
          <p:spPr>
            <a:xfrm>
              <a:off x="6254541" y="3343436"/>
              <a:ext cx="92804" cy="57055"/>
            </a:xfrm>
            <a:custGeom>
              <a:avLst/>
              <a:gdLst>
                <a:gd name="connsiteX0" fmla="*/ 12137 w 92804"/>
                <a:gd name="connsiteY0" fmla="*/ 27956 h 57055"/>
                <a:gd name="connsiteX1" fmla="*/ 21824 w 92804"/>
                <a:gd name="connsiteY1" fmla="*/ 31556 h 57055"/>
                <a:gd name="connsiteX2" fmla="*/ 30739 w 92804"/>
                <a:gd name="connsiteY2" fmla="*/ 36957 h 57055"/>
                <a:gd name="connsiteX3" fmla="*/ 30739 w 92804"/>
                <a:gd name="connsiteY3" fmla="*/ 48444 h 57055"/>
                <a:gd name="connsiteX4" fmla="*/ 43427 w 92804"/>
                <a:gd name="connsiteY4" fmla="*/ 55988 h 57055"/>
                <a:gd name="connsiteX5" fmla="*/ 55257 w 92804"/>
                <a:gd name="connsiteY5" fmla="*/ 56845 h 57055"/>
                <a:gd name="connsiteX6" fmla="*/ 63401 w 92804"/>
                <a:gd name="connsiteY6" fmla="*/ 52988 h 57055"/>
                <a:gd name="connsiteX7" fmla="*/ 73945 w 92804"/>
                <a:gd name="connsiteY7" fmla="*/ 49644 h 57055"/>
                <a:gd name="connsiteX8" fmla="*/ 76345 w 92804"/>
                <a:gd name="connsiteY8" fmla="*/ 42015 h 57055"/>
                <a:gd name="connsiteX9" fmla="*/ 84489 w 92804"/>
                <a:gd name="connsiteY9" fmla="*/ 34385 h 57055"/>
                <a:gd name="connsiteX10" fmla="*/ 89718 w 92804"/>
                <a:gd name="connsiteY10" fmla="*/ 30099 h 57055"/>
                <a:gd name="connsiteX11" fmla="*/ 91604 w 92804"/>
                <a:gd name="connsiteY11" fmla="*/ 23841 h 57055"/>
                <a:gd name="connsiteX12" fmla="*/ 92805 w 92804"/>
                <a:gd name="connsiteY12" fmla="*/ 18698 h 57055"/>
                <a:gd name="connsiteX13" fmla="*/ 84575 w 92804"/>
                <a:gd name="connsiteY13" fmla="*/ 13383 h 57055"/>
                <a:gd name="connsiteX14" fmla="*/ 69230 w 92804"/>
                <a:gd name="connsiteY14" fmla="*/ 5325 h 57055"/>
                <a:gd name="connsiteX15" fmla="*/ 59715 w 92804"/>
                <a:gd name="connsiteY15" fmla="*/ 1638 h 57055"/>
                <a:gd name="connsiteX16" fmla="*/ 39226 w 92804"/>
                <a:gd name="connsiteY16" fmla="*/ 1638 h 57055"/>
                <a:gd name="connsiteX17" fmla="*/ 15823 w 92804"/>
                <a:gd name="connsiteY17" fmla="*/ 1638 h 57055"/>
                <a:gd name="connsiteX18" fmla="*/ 3050 w 92804"/>
                <a:gd name="connsiteY18" fmla="*/ 4982 h 57055"/>
                <a:gd name="connsiteX19" fmla="*/ 1422 w 92804"/>
                <a:gd name="connsiteY19" fmla="*/ 22555 h 57055"/>
                <a:gd name="connsiteX20" fmla="*/ 2193 w 92804"/>
                <a:gd name="connsiteY20" fmla="*/ 27013 h 57055"/>
                <a:gd name="connsiteX21" fmla="*/ 12137 w 92804"/>
                <a:gd name="connsiteY21" fmla="*/ 27956 h 5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2804" h="57055">
                  <a:moveTo>
                    <a:pt x="12137" y="27956"/>
                  </a:moveTo>
                  <a:cubicBezTo>
                    <a:pt x="13937" y="30442"/>
                    <a:pt x="19681" y="32585"/>
                    <a:pt x="21824" y="31556"/>
                  </a:cubicBezTo>
                  <a:cubicBezTo>
                    <a:pt x="23967" y="30442"/>
                    <a:pt x="30739" y="34042"/>
                    <a:pt x="30739" y="36957"/>
                  </a:cubicBezTo>
                  <a:cubicBezTo>
                    <a:pt x="30739" y="39786"/>
                    <a:pt x="28939" y="48444"/>
                    <a:pt x="30739" y="48444"/>
                  </a:cubicBezTo>
                  <a:cubicBezTo>
                    <a:pt x="32368" y="48444"/>
                    <a:pt x="42655" y="51616"/>
                    <a:pt x="43427" y="55988"/>
                  </a:cubicBezTo>
                  <a:cubicBezTo>
                    <a:pt x="48056" y="56074"/>
                    <a:pt x="53285" y="56331"/>
                    <a:pt x="55257" y="56845"/>
                  </a:cubicBezTo>
                  <a:cubicBezTo>
                    <a:pt x="59115" y="57788"/>
                    <a:pt x="61515" y="55388"/>
                    <a:pt x="63401" y="52988"/>
                  </a:cubicBezTo>
                  <a:cubicBezTo>
                    <a:pt x="65287" y="50587"/>
                    <a:pt x="71973" y="49644"/>
                    <a:pt x="73945" y="49644"/>
                  </a:cubicBezTo>
                  <a:cubicBezTo>
                    <a:pt x="75831" y="49644"/>
                    <a:pt x="75831" y="44415"/>
                    <a:pt x="76345" y="42015"/>
                  </a:cubicBezTo>
                  <a:cubicBezTo>
                    <a:pt x="76860" y="39615"/>
                    <a:pt x="81660" y="35328"/>
                    <a:pt x="84489" y="34385"/>
                  </a:cubicBezTo>
                  <a:cubicBezTo>
                    <a:pt x="87318" y="33442"/>
                    <a:pt x="86890" y="30099"/>
                    <a:pt x="89718" y="30099"/>
                  </a:cubicBezTo>
                  <a:cubicBezTo>
                    <a:pt x="92547" y="30099"/>
                    <a:pt x="92119" y="26241"/>
                    <a:pt x="91604" y="23841"/>
                  </a:cubicBezTo>
                  <a:cubicBezTo>
                    <a:pt x="91347" y="22384"/>
                    <a:pt x="91690" y="20584"/>
                    <a:pt x="92805" y="18698"/>
                  </a:cubicBezTo>
                  <a:cubicBezTo>
                    <a:pt x="89718" y="16897"/>
                    <a:pt x="86975" y="15354"/>
                    <a:pt x="84575" y="13383"/>
                  </a:cubicBezTo>
                  <a:cubicBezTo>
                    <a:pt x="80203" y="9696"/>
                    <a:pt x="72916" y="4639"/>
                    <a:pt x="69230" y="5325"/>
                  </a:cubicBezTo>
                  <a:cubicBezTo>
                    <a:pt x="65544" y="6096"/>
                    <a:pt x="65544" y="-505"/>
                    <a:pt x="59715" y="1638"/>
                  </a:cubicBezTo>
                  <a:cubicBezTo>
                    <a:pt x="53885" y="3867"/>
                    <a:pt x="43598" y="1638"/>
                    <a:pt x="39226" y="1638"/>
                  </a:cubicBezTo>
                  <a:cubicBezTo>
                    <a:pt x="34854" y="1638"/>
                    <a:pt x="20967" y="-2048"/>
                    <a:pt x="15823" y="1638"/>
                  </a:cubicBezTo>
                  <a:cubicBezTo>
                    <a:pt x="12909" y="3696"/>
                    <a:pt x="7765" y="4639"/>
                    <a:pt x="3050" y="4982"/>
                  </a:cubicBezTo>
                  <a:cubicBezTo>
                    <a:pt x="6308" y="11668"/>
                    <a:pt x="5108" y="18441"/>
                    <a:pt x="1422" y="22555"/>
                  </a:cubicBezTo>
                  <a:cubicBezTo>
                    <a:pt x="-1236" y="25470"/>
                    <a:pt x="307" y="25899"/>
                    <a:pt x="2193" y="27013"/>
                  </a:cubicBezTo>
                  <a:cubicBezTo>
                    <a:pt x="6222" y="26670"/>
                    <a:pt x="10680" y="25984"/>
                    <a:pt x="12137" y="2795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2" name="Freeform 181">
              <a:extLst>
                <a:ext uri="{FF2B5EF4-FFF2-40B4-BE49-F238E27FC236}">
                  <a16:creationId xmlns:a16="http://schemas.microsoft.com/office/drawing/2014/main" id="{1512A326-2D9E-BEF0-AEF8-8CC9D6B47CF2}"/>
                </a:ext>
              </a:extLst>
            </p:cNvPr>
            <p:cNvSpPr/>
            <p:nvPr/>
          </p:nvSpPr>
          <p:spPr>
            <a:xfrm>
              <a:off x="6023314" y="3535968"/>
              <a:ext cx="72342" cy="38335"/>
            </a:xfrm>
            <a:custGeom>
              <a:avLst/>
              <a:gdLst>
                <a:gd name="connsiteX0" fmla="*/ 64113 w 72342"/>
                <a:gd name="connsiteY0" fmla="*/ 16132 h 38335"/>
                <a:gd name="connsiteX1" fmla="*/ 55883 w 72342"/>
                <a:gd name="connsiteY1" fmla="*/ 11846 h 38335"/>
                <a:gd name="connsiteX2" fmla="*/ 55883 w 72342"/>
                <a:gd name="connsiteY2" fmla="*/ 5074 h 38335"/>
                <a:gd name="connsiteX3" fmla="*/ 46539 w 72342"/>
                <a:gd name="connsiteY3" fmla="*/ 1045 h 38335"/>
                <a:gd name="connsiteX4" fmla="*/ 35566 w 72342"/>
                <a:gd name="connsiteY4" fmla="*/ 1473 h 38335"/>
                <a:gd name="connsiteX5" fmla="*/ 21850 w 72342"/>
                <a:gd name="connsiteY5" fmla="*/ 1988 h 38335"/>
                <a:gd name="connsiteX6" fmla="*/ 19707 w 72342"/>
                <a:gd name="connsiteY6" fmla="*/ 4388 h 38335"/>
                <a:gd name="connsiteX7" fmla="*/ 11477 w 72342"/>
                <a:gd name="connsiteY7" fmla="*/ 11160 h 38335"/>
                <a:gd name="connsiteX8" fmla="*/ 1105 w 72342"/>
                <a:gd name="connsiteY8" fmla="*/ 24105 h 38335"/>
                <a:gd name="connsiteX9" fmla="*/ 3248 w 72342"/>
                <a:gd name="connsiteY9" fmla="*/ 29505 h 38335"/>
                <a:gd name="connsiteX10" fmla="*/ 10449 w 72342"/>
                <a:gd name="connsiteY10" fmla="*/ 30191 h 38335"/>
                <a:gd name="connsiteX11" fmla="*/ 13363 w 72342"/>
                <a:gd name="connsiteY11" fmla="*/ 38078 h 38335"/>
                <a:gd name="connsiteX12" fmla="*/ 13363 w 72342"/>
                <a:gd name="connsiteY12" fmla="*/ 38335 h 38335"/>
                <a:gd name="connsiteX13" fmla="*/ 27165 w 72342"/>
                <a:gd name="connsiteY13" fmla="*/ 37306 h 38335"/>
                <a:gd name="connsiteX14" fmla="*/ 35309 w 72342"/>
                <a:gd name="connsiteY14" fmla="*/ 25819 h 38335"/>
                <a:gd name="connsiteX15" fmla="*/ 44396 w 72342"/>
                <a:gd name="connsiteY15" fmla="*/ 36792 h 38335"/>
                <a:gd name="connsiteX16" fmla="*/ 48682 w 72342"/>
                <a:gd name="connsiteY16" fmla="*/ 31048 h 38335"/>
                <a:gd name="connsiteX17" fmla="*/ 54426 w 72342"/>
                <a:gd name="connsiteY17" fmla="*/ 27705 h 38335"/>
                <a:gd name="connsiteX18" fmla="*/ 62055 w 72342"/>
                <a:gd name="connsiteY18" fmla="*/ 25819 h 38335"/>
                <a:gd name="connsiteX19" fmla="*/ 66856 w 72342"/>
                <a:gd name="connsiteY19" fmla="*/ 23933 h 38335"/>
                <a:gd name="connsiteX20" fmla="*/ 69256 w 72342"/>
                <a:gd name="connsiteY20" fmla="*/ 20076 h 38335"/>
                <a:gd name="connsiteX21" fmla="*/ 72342 w 72342"/>
                <a:gd name="connsiteY21" fmla="*/ 17161 h 38335"/>
                <a:gd name="connsiteX22" fmla="*/ 64113 w 72342"/>
                <a:gd name="connsiteY22" fmla="*/ 16132 h 3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2342" h="38335">
                  <a:moveTo>
                    <a:pt x="64113" y="16132"/>
                  </a:moveTo>
                  <a:cubicBezTo>
                    <a:pt x="60855" y="17590"/>
                    <a:pt x="55883" y="13303"/>
                    <a:pt x="55883" y="11846"/>
                  </a:cubicBezTo>
                  <a:cubicBezTo>
                    <a:pt x="55883" y="10817"/>
                    <a:pt x="55197" y="7302"/>
                    <a:pt x="55883" y="5074"/>
                  </a:cubicBezTo>
                  <a:cubicBezTo>
                    <a:pt x="53226" y="3702"/>
                    <a:pt x="49368" y="1816"/>
                    <a:pt x="46539" y="1045"/>
                  </a:cubicBezTo>
                  <a:cubicBezTo>
                    <a:pt x="41738" y="-413"/>
                    <a:pt x="39338" y="-413"/>
                    <a:pt x="35566" y="1473"/>
                  </a:cubicBezTo>
                  <a:cubicBezTo>
                    <a:pt x="33166" y="2673"/>
                    <a:pt x="26394" y="2331"/>
                    <a:pt x="21850" y="1988"/>
                  </a:cubicBezTo>
                  <a:cubicBezTo>
                    <a:pt x="21421" y="3445"/>
                    <a:pt x="20822" y="4388"/>
                    <a:pt x="19707" y="4388"/>
                  </a:cubicBezTo>
                  <a:cubicBezTo>
                    <a:pt x="16449" y="4388"/>
                    <a:pt x="12163" y="7645"/>
                    <a:pt x="11477" y="11160"/>
                  </a:cubicBezTo>
                  <a:cubicBezTo>
                    <a:pt x="10792" y="14675"/>
                    <a:pt x="3248" y="17590"/>
                    <a:pt x="1105" y="24105"/>
                  </a:cubicBezTo>
                  <a:cubicBezTo>
                    <a:pt x="-1039" y="30534"/>
                    <a:pt x="76" y="33449"/>
                    <a:pt x="3248" y="29505"/>
                  </a:cubicBezTo>
                  <a:cubicBezTo>
                    <a:pt x="6505" y="25562"/>
                    <a:pt x="10449" y="27019"/>
                    <a:pt x="10449" y="30191"/>
                  </a:cubicBezTo>
                  <a:cubicBezTo>
                    <a:pt x="10449" y="33449"/>
                    <a:pt x="14735" y="33792"/>
                    <a:pt x="13363" y="38078"/>
                  </a:cubicBezTo>
                  <a:cubicBezTo>
                    <a:pt x="13363" y="38163"/>
                    <a:pt x="13363" y="38249"/>
                    <a:pt x="13363" y="38335"/>
                  </a:cubicBezTo>
                  <a:cubicBezTo>
                    <a:pt x="18250" y="37906"/>
                    <a:pt x="25108" y="37306"/>
                    <a:pt x="27165" y="37306"/>
                  </a:cubicBezTo>
                  <a:cubicBezTo>
                    <a:pt x="30508" y="37306"/>
                    <a:pt x="33852" y="26762"/>
                    <a:pt x="35309" y="25819"/>
                  </a:cubicBezTo>
                  <a:cubicBezTo>
                    <a:pt x="36766" y="24876"/>
                    <a:pt x="40538" y="33449"/>
                    <a:pt x="44396" y="36792"/>
                  </a:cubicBezTo>
                  <a:cubicBezTo>
                    <a:pt x="48168" y="40135"/>
                    <a:pt x="48682" y="33877"/>
                    <a:pt x="48682" y="31048"/>
                  </a:cubicBezTo>
                  <a:cubicBezTo>
                    <a:pt x="48682" y="28219"/>
                    <a:pt x="52025" y="27191"/>
                    <a:pt x="54426" y="27705"/>
                  </a:cubicBezTo>
                  <a:cubicBezTo>
                    <a:pt x="56826" y="28219"/>
                    <a:pt x="62055" y="29162"/>
                    <a:pt x="62055" y="25819"/>
                  </a:cubicBezTo>
                  <a:cubicBezTo>
                    <a:pt x="62055" y="22476"/>
                    <a:pt x="64970" y="23933"/>
                    <a:pt x="66856" y="23933"/>
                  </a:cubicBezTo>
                  <a:cubicBezTo>
                    <a:pt x="68742" y="23933"/>
                    <a:pt x="69256" y="20076"/>
                    <a:pt x="69256" y="20076"/>
                  </a:cubicBezTo>
                  <a:lnTo>
                    <a:pt x="72342" y="17161"/>
                  </a:lnTo>
                  <a:cubicBezTo>
                    <a:pt x="69599" y="15875"/>
                    <a:pt x="66599" y="15018"/>
                    <a:pt x="64113" y="1613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3" name="Freeform 182">
              <a:extLst>
                <a:ext uri="{FF2B5EF4-FFF2-40B4-BE49-F238E27FC236}">
                  <a16:creationId xmlns:a16="http://schemas.microsoft.com/office/drawing/2014/main" id="{AF9548F4-B7E9-35B0-E012-CB118B08AB84}"/>
                </a:ext>
              </a:extLst>
            </p:cNvPr>
            <p:cNvSpPr/>
            <p:nvPr/>
          </p:nvSpPr>
          <p:spPr>
            <a:xfrm>
              <a:off x="6021041" y="3381251"/>
              <a:ext cx="143563" cy="161490"/>
            </a:xfrm>
            <a:custGeom>
              <a:avLst/>
              <a:gdLst>
                <a:gd name="connsiteX0" fmla="*/ 18209 w 143563"/>
                <a:gd name="connsiteY0" fmla="*/ 42348 h 161490"/>
                <a:gd name="connsiteX1" fmla="*/ 10065 w 143563"/>
                <a:gd name="connsiteY1" fmla="*/ 49978 h 161490"/>
                <a:gd name="connsiteX2" fmla="*/ 15294 w 143563"/>
                <a:gd name="connsiteY2" fmla="*/ 58550 h 161490"/>
                <a:gd name="connsiteX3" fmla="*/ 11951 w 143563"/>
                <a:gd name="connsiteY3" fmla="*/ 63865 h 161490"/>
                <a:gd name="connsiteX4" fmla="*/ 2864 w 143563"/>
                <a:gd name="connsiteY4" fmla="*/ 68151 h 161490"/>
                <a:gd name="connsiteX5" fmla="*/ 1921 w 143563"/>
                <a:gd name="connsiteY5" fmla="*/ 75781 h 161490"/>
                <a:gd name="connsiteX6" fmla="*/ 35 w 143563"/>
                <a:gd name="connsiteY6" fmla="*/ 88725 h 161490"/>
                <a:gd name="connsiteX7" fmla="*/ 4321 w 143563"/>
                <a:gd name="connsiteY7" fmla="*/ 98755 h 161490"/>
                <a:gd name="connsiteX8" fmla="*/ 978 w 143563"/>
                <a:gd name="connsiteY8" fmla="*/ 105013 h 161490"/>
                <a:gd name="connsiteX9" fmla="*/ 6122 w 143563"/>
                <a:gd name="connsiteY9" fmla="*/ 118386 h 161490"/>
                <a:gd name="connsiteX10" fmla="*/ 9722 w 143563"/>
                <a:gd name="connsiteY10" fmla="*/ 120272 h 161490"/>
                <a:gd name="connsiteX11" fmla="*/ 20095 w 143563"/>
                <a:gd name="connsiteY11" fmla="*/ 125244 h 161490"/>
                <a:gd name="connsiteX12" fmla="*/ 28667 w 143563"/>
                <a:gd name="connsiteY12" fmla="*/ 128159 h 161490"/>
                <a:gd name="connsiteX13" fmla="*/ 31925 w 143563"/>
                <a:gd name="connsiteY13" fmla="*/ 133560 h 161490"/>
                <a:gd name="connsiteX14" fmla="*/ 25495 w 143563"/>
                <a:gd name="connsiteY14" fmla="*/ 146847 h 161490"/>
                <a:gd name="connsiteX15" fmla="*/ 24124 w 143563"/>
                <a:gd name="connsiteY15" fmla="*/ 156620 h 161490"/>
                <a:gd name="connsiteX16" fmla="*/ 37840 w 143563"/>
                <a:gd name="connsiteY16" fmla="*/ 156105 h 161490"/>
                <a:gd name="connsiteX17" fmla="*/ 48813 w 143563"/>
                <a:gd name="connsiteY17" fmla="*/ 155677 h 161490"/>
                <a:gd name="connsiteX18" fmla="*/ 58157 w 143563"/>
                <a:gd name="connsiteY18" fmla="*/ 159706 h 161490"/>
                <a:gd name="connsiteX19" fmla="*/ 59957 w 143563"/>
                <a:gd name="connsiteY19" fmla="*/ 157906 h 161490"/>
                <a:gd name="connsiteX20" fmla="*/ 69301 w 143563"/>
                <a:gd name="connsiteY20" fmla="*/ 160392 h 161490"/>
                <a:gd name="connsiteX21" fmla="*/ 78988 w 143563"/>
                <a:gd name="connsiteY21" fmla="*/ 158934 h 161490"/>
                <a:gd name="connsiteX22" fmla="*/ 88332 w 143563"/>
                <a:gd name="connsiteY22" fmla="*/ 158249 h 161490"/>
                <a:gd name="connsiteX23" fmla="*/ 104791 w 143563"/>
                <a:gd name="connsiteY23" fmla="*/ 154991 h 161490"/>
                <a:gd name="connsiteX24" fmla="*/ 111220 w 143563"/>
                <a:gd name="connsiteY24" fmla="*/ 150362 h 161490"/>
                <a:gd name="connsiteX25" fmla="*/ 117650 w 143563"/>
                <a:gd name="connsiteY25" fmla="*/ 140332 h 161490"/>
                <a:gd name="connsiteX26" fmla="*/ 126651 w 143563"/>
                <a:gd name="connsiteY26" fmla="*/ 133131 h 161490"/>
                <a:gd name="connsiteX27" fmla="*/ 109763 w 143563"/>
                <a:gd name="connsiteY27" fmla="*/ 120615 h 161490"/>
                <a:gd name="connsiteX28" fmla="*/ 104362 w 143563"/>
                <a:gd name="connsiteY28" fmla="*/ 106985 h 161490"/>
                <a:gd name="connsiteX29" fmla="*/ 103334 w 143563"/>
                <a:gd name="connsiteY29" fmla="*/ 98412 h 161490"/>
                <a:gd name="connsiteX30" fmla="*/ 120136 w 143563"/>
                <a:gd name="connsiteY30" fmla="*/ 91983 h 161490"/>
                <a:gd name="connsiteX31" fmla="*/ 133423 w 143563"/>
                <a:gd name="connsiteY31" fmla="*/ 85897 h 161490"/>
                <a:gd name="connsiteX32" fmla="*/ 141996 w 143563"/>
                <a:gd name="connsiteY32" fmla="*/ 85554 h 161490"/>
                <a:gd name="connsiteX33" fmla="*/ 142338 w 143563"/>
                <a:gd name="connsiteY33" fmla="*/ 76638 h 161490"/>
                <a:gd name="connsiteX34" fmla="*/ 138395 w 143563"/>
                <a:gd name="connsiteY34" fmla="*/ 63694 h 161490"/>
                <a:gd name="connsiteX35" fmla="*/ 136252 w 143563"/>
                <a:gd name="connsiteY35" fmla="*/ 55121 h 161490"/>
                <a:gd name="connsiteX36" fmla="*/ 132652 w 143563"/>
                <a:gd name="connsiteY36" fmla="*/ 47235 h 161490"/>
                <a:gd name="connsiteX37" fmla="*/ 131537 w 143563"/>
                <a:gd name="connsiteY37" fmla="*/ 40805 h 161490"/>
                <a:gd name="connsiteX38" fmla="*/ 131880 w 143563"/>
                <a:gd name="connsiteY38" fmla="*/ 23917 h 161490"/>
                <a:gd name="connsiteX39" fmla="*/ 131794 w 143563"/>
                <a:gd name="connsiteY39" fmla="*/ 21946 h 161490"/>
                <a:gd name="connsiteX40" fmla="*/ 130423 w 143563"/>
                <a:gd name="connsiteY40" fmla="*/ 19974 h 161490"/>
                <a:gd name="connsiteX41" fmla="*/ 120907 w 143563"/>
                <a:gd name="connsiteY41" fmla="*/ 14745 h 161490"/>
                <a:gd name="connsiteX42" fmla="*/ 122365 w 143563"/>
                <a:gd name="connsiteY42" fmla="*/ 5401 h 161490"/>
                <a:gd name="connsiteX43" fmla="*/ 108048 w 143563"/>
                <a:gd name="connsiteY43" fmla="*/ 9258 h 161490"/>
                <a:gd name="connsiteX44" fmla="*/ 89875 w 143563"/>
                <a:gd name="connsiteY44" fmla="*/ 19802 h 161490"/>
                <a:gd name="connsiteX45" fmla="*/ 81474 w 143563"/>
                <a:gd name="connsiteY45" fmla="*/ 13545 h 161490"/>
                <a:gd name="connsiteX46" fmla="*/ 75730 w 143563"/>
                <a:gd name="connsiteY46" fmla="*/ 10716 h 161490"/>
                <a:gd name="connsiteX47" fmla="*/ 63815 w 143563"/>
                <a:gd name="connsiteY47" fmla="*/ 4972 h 161490"/>
                <a:gd name="connsiteX48" fmla="*/ 62871 w 143563"/>
                <a:gd name="connsiteY48" fmla="*/ 1286 h 161490"/>
                <a:gd name="connsiteX49" fmla="*/ 56871 w 143563"/>
                <a:gd name="connsiteY49" fmla="*/ 1457 h 161490"/>
                <a:gd name="connsiteX50" fmla="*/ 42126 w 143563"/>
                <a:gd name="connsiteY50" fmla="*/ 0 h 161490"/>
                <a:gd name="connsiteX51" fmla="*/ 44955 w 143563"/>
                <a:gd name="connsiteY51" fmla="*/ 7630 h 161490"/>
                <a:gd name="connsiteX52" fmla="*/ 49241 w 143563"/>
                <a:gd name="connsiteY52" fmla="*/ 21517 h 161490"/>
                <a:gd name="connsiteX53" fmla="*/ 42297 w 143563"/>
                <a:gd name="connsiteY53" fmla="*/ 27946 h 161490"/>
                <a:gd name="connsiteX54" fmla="*/ 30382 w 143563"/>
                <a:gd name="connsiteY54" fmla="*/ 26318 h 161490"/>
                <a:gd name="connsiteX55" fmla="*/ 18209 w 143563"/>
                <a:gd name="connsiteY55" fmla="*/ 28204 h 161490"/>
                <a:gd name="connsiteX56" fmla="*/ 17694 w 143563"/>
                <a:gd name="connsiteY56" fmla="*/ 31547 h 161490"/>
                <a:gd name="connsiteX57" fmla="*/ 18209 w 143563"/>
                <a:gd name="connsiteY57" fmla="*/ 42348 h 16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3563" h="161490">
                  <a:moveTo>
                    <a:pt x="18209" y="42348"/>
                  </a:moveTo>
                  <a:cubicBezTo>
                    <a:pt x="14351" y="48092"/>
                    <a:pt x="9122" y="48520"/>
                    <a:pt x="10065" y="49978"/>
                  </a:cubicBezTo>
                  <a:cubicBezTo>
                    <a:pt x="11008" y="51435"/>
                    <a:pt x="16751" y="56236"/>
                    <a:pt x="15294" y="58550"/>
                  </a:cubicBezTo>
                  <a:cubicBezTo>
                    <a:pt x="13837" y="60951"/>
                    <a:pt x="11951" y="59493"/>
                    <a:pt x="11951" y="63865"/>
                  </a:cubicBezTo>
                  <a:cubicBezTo>
                    <a:pt x="11951" y="68151"/>
                    <a:pt x="5264" y="68151"/>
                    <a:pt x="2864" y="68151"/>
                  </a:cubicBezTo>
                  <a:cubicBezTo>
                    <a:pt x="464" y="68151"/>
                    <a:pt x="3378" y="72438"/>
                    <a:pt x="1921" y="75781"/>
                  </a:cubicBezTo>
                  <a:cubicBezTo>
                    <a:pt x="464" y="79124"/>
                    <a:pt x="464" y="85811"/>
                    <a:pt x="35" y="88725"/>
                  </a:cubicBezTo>
                  <a:cubicBezTo>
                    <a:pt x="-479" y="91640"/>
                    <a:pt x="4836" y="96355"/>
                    <a:pt x="4321" y="98755"/>
                  </a:cubicBezTo>
                  <a:cubicBezTo>
                    <a:pt x="3807" y="101156"/>
                    <a:pt x="35" y="103042"/>
                    <a:pt x="978" y="105013"/>
                  </a:cubicBezTo>
                  <a:cubicBezTo>
                    <a:pt x="1835" y="106814"/>
                    <a:pt x="5350" y="109557"/>
                    <a:pt x="6122" y="118386"/>
                  </a:cubicBezTo>
                  <a:cubicBezTo>
                    <a:pt x="7750" y="118815"/>
                    <a:pt x="9122" y="119501"/>
                    <a:pt x="9722" y="120272"/>
                  </a:cubicBezTo>
                  <a:cubicBezTo>
                    <a:pt x="11865" y="123101"/>
                    <a:pt x="15466" y="125244"/>
                    <a:pt x="20095" y="125244"/>
                  </a:cubicBezTo>
                  <a:cubicBezTo>
                    <a:pt x="24724" y="125244"/>
                    <a:pt x="26524" y="128502"/>
                    <a:pt x="28667" y="128159"/>
                  </a:cubicBezTo>
                  <a:cubicBezTo>
                    <a:pt x="30810" y="127816"/>
                    <a:pt x="36554" y="129616"/>
                    <a:pt x="31925" y="133560"/>
                  </a:cubicBezTo>
                  <a:cubicBezTo>
                    <a:pt x="27296" y="137503"/>
                    <a:pt x="26524" y="142132"/>
                    <a:pt x="25495" y="146847"/>
                  </a:cubicBezTo>
                  <a:cubicBezTo>
                    <a:pt x="24809" y="149847"/>
                    <a:pt x="24809" y="154048"/>
                    <a:pt x="24124" y="156620"/>
                  </a:cubicBezTo>
                  <a:cubicBezTo>
                    <a:pt x="28667" y="157048"/>
                    <a:pt x="35440" y="157391"/>
                    <a:pt x="37840" y="156105"/>
                  </a:cubicBezTo>
                  <a:cubicBezTo>
                    <a:pt x="41697" y="154219"/>
                    <a:pt x="44012" y="154219"/>
                    <a:pt x="48813" y="155677"/>
                  </a:cubicBezTo>
                  <a:cubicBezTo>
                    <a:pt x="51641" y="156534"/>
                    <a:pt x="55499" y="158334"/>
                    <a:pt x="58157" y="159706"/>
                  </a:cubicBezTo>
                  <a:cubicBezTo>
                    <a:pt x="58414" y="158763"/>
                    <a:pt x="58928" y="157991"/>
                    <a:pt x="59957" y="157906"/>
                  </a:cubicBezTo>
                  <a:cubicBezTo>
                    <a:pt x="63214" y="157563"/>
                    <a:pt x="67158" y="163992"/>
                    <a:pt x="69301" y="160392"/>
                  </a:cubicBezTo>
                  <a:cubicBezTo>
                    <a:pt x="71444" y="156791"/>
                    <a:pt x="76502" y="157563"/>
                    <a:pt x="78988" y="158934"/>
                  </a:cubicBezTo>
                  <a:cubicBezTo>
                    <a:pt x="81474" y="160392"/>
                    <a:pt x="85417" y="161077"/>
                    <a:pt x="88332" y="158249"/>
                  </a:cubicBezTo>
                  <a:cubicBezTo>
                    <a:pt x="91161" y="155419"/>
                    <a:pt x="102305" y="153962"/>
                    <a:pt x="104791" y="154991"/>
                  </a:cubicBezTo>
                  <a:cubicBezTo>
                    <a:pt x="107277" y="156105"/>
                    <a:pt x="113792" y="158934"/>
                    <a:pt x="111220" y="150362"/>
                  </a:cubicBezTo>
                  <a:cubicBezTo>
                    <a:pt x="108734" y="141789"/>
                    <a:pt x="116621" y="143589"/>
                    <a:pt x="117650" y="140332"/>
                  </a:cubicBezTo>
                  <a:cubicBezTo>
                    <a:pt x="118764" y="137074"/>
                    <a:pt x="128022" y="135703"/>
                    <a:pt x="126651" y="133131"/>
                  </a:cubicBezTo>
                  <a:cubicBezTo>
                    <a:pt x="125193" y="130645"/>
                    <a:pt x="113364" y="123101"/>
                    <a:pt x="109763" y="120615"/>
                  </a:cubicBezTo>
                  <a:cubicBezTo>
                    <a:pt x="106163" y="118129"/>
                    <a:pt x="106163" y="110242"/>
                    <a:pt x="104362" y="106985"/>
                  </a:cubicBezTo>
                  <a:cubicBezTo>
                    <a:pt x="102562" y="103727"/>
                    <a:pt x="98619" y="99441"/>
                    <a:pt x="103334" y="98412"/>
                  </a:cubicBezTo>
                  <a:cubicBezTo>
                    <a:pt x="107963" y="97384"/>
                    <a:pt x="116278" y="95583"/>
                    <a:pt x="120136" y="91983"/>
                  </a:cubicBezTo>
                  <a:cubicBezTo>
                    <a:pt x="124079" y="88382"/>
                    <a:pt x="131280" y="88040"/>
                    <a:pt x="133423" y="85897"/>
                  </a:cubicBezTo>
                  <a:cubicBezTo>
                    <a:pt x="135566" y="83753"/>
                    <a:pt x="140624" y="87697"/>
                    <a:pt x="141996" y="85554"/>
                  </a:cubicBezTo>
                  <a:cubicBezTo>
                    <a:pt x="143453" y="83411"/>
                    <a:pt x="144482" y="79124"/>
                    <a:pt x="142338" y="76638"/>
                  </a:cubicBezTo>
                  <a:cubicBezTo>
                    <a:pt x="140195" y="74152"/>
                    <a:pt x="138738" y="69866"/>
                    <a:pt x="138395" y="63694"/>
                  </a:cubicBezTo>
                  <a:cubicBezTo>
                    <a:pt x="138052" y="57607"/>
                    <a:pt x="136252" y="57950"/>
                    <a:pt x="136252" y="55121"/>
                  </a:cubicBezTo>
                  <a:cubicBezTo>
                    <a:pt x="136252" y="52206"/>
                    <a:pt x="135223" y="48692"/>
                    <a:pt x="132652" y="47235"/>
                  </a:cubicBezTo>
                  <a:cubicBezTo>
                    <a:pt x="130166" y="45777"/>
                    <a:pt x="129051" y="44748"/>
                    <a:pt x="131537" y="40805"/>
                  </a:cubicBezTo>
                  <a:cubicBezTo>
                    <a:pt x="134023" y="36862"/>
                    <a:pt x="132994" y="26832"/>
                    <a:pt x="131880" y="23917"/>
                  </a:cubicBezTo>
                  <a:cubicBezTo>
                    <a:pt x="131623" y="23317"/>
                    <a:pt x="131709" y="22717"/>
                    <a:pt x="131794" y="21946"/>
                  </a:cubicBezTo>
                  <a:cubicBezTo>
                    <a:pt x="131108" y="21603"/>
                    <a:pt x="130680" y="21003"/>
                    <a:pt x="130423" y="19974"/>
                  </a:cubicBezTo>
                  <a:cubicBezTo>
                    <a:pt x="129737" y="16116"/>
                    <a:pt x="127079" y="14745"/>
                    <a:pt x="120907" y="14745"/>
                  </a:cubicBezTo>
                  <a:cubicBezTo>
                    <a:pt x="114649" y="14745"/>
                    <a:pt x="124765" y="8487"/>
                    <a:pt x="122365" y="5401"/>
                  </a:cubicBezTo>
                  <a:cubicBezTo>
                    <a:pt x="119964" y="2315"/>
                    <a:pt x="113792" y="11144"/>
                    <a:pt x="108048" y="9258"/>
                  </a:cubicBezTo>
                  <a:cubicBezTo>
                    <a:pt x="102305" y="7372"/>
                    <a:pt x="94932" y="15945"/>
                    <a:pt x="89875" y="19802"/>
                  </a:cubicBezTo>
                  <a:cubicBezTo>
                    <a:pt x="84903" y="23660"/>
                    <a:pt x="77702" y="19117"/>
                    <a:pt x="81474" y="13545"/>
                  </a:cubicBezTo>
                  <a:cubicBezTo>
                    <a:pt x="85246" y="8058"/>
                    <a:pt x="81474" y="8487"/>
                    <a:pt x="75730" y="10716"/>
                  </a:cubicBezTo>
                  <a:cubicBezTo>
                    <a:pt x="69987" y="12859"/>
                    <a:pt x="63043" y="10201"/>
                    <a:pt x="63815" y="4972"/>
                  </a:cubicBezTo>
                  <a:cubicBezTo>
                    <a:pt x="63986" y="3686"/>
                    <a:pt x="63557" y="2400"/>
                    <a:pt x="62871" y="1286"/>
                  </a:cubicBezTo>
                  <a:cubicBezTo>
                    <a:pt x="60043" y="1715"/>
                    <a:pt x="57899" y="1800"/>
                    <a:pt x="56871" y="1457"/>
                  </a:cubicBezTo>
                  <a:cubicBezTo>
                    <a:pt x="54299" y="600"/>
                    <a:pt x="48470" y="172"/>
                    <a:pt x="42126" y="0"/>
                  </a:cubicBezTo>
                  <a:cubicBezTo>
                    <a:pt x="44012" y="2743"/>
                    <a:pt x="46069" y="5487"/>
                    <a:pt x="44955" y="7630"/>
                  </a:cubicBezTo>
                  <a:cubicBezTo>
                    <a:pt x="42812" y="11659"/>
                    <a:pt x="46155" y="15516"/>
                    <a:pt x="49241" y="21517"/>
                  </a:cubicBezTo>
                  <a:cubicBezTo>
                    <a:pt x="52327" y="27518"/>
                    <a:pt x="42555" y="24175"/>
                    <a:pt x="42297" y="27946"/>
                  </a:cubicBezTo>
                  <a:cubicBezTo>
                    <a:pt x="42040" y="31804"/>
                    <a:pt x="33211" y="27689"/>
                    <a:pt x="30382" y="26318"/>
                  </a:cubicBezTo>
                  <a:cubicBezTo>
                    <a:pt x="27553" y="24860"/>
                    <a:pt x="17952" y="25803"/>
                    <a:pt x="18209" y="28204"/>
                  </a:cubicBezTo>
                  <a:cubicBezTo>
                    <a:pt x="18295" y="29146"/>
                    <a:pt x="18123" y="30433"/>
                    <a:pt x="17694" y="31547"/>
                  </a:cubicBezTo>
                  <a:cubicBezTo>
                    <a:pt x="19066" y="36005"/>
                    <a:pt x="19580" y="40291"/>
                    <a:pt x="18209" y="4234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4" name="Freeform 183">
              <a:extLst>
                <a:ext uri="{FF2B5EF4-FFF2-40B4-BE49-F238E27FC236}">
                  <a16:creationId xmlns:a16="http://schemas.microsoft.com/office/drawing/2014/main" id="{B012FE30-BE80-D3B0-5B72-4FD32E2EC61B}"/>
                </a:ext>
              </a:extLst>
            </p:cNvPr>
            <p:cNvSpPr/>
            <p:nvPr/>
          </p:nvSpPr>
          <p:spPr>
            <a:xfrm>
              <a:off x="6256820" y="2990484"/>
              <a:ext cx="169106" cy="268117"/>
            </a:xfrm>
            <a:custGeom>
              <a:avLst/>
              <a:gdLst>
                <a:gd name="connsiteX0" fmla="*/ 144275 w 169106"/>
                <a:gd name="connsiteY0" fmla="*/ 225232 h 268117"/>
                <a:gd name="connsiteX1" fmla="*/ 168192 w 169106"/>
                <a:gd name="connsiteY1" fmla="*/ 202258 h 268117"/>
                <a:gd name="connsiteX2" fmla="*/ 163906 w 169106"/>
                <a:gd name="connsiteY2" fmla="*/ 189313 h 268117"/>
                <a:gd name="connsiteX3" fmla="*/ 143332 w 169106"/>
                <a:gd name="connsiteY3" fmla="*/ 173540 h 268117"/>
                <a:gd name="connsiteX4" fmla="*/ 153362 w 169106"/>
                <a:gd name="connsiteY4" fmla="*/ 164453 h 268117"/>
                <a:gd name="connsiteX5" fmla="*/ 144789 w 169106"/>
                <a:gd name="connsiteY5" fmla="*/ 155880 h 268117"/>
                <a:gd name="connsiteX6" fmla="*/ 147190 w 169106"/>
                <a:gd name="connsiteY6" fmla="*/ 147736 h 268117"/>
                <a:gd name="connsiteX7" fmla="*/ 139046 w 169106"/>
                <a:gd name="connsiteY7" fmla="*/ 142421 h 268117"/>
                <a:gd name="connsiteX8" fmla="*/ 142903 w 169106"/>
                <a:gd name="connsiteY8" fmla="*/ 137621 h 268117"/>
                <a:gd name="connsiteX9" fmla="*/ 140503 w 169106"/>
                <a:gd name="connsiteY9" fmla="*/ 125191 h 268117"/>
                <a:gd name="connsiteX10" fmla="*/ 145733 w 169106"/>
                <a:gd name="connsiteY10" fmla="*/ 115589 h 268117"/>
                <a:gd name="connsiteX11" fmla="*/ 130473 w 169106"/>
                <a:gd name="connsiteY11" fmla="*/ 91244 h 268117"/>
                <a:gd name="connsiteX12" fmla="*/ 135274 w 169106"/>
                <a:gd name="connsiteY12" fmla="*/ 81728 h 268117"/>
                <a:gd name="connsiteX13" fmla="*/ 145304 w 169106"/>
                <a:gd name="connsiteY13" fmla="*/ 69727 h 268117"/>
                <a:gd name="connsiteX14" fmla="*/ 133817 w 169106"/>
                <a:gd name="connsiteY14" fmla="*/ 57811 h 268117"/>
                <a:gd name="connsiteX15" fmla="*/ 123787 w 169106"/>
                <a:gd name="connsiteY15" fmla="*/ 52067 h 268117"/>
                <a:gd name="connsiteX16" fmla="*/ 121387 w 169106"/>
                <a:gd name="connsiteY16" fmla="*/ 42980 h 268117"/>
                <a:gd name="connsiteX17" fmla="*/ 123787 w 169106"/>
                <a:gd name="connsiteY17" fmla="*/ 34408 h 268117"/>
                <a:gd name="connsiteX18" fmla="*/ 129959 w 169106"/>
                <a:gd name="connsiteY18" fmla="*/ 29607 h 268117"/>
                <a:gd name="connsiteX19" fmla="*/ 133559 w 169106"/>
                <a:gd name="connsiteY19" fmla="*/ 23692 h 268117"/>
                <a:gd name="connsiteX20" fmla="*/ 133559 w 169106"/>
                <a:gd name="connsiteY20" fmla="*/ 14691 h 268117"/>
                <a:gd name="connsiteX21" fmla="*/ 116672 w 169106"/>
                <a:gd name="connsiteY21" fmla="*/ 3204 h 268117"/>
                <a:gd name="connsiteX22" fmla="*/ 103641 w 169106"/>
                <a:gd name="connsiteY22" fmla="*/ 3204 h 268117"/>
                <a:gd name="connsiteX23" fmla="*/ 87525 w 169106"/>
                <a:gd name="connsiteY23" fmla="*/ 7062 h 268117"/>
                <a:gd name="connsiteX24" fmla="*/ 77581 w 169106"/>
                <a:gd name="connsiteY24" fmla="*/ 17777 h 268117"/>
                <a:gd name="connsiteX25" fmla="*/ 74495 w 169106"/>
                <a:gd name="connsiteY25" fmla="*/ 31579 h 268117"/>
                <a:gd name="connsiteX26" fmla="*/ 67551 w 169106"/>
                <a:gd name="connsiteY26" fmla="*/ 40837 h 268117"/>
                <a:gd name="connsiteX27" fmla="*/ 58293 w 169106"/>
                <a:gd name="connsiteY27" fmla="*/ 38523 h 268117"/>
                <a:gd name="connsiteX28" fmla="*/ 46034 w 169106"/>
                <a:gd name="connsiteY28" fmla="*/ 37751 h 268117"/>
                <a:gd name="connsiteX29" fmla="*/ 28375 w 169106"/>
                <a:gd name="connsiteY29" fmla="*/ 36980 h 268117"/>
                <a:gd name="connsiteX30" fmla="*/ 10716 w 169106"/>
                <a:gd name="connsiteY30" fmla="*/ 23950 h 268117"/>
                <a:gd name="connsiteX31" fmla="*/ 0 w 169106"/>
                <a:gd name="connsiteY31" fmla="*/ 31836 h 268117"/>
                <a:gd name="connsiteX32" fmla="*/ 17659 w 169106"/>
                <a:gd name="connsiteY32" fmla="*/ 44695 h 268117"/>
                <a:gd name="connsiteX33" fmla="*/ 40719 w 169106"/>
                <a:gd name="connsiteY33" fmla="*/ 58497 h 268117"/>
                <a:gd name="connsiteX34" fmla="*/ 41491 w 169106"/>
                <a:gd name="connsiteY34" fmla="*/ 73841 h 268117"/>
                <a:gd name="connsiteX35" fmla="*/ 45348 w 169106"/>
                <a:gd name="connsiteY35" fmla="*/ 88415 h 268117"/>
                <a:gd name="connsiteX36" fmla="*/ 44577 w 169106"/>
                <a:gd name="connsiteY36" fmla="*/ 102216 h 268117"/>
                <a:gd name="connsiteX37" fmla="*/ 47663 w 169106"/>
                <a:gd name="connsiteY37" fmla="*/ 110617 h 268117"/>
                <a:gd name="connsiteX38" fmla="*/ 49978 w 169106"/>
                <a:gd name="connsiteY38" fmla="*/ 118590 h 268117"/>
                <a:gd name="connsiteX39" fmla="*/ 63008 w 169106"/>
                <a:gd name="connsiteY39" fmla="*/ 123905 h 268117"/>
                <a:gd name="connsiteX40" fmla="*/ 68751 w 169106"/>
                <a:gd name="connsiteY40" fmla="*/ 136335 h 268117"/>
                <a:gd name="connsiteX41" fmla="*/ 65923 w 169106"/>
                <a:gd name="connsiteY41" fmla="*/ 142079 h 268117"/>
                <a:gd name="connsiteX42" fmla="*/ 57093 w 169106"/>
                <a:gd name="connsiteY42" fmla="*/ 149280 h 268117"/>
                <a:gd name="connsiteX43" fmla="*/ 40634 w 169106"/>
                <a:gd name="connsiteY43" fmla="*/ 165567 h 268117"/>
                <a:gd name="connsiteX44" fmla="*/ 31032 w 169106"/>
                <a:gd name="connsiteY44" fmla="*/ 172939 h 268117"/>
                <a:gd name="connsiteX45" fmla="*/ 22460 w 169106"/>
                <a:gd name="connsiteY45" fmla="*/ 181769 h 268117"/>
                <a:gd name="connsiteX46" fmla="*/ 11230 w 169106"/>
                <a:gd name="connsiteY46" fmla="*/ 187256 h 268117"/>
                <a:gd name="connsiteX47" fmla="*/ 4029 w 169106"/>
                <a:gd name="connsiteY47" fmla="*/ 197543 h 268117"/>
                <a:gd name="connsiteX48" fmla="*/ 4543 w 169106"/>
                <a:gd name="connsiteY48" fmla="*/ 206887 h 268117"/>
                <a:gd name="connsiteX49" fmla="*/ 6258 w 169106"/>
                <a:gd name="connsiteY49" fmla="*/ 218117 h 268117"/>
                <a:gd name="connsiteX50" fmla="*/ 9087 w 169106"/>
                <a:gd name="connsiteY50" fmla="*/ 236290 h 268117"/>
                <a:gd name="connsiteX51" fmla="*/ 4801 w 169106"/>
                <a:gd name="connsiteY51" fmla="*/ 253007 h 268117"/>
                <a:gd name="connsiteX52" fmla="*/ 19888 w 169106"/>
                <a:gd name="connsiteY52" fmla="*/ 259007 h 268117"/>
                <a:gd name="connsiteX53" fmla="*/ 29661 w 169106"/>
                <a:gd name="connsiteY53" fmla="*/ 264237 h 268117"/>
                <a:gd name="connsiteX54" fmla="*/ 47320 w 169106"/>
                <a:gd name="connsiteY54" fmla="*/ 268094 h 268117"/>
                <a:gd name="connsiteX55" fmla="*/ 97469 w 169106"/>
                <a:gd name="connsiteY55" fmla="*/ 256607 h 268117"/>
                <a:gd name="connsiteX56" fmla="*/ 111957 w 169106"/>
                <a:gd name="connsiteY56" fmla="*/ 254978 h 268117"/>
                <a:gd name="connsiteX57" fmla="*/ 119672 w 169106"/>
                <a:gd name="connsiteY57" fmla="*/ 245120 h 268117"/>
                <a:gd name="connsiteX58" fmla="*/ 144275 w 169106"/>
                <a:gd name="connsiteY58" fmla="*/ 225232 h 26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9106" h="268117">
                  <a:moveTo>
                    <a:pt x="144275" y="225232"/>
                  </a:moveTo>
                  <a:cubicBezTo>
                    <a:pt x="148133" y="216659"/>
                    <a:pt x="165278" y="209973"/>
                    <a:pt x="168192" y="202258"/>
                  </a:cubicBezTo>
                  <a:cubicBezTo>
                    <a:pt x="169650" y="198400"/>
                    <a:pt x="170078" y="196514"/>
                    <a:pt x="163906" y="189313"/>
                  </a:cubicBezTo>
                  <a:cubicBezTo>
                    <a:pt x="157648" y="182112"/>
                    <a:pt x="143847" y="177397"/>
                    <a:pt x="143332" y="173540"/>
                  </a:cubicBezTo>
                  <a:cubicBezTo>
                    <a:pt x="142818" y="169682"/>
                    <a:pt x="153876" y="169253"/>
                    <a:pt x="153362" y="164453"/>
                  </a:cubicBezTo>
                  <a:cubicBezTo>
                    <a:pt x="152848" y="159652"/>
                    <a:pt x="147190" y="159652"/>
                    <a:pt x="144789" y="155880"/>
                  </a:cubicBezTo>
                  <a:cubicBezTo>
                    <a:pt x="142389" y="152023"/>
                    <a:pt x="147618" y="149622"/>
                    <a:pt x="147190" y="147736"/>
                  </a:cubicBezTo>
                  <a:cubicBezTo>
                    <a:pt x="146675" y="145850"/>
                    <a:pt x="139560" y="144822"/>
                    <a:pt x="139046" y="142421"/>
                  </a:cubicBezTo>
                  <a:cubicBezTo>
                    <a:pt x="138617" y="140021"/>
                    <a:pt x="143847" y="140535"/>
                    <a:pt x="142903" y="137621"/>
                  </a:cubicBezTo>
                  <a:cubicBezTo>
                    <a:pt x="141961" y="134706"/>
                    <a:pt x="137160" y="129477"/>
                    <a:pt x="140503" y="125191"/>
                  </a:cubicBezTo>
                  <a:cubicBezTo>
                    <a:pt x="143847" y="120905"/>
                    <a:pt x="151047" y="125191"/>
                    <a:pt x="145733" y="115589"/>
                  </a:cubicBezTo>
                  <a:cubicBezTo>
                    <a:pt x="140503" y="106074"/>
                    <a:pt x="132359" y="94073"/>
                    <a:pt x="130473" y="91244"/>
                  </a:cubicBezTo>
                  <a:cubicBezTo>
                    <a:pt x="128588" y="88329"/>
                    <a:pt x="132359" y="83614"/>
                    <a:pt x="135274" y="81728"/>
                  </a:cubicBezTo>
                  <a:cubicBezTo>
                    <a:pt x="138103" y="79842"/>
                    <a:pt x="145304" y="72641"/>
                    <a:pt x="145304" y="69727"/>
                  </a:cubicBezTo>
                  <a:cubicBezTo>
                    <a:pt x="145304" y="66898"/>
                    <a:pt x="136217" y="59182"/>
                    <a:pt x="133817" y="57811"/>
                  </a:cubicBezTo>
                  <a:cubicBezTo>
                    <a:pt x="131416" y="56354"/>
                    <a:pt x="126187" y="56868"/>
                    <a:pt x="123787" y="52067"/>
                  </a:cubicBezTo>
                  <a:cubicBezTo>
                    <a:pt x="121387" y="47267"/>
                    <a:pt x="118986" y="45895"/>
                    <a:pt x="121387" y="42980"/>
                  </a:cubicBezTo>
                  <a:cubicBezTo>
                    <a:pt x="123787" y="40152"/>
                    <a:pt x="123787" y="37237"/>
                    <a:pt x="123787" y="34408"/>
                  </a:cubicBezTo>
                  <a:cubicBezTo>
                    <a:pt x="123787" y="31493"/>
                    <a:pt x="129016" y="33893"/>
                    <a:pt x="129959" y="29607"/>
                  </a:cubicBezTo>
                  <a:cubicBezTo>
                    <a:pt x="130388" y="27636"/>
                    <a:pt x="131759" y="25493"/>
                    <a:pt x="133559" y="23692"/>
                  </a:cubicBezTo>
                  <a:cubicBezTo>
                    <a:pt x="133559" y="20435"/>
                    <a:pt x="133902" y="16920"/>
                    <a:pt x="133559" y="14691"/>
                  </a:cubicBezTo>
                  <a:cubicBezTo>
                    <a:pt x="132788" y="10062"/>
                    <a:pt x="119758" y="8519"/>
                    <a:pt x="116672" y="3204"/>
                  </a:cubicBezTo>
                  <a:cubicBezTo>
                    <a:pt x="113586" y="-2111"/>
                    <a:pt x="105956" y="118"/>
                    <a:pt x="103641" y="3204"/>
                  </a:cubicBezTo>
                  <a:cubicBezTo>
                    <a:pt x="101327" y="6290"/>
                    <a:pt x="87525" y="2433"/>
                    <a:pt x="87525" y="7062"/>
                  </a:cubicBezTo>
                  <a:cubicBezTo>
                    <a:pt x="87525" y="11691"/>
                    <a:pt x="77581" y="12462"/>
                    <a:pt x="77581" y="17777"/>
                  </a:cubicBezTo>
                  <a:cubicBezTo>
                    <a:pt x="77581" y="23178"/>
                    <a:pt x="82210" y="32350"/>
                    <a:pt x="74495" y="31579"/>
                  </a:cubicBezTo>
                  <a:cubicBezTo>
                    <a:pt x="66780" y="30808"/>
                    <a:pt x="72180" y="34665"/>
                    <a:pt x="67551" y="40837"/>
                  </a:cubicBezTo>
                  <a:cubicBezTo>
                    <a:pt x="62922" y="47009"/>
                    <a:pt x="62922" y="36980"/>
                    <a:pt x="58293" y="38523"/>
                  </a:cubicBezTo>
                  <a:cubicBezTo>
                    <a:pt x="53664" y="40066"/>
                    <a:pt x="48349" y="33893"/>
                    <a:pt x="46034" y="37751"/>
                  </a:cubicBezTo>
                  <a:cubicBezTo>
                    <a:pt x="43720" y="41609"/>
                    <a:pt x="36090" y="38523"/>
                    <a:pt x="28375" y="36980"/>
                  </a:cubicBezTo>
                  <a:cubicBezTo>
                    <a:pt x="20660" y="35437"/>
                    <a:pt x="16888" y="24721"/>
                    <a:pt x="10716" y="23950"/>
                  </a:cubicBezTo>
                  <a:cubicBezTo>
                    <a:pt x="6601" y="23435"/>
                    <a:pt x="2314" y="26693"/>
                    <a:pt x="0" y="31836"/>
                  </a:cubicBezTo>
                  <a:cubicBezTo>
                    <a:pt x="5915" y="35694"/>
                    <a:pt x="9858" y="41180"/>
                    <a:pt x="17659" y="44695"/>
                  </a:cubicBezTo>
                  <a:cubicBezTo>
                    <a:pt x="26060" y="48553"/>
                    <a:pt x="41491" y="53182"/>
                    <a:pt x="40719" y="58497"/>
                  </a:cubicBezTo>
                  <a:cubicBezTo>
                    <a:pt x="39948" y="63812"/>
                    <a:pt x="37633" y="71527"/>
                    <a:pt x="41491" y="73841"/>
                  </a:cubicBezTo>
                  <a:cubicBezTo>
                    <a:pt x="45348" y="76156"/>
                    <a:pt x="40719" y="86100"/>
                    <a:pt x="45348" y="88415"/>
                  </a:cubicBezTo>
                  <a:cubicBezTo>
                    <a:pt x="49978" y="90729"/>
                    <a:pt x="48435" y="102216"/>
                    <a:pt x="44577" y="102216"/>
                  </a:cubicBezTo>
                  <a:cubicBezTo>
                    <a:pt x="40719" y="102216"/>
                    <a:pt x="45348" y="108389"/>
                    <a:pt x="47663" y="110617"/>
                  </a:cubicBezTo>
                  <a:cubicBezTo>
                    <a:pt x="48692" y="111646"/>
                    <a:pt x="49549" y="114818"/>
                    <a:pt x="49978" y="118590"/>
                  </a:cubicBezTo>
                  <a:cubicBezTo>
                    <a:pt x="54693" y="119704"/>
                    <a:pt x="58893" y="122105"/>
                    <a:pt x="63008" y="123905"/>
                  </a:cubicBezTo>
                  <a:cubicBezTo>
                    <a:pt x="69437" y="126734"/>
                    <a:pt x="68494" y="131277"/>
                    <a:pt x="68751" y="136335"/>
                  </a:cubicBezTo>
                  <a:cubicBezTo>
                    <a:pt x="69009" y="141393"/>
                    <a:pt x="69180" y="144222"/>
                    <a:pt x="65923" y="142079"/>
                  </a:cubicBezTo>
                  <a:cubicBezTo>
                    <a:pt x="62579" y="139936"/>
                    <a:pt x="58979" y="142079"/>
                    <a:pt x="57093" y="149280"/>
                  </a:cubicBezTo>
                  <a:cubicBezTo>
                    <a:pt x="55207" y="156480"/>
                    <a:pt x="46120" y="165053"/>
                    <a:pt x="40634" y="165567"/>
                  </a:cubicBezTo>
                  <a:cubicBezTo>
                    <a:pt x="35147" y="166082"/>
                    <a:pt x="35576" y="171825"/>
                    <a:pt x="31032" y="172939"/>
                  </a:cubicBezTo>
                  <a:cubicBezTo>
                    <a:pt x="26489" y="174140"/>
                    <a:pt x="22203" y="176797"/>
                    <a:pt x="22460" y="181769"/>
                  </a:cubicBezTo>
                  <a:cubicBezTo>
                    <a:pt x="22717" y="186741"/>
                    <a:pt x="15773" y="187256"/>
                    <a:pt x="11230" y="187256"/>
                  </a:cubicBezTo>
                  <a:cubicBezTo>
                    <a:pt x="6687" y="187256"/>
                    <a:pt x="7629" y="195400"/>
                    <a:pt x="4029" y="197543"/>
                  </a:cubicBezTo>
                  <a:cubicBezTo>
                    <a:pt x="429" y="199686"/>
                    <a:pt x="1200" y="202515"/>
                    <a:pt x="4543" y="206887"/>
                  </a:cubicBezTo>
                  <a:cubicBezTo>
                    <a:pt x="7887" y="211173"/>
                    <a:pt x="5058" y="215030"/>
                    <a:pt x="6258" y="218117"/>
                  </a:cubicBezTo>
                  <a:cubicBezTo>
                    <a:pt x="7458" y="221203"/>
                    <a:pt x="12687" y="228404"/>
                    <a:pt x="9087" y="236290"/>
                  </a:cubicBezTo>
                  <a:cubicBezTo>
                    <a:pt x="5486" y="244177"/>
                    <a:pt x="1714" y="253950"/>
                    <a:pt x="4801" y="253007"/>
                  </a:cubicBezTo>
                  <a:cubicBezTo>
                    <a:pt x="7887" y="252064"/>
                    <a:pt x="15087" y="259436"/>
                    <a:pt x="19888" y="259007"/>
                  </a:cubicBezTo>
                  <a:cubicBezTo>
                    <a:pt x="24689" y="258493"/>
                    <a:pt x="25203" y="265694"/>
                    <a:pt x="29661" y="264237"/>
                  </a:cubicBezTo>
                  <a:cubicBezTo>
                    <a:pt x="34204" y="262779"/>
                    <a:pt x="34204" y="268523"/>
                    <a:pt x="47320" y="268094"/>
                  </a:cubicBezTo>
                  <a:cubicBezTo>
                    <a:pt x="60436" y="267666"/>
                    <a:pt x="87011" y="256607"/>
                    <a:pt x="97469" y="256607"/>
                  </a:cubicBezTo>
                  <a:cubicBezTo>
                    <a:pt x="103470" y="256607"/>
                    <a:pt x="108185" y="255921"/>
                    <a:pt x="111957" y="254978"/>
                  </a:cubicBezTo>
                  <a:cubicBezTo>
                    <a:pt x="114186" y="251549"/>
                    <a:pt x="116929" y="247863"/>
                    <a:pt x="119672" y="245120"/>
                  </a:cubicBezTo>
                  <a:cubicBezTo>
                    <a:pt x="126101" y="238605"/>
                    <a:pt x="140418" y="233804"/>
                    <a:pt x="144275" y="22523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5" name="Freeform 184">
              <a:extLst>
                <a:ext uri="{FF2B5EF4-FFF2-40B4-BE49-F238E27FC236}">
                  <a16:creationId xmlns:a16="http://schemas.microsoft.com/office/drawing/2014/main" id="{31646274-FEF4-4608-BCFC-D10572983D5F}"/>
                </a:ext>
              </a:extLst>
            </p:cNvPr>
            <p:cNvSpPr/>
            <p:nvPr/>
          </p:nvSpPr>
          <p:spPr>
            <a:xfrm>
              <a:off x="6474218" y="3836403"/>
              <a:ext cx="340242" cy="272824"/>
            </a:xfrm>
            <a:custGeom>
              <a:avLst/>
              <a:gdLst>
                <a:gd name="connsiteX0" fmla="*/ 203426 w 340242"/>
                <a:gd name="connsiteY0" fmla="*/ 57140 h 272824"/>
                <a:gd name="connsiteX1" fmla="*/ 174708 w 340242"/>
                <a:gd name="connsiteY1" fmla="*/ 53969 h 272824"/>
                <a:gd name="connsiteX2" fmla="*/ 155591 w 340242"/>
                <a:gd name="connsiteY2" fmla="*/ 47539 h 272824"/>
                <a:gd name="connsiteX3" fmla="*/ 116672 w 340242"/>
                <a:gd name="connsiteY3" fmla="*/ 18821 h 272824"/>
                <a:gd name="connsiteX4" fmla="*/ 84782 w 340242"/>
                <a:gd name="connsiteY4" fmla="*/ 305 h 272824"/>
                <a:gd name="connsiteX5" fmla="*/ 71409 w 340242"/>
                <a:gd name="connsiteY5" fmla="*/ 305 h 272824"/>
                <a:gd name="connsiteX6" fmla="*/ 54778 w 340242"/>
                <a:gd name="connsiteY6" fmla="*/ 5362 h 272824"/>
                <a:gd name="connsiteX7" fmla="*/ 38833 w 340242"/>
                <a:gd name="connsiteY7" fmla="*/ 15564 h 272824"/>
                <a:gd name="connsiteX8" fmla="*/ 50921 w 340242"/>
                <a:gd name="connsiteY8" fmla="*/ 29537 h 272824"/>
                <a:gd name="connsiteX9" fmla="*/ 41320 w 340242"/>
                <a:gd name="connsiteY9" fmla="*/ 37166 h 272824"/>
                <a:gd name="connsiteX10" fmla="*/ 31118 w 340242"/>
                <a:gd name="connsiteY10" fmla="*/ 41624 h 272824"/>
                <a:gd name="connsiteX11" fmla="*/ 18345 w 340242"/>
                <a:gd name="connsiteY11" fmla="*/ 51225 h 272824"/>
                <a:gd name="connsiteX12" fmla="*/ 2315 w 340242"/>
                <a:gd name="connsiteY12" fmla="*/ 44110 h 272824"/>
                <a:gd name="connsiteX13" fmla="*/ 600 w 340242"/>
                <a:gd name="connsiteY13" fmla="*/ 48739 h 272824"/>
                <a:gd name="connsiteX14" fmla="*/ 0 w 340242"/>
                <a:gd name="connsiteY14" fmla="*/ 53111 h 272824"/>
                <a:gd name="connsiteX15" fmla="*/ 2743 w 340242"/>
                <a:gd name="connsiteY15" fmla="*/ 71542 h 272824"/>
                <a:gd name="connsiteX16" fmla="*/ 15859 w 340242"/>
                <a:gd name="connsiteY16" fmla="*/ 87573 h 272824"/>
                <a:gd name="connsiteX17" fmla="*/ 39262 w 340242"/>
                <a:gd name="connsiteY17" fmla="*/ 123920 h 272824"/>
                <a:gd name="connsiteX18" fmla="*/ 51692 w 340242"/>
                <a:gd name="connsiteY18" fmla="*/ 141837 h 272824"/>
                <a:gd name="connsiteX19" fmla="*/ 66266 w 340242"/>
                <a:gd name="connsiteY19" fmla="*/ 160010 h 272824"/>
                <a:gd name="connsiteX20" fmla="*/ 70295 w 340242"/>
                <a:gd name="connsiteY20" fmla="*/ 177927 h 272824"/>
                <a:gd name="connsiteX21" fmla="*/ 83411 w 340242"/>
                <a:gd name="connsiteY21" fmla="*/ 205187 h 272824"/>
                <a:gd name="connsiteX22" fmla="*/ 102013 w 340242"/>
                <a:gd name="connsiteY22" fmla="*/ 226447 h 272824"/>
                <a:gd name="connsiteX23" fmla="*/ 116843 w 340242"/>
                <a:gd name="connsiteY23" fmla="*/ 251050 h 272824"/>
                <a:gd name="connsiteX24" fmla="*/ 122330 w 340242"/>
                <a:gd name="connsiteY24" fmla="*/ 263481 h 272824"/>
                <a:gd name="connsiteX25" fmla="*/ 127645 w 340242"/>
                <a:gd name="connsiteY25" fmla="*/ 272825 h 272824"/>
                <a:gd name="connsiteX26" fmla="*/ 135103 w 340242"/>
                <a:gd name="connsiteY26" fmla="*/ 268710 h 272824"/>
                <a:gd name="connsiteX27" fmla="*/ 134674 w 340242"/>
                <a:gd name="connsiteY27" fmla="*/ 259966 h 272824"/>
                <a:gd name="connsiteX28" fmla="*/ 141618 w 340242"/>
                <a:gd name="connsiteY28" fmla="*/ 253965 h 272824"/>
                <a:gd name="connsiteX29" fmla="*/ 153619 w 340242"/>
                <a:gd name="connsiteY29" fmla="*/ 255765 h 272824"/>
                <a:gd name="connsiteX30" fmla="*/ 173507 w 340242"/>
                <a:gd name="connsiteY30" fmla="*/ 257651 h 272824"/>
                <a:gd name="connsiteX31" fmla="*/ 196139 w 340242"/>
                <a:gd name="connsiteY31" fmla="*/ 261337 h 272824"/>
                <a:gd name="connsiteX32" fmla="*/ 207197 w 340242"/>
                <a:gd name="connsiteY32" fmla="*/ 257137 h 272824"/>
                <a:gd name="connsiteX33" fmla="*/ 232143 w 340242"/>
                <a:gd name="connsiteY33" fmla="*/ 235448 h 272824"/>
                <a:gd name="connsiteX34" fmla="*/ 264033 w 340242"/>
                <a:gd name="connsiteY34" fmla="*/ 233562 h 272824"/>
                <a:gd name="connsiteX35" fmla="*/ 329184 w 340242"/>
                <a:gd name="connsiteY35" fmla="*/ 212303 h 272824"/>
                <a:gd name="connsiteX36" fmla="*/ 340243 w 340242"/>
                <a:gd name="connsiteY36" fmla="*/ 178527 h 272824"/>
                <a:gd name="connsiteX37" fmla="*/ 331927 w 340242"/>
                <a:gd name="connsiteY37" fmla="*/ 166954 h 272824"/>
                <a:gd name="connsiteX38" fmla="*/ 291294 w 340242"/>
                <a:gd name="connsiteY38" fmla="*/ 162325 h 272824"/>
                <a:gd name="connsiteX39" fmla="*/ 279121 w 340242"/>
                <a:gd name="connsiteY39" fmla="*/ 145009 h 272824"/>
                <a:gd name="connsiteX40" fmla="*/ 272434 w 340242"/>
                <a:gd name="connsiteY40" fmla="*/ 134636 h 272824"/>
                <a:gd name="connsiteX41" fmla="*/ 258890 w 340242"/>
                <a:gd name="connsiteY41" fmla="*/ 125292 h 272824"/>
                <a:gd name="connsiteX42" fmla="*/ 250231 w 340242"/>
                <a:gd name="connsiteY42" fmla="*/ 107890 h 272824"/>
                <a:gd name="connsiteX43" fmla="*/ 243030 w 340242"/>
                <a:gd name="connsiteY43" fmla="*/ 90487 h 272824"/>
                <a:gd name="connsiteX44" fmla="*/ 226571 w 340242"/>
                <a:gd name="connsiteY44" fmla="*/ 71371 h 272824"/>
                <a:gd name="connsiteX45" fmla="*/ 224514 w 340242"/>
                <a:gd name="connsiteY45" fmla="*/ 64513 h 272824"/>
                <a:gd name="connsiteX46" fmla="*/ 211655 w 340242"/>
                <a:gd name="connsiteY46" fmla="*/ 63827 h 272824"/>
                <a:gd name="connsiteX47" fmla="*/ 203426 w 340242"/>
                <a:gd name="connsiteY47" fmla="*/ 57140 h 27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0242" h="272824">
                  <a:moveTo>
                    <a:pt x="203426" y="57140"/>
                  </a:moveTo>
                  <a:cubicBezTo>
                    <a:pt x="203426" y="57140"/>
                    <a:pt x="178565" y="53969"/>
                    <a:pt x="174708" y="53969"/>
                  </a:cubicBezTo>
                  <a:cubicBezTo>
                    <a:pt x="170850" y="53969"/>
                    <a:pt x="161335" y="52683"/>
                    <a:pt x="155591" y="47539"/>
                  </a:cubicBezTo>
                  <a:cubicBezTo>
                    <a:pt x="149847" y="42396"/>
                    <a:pt x="121730" y="21393"/>
                    <a:pt x="116672" y="18821"/>
                  </a:cubicBezTo>
                  <a:cubicBezTo>
                    <a:pt x="111528" y="16250"/>
                    <a:pt x="90526" y="905"/>
                    <a:pt x="84782" y="305"/>
                  </a:cubicBezTo>
                  <a:cubicBezTo>
                    <a:pt x="79038" y="-381"/>
                    <a:pt x="78438" y="305"/>
                    <a:pt x="71409" y="305"/>
                  </a:cubicBezTo>
                  <a:cubicBezTo>
                    <a:pt x="64380" y="305"/>
                    <a:pt x="67551" y="4762"/>
                    <a:pt x="54778" y="5362"/>
                  </a:cubicBezTo>
                  <a:cubicBezTo>
                    <a:pt x="42005" y="6048"/>
                    <a:pt x="34976" y="14364"/>
                    <a:pt x="38833" y="15564"/>
                  </a:cubicBezTo>
                  <a:cubicBezTo>
                    <a:pt x="42691" y="16850"/>
                    <a:pt x="54778" y="27651"/>
                    <a:pt x="50921" y="29537"/>
                  </a:cubicBezTo>
                  <a:cubicBezTo>
                    <a:pt x="47063" y="31423"/>
                    <a:pt x="46463" y="37166"/>
                    <a:pt x="41320" y="37166"/>
                  </a:cubicBezTo>
                  <a:cubicBezTo>
                    <a:pt x="36262" y="37166"/>
                    <a:pt x="31118" y="37767"/>
                    <a:pt x="31118" y="41624"/>
                  </a:cubicBezTo>
                  <a:cubicBezTo>
                    <a:pt x="31118" y="45482"/>
                    <a:pt x="24089" y="51826"/>
                    <a:pt x="18345" y="51225"/>
                  </a:cubicBezTo>
                  <a:cubicBezTo>
                    <a:pt x="15088" y="50882"/>
                    <a:pt x="7887" y="47196"/>
                    <a:pt x="2315" y="44110"/>
                  </a:cubicBezTo>
                  <a:lnTo>
                    <a:pt x="600" y="48739"/>
                  </a:lnTo>
                  <a:lnTo>
                    <a:pt x="0" y="53111"/>
                  </a:lnTo>
                  <a:cubicBezTo>
                    <a:pt x="1114" y="56455"/>
                    <a:pt x="-600" y="70428"/>
                    <a:pt x="2743" y="71542"/>
                  </a:cubicBezTo>
                  <a:cubicBezTo>
                    <a:pt x="6344" y="72742"/>
                    <a:pt x="8230" y="79172"/>
                    <a:pt x="15859" y="87573"/>
                  </a:cubicBezTo>
                  <a:cubicBezTo>
                    <a:pt x="23489" y="95888"/>
                    <a:pt x="39091" y="118434"/>
                    <a:pt x="39262" y="123920"/>
                  </a:cubicBezTo>
                  <a:cubicBezTo>
                    <a:pt x="39519" y="129407"/>
                    <a:pt x="42091" y="135407"/>
                    <a:pt x="51692" y="141837"/>
                  </a:cubicBezTo>
                  <a:cubicBezTo>
                    <a:pt x="61293" y="148352"/>
                    <a:pt x="61293" y="156153"/>
                    <a:pt x="66266" y="160010"/>
                  </a:cubicBezTo>
                  <a:cubicBezTo>
                    <a:pt x="71323" y="163868"/>
                    <a:pt x="70123" y="168412"/>
                    <a:pt x="70295" y="177927"/>
                  </a:cubicBezTo>
                  <a:cubicBezTo>
                    <a:pt x="70552" y="187443"/>
                    <a:pt x="74838" y="199873"/>
                    <a:pt x="83411" y="205187"/>
                  </a:cubicBezTo>
                  <a:cubicBezTo>
                    <a:pt x="91983" y="210417"/>
                    <a:pt x="97984" y="216160"/>
                    <a:pt x="102013" y="226447"/>
                  </a:cubicBezTo>
                  <a:cubicBezTo>
                    <a:pt x="106042" y="236734"/>
                    <a:pt x="111357" y="245564"/>
                    <a:pt x="116843" y="251050"/>
                  </a:cubicBezTo>
                  <a:cubicBezTo>
                    <a:pt x="122330" y="256537"/>
                    <a:pt x="119244" y="259366"/>
                    <a:pt x="122330" y="263481"/>
                  </a:cubicBezTo>
                  <a:cubicBezTo>
                    <a:pt x="123958" y="265538"/>
                    <a:pt x="126101" y="269139"/>
                    <a:pt x="127645" y="272825"/>
                  </a:cubicBezTo>
                  <a:cubicBezTo>
                    <a:pt x="131931" y="270767"/>
                    <a:pt x="134846" y="269224"/>
                    <a:pt x="135103" y="268710"/>
                  </a:cubicBezTo>
                  <a:cubicBezTo>
                    <a:pt x="136046" y="266824"/>
                    <a:pt x="133217" y="261766"/>
                    <a:pt x="134674" y="259966"/>
                  </a:cubicBezTo>
                  <a:cubicBezTo>
                    <a:pt x="136046" y="258080"/>
                    <a:pt x="138789" y="254908"/>
                    <a:pt x="141618" y="253965"/>
                  </a:cubicBezTo>
                  <a:cubicBezTo>
                    <a:pt x="144361" y="253022"/>
                    <a:pt x="147618" y="256708"/>
                    <a:pt x="153619" y="255765"/>
                  </a:cubicBezTo>
                  <a:cubicBezTo>
                    <a:pt x="159620" y="254908"/>
                    <a:pt x="172050" y="256280"/>
                    <a:pt x="173507" y="257651"/>
                  </a:cubicBezTo>
                  <a:cubicBezTo>
                    <a:pt x="174879" y="259023"/>
                    <a:pt x="192024" y="258080"/>
                    <a:pt x="196139" y="261337"/>
                  </a:cubicBezTo>
                  <a:cubicBezTo>
                    <a:pt x="200254" y="264595"/>
                    <a:pt x="204454" y="263652"/>
                    <a:pt x="207197" y="257137"/>
                  </a:cubicBezTo>
                  <a:cubicBezTo>
                    <a:pt x="209940" y="250707"/>
                    <a:pt x="229314" y="236820"/>
                    <a:pt x="232143" y="235448"/>
                  </a:cubicBezTo>
                  <a:cubicBezTo>
                    <a:pt x="234886" y="234077"/>
                    <a:pt x="255718" y="235448"/>
                    <a:pt x="264033" y="233562"/>
                  </a:cubicBezTo>
                  <a:cubicBezTo>
                    <a:pt x="272349" y="231762"/>
                    <a:pt x="326869" y="214189"/>
                    <a:pt x="329184" y="212303"/>
                  </a:cubicBezTo>
                  <a:cubicBezTo>
                    <a:pt x="331499" y="210417"/>
                    <a:pt x="340243" y="181785"/>
                    <a:pt x="340243" y="178527"/>
                  </a:cubicBezTo>
                  <a:cubicBezTo>
                    <a:pt x="340243" y="175270"/>
                    <a:pt x="336128" y="166526"/>
                    <a:pt x="331927" y="166954"/>
                  </a:cubicBezTo>
                  <a:cubicBezTo>
                    <a:pt x="327727" y="167383"/>
                    <a:pt x="293608" y="163697"/>
                    <a:pt x="291294" y="162325"/>
                  </a:cubicBezTo>
                  <a:cubicBezTo>
                    <a:pt x="289408" y="161210"/>
                    <a:pt x="280321" y="154353"/>
                    <a:pt x="279121" y="145009"/>
                  </a:cubicBezTo>
                  <a:cubicBezTo>
                    <a:pt x="276463" y="142951"/>
                    <a:pt x="273291" y="138493"/>
                    <a:pt x="272434" y="134636"/>
                  </a:cubicBezTo>
                  <a:cubicBezTo>
                    <a:pt x="268491" y="135150"/>
                    <a:pt x="262319" y="134207"/>
                    <a:pt x="258890" y="125292"/>
                  </a:cubicBezTo>
                  <a:cubicBezTo>
                    <a:pt x="255718" y="123149"/>
                    <a:pt x="247317" y="111147"/>
                    <a:pt x="250231" y="107890"/>
                  </a:cubicBezTo>
                  <a:cubicBezTo>
                    <a:pt x="253832" y="103861"/>
                    <a:pt x="248345" y="95202"/>
                    <a:pt x="243030" y="90487"/>
                  </a:cubicBezTo>
                  <a:cubicBezTo>
                    <a:pt x="237801" y="85687"/>
                    <a:pt x="227000" y="76857"/>
                    <a:pt x="226571" y="71371"/>
                  </a:cubicBezTo>
                  <a:cubicBezTo>
                    <a:pt x="226486" y="69828"/>
                    <a:pt x="225628" y="67342"/>
                    <a:pt x="224514" y="64513"/>
                  </a:cubicBezTo>
                  <a:lnTo>
                    <a:pt x="211655" y="63827"/>
                  </a:lnTo>
                  <a:lnTo>
                    <a:pt x="203426" y="57140"/>
                  </a:ln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6" name="Freeform 185">
              <a:extLst>
                <a:ext uri="{FF2B5EF4-FFF2-40B4-BE49-F238E27FC236}">
                  <a16:creationId xmlns:a16="http://schemas.microsoft.com/office/drawing/2014/main" id="{C8A164A2-E71F-EE7F-47E1-BE2A92604DFF}"/>
                </a:ext>
              </a:extLst>
            </p:cNvPr>
            <p:cNvSpPr/>
            <p:nvPr/>
          </p:nvSpPr>
          <p:spPr>
            <a:xfrm>
              <a:off x="6753853" y="3961780"/>
              <a:ext cx="129230" cy="144789"/>
            </a:xfrm>
            <a:custGeom>
              <a:avLst/>
              <a:gdLst>
                <a:gd name="connsiteX0" fmla="*/ 64637 w 129230"/>
                <a:gd name="connsiteY0" fmla="*/ 3086 h 144789"/>
                <a:gd name="connsiteX1" fmla="*/ 64637 w 129230"/>
                <a:gd name="connsiteY1" fmla="*/ 15345 h 144789"/>
                <a:gd name="connsiteX2" fmla="*/ 54435 w 129230"/>
                <a:gd name="connsiteY2" fmla="*/ 28289 h 144789"/>
                <a:gd name="connsiteX3" fmla="*/ 48949 w 129230"/>
                <a:gd name="connsiteY3" fmla="*/ 41920 h 144789"/>
                <a:gd name="connsiteX4" fmla="*/ 52292 w 129230"/>
                <a:gd name="connsiteY4" fmla="*/ 41920 h 144789"/>
                <a:gd name="connsiteX5" fmla="*/ 60608 w 129230"/>
                <a:gd name="connsiteY5" fmla="*/ 53493 h 144789"/>
                <a:gd name="connsiteX6" fmla="*/ 49549 w 129230"/>
                <a:gd name="connsiteY6" fmla="*/ 87268 h 144789"/>
                <a:gd name="connsiteX7" fmla="*/ 0 w 129230"/>
                <a:gd name="connsiteY7" fmla="*/ 103984 h 144789"/>
                <a:gd name="connsiteX8" fmla="*/ 19802 w 129230"/>
                <a:gd name="connsiteY8" fmla="*/ 144790 h 144789"/>
                <a:gd name="connsiteX9" fmla="*/ 23917 w 129230"/>
                <a:gd name="connsiteY9" fmla="*/ 142818 h 144789"/>
                <a:gd name="connsiteX10" fmla="*/ 50235 w 129230"/>
                <a:gd name="connsiteY10" fmla="*/ 138274 h 144789"/>
                <a:gd name="connsiteX11" fmla="*/ 56493 w 129230"/>
                <a:gd name="connsiteY11" fmla="*/ 125587 h 144789"/>
                <a:gd name="connsiteX12" fmla="*/ 74152 w 129230"/>
                <a:gd name="connsiteY12" fmla="*/ 122758 h 144789"/>
                <a:gd name="connsiteX13" fmla="*/ 84696 w 129230"/>
                <a:gd name="connsiteY13" fmla="*/ 108014 h 144789"/>
                <a:gd name="connsiteX14" fmla="*/ 94983 w 129230"/>
                <a:gd name="connsiteY14" fmla="*/ 102699 h 144789"/>
                <a:gd name="connsiteX15" fmla="*/ 100470 w 129230"/>
                <a:gd name="connsiteY15" fmla="*/ 80924 h 144789"/>
                <a:gd name="connsiteX16" fmla="*/ 113586 w 129230"/>
                <a:gd name="connsiteY16" fmla="*/ 71838 h 144789"/>
                <a:gd name="connsiteX17" fmla="*/ 126959 w 129230"/>
                <a:gd name="connsiteY17" fmla="*/ 52978 h 144789"/>
                <a:gd name="connsiteX18" fmla="*/ 125759 w 129230"/>
                <a:gd name="connsiteY18" fmla="*/ 44148 h 144789"/>
                <a:gd name="connsiteX19" fmla="*/ 112128 w 129230"/>
                <a:gd name="connsiteY19" fmla="*/ 27175 h 144789"/>
                <a:gd name="connsiteX20" fmla="*/ 85125 w 129230"/>
                <a:gd name="connsiteY20" fmla="*/ 17145 h 144789"/>
                <a:gd name="connsiteX21" fmla="*/ 76381 w 129230"/>
                <a:gd name="connsiteY21" fmla="*/ 0 h 144789"/>
                <a:gd name="connsiteX22" fmla="*/ 70723 w 129230"/>
                <a:gd name="connsiteY22" fmla="*/ 3258 h 144789"/>
                <a:gd name="connsiteX23" fmla="*/ 64637 w 129230"/>
                <a:gd name="connsiteY23" fmla="*/ 3258 h 14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9230" h="144789">
                  <a:moveTo>
                    <a:pt x="64637" y="3086"/>
                  </a:moveTo>
                  <a:lnTo>
                    <a:pt x="64637" y="15345"/>
                  </a:lnTo>
                  <a:lnTo>
                    <a:pt x="54435" y="28289"/>
                  </a:lnTo>
                  <a:lnTo>
                    <a:pt x="48949" y="41920"/>
                  </a:lnTo>
                  <a:cubicBezTo>
                    <a:pt x="50492" y="42005"/>
                    <a:pt x="51692" y="42005"/>
                    <a:pt x="52292" y="41920"/>
                  </a:cubicBezTo>
                  <a:cubicBezTo>
                    <a:pt x="56493" y="41491"/>
                    <a:pt x="60608" y="50235"/>
                    <a:pt x="60608" y="53493"/>
                  </a:cubicBezTo>
                  <a:cubicBezTo>
                    <a:pt x="60608" y="56750"/>
                    <a:pt x="51864" y="85382"/>
                    <a:pt x="49549" y="87268"/>
                  </a:cubicBezTo>
                  <a:cubicBezTo>
                    <a:pt x="47920" y="88640"/>
                    <a:pt x="19117" y="98069"/>
                    <a:pt x="0" y="103984"/>
                  </a:cubicBezTo>
                  <a:cubicBezTo>
                    <a:pt x="4115" y="112557"/>
                    <a:pt x="12344" y="129616"/>
                    <a:pt x="19802" y="144790"/>
                  </a:cubicBezTo>
                  <a:cubicBezTo>
                    <a:pt x="21089" y="144275"/>
                    <a:pt x="22374" y="143675"/>
                    <a:pt x="23917" y="142818"/>
                  </a:cubicBezTo>
                  <a:cubicBezTo>
                    <a:pt x="33004" y="137589"/>
                    <a:pt x="43291" y="140160"/>
                    <a:pt x="50235" y="138274"/>
                  </a:cubicBezTo>
                  <a:cubicBezTo>
                    <a:pt x="57179" y="136389"/>
                    <a:pt x="50492" y="130645"/>
                    <a:pt x="56493" y="125587"/>
                  </a:cubicBezTo>
                  <a:cubicBezTo>
                    <a:pt x="62494" y="120615"/>
                    <a:pt x="71066" y="124387"/>
                    <a:pt x="74152" y="122758"/>
                  </a:cubicBezTo>
                  <a:cubicBezTo>
                    <a:pt x="77238" y="121129"/>
                    <a:pt x="79467" y="110157"/>
                    <a:pt x="84696" y="108014"/>
                  </a:cubicBezTo>
                  <a:cubicBezTo>
                    <a:pt x="89926" y="105870"/>
                    <a:pt x="95669" y="107242"/>
                    <a:pt x="94983" y="102699"/>
                  </a:cubicBezTo>
                  <a:cubicBezTo>
                    <a:pt x="94298" y="98155"/>
                    <a:pt x="95498" y="81868"/>
                    <a:pt x="100470" y="80924"/>
                  </a:cubicBezTo>
                  <a:cubicBezTo>
                    <a:pt x="105527" y="79982"/>
                    <a:pt x="113414" y="74666"/>
                    <a:pt x="113586" y="71838"/>
                  </a:cubicBezTo>
                  <a:cubicBezTo>
                    <a:pt x="113843" y="68923"/>
                    <a:pt x="123873" y="58207"/>
                    <a:pt x="126959" y="52978"/>
                  </a:cubicBezTo>
                  <a:cubicBezTo>
                    <a:pt x="130045" y="47749"/>
                    <a:pt x="130302" y="44834"/>
                    <a:pt x="125759" y="44148"/>
                  </a:cubicBezTo>
                  <a:cubicBezTo>
                    <a:pt x="121215" y="43463"/>
                    <a:pt x="114014" y="30775"/>
                    <a:pt x="112128" y="27175"/>
                  </a:cubicBezTo>
                  <a:cubicBezTo>
                    <a:pt x="110242" y="23574"/>
                    <a:pt x="96355" y="25975"/>
                    <a:pt x="85125" y="17145"/>
                  </a:cubicBezTo>
                  <a:cubicBezTo>
                    <a:pt x="80582" y="13545"/>
                    <a:pt x="78010" y="6772"/>
                    <a:pt x="76381" y="0"/>
                  </a:cubicBezTo>
                  <a:lnTo>
                    <a:pt x="70723" y="3258"/>
                  </a:lnTo>
                  <a:lnTo>
                    <a:pt x="64637" y="3258"/>
                  </a:ln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7" name="Freeform 186">
              <a:extLst>
                <a:ext uri="{FF2B5EF4-FFF2-40B4-BE49-F238E27FC236}">
                  <a16:creationId xmlns:a16="http://schemas.microsoft.com/office/drawing/2014/main" id="{CB31382E-8DFC-E9E1-E416-E52509EFF579}"/>
                </a:ext>
              </a:extLst>
            </p:cNvPr>
            <p:cNvSpPr/>
            <p:nvPr/>
          </p:nvSpPr>
          <p:spPr>
            <a:xfrm>
              <a:off x="6733193" y="3945917"/>
              <a:ext cx="16587" cy="25577"/>
            </a:xfrm>
            <a:custGeom>
              <a:avLst/>
              <a:gdLst>
                <a:gd name="connsiteX0" fmla="*/ 13459 w 16587"/>
                <a:gd name="connsiteY0" fmla="*/ 25465 h 25577"/>
                <a:gd name="connsiteX1" fmla="*/ 13802 w 16587"/>
                <a:gd name="connsiteY1" fmla="*/ 21007 h 25577"/>
                <a:gd name="connsiteX2" fmla="*/ 11916 w 16587"/>
                <a:gd name="connsiteY2" fmla="*/ 176 h 25577"/>
                <a:gd name="connsiteX3" fmla="*/ 1200 w 16587"/>
                <a:gd name="connsiteY3" fmla="*/ 15949 h 25577"/>
                <a:gd name="connsiteX4" fmla="*/ 0 w 16587"/>
                <a:gd name="connsiteY4" fmla="*/ 16207 h 25577"/>
                <a:gd name="connsiteX5" fmla="*/ 13459 w 16587"/>
                <a:gd name="connsiteY5" fmla="*/ 25465 h 2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87" h="25577">
                  <a:moveTo>
                    <a:pt x="13459" y="25465"/>
                  </a:moveTo>
                  <a:cubicBezTo>
                    <a:pt x="13030" y="23750"/>
                    <a:pt x="13116" y="22207"/>
                    <a:pt x="13802" y="21007"/>
                  </a:cubicBezTo>
                  <a:cubicBezTo>
                    <a:pt x="16888" y="15778"/>
                    <a:pt x="18774" y="2148"/>
                    <a:pt x="11916" y="176"/>
                  </a:cubicBezTo>
                  <a:cubicBezTo>
                    <a:pt x="4972" y="-1710"/>
                    <a:pt x="1200" y="12092"/>
                    <a:pt x="1200" y="15949"/>
                  </a:cubicBezTo>
                  <a:cubicBezTo>
                    <a:pt x="1200" y="16635"/>
                    <a:pt x="772" y="16635"/>
                    <a:pt x="0" y="16207"/>
                  </a:cubicBezTo>
                  <a:cubicBezTo>
                    <a:pt x="3343" y="25036"/>
                    <a:pt x="9516" y="25979"/>
                    <a:pt x="13459" y="2546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8" name="Freeform 187">
              <a:extLst>
                <a:ext uri="{FF2B5EF4-FFF2-40B4-BE49-F238E27FC236}">
                  <a16:creationId xmlns:a16="http://schemas.microsoft.com/office/drawing/2014/main" id="{56D1066F-5B50-5620-0596-DD8E292FAAE9}"/>
                </a:ext>
              </a:extLst>
            </p:cNvPr>
            <p:cNvSpPr/>
            <p:nvPr/>
          </p:nvSpPr>
          <p:spPr>
            <a:xfrm>
              <a:off x="6753339" y="3941546"/>
              <a:ext cx="76981" cy="62154"/>
            </a:xfrm>
            <a:custGeom>
              <a:avLst/>
              <a:gdLst>
                <a:gd name="connsiteX0" fmla="*/ 12173 w 76981"/>
                <a:gd name="connsiteY0" fmla="*/ 57525 h 62154"/>
                <a:gd name="connsiteX1" fmla="*/ 49549 w 76981"/>
                <a:gd name="connsiteY1" fmla="*/ 62154 h 62154"/>
                <a:gd name="connsiteX2" fmla="*/ 55036 w 76981"/>
                <a:gd name="connsiteY2" fmla="*/ 48524 h 62154"/>
                <a:gd name="connsiteX3" fmla="*/ 65237 w 76981"/>
                <a:gd name="connsiteY3" fmla="*/ 35580 h 62154"/>
                <a:gd name="connsiteX4" fmla="*/ 65237 w 76981"/>
                <a:gd name="connsiteY4" fmla="*/ 23321 h 62154"/>
                <a:gd name="connsiteX5" fmla="*/ 71323 w 76981"/>
                <a:gd name="connsiteY5" fmla="*/ 23321 h 62154"/>
                <a:gd name="connsiteX6" fmla="*/ 76981 w 76981"/>
                <a:gd name="connsiteY6" fmla="*/ 20063 h 62154"/>
                <a:gd name="connsiteX7" fmla="*/ 72524 w 76981"/>
                <a:gd name="connsiteY7" fmla="*/ 4 h 62154"/>
                <a:gd name="connsiteX8" fmla="*/ 53150 w 76981"/>
                <a:gd name="connsiteY8" fmla="*/ 21778 h 62154"/>
                <a:gd name="connsiteX9" fmla="*/ 22546 w 76981"/>
                <a:gd name="connsiteY9" fmla="*/ 36094 h 62154"/>
                <a:gd name="connsiteX10" fmla="*/ 3429 w 76981"/>
                <a:gd name="connsiteY10" fmla="*/ 41066 h 62154"/>
                <a:gd name="connsiteX11" fmla="*/ 0 w 76981"/>
                <a:gd name="connsiteY11" fmla="*/ 40123 h 62154"/>
                <a:gd name="connsiteX12" fmla="*/ 12173 w 76981"/>
                <a:gd name="connsiteY12" fmla="*/ 57525 h 6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81" h="62154">
                  <a:moveTo>
                    <a:pt x="12173" y="57525"/>
                  </a:moveTo>
                  <a:cubicBezTo>
                    <a:pt x="14145" y="58726"/>
                    <a:pt x="39862" y="61640"/>
                    <a:pt x="49549" y="62154"/>
                  </a:cubicBezTo>
                  <a:lnTo>
                    <a:pt x="55036" y="48524"/>
                  </a:lnTo>
                  <a:lnTo>
                    <a:pt x="65237" y="35580"/>
                  </a:lnTo>
                  <a:lnTo>
                    <a:pt x="65237" y="23321"/>
                  </a:lnTo>
                  <a:lnTo>
                    <a:pt x="71323" y="23321"/>
                  </a:lnTo>
                  <a:lnTo>
                    <a:pt x="76981" y="20063"/>
                  </a:lnTo>
                  <a:cubicBezTo>
                    <a:pt x="74581" y="10119"/>
                    <a:pt x="74238" y="89"/>
                    <a:pt x="72524" y="4"/>
                  </a:cubicBezTo>
                  <a:cubicBezTo>
                    <a:pt x="69694" y="-253"/>
                    <a:pt x="57950" y="12434"/>
                    <a:pt x="53150" y="21778"/>
                  </a:cubicBezTo>
                  <a:cubicBezTo>
                    <a:pt x="48349" y="31122"/>
                    <a:pt x="34547" y="38237"/>
                    <a:pt x="22546" y="36094"/>
                  </a:cubicBezTo>
                  <a:cubicBezTo>
                    <a:pt x="10544" y="33951"/>
                    <a:pt x="6515" y="38923"/>
                    <a:pt x="3429" y="41066"/>
                  </a:cubicBezTo>
                  <a:cubicBezTo>
                    <a:pt x="2657" y="41666"/>
                    <a:pt x="1372" y="41152"/>
                    <a:pt x="0" y="40123"/>
                  </a:cubicBezTo>
                  <a:cubicBezTo>
                    <a:pt x="1200" y="49553"/>
                    <a:pt x="10287" y="56411"/>
                    <a:pt x="12173" y="5752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9" name="Freeform 188">
              <a:extLst>
                <a:ext uri="{FF2B5EF4-FFF2-40B4-BE49-F238E27FC236}">
                  <a16:creationId xmlns:a16="http://schemas.microsoft.com/office/drawing/2014/main" id="{B173CA17-3758-81BB-E363-74389359F51E}"/>
                </a:ext>
              </a:extLst>
            </p:cNvPr>
            <p:cNvSpPr/>
            <p:nvPr/>
          </p:nvSpPr>
          <p:spPr>
            <a:xfrm>
              <a:off x="7517320" y="4272105"/>
              <a:ext cx="312203" cy="95276"/>
            </a:xfrm>
            <a:custGeom>
              <a:avLst/>
              <a:gdLst>
                <a:gd name="connsiteX0" fmla="*/ 56579 w 312203"/>
                <a:gd name="connsiteY0" fmla="*/ 34633 h 95276"/>
                <a:gd name="connsiteX1" fmla="*/ 44149 w 312203"/>
                <a:gd name="connsiteY1" fmla="*/ 17659 h 95276"/>
                <a:gd name="connsiteX2" fmla="*/ 36262 w 312203"/>
                <a:gd name="connsiteY2" fmla="*/ 9773 h 95276"/>
                <a:gd name="connsiteX3" fmla="*/ 35062 w 312203"/>
                <a:gd name="connsiteY3" fmla="*/ 7458 h 95276"/>
                <a:gd name="connsiteX4" fmla="*/ 30090 w 312203"/>
                <a:gd name="connsiteY4" fmla="*/ 13973 h 95276"/>
                <a:gd name="connsiteX5" fmla="*/ 17317 w 312203"/>
                <a:gd name="connsiteY5" fmla="*/ 12344 h 95276"/>
                <a:gd name="connsiteX6" fmla="*/ 9344 w 312203"/>
                <a:gd name="connsiteY6" fmla="*/ 2829 h 95276"/>
                <a:gd name="connsiteX7" fmla="*/ 0 w 312203"/>
                <a:gd name="connsiteY7" fmla="*/ 2229 h 95276"/>
                <a:gd name="connsiteX8" fmla="*/ 4458 w 312203"/>
                <a:gd name="connsiteY8" fmla="*/ 27003 h 95276"/>
                <a:gd name="connsiteX9" fmla="*/ 20917 w 312203"/>
                <a:gd name="connsiteY9" fmla="*/ 58036 h 95276"/>
                <a:gd name="connsiteX10" fmla="*/ 36433 w 312203"/>
                <a:gd name="connsiteY10" fmla="*/ 72866 h 95276"/>
                <a:gd name="connsiteX11" fmla="*/ 67466 w 312203"/>
                <a:gd name="connsiteY11" fmla="*/ 88640 h 95276"/>
                <a:gd name="connsiteX12" fmla="*/ 56750 w 312203"/>
                <a:gd name="connsiteY12" fmla="*/ 65665 h 95276"/>
                <a:gd name="connsiteX13" fmla="*/ 56579 w 312203"/>
                <a:gd name="connsiteY13" fmla="*/ 34633 h 95276"/>
                <a:gd name="connsiteX14" fmla="*/ 301066 w 312203"/>
                <a:gd name="connsiteY14" fmla="*/ 16288 h 95276"/>
                <a:gd name="connsiteX15" fmla="*/ 286750 w 312203"/>
                <a:gd name="connsiteY15" fmla="*/ 12430 h 95276"/>
                <a:gd name="connsiteX16" fmla="*/ 271920 w 312203"/>
                <a:gd name="connsiteY16" fmla="*/ 0 h 95276"/>
                <a:gd name="connsiteX17" fmla="*/ 258975 w 312203"/>
                <a:gd name="connsiteY17" fmla="*/ 16288 h 95276"/>
                <a:gd name="connsiteX18" fmla="*/ 250403 w 312203"/>
                <a:gd name="connsiteY18" fmla="*/ 27260 h 95276"/>
                <a:gd name="connsiteX19" fmla="*/ 246888 w 312203"/>
                <a:gd name="connsiteY19" fmla="*/ 31718 h 95276"/>
                <a:gd name="connsiteX20" fmla="*/ 247060 w 312203"/>
                <a:gd name="connsiteY20" fmla="*/ 41148 h 95276"/>
                <a:gd name="connsiteX21" fmla="*/ 236516 w 312203"/>
                <a:gd name="connsiteY21" fmla="*/ 45006 h 95276"/>
                <a:gd name="connsiteX22" fmla="*/ 227771 w 312203"/>
                <a:gd name="connsiteY22" fmla="*/ 33604 h 95276"/>
                <a:gd name="connsiteX23" fmla="*/ 227429 w 312203"/>
                <a:gd name="connsiteY23" fmla="*/ 33519 h 95276"/>
                <a:gd name="connsiteX24" fmla="*/ 213112 w 312203"/>
                <a:gd name="connsiteY24" fmla="*/ 55978 h 95276"/>
                <a:gd name="connsiteX25" fmla="*/ 189709 w 312203"/>
                <a:gd name="connsiteY25" fmla="*/ 63179 h 95276"/>
                <a:gd name="connsiteX26" fmla="*/ 179165 w 312203"/>
                <a:gd name="connsiteY26" fmla="*/ 83753 h 95276"/>
                <a:gd name="connsiteX27" fmla="*/ 155163 w 312203"/>
                <a:gd name="connsiteY27" fmla="*/ 77667 h 95276"/>
                <a:gd name="connsiteX28" fmla="*/ 159963 w 312203"/>
                <a:gd name="connsiteY28" fmla="*/ 88039 h 95276"/>
                <a:gd name="connsiteX29" fmla="*/ 173336 w 312203"/>
                <a:gd name="connsiteY29" fmla="*/ 94726 h 95276"/>
                <a:gd name="connsiteX30" fmla="*/ 194338 w 312203"/>
                <a:gd name="connsiteY30" fmla="*/ 92840 h 95276"/>
                <a:gd name="connsiteX31" fmla="*/ 210626 w 312203"/>
                <a:gd name="connsiteY31" fmla="*/ 86154 h 95276"/>
                <a:gd name="connsiteX32" fmla="*/ 225886 w 312203"/>
                <a:gd name="connsiteY32" fmla="*/ 89068 h 95276"/>
                <a:gd name="connsiteX33" fmla="*/ 240202 w 312203"/>
                <a:gd name="connsiteY33" fmla="*/ 79467 h 95276"/>
                <a:gd name="connsiteX34" fmla="*/ 245002 w 312203"/>
                <a:gd name="connsiteY34" fmla="*/ 64208 h 95276"/>
                <a:gd name="connsiteX35" fmla="*/ 254518 w 312203"/>
                <a:gd name="connsiteY35" fmla="*/ 49892 h 95276"/>
                <a:gd name="connsiteX36" fmla="*/ 279378 w 312203"/>
                <a:gd name="connsiteY36" fmla="*/ 39348 h 95276"/>
                <a:gd name="connsiteX37" fmla="*/ 287008 w 312203"/>
                <a:gd name="connsiteY37" fmla="*/ 41919 h 95276"/>
                <a:gd name="connsiteX38" fmla="*/ 297037 w 312203"/>
                <a:gd name="connsiteY38" fmla="*/ 32147 h 95276"/>
                <a:gd name="connsiteX39" fmla="*/ 311868 w 312203"/>
                <a:gd name="connsiteY39" fmla="*/ 25889 h 95276"/>
                <a:gd name="connsiteX40" fmla="*/ 301066 w 312203"/>
                <a:gd name="connsiteY40" fmla="*/ 16288 h 9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2203" h="95276">
                  <a:moveTo>
                    <a:pt x="56579" y="34633"/>
                  </a:moveTo>
                  <a:cubicBezTo>
                    <a:pt x="56836" y="23917"/>
                    <a:pt x="46549" y="25117"/>
                    <a:pt x="44149" y="17659"/>
                  </a:cubicBezTo>
                  <a:cubicBezTo>
                    <a:pt x="41748" y="10287"/>
                    <a:pt x="37719" y="14573"/>
                    <a:pt x="36262" y="9773"/>
                  </a:cubicBezTo>
                  <a:cubicBezTo>
                    <a:pt x="36090" y="9087"/>
                    <a:pt x="35576" y="8230"/>
                    <a:pt x="35062" y="7458"/>
                  </a:cubicBezTo>
                  <a:cubicBezTo>
                    <a:pt x="29661" y="9173"/>
                    <a:pt x="31633" y="13716"/>
                    <a:pt x="30090" y="13973"/>
                  </a:cubicBezTo>
                  <a:cubicBezTo>
                    <a:pt x="28118" y="14402"/>
                    <a:pt x="17317" y="15602"/>
                    <a:pt x="17317" y="12344"/>
                  </a:cubicBezTo>
                  <a:cubicBezTo>
                    <a:pt x="17317" y="9173"/>
                    <a:pt x="15774" y="4029"/>
                    <a:pt x="9344" y="2829"/>
                  </a:cubicBezTo>
                  <a:cubicBezTo>
                    <a:pt x="6087" y="2229"/>
                    <a:pt x="2829" y="2057"/>
                    <a:pt x="0" y="2229"/>
                  </a:cubicBezTo>
                  <a:cubicBezTo>
                    <a:pt x="3858" y="10716"/>
                    <a:pt x="4286" y="19717"/>
                    <a:pt x="4458" y="27003"/>
                  </a:cubicBezTo>
                  <a:cubicBezTo>
                    <a:pt x="4715" y="36604"/>
                    <a:pt x="18774" y="51864"/>
                    <a:pt x="20917" y="58036"/>
                  </a:cubicBezTo>
                  <a:cubicBezTo>
                    <a:pt x="23060" y="64208"/>
                    <a:pt x="27089" y="66180"/>
                    <a:pt x="36433" y="72866"/>
                  </a:cubicBezTo>
                  <a:cubicBezTo>
                    <a:pt x="45777" y="79553"/>
                    <a:pt x="63951" y="90268"/>
                    <a:pt x="67466" y="88640"/>
                  </a:cubicBezTo>
                  <a:cubicBezTo>
                    <a:pt x="71066" y="86925"/>
                    <a:pt x="61980" y="71237"/>
                    <a:pt x="56750" y="65665"/>
                  </a:cubicBezTo>
                  <a:cubicBezTo>
                    <a:pt x="51521" y="60265"/>
                    <a:pt x="56321" y="45434"/>
                    <a:pt x="56579" y="34633"/>
                  </a:cubicBezTo>
                  <a:close/>
                  <a:moveTo>
                    <a:pt x="301066" y="16288"/>
                  </a:moveTo>
                  <a:cubicBezTo>
                    <a:pt x="296780" y="17231"/>
                    <a:pt x="286750" y="16716"/>
                    <a:pt x="286750" y="12430"/>
                  </a:cubicBezTo>
                  <a:cubicBezTo>
                    <a:pt x="286750" y="8144"/>
                    <a:pt x="277663" y="0"/>
                    <a:pt x="271920" y="0"/>
                  </a:cubicBezTo>
                  <a:cubicBezTo>
                    <a:pt x="266176" y="0"/>
                    <a:pt x="259490" y="11487"/>
                    <a:pt x="258975" y="16288"/>
                  </a:cubicBezTo>
                  <a:cubicBezTo>
                    <a:pt x="258547" y="21088"/>
                    <a:pt x="249374" y="20574"/>
                    <a:pt x="250403" y="27260"/>
                  </a:cubicBezTo>
                  <a:cubicBezTo>
                    <a:pt x="250746" y="29918"/>
                    <a:pt x="249117" y="31032"/>
                    <a:pt x="246888" y="31718"/>
                  </a:cubicBezTo>
                  <a:cubicBezTo>
                    <a:pt x="248346" y="37462"/>
                    <a:pt x="249203" y="41662"/>
                    <a:pt x="247060" y="41148"/>
                  </a:cubicBezTo>
                  <a:cubicBezTo>
                    <a:pt x="243202" y="40205"/>
                    <a:pt x="242259" y="45006"/>
                    <a:pt x="236516" y="45006"/>
                  </a:cubicBezTo>
                  <a:cubicBezTo>
                    <a:pt x="234543" y="45006"/>
                    <a:pt x="231286" y="40033"/>
                    <a:pt x="227771" y="33604"/>
                  </a:cubicBezTo>
                  <a:cubicBezTo>
                    <a:pt x="227686" y="33604"/>
                    <a:pt x="227514" y="33519"/>
                    <a:pt x="227429" y="33519"/>
                  </a:cubicBezTo>
                  <a:cubicBezTo>
                    <a:pt x="223571" y="33519"/>
                    <a:pt x="214998" y="46892"/>
                    <a:pt x="213112" y="55978"/>
                  </a:cubicBezTo>
                  <a:cubicBezTo>
                    <a:pt x="211227" y="65065"/>
                    <a:pt x="202568" y="62236"/>
                    <a:pt x="189709" y="63179"/>
                  </a:cubicBezTo>
                  <a:cubicBezTo>
                    <a:pt x="176765" y="64122"/>
                    <a:pt x="182080" y="77495"/>
                    <a:pt x="179165" y="83753"/>
                  </a:cubicBezTo>
                  <a:cubicBezTo>
                    <a:pt x="176508" y="89411"/>
                    <a:pt x="162363" y="79124"/>
                    <a:pt x="155163" y="77667"/>
                  </a:cubicBezTo>
                  <a:cubicBezTo>
                    <a:pt x="156362" y="82810"/>
                    <a:pt x="158077" y="88039"/>
                    <a:pt x="159963" y="88039"/>
                  </a:cubicBezTo>
                  <a:cubicBezTo>
                    <a:pt x="163820" y="88039"/>
                    <a:pt x="169564" y="97641"/>
                    <a:pt x="173336" y="94726"/>
                  </a:cubicBezTo>
                  <a:cubicBezTo>
                    <a:pt x="177193" y="91897"/>
                    <a:pt x="188595" y="94726"/>
                    <a:pt x="194338" y="92840"/>
                  </a:cubicBezTo>
                  <a:cubicBezTo>
                    <a:pt x="200082" y="90954"/>
                    <a:pt x="201025" y="86154"/>
                    <a:pt x="210626" y="86154"/>
                  </a:cubicBezTo>
                  <a:cubicBezTo>
                    <a:pt x="220142" y="86154"/>
                    <a:pt x="216370" y="93783"/>
                    <a:pt x="225886" y="89068"/>
                  </a:cubicBezTo>
                  <a:cubicBezTo>
                    <a:pt x="235487" y="84268"/>
                    <a:pt x="241230" y="88125"/>
                    <a:pt x="240202" y="79467"/>
                  </a:cubicBezTo>
                  <a:cubicBezTo>
                    <a:pt x="239259" y="70894"/>
                    <a:pt x="245945" y="70894"/>
                    <a:pt x="245002" y="64208"/>
                  </a:cubicBezTo>
                  <a:cubicBezTo>
                    <a:pt x="244059" y="57521"/>
                    <a:pt x="255546" y="62322"/>
                    <a:pt x="254518" y="49892"/>
                  </a:cubicBezTo>
                  <a:cubicBezTo>
                    <a:pt x="253575" y="37462"/>
                    <a:pt x="271748" y="39348"/>
                    <a:pt x="279378" y="39348"/>
                  </a:cubicBezTo>
                  <a:cubicBezTo>
                    <a:pt x="281178" y="39348"/>
                    <a:pt x="283921" y="40376"/>
                    <a:pt x="287008" y="41919"/>
                  </a:cubicBezTo>
                  <a:cubicBezTo>
                    <a:pt x="292665" y="39176"/>
                    <a:pt x="300809" y="35490"/>
                    <a:pt x="297037" y="32147"/>
                  </a:cubicBezTo>
                  <a:cubicBezTo>
                    <a:pt x="292751" y="28375"/>
                    <a:pt x="309896" y="31633"/>
                    <a:pt x="311868" y="25889"/>
                  </a:cubicBezTo>
                  <a:cubicBezTo>
                    <a:pt x="314011" y="20060"/>
                    <a:pt x="305352" y="15259"/>
                    <a:pt x="301066" y="1628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0" name="Freeform 189">
              <a:extLst>
                <a:ext uri="{FF2B5EF4-FFF2-40B4-BE49-F238E27FC236}">
                  <a16:creationId xmlns:a16="http://schemas.microsoft.com/office/drawing/2014/main" id="{E0EF959F-D554-81C8-E16B-77866010468B}"/>
                </a:ext>
              </a:extLst>
            </p:cNvPr>
            <p:cNvSpPr/>
            <p:nvPr/>
          </p:nvSpPr>
          <p:spPr>
            <a:xfrm>
              <a:off x="7745091" y="4303737"/>
              <a:ext cx="20579" cy="13287"/>
            </a:xfrm>
            <a:custGeom>
              <a:avLst/>
              <a:gdLst>
                <a:gd name="connsiteX0" fmla="*/ 8744 w 20579"/>
                <a:gd name="connsiteY0" fmla="*/ 13287 h 13287"/>
                <a:gd name="connsiteX1" fmla="*/ 19288 w 20579"/>
                <a:gd name="connsiteY1" fmla="*/ 9430 h 13287"/>
                <a:gd name="connsiteX2" fmla="*/ 19117 w 20579"/>
                <a:gd name="connsiteY2" fmla="*/ 0 h 13287"/>
                <a:gd name="connsiteX3" fmla="*/ 11144 w 20579"/>
                <a:gd name="connsiteY3" fmla="*/ 3686 h 13287"/>
                <a:gd name="connsiteX4" fmla="*/ 0 w 20579"/>
                <a:gd name="connsiteY4" fmla="*/ 1800 h 13287"/>
                <a:gd name="connsiteX5" fmla="*/ 8744 w 20579"/>
                <a:gd name="connsiteY5" fmla="*/ 13287 h 1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79" h="13287">
                  <a:moveTo>
                    <a:pt x="8744" y="13287"/>
                  </a:moveTo>
                  <a:cubicBezTo>
                    <a:pt x="14488" y="13287"/>
                    <a:pt x="15430" y="8487"/>
                    <a:pt x="19288" y="9430"/>
                  </a:cubicBezTo>
                  <a:cubicBezTo>
                    <a:pt x="21431" y="9944"/>
                    <a:pt x="20574" y="5829"/>
                    <a:pt x="19117" y="0"/>
                  </a:cubicBezTo>
                  <a:cubicBezTo>
                    <a:pt x="15688" y="1114"/>
                    <a:pt x="11144" y="1029"/>
                    <a:pt x="11144" y="3686"/>
                  </a:cubicBezTo>
                  <a:cubicBezTo>
                    <a:pt x="11144" y="7887"/>
                    <a:pt x="3944" y="2143"/>
                    <a:pt x="0" y="1800"/>
                  </a:cubicBezTo>
                  <a:cubicBezTo>
                    <a:pt x="3515" y="8315"/>
                    <a:pt x="6772" y="13287"/>
                    <a:pt x="8744" y="1328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1" name="Freeform 190">
              <a:extLst>
                <a:ext uri="{FF2B5EF4-FFF2-40B4-BE49-F238E27FC236}">
                  <a16:creationId xmlns:a16="http://schemas.microsoft.com/office/drawing/2014/main" id="{B438D157-CBB2-7F6C-1F50-A526098332F7}"/>
                </a:ext>
              </a:extLst>
            </p:cNvPr>
            <p:cNvSpPr/>
            <p:nvPr/>
          </p:nvSpPr>
          <p:spPr>
            <a:xfrm>
              <a:off x="6541427" y="3738533"/>
              <a:ext cx="158076" cy="153810"/>
            </a:xfrm>
            <a:custGeom>
              <a:avLst/>
              <a:gdLst>
                <a:gd name="connsiteX0" fmla="*/ 132960 w 158076"/>
                <a:gd name="connsiteY0" fmla="*/ 139580 h 153810"/>
                <a:gd name="connsiteX1" fmla="*/ 140332 w 158076"/>
                <a:gd name="connsiteY1" fmla="*/ 133665 h 153810"/>
                <a:gd name="connsiteX2" fmla="*/ 151047 w 158076"/>
                <a:gd name="connsiteY2" fmla="*/ 139666 h 153810"/>
                <a:gd name="connsiteX3" fmla="*/ 158077 w 158076"/>
                <a:gd name="connsiteY3" fmla="*/ 135894 h 153810"/>
                <a:gd name="connsiteX4" fmla="*/ 148990 w 158076"/>
                <a:gd name="connsiteY4" fmla="*/ 123207 h 153810"/>
                <a:gd name="connsiteX5" fmla="*/ 143247 w 158076"/>
                <a:gd name="connsiteY5" fmla="*/ 112319 h 153810"/>
                <a:gd name="connsiteX6" fmla="*/ 144532 w 158076"/>
                <a:gd name="connsiteY6" fmla="*/ 101432 h 153810"/>
                <a:gd name="connsiteX7" fmla="*/ 136903 w 158076"/>
                <a:gd name="connsiteY7" fmla="*/ 91831 h 153810"/>
                <a:gd name="connsiteX8" fmla="*/ 118986 w 158076"/>
                <a:gd name="connsiteY8" fmla="*/ 79744 h 153810"/>
                <a:gd name="connsiteX9" fmla="*/ 111357 w 158076"/>
                <a:gd name="connsiteY9" fmla="*/ 70829 h 153810"/>
                <a:gd name="connsiteX10" fmla="*/ 109471 w 158076"/>
                <a:gd name="connsiteY10" fmla="*/ 56170 h 153810"/>
                <a:gd name="connsiteX11" fmla="*/ 115815 w 158076"/>
                <a:gd name="connsiteY11" fmla="*/ 43397 h 153810"/>
                <a:gd name="connsiteX12" fmla="*/ 117701 w 158076"/>
                <a:gd name="connsiteY12" fmla="*/ 33795 h 153810"/>
                <a:gd name="connsiteX13" fmla="*/ 111357 w 158076"/>
                <a:gd name="connsiteY13" fmla="*/ 28052 h 153810"/>
                <a:gd name="connsiteX14" fmla="*/ 102441 w 158076"/>
                <a:gd name="connsiteY14" fmla="*/ 18451 h 153810"/>
                <a:gd name="connsiteX15" fmla="*/ 96698 w 158076"/>
                <a:gd name="connsiteY15" fmla="*/ 5677 h 153810"/>
                <a:gd name="connsiteX16" fmla="*/ 79639 w 158076"/>
                <a:gd name="connsiteY16" fmla="*/ 3020 h 153810"/>
                <a:gd name="connsiteX17" fmla="*/ 65322 w 158076"/>
                <a:gd name="connsiteY17" fmla="*/ 105 h 153810"/>
                <a:gd name="connsiteX18" fmla="*/ 58122 w 158076"/>
                <a:gd name="connsiteY18" fmla="*/ 5592 h 153810"/>
                <a:gd name="connsiteX19" fmla="*/ 58465 w 158076"/>
                <a:gd name="connsiteY19" fmla="*/ 5677 h 153810"/>
                <a:gd name="connsiteX20" fmla="*/ 48863 w 158076"/>
                <a:gd name="connsiteY20" fmla="*/ 12707 h 153810"/>
                <a:gd name="connsiteX21" fmla="*/ 38662 w 158076"/>
                <a:gd name="connsiteY21" fmla="*/ 20337 h 153810"/>
                <a:gd name="connsiteX22" fmla="*/ 39948 w 158076"/>
                <a:gd name="connsiteY22" fmla="*/ 33710 h 153810"/>
                <a:gd name="connsiteX23" fmla="*/ 38662 w 158076"/>
                <a:gd name="connsiteY23" fmla="*/ 46483 h 153810"/>
                <a:gd name="connsiteX24" fmla="*/ 34804 w 158076"/>
                <a:gd name="connsiteY24" fmla="*/ 56084 h 153810"/>
                <a:gd name="connsiteX25" fmla="*/ 0 w 158076"/>
                <a:gd name="connsiteY25" fmla="*/ 74429 h 153810"/>
                <a:gd name="connsiteX26" fmla="*/ 1286 w 158076"/>
                <a:gd name="connsiteY26" fmla="*/ 82316 h 153810"/>
                <a:gd name="connsiteX27" fmla="*/ 5058 w 158076"/>
                <a:gd name="connsiteY27" fmla="*/ 98175 h 153810"/>
                <a:gd name="connsiteX28" fmla="*/ 17574 w 158076"/>
                <a:gd name="connsiteY28" fmla="*/ 98175 h 153810"/>
                <a:gd name="connsiteX29" fmla="*/ 49463 w 158076"/>
                <a:gd name="connsiteY29" fmla="*/ 116691 h 153810"/>
                <a:gd name="connsiteX30" fmla="*/ 88382 w 158076"/>
                <a:gd name="connsiteY30" fmla="*/ 145409 h 153810"/>
                <a:gd name="connsiteX31" fmla="*/ 107499 w 158076"/>
                <a:gd name="connsiteY31" fmla="*/ 151839 h 153810"/>
                <a:gd name="connsiteX32" fmla="*/ 126273 w 158076"/>
                <a:gd name="connsiteY32" fmla="*/ 153810 h 153810"/>
                <a:gd name="connsiteX33" fmla="*/ 132960 w 158076"/>
                <a:gd name="connsiteY33" fmla="*/ 139580 h 15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8076" h="153810">
                  <a:moveTo>
                    <a:pt x="132960" y="139580"/>
                  </a:moveTo>
                  <a:cubicBezTo>
                    <a:pt x="135017" y="137437"/>
                    <a:pt x="135360" y="134351"/>
                    <a:pt x="140332" y="133665"/>
                  </a:cubicBezTo>
                  <a:cubicBezTo>
                    <a:pt x="144275" y="133065"/>
                    <a:pt x="146676" y="135637"/>
                    <a:pt x="151047" y="139666"/>
                  </a:cubicBezTo>
                  <a:cubicBezTo>
                    <a:pt x="152676" y="138037"/>
                    <a:pt x="155419" y="136665"/>
                    <a:pt x="158077" y="135894"/>
                  </a:cubicBezTo>
                  <a:cubicBezTo>
                    <a:pt x="153791" y="131436"/>
                    <a:pt x="148562" y="126293"/>
                    <a:pt x="148990" y="123207"/>
                  </a:cubicBezTo>
                  <a:cubicBezTo>
                    <a:pt x="149590" y="118063"/>
                    <a:pt x="143847" y="115577"/>
                    <a:pt x="143247" y="112319"/>
                  </a:cubicBezTo>
                  <a:cubicBezTo>
                    <a:pt x="142647" y="109148"/>
                    <a:pt x="147104" y="104004"/>
                    <a:pt x="144532" y="101432"/>
                  </a:cubicBezTo>
                  <a:cubicBezTo>
                    <a:pt x="141961" y="98861"/>
                    <a:pt x="141361" y="92517"/>
                    <a:pt x="136903" y="91831"/>
                  </a:cubicBezTo>
                  <a:cubicBezTo>
                    <a:pt x="132445" y="91145"/>
                    <a:pt x="118386" y="84202"/>
                    <a:pt x="118986" y="79744"/>
                  </a:cubicBezTo>
                  <a:cubicBezTo>
                    <a:pt x="119586" y="75286"/>
                    <a:pt x="113929" y="72029"/>
                    <a:pt x="111357" y="70829"/>
                  </a:cubicBezTo>
                  <a:cubicBezTo>
                    <a:pt x="108785" y="69543"/>
                    <a:pt x="106213" y="58056"/>
                    <a:pt x="109471" y="56170"/>
                  </a:cubicBezTo>
                  <a:cubicBezTo>
                    <a:pt x="112643" y="54284"/>
                    <a:pt x="112043" y="43397"/>
                    <a:pt x="115815" y="43397"/>
                  </a:cubicBezTo>
                  <a:cubicBezTo>
                    <a:pt x="119672" y="43397"/>
                    <a:pt x="116415" y="37653"/>
                    <a:pt x="117701" y="33795"/>
                  </a:cubicBezTo>
                  <a:cubicBezTo>
                    <a:pt x="118986" y="29938"/>
                    <a:pt x="114529" y="28052"/>
                    <a:pt x="111357" y="28052"/>
                  </a:cubicBezTo>
                  <a:cubicBezTo>
                    <a:pt x="108185" y="28052"/>
                    <a:pt x="102441" y="22908"/>
                    <a:pt x="102441" y="18451"/>
                  </a:cubicBezTo>
                  <a:cubicBezTo>
                    <a:pt x="102441" y="13993"/>
                    <a:pt x="96098" y="7649"/>
                    <a:pt x="96698" y="5677"/>
                  </a:cubicBezTo>
                  <a:cubicBezTo>
                    <a:pt x="95583" y="14079"/>
                    <a:pt x="83411" y="1049"/>
                    <a:pt x="79639" y="3020"/>
                  </a:cubicBezTo>
                  <a:cubicBezTo>
                    <a:pt x="75781" y="4906"/>
                    <a:pt x="72952" y="-837"/>
                    <a:pt x="65322" y="105"/>
                  </a:cubicBezTo>
                  <a:cubicBezTo>
                    <a:pt x="60436" y="706"/>
                    <a:pt x="60608" y="3277"/>
                    <a:pt x="58122" y="5592"/>
                  </a:cubicBezTo>
                  <a:lnTo>
                    <a:pt x="58465" y="5677"/>
                  </a:lnTo>
                  <a:lnTo>
                    <a:pt x="48863" y="12707"/>
                  </a:lnTo>
                  <a:cubicBezTo>
                    <a:pt x="48863" y="12707"/>
                    <a:pt x="40548" y="15279"/>
                    <a:pt x="38662" y="20337"/>
                  </a:cubicBezTo>
                  <a:cubicBezTo>
                    <a:pt x="36776" y="25480"/>
                    <a:pt x="42520" y="30538"/>
                    <a:pt x="39948" y="33710"/>
                  </a:cubicBezTo>
                  <a:cubicBezTo>
                    <a:pt x="37376" y="36882"/>
                    <a:pt x="38062" y="43911"/>
                    <a:pt x="38662" y="46483"/>
                  </a:cubicBezTo>
                  <a:cubicBezTo>
                    <a:pt x="39262" y="49054"/>
                    <a:pt x="34804" y="56084"/>
                    <a:pt x="34804" y="56084"/>
                  </a:cubicBezTo>
                  <a:cubicBezTo>
                    <a:pt x="34804" y="56084"/>
                    <a:pt x="15773" y="66285"/>
                    <a:pt x="0" y="74429"/>
                  </a:cubicBezTo>
                  <a:cubicBezTo>
                    <a:pt x="257" y="77344"/>
                    <a:pt x="686" y="80258"/>
                    <a:pt x="1286" y="82316"/>
                  </a:cubicBezTo>
                  <a:cubicBezTo>
                    <a:pt x="2315" y="85830"/>
                    <a:pt x="3858" y="92603"/>
                    <a:pt x="5058" y="98175"/>
                  </a:cubicBezTo>
                  <a:cubicBezTo>
                    <a:pt x="11230" y="98089"/>
                    <a:pt x="12087" y="97575"/>
                    <a:pt x="17574" y="98175"/>
                  </a:cubicBezTo>
                  <a:cubicBezTo>
                    <a:pt x="23317" y="98861"/>
                    <a:pt x="44406" y="114120"/>
                    <a:pt x="49463" y="116691"/>
                  </a:cubicBezTo>
                  <a:cubicBezTo>
                    <a:pt x="54521" y="119263"/>
                    <a:pt x="82639" y="140266"/>
                    <a:pt x="88382" y="145409"/>
                  </a:cubicBezTo>
                  <a:cubicBezTo>
                    <a:pt x="94126" y="150553"/>
                    <a:pt x="103727" y="151839"/>
                    <a:pt x="107499" y="151839"/>
                  </a:cubicBezTo>
                  <a:cubicBezTo>
                    <a:pt x="109728" y="151839"/>
                    <a:pt x="118815" y="152867"/>
                    <a:pt x="126273" y="153810"/>
                  </a:cubicBezTo>
                  <a:cubicBezTo>
                    <a:pt x="128502" y="148324"/>
                    <a:pt x="131674" y="140866"/>
                    <a:pt x="132960" y="13958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2" name="Freeform 191">
              <a:extLst>
                <a:ext uri="{FF2B5EF4-FFF2-40B4-BE49-F238E27FC236}">
                  <a16:creationId xmlns:a16="http://schemas.microsoft.com/office/drawing/2014/main" id="{9E57A3BB-69EC-276C-7855-CC40CFE4EE23}"/>
                </a:ext>
              </a:extLst>
            </p:cNvPr>
            <p:cNvSpPr/>
            <p:nvPr/>
          </p:nvSpPr>
          <p:spPr>
            <a:xfrm>
              <a:off x="6667614" y="3872025"/>
              <a:ext cx="31204" cy="29233"/>
            </a:xfrm>
            <a:custGeom>
              <a:avLst/>
              <a:gdLst>
                <a:gd name="connsiteX0" fmla="*/ 10030 w 31204"/>
                <a:gd name="connsiteY0" fmla="*/ 21518 h 29233"/>
                <a:gd name="connsiteX1" fmla="*/ 18345 w 31204"/>
                <a:gd name="connsiteY1" fmla="*/ 28547 h 29233"/>
                <a:gd name="connsiteX2" fmla="*/ 31204 w 31204"/>
                <a:gd name="connsiteY2" fmla="*/ 29233 h 29233"/>
                <a:gd name="connsiteX3" fmla="*/ 23403 w 31204"/>
                <a:gd name="connsiteY3" fmla="*/ 8831 h 29233"/>
                <a:gd name="connsiteX4" fmla="*/ 24860 w 31204"/>
                <a:gd name="connsiteY4" fmla="*/ 6088 h 29233"/>
                <a:gd name="connsiteX5" fmla="*/ 14145 w 31204"/>
                <a:gd name="connsiteY5" fmla="*/ 87 h 29233"/>
                <a:gd name="connsiteX6" fmla="*/ 6772 w 31204"/>
                <a:gd name="connsiteY6" fmla="*/ 6002 h 29233"/>
                <a:gd name="connsiteX7" fmla="*/ 0 w 31204"/>
                <a:gd name="connsiteY7" fmla="*/ 20232 h 29233"/>
                <a:gd name="connsiteX8" fmla="*/ 10030 w 31204"/>
                <a:gd name="connsiteY8" fmla="*/ 21518 h 2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04" h="29233">
                  <a:moveTo>
                    <a:pt x="10030" y="21518"/>
                  </a:moveTo>
                  <a:lnTo>
                    <a:pt x="18345" y="28547"/>
                  </a:lnTo>
                  <a:lnTo>
                    <a:pt x="31204" y="29233"/>
                  </a:lnTo>
                  <a:cubicBezTo>
                    <a:pt x="28289" y="21689"/>
                    <a:pt x="23403" y="11488"/>
                    <a:pt x="23403" y="8831"/>
                  </a:cubicBezTo>
                  <a:cubicBezTo>
                    <a:pt x="23403" y="7888"/>
                    <a:pt x="24003" y="7030"/>
                    <a:pt x="24860" y="6088"/>
                  </a:cubicBezTo>
                  <a:cubicBezTo>
                    <a:pt x="20574" y="2058"/>
                    <a:pt x="18088" y="-513"/>
                    <a:pt x="14145" y="87"/>
                  </a:cubicBezTo>
                  <a:cubicBezTo>
                    <a:pt x="9173" y="772"/>
                    <a:pt x="8830" y="3859"/>
                    <a:pt x="6772" y="6002"/>
                  </a:cubicBezTo>
                  <a:cubicBezTo>
                    <a:pt x="5487" y="7373"/>
                    <a:pt x="2315" y="14831"/>
                    <a:pt x="0" y="20232"/>
                  </a:cubicBezTo>
                  <a:cubicBezTo>
                    <a:pt x="5487" y="20918"/>
                    <a:pt x="10030" y="21518"/>
                    <a:pt x="10030" y="2151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3" name="Freeform 192">
              <a:extLst>
                <a:ext uri="{FF2B5EF4-FFF2-40B4-BE49-F238E27FC236}">
                  <a16:creationId xmlns:a16="http://schemas.microsoft.com/office/drawing/2014/main" id="{4C52385A-BBCA-E083-30CC-2BD2FDAEAAF7}"/>
                </a:ext>
              </a:extLst>
            </p:cNvPr>
            <p:cNvSpPr/>
            <p:nvPr/>
          </p:nvSpPr>
          <p:spPr>
            <a:xfrm>
              <a:off x="5844389" y="3464575"/>
              <a:ext cx="232937" cy="196596"/>
            </a:xfrm>
            <a:custGeom>
              <a:avLst/>
              <a:gdLst>
                <a:gd name="connsiteX0" fmla="*/ 205404 w 232937"/>
                <a:gd name="connsiteY0" fmla="*/ 44834 h 196596"/>
                <a:gd name="connsiteX1" fmla="*/ 196832 w 232937"/>
                <a:gd name="connsiteY1" fmla="*/ 41920 h 196596"/>
                <a:gd name="connsiteX2" fmla="*/ 186459 w 232937"/>
                <a:gd name="connsiteY2" fmla="*/ 36947 h 196596"/>
                <a:gd name="connsiteX3" fmla="*/ 169657 w 232937"/>
                <a:gd name="connsiteY3" fmla="*/ 34033 h 196596"/>
                <a:gd name="connsiteX4" fmla="*/ 161428 w 232937"/>
                <a:gd name="connsiteY4" fmla="*/ 28632 h 196596"/>
                <a:gd name="connsiteX5" fmla="*/ 156798 w 232937"/>
                <a:gd name="connsiteY5" fmla="*/ 21088 h 196596"/>
                <a:gd name="connsiteX6" fmla="*/ 149597 w 232937"/>
                <a:gd name="connsiteY6" fmla="*/ 24689 h 196596"/>
                <a:gd name="connsiteX7" fmla="*/ 144968 w 232937"/>
                <a:gd name="connsiteY7" fmla="*/ 19288 h 196596"/>
                <a:gd name="connsiteX8" fmla="*/ 134939 w 232937"/>
                <a:gd name="connsiteY8" fmla="*/ 13202 h 196596"/>
                <a:gd name="connsiteX9" fmla="*/ 126709 w 232937"/>
                <a:gd name="connsiteY9" fmla="*/ 8230 h 196596"/>
                <a:gd name="connsiteX10" fmla="*/ 120965 w 232937"/>
                <a:gd name="connsiteY10" fmla="*/ 2143 h 196596"/>
                <a:gd name="connsiteX11" fmla="*/ 118908 w 232937"/>
                <a:gd name="connsiteY11" fmla="*/ 0 h 196596"/>
                <a:gd name="connsiteX12" fmla="*/ 115222 w 232937"/>
                <a:gd name="connsiteY12" fmla="*/ 343 h 196596"/>
                <a:gd name="connsiteX13" fmla="*/ 105449 w 232937"/>
                <a:gd name="connsiteY13" fmla="*/ 14230 h 196596"/>
                <a:gd name="connsiteX14" fmla="*/ 88733 w 232937"/>
                <a:gd name="connsiteY14" fmla="*/ 25460 h 196596"/>
                <a:gd name="connsiteX15" fmla="*/ 78188 w 232937"/>
                <a:gd name="connsiteY15" fmla="*/ 36947 h 196596"/>
                <a:gd name="connsiteX16" fmla="*/ 57872 w 232937"/>
                <a:gd name="connsiteY16" fmla="*/ 30004 h 196596"/>
                <a:gd name="connsiteX17" fmla="*/ 48528 w 232937"/>
                <a:gd name="connsiteY17" fmla="*/ 36176 h 196596"/>
                <a:gd name="connsiteX18" fmla="*/ 50671 w 232937"/>
                <a:gd name="connsiteY18" fmla="*/ 53407 h 196596"/>
                <a:gd name="connsiteX19" fmla="*/ 36526 w 232937"/>
                <a:gd name="connsiteY19" fmla="*/ 52721 h 196596"/>
                <a:gd name="connsiteX20" fmla="*/ 26753 w 232937"/>
                <a:gd name="connsiteY20" fmla="*/ 47920 h 196596"/>
                <a:gd name="connsiteX21" fmla="*/ 10980 w 232937"/>
                <a:gd name="connsiteY21" fmla="*/ 49549 h 196596"/>
                <a:gd name="connsiteX22" fmla="*/ 950 w 232937"/>
                <a:gd name="connsiteY22" fmla="*/ 57179 h 196596"/>
                <a:gd name="connsiteX23" fmla="*/ 2836 w 232937"/>
                <a:gd name="connsiteY23" fmla="*/ 67208 h 196596"/>
                <a:gd name="connsiteX24" fmla="*/ 24353 w 232937"/>
                <a:gd name="connsiteY24" fmla="*/ 74152 h 196596"/>
                <a:gd name="connsiteX25" fmla="*/ 38498 w 232937"/>
                <a:gd name="connsiteY25" fmla="*/ 78010 h 196596"/>
                <a:gd name="connsiteX26" fmla="*/ 43727 w 232937"/>
                <a:gd name="connsiteY26" fmla="*/ 85211 h 196596"/>
                <a:gd name="connsiteX27" fmla="*/ 56414 w 232937"/>
                <a:gd name="connsiteY27" fmla="*/ 99098 h 196596"/>
                <a:gd name="connsiteX28" fmla="*/ 60701 w 232937"/>
                <a:gd name="connsiteY28" fmla="*/ 111785 h 196596"/>
                <a:gd name="connsiteX29" fmla="*/ 58300 w 232937"/>
                <a:gd name="connsiteY29" fmla="*/ 131159 h 196596"/>
                <a:gd name="connsiteX30" fmla="*/ 50671 w 232937"/>
                <a:gd name="connsiteY30" fmla="*/ 160306 h 196596"/>
                <a:gd name="connsiteX31" fmla="*/ 49728 w 232937"/>
                <a:gd name="connsiteY31" fmla="*/ 160477 h 196596"/>
                <a:gd name="connsiteX32" fmla="*/ 58900 w 232937"/>
                <a:gd name="connsiteY32" fmla="*/ 165021 h 196596"/>
                <a:gd name="connsiteX33" fmla="*/ 74588 w 232937"/>
                <a:gd name="connsiteY33" fmla="*/ 172564 h 196596"/>
                <a:gd name="connsiteX34" fmla="*/ 87361 w 232937"/>
                <a:gd name="connsiteY34" fmla="*/ 171364 h 196596"/>
                <a:gd name="connsiteX35" fmla="*/ 94905 w 232937"/>
                <a:gd name="connsiteY35" fmla="*/ 173165 h 196596"/>
                <a:gd name="connsiteX36" fmla="*/ 114107 w 232937"/>
                <a:gd name="connsiteY36" fmla="*/ 177794 h 196596"/>
                <a:gd name="connsiteX37" fmla="*/ 130738 w 232937"/>
                <a:gd name="connsiteY37" fmla="*/ 178308 h 196596"/>
                <a:gd name="connsiteX38" fmla="*/ 129795 w 232937"/>
                <a:gd name="connsiteY38" fmla="*/ 174107 h 196596"/>
                <a:gd name="connsiteX39" fmla="*/ 143168 w 232937"/>
                <a:gd name="connsiteY39" fmla="*/ 158077 h 196596"/>
                <a:gd name="connsiteX40" fmla="*/ 172829 w 232937"/>
                <a:gd name="connsiteY40" fmla="*/ 164506 h 196596"/>
                <a:gd name="connsiteX41" fmla="*/ 191431 w 232937"/>
                <a:gd name="connsiteY41" fmla="*/ 158248 h 196596"/>
                <a:gd name="connsiteX42" fmla="*/ 201547 w 232937"/>
                <a:gd name="connsiteY42" fmla="*/ 151648 h 196596"/>
                <a:gd name="connsiteX43" fmla="*/ 203347 w 232937"/>
                <a:gd name="connsiteY43" fmla="*/ 146161 h 196596"/>
                <a:gd name="connsiteX44" fmla="*/ 195803 w 232937"/>
                <a:gd name="connsiteY44" fmla="*/ 143675 h 196596"/>
                <a:gd name="connsiteX45" fmla="*/ 192203 w 232937"/>
                <a:gd name="connsiteY45" fmla="*/ 135788 h 196596"/>
                <a:gd name="connsiteX46" fmla="*/ 187574 w 232937"/>
                <a:gd name="connsiteY46" fmla="*/ 127559 h 196596"/>
                <a:gd name="connsiteX47" fmla="*/ 190831 w 232937"/>
                <a:gd name="connsiteY47" fmla="*/ 123616 h 196596"/>
                <a:gd name="connsiteX48" fmla="*/ 194089 w 232937"/>
                <a:gd name="connsiteY48" fmla="*/ 117186 h 196596"/>
                <a:gd name="connsiteX49" fmla="*/ 192288 w 232937"/>
                <a:gd name="connsiteY49" fmla="*/ 109299 h 196596"/>
                <a:gd name="connsiteX50" fmla="*/ 189374 w 232937"/>
                <a:gd name="connsiteY50" fmla="*/ 101413 h 196596"/>
                <a:gd name="connsiteX51" fmla="*/ 182173 w 232937"/>
                <a:gd name="connsiteY51" fmla="*/ 100727 h 196596"/>
                <a:gd name="connsiteX52" fmla="*/ 180030 w 232937"/>
                <a:gd name="connsiteY52" fmla="*/ 95326 h 196596"/>
                <a:gd name="connsiteX53" fmla="*/ 190402 w 232937"/>
                <a:gd name="connsiteY53" fmla="*/ 82382 h 196596"/>
                <a:gd name="connsiteX54" fmla="*/ 198632 w 232937"/>
                <a:gd name="connsiteY54" fmla="*/ 75610 h 196596"/>
                <a:gd name="connsiteX55" fmla="*/ 202232 w 232937"/>
                <a:gd name="connsiteY55" fmla="*/ 63436 h 196596"/>
                <a:gd name="connsiteX56" fmla="*/ 208662 w 232937"/>
                <a:gd name="connsiteY56" fmla="*/ 50149 h 196596"/>
                <a:gd name="connsiteX57" fmla="*/ 205404 w 232937"/>
                <a:gd name="connsiteY57" fmla="*/ 44834 h 196596"/>
                <a:gd name="connsiteX58" fmla="*/ 230950 w 232937"/>
                <a:gd name="connsiteY58" fmla="*/ 166478 h 196596"/>
                <a:gd name="connsiteX59" fmla="*/ 220921 w 232937"/>
                <a:gd name="connsiteY59" fmla="*/ 175051 h 196596"/>
                <a:gd name="connsiteX60" fmla="*/ 227607 w 232937"/>
                <a:gd name="connsiteY60" fmla="*/ 196567 h 196596"/>
                <a:gd name="connsiteX61" fmla="*/ 230950 w 232937"/>
                <a:gd name="connsiteY61" fmla="*/ 166478 h 19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32937" h="196596">
                  <a:moveTo>
                    <a:pt x="205404" y="44834"/>
                  </a:moveTo>
                  <a:cubicBezTo>
                    <a:pt x="203261" y="45177"/>
                    <a:pt x="201461" y="41920"/>
                    <a:pt x="196832" y="41920"/>
                  </a:cubicBezTo>
                  <a:cubicBezTo>
                    <a:pt x="192203" y="41920"/>
                    <a:pt x="188602" y="39777"/>
                    <a:pt x="186459" y="36947"/>
                  </a:cubicBezTo>
                  <a:cubicBezTo>
                    <a:pt x="184316" y="34033"/>
                    <a:pt x="173172" y="33347"/>
                    <a:pt x="169657" y="34033"/>
                  </a:cubicBezTo>
                  <a:cubicBezTo>
                    <a:pt x="166057" y="34719"/>
                    <a:pt x="165028" y="27946"/>
                    <a:pt x="161428" y="28632"/>
                  </a:cubicBezTo>
                  <a:cubicBezTo>
                    <a:pt x="157827" y="29318"/>
                    <a:pt x="156798" y="24003"/>
                    <a:pt x="156798" y="21088"/>
                  </a:cubicBezTo>
                  <a:cubicBezTo>
                    <a:pt x="156798" y="18259"/>
                    <a:pt x="152855" y="23231"/>
                    <a:pt x="149597" y="24689"/>
                  </a:cubicBezTo>
                  <a:cubicBezTo>
                    <a:pt x="146340" y="26146"/>
                    <a:pt x="145311" y="21431"/>
                    <a:pt x="144968" y="19288"/>
                  </a:cubicBezTo>
                  <a:cubicBezTo>
                    <a:pt x="144625" y="17145"/>
                    <a:pt x="138196" y="15002"/>
                    <a:pt x="134939" y="13202"/>
                  </a:cubicBezTo>
                  <a:cubicBezTo>
                    <a:pt x="131681" y="11402"/>
                    <a:pt x="128166" y="5658"/>
                    <a:pt x="126709" y="8230"/>
                  </a:cubicBezTo>
                  <a:cubicBezTo>
                    <a:pt x="125252" y="10716"/>
                    <a:pt x="121308" y="4629"/>
                    <a:pt x="120965" y="2143"/>
                  </a:cubicBezTo>
                  <a:cubicBezTo>
                    <a:pt x="120708" y="514"/>
                    <a:pt x="119594" y="1029"/>
                    <a:pt x="118908" y="0"/>
                  </a:cubicBezTo>
                  <a:cubicBezTo>
                    <a:pt x="117708" y="257"/>
                    <a:pt x="116422" y="429"/>
                    <a:pt x="115222" y="343"/>
                  </a:cubicBezTo>
                  <a:cubicBezTo>
                    <a:pt x="109478" y="86"/>
                    <a:pt x="104506" y="4629"/>
                    <a:pt x="105449" y="14230"/>
                  </a:cubicBezTo>
                  <a:cubicBezTo>
                    <a:pt x="106392" y="23746"/>
                    <a:pt x="98505" y="24775"/>
                    <a:pt x="88733" y="25460"/>
                  </a:cubicBezTo>
                  <a:cubicBezTo>
                    <a:pt x="78960" y="26146"/>
                    <a:pt x="82303" y="33861"/>
                    <a:pt x="78188" y="36947"/>
                  </a:cubicBezTo>
                  <a:cubicBezTo>
                    <a:pt x="74159" y="40034"/>
                    <a:pt x="59758" y="35319"/>
                    <a:pt x="57872" y="30004"/>
                  </a:cubicBezTo>
                  <a:cubicBezTo>
                    <a:pt x="55986" y="24775"/>
                    <a:pt x="43041" y="30004"/>
                    <a:pt x="48528" y="36176"/>
                  </a:cubicBezTo>
                  <a:cubicBezTo>
                    <a:pt x="54014" y="42434"/>
                    <a:pt x="53757" y="51006"/>
                    <a:pt x="50671" y="53407"/>
                  </a:cubicBezTo>
                  <a:cubicBezTo>
                    <a:pt x="47585" y="55807"/>
                    <a:pt x="40898" y="49549"/>
                    <a:pt x="36526" y="52721"/>
                  </a:cubicBezTo>
                  <a:cubicBezTo>
                    <a:pt x="32240" y="55807"/>
                    <a:pt x="31983" y="49892"/>
                    <a:pt x="26753" y="47920"/>
                  </a:cubicBezTo>
                  <a:cubicBezTo>
                    <a:pt x="21524" y="45949"/>
                    <a:pt x="19295" y="50321"/>
                    <a:pt x="10980" y="49549"/>
                  </a:cubicBezTo>
                  <a:cubicBezTo>
                    <a:pt x="2579" y="48863"/>
                    <a:pt x="-2136" y="53578"/>
                    <a:pt x="950" y="57179"/>
                  </a:cubicBezTo>
                  <a:cubicBezTo>
                    <a:pt x="4036" y="60779"/>
                    <a:pt x="436" y="64122"/>
                    <a:pt x="2836" y="67208"/>
                  </a:cubicBezTo>
                  <a:cubicBezTo>
                    <a:pt x="5237" y="70295"/>
                    <a:pt x="16209" y="69866"/>
                    <a:pt x="24353" y="74152"/>
                  </a:cubicBezTo>
                  <a:cubicBezTo>
                    <a:pt x="32497" y="78438"/>
                    <a:pt x="34383" y="74838"/>
                    <a:pt x="38498" y="78010"/>
                  </a:cubicBezTo>
                  <a:cubicBezTo>
                    <a:pt x="42527" y="81096"/>
                    <a:pt x="43556" y="79210"/>
                    <a:pt x="43727" y="85211"/>
                  </a:cubicBezTo>
                  <a:cubicBezTo>
                    <a:pt x="43984" y="91212"/>
                    <a:pt x="48528" y="96869"/>
                    <a:pt x="56414" y="99098"/>
                  </a:cubicBezTo>
                  <a:cubicBezTo>
                    <a:pt x="64301" y="101241"/>
                    <a:pt x="58300" y="106471"/>
                    <a:pt x="60701" y="111785"/>
                  </a:cubicBezTo>
                  <a:cubicBezTo>
                    <a:pt x="63101" y="117015"/>
                    <a:pt x="57100" y="124644"/>
                    <a:pt x="58300" y="131159"/>
                  </a:cubicBezTo>
                  <a:cubicBezTo>
                    <a:pt x="59500" y="137589"/>
                    <a:pt x="54443" y="158420"/>
                    <a:pt x="50671" y="160306"/>
                  </a:cubicBezTo>
                  <a:cubicBezTo>
                    <a:pt x="50414" y="160391"/>
                    <a:pt x="50071" y="160391"/>
                    <a:pt x="49728" y="160477"/>
                  </a:cubicBezTo>
                  <a:cubicBezTo>
                    <a:pt x="53328" y="162277"/>
                    <a:pt x="57100" y="163821"/>
                    <a:pt x="58900" y="165021"/>
                  </a:cubicBezTo>
                  <a:cubicBezTo>
                    <a:pt x="62415" y="167335"/>
                    <a:pt x="69959" y="169650"/>
                    <a:pt x="74588" y="172564"/>
                  </a:cubicBezTo>
                  <a:cubicBezTo>
                    <a:pt x="79217" y="175479"/>
                    <a:pt x="87361" y="174879"/>
                    <a:pt x="87361" y="171364"/>
                  </a:cubicBezTo>
                  <a:cubicBezTo>
                    <a:pt x="87361" y="167935"/>
                    <a:pt x="91990" y="170250"/>
                    <a:pt x="94905" y="173165"/>
                  </a:cubicBezTo>
                  <a:cubicBezTo>
                    <a:pt x="97819" y="176079"/>
                    <a:pt x="108878" y="176679"/>
                    <a:pt x="114107" y="177794"/>
                  </a:cubicBezTo>
                  <a:cubicBezTo>
                    <a:pt x="118479" y="178737"/>
                    <a:pt x="124994" y="178137"/>
                    <a:pt x="130738" y="178308"/>
                  </a:cubicBezTo>
                  <a:cubicBezTo>
                    <a:pt x="130481" y="177022"/>
                    <a:pt x="130224" y="175651"/>
                    <a:pt x="129795" y="174107"/>
                  </a:cubicBezTo>
                  <a:cubicBezTo>
                    <a:pt x="126966" y="164763"/>
                    <a:pt x="135281" y="159277"/>
                    <a:pt x="143168" y="158077"/>
                  </a:cubicBezTo>
                  <a:cubicBezTo>
                    <a:pt x="151055" y="156877"/>
                    <a:pt x="168285" y="161677"/>
                    <a:pt x="172829" y="164506"/>
                  </a:cubicBezTo>
                  <a:cubicBezTo>
                    <a:pt x="177372" y="167335"/>
                    <a:pt x="183544" y="166649"/>
                    <a:pt x="191431" y="158248"/>
                  </a:cubicBezTo>
                  <a:cubicBezTo>
                    <a:pt x="195375" y="154048"/>
                    <a:pt x="198632" y="152505"/>
                    <a:pt x="201547" y="151648"/>
                  </a:cubicBezTo>
                  <a:cubicBezTo>
                    <a:pt x="201718" y="149762"/>
                    <a:pt x="202747" y="147876"/>
                    <a:pt x="203347" y="146161"/>
                  </a:cubicBezTo>
                  <a:cubicBezTo>
                    <a:pt x="204461" y="143246"/>
                    <a:pt x="199404" y="144018"/>
                    <a:pt x="195803" y="143675"/>
                  </a:cubicBezTo>
                  <a:cubicBezTo>
                    <a:pt x="192203" y="143332"/>
                    <a:pt x="189717" y="139732"/>
                    <a:pt x="192203" y="135788"/>
                  </a:cubicBezTo>
                  <a:cubicBezTo>
                    <a:pt x="194689" y="131845"/>
                    <a:pt x="190060" y="131502"/>
                    <a:pt x="187574" y="127559"/>
                  </a:cubicBezTo>
                  <a:cubicBezTo>
                    <a:pt x="185087" y="123616"/>
                    <a:pt x="188688" y="124730"/>
                    <a:pt x="190831" y="123616"/>
                  </a:cubicBezTo>
                  <a:cubicBezTo>
                    <a:pt x="192974" y="122587"/>
                    <a:pt x="195889" y="118215"/>
                    <a:pt x="194089" y="117186"/>
                  </a:cubicBezTo>
                  <a:cubicBezTo>
                    <a:pt x="192288" y="116072"/>
                    <a:pt x="190831" y="113586"/>
                    <a:pt x="192288" y="109299"/>
                  </a:cubicBezTo>
                  <a:cubicBezTo>
                    <a:pt x="193746" y="105013"/>
                    <a:pt x="189374" y="104670"/>
                    <a:pt x="189374" y="101413"/>
                  </a:cubicBezTo>
                  <a:cubicBezTo>
                    <a:pt x="189374" y="98155"/>
                    <a:pt x="185430" y="96784"/>
                    <a:pt x="182173" y="100727"/>
                  </a:cubicBezTo>
                  <a:cubicBezTo>
                    <a:pt x="178915" y="104670"/>
                    <a:pt x="177887" y="101841"/>
                    <a:pt x="180030" y="95326"/>
                  </a:cubicBezTo>
                  <a:cubicBezTo>
                    <a:pt x="182173" y="88897"/>
                    <a:pt x="189717" y="85982"/>
                    <a:pt x="190402" y="82382"/>
                  </a:cubicBezTo>
                  <a:cubicBezTo>
                    <a:pt x="191088" y="78781"/>
                    <a:pt x="195375" y="75610"/>
                    <a:pt x="198632" y="75610"/>
                  </a:cubicBezTo>
                  <a:cubicBezTo>
                    <a:pt x="201890" y="75610"/>
                    <a:pt x="201118" y="68066"/>
                    <a:pt x="202232" y="63436"/>
                  </a:cubicBezTo>
                  <a:cubicBezTo>
                    <a:pt x="203261" y="58807"/>
                    <a:pt x="204033" y="54092"/>
                    <a:pt x="208662" y="50149"/>
                  </a:cubicBezTo>
                  <a:cubicBezTo>
                    <a:pt x="213291" y="46291"/>
                    <a:pt x="207547" y="44491"/>
                    <a:pt x="205404" y="44834"/>
                  </a:cubicBezTo>
                  <a:close/>
                  <a:moveTo>
                    <a:pt x="230950" y="166478"/>
                  </a:moveTo>
                  <a:cubicBezTo>
                    <a:pt x="228293" y="166221"/>
                    <a:pt x="227607" y="171021"/>
                    <a:pt x="220921" y="175051"/>
                  </a:cubicBezTo>
                  <a:cubicBezTo>
                    <a:pt x="214234" y="179080"/>
                    <a:pt x="221006" y="197425"/>
                    <a:pt x="227607" y="196567"/>
                  </a:cubicBezTo>
                  <a:cubicBezTo>
                    <a:pt x="234551" y="195625"/>
                    <a:pt x="233608" y="166735"/>
                    <a:pt x="230950" y="16647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 name="Freeform 193">
              <a:extLst>
                <a:ext uri="{FF2B5EF4-FFF2-40B4-BE49-F238E27FC236}">
                  <a16:creationId xmlns:a16="http://schemas.microsoft.com/office/drawing/2014/main" id="{98EF3E42-42C4-BE32-470E-466BD0B5D67A}"/>
                </a:ext>
              </a:extLst>
            </p:cNvPr>
            <p:cNvSpPr/>
            <p:nvPr/>
          </p:nvSpPr>
          <p:spPr>
            <a:xfrm>
              <a:off x="4453508" y="4143089"/>
              <a:ext cx="37347" cy="20659"/>
            </a:xfrm>
            <a:custGeom>
              <a:avLst/>
              <a:gdLst>
                <a:gd name="connsiteX0" fmla="*/ 36776 w 37347"/>
                <a:gd name="connsiteY0" fmla="*/ 7973 h 20659"/>
                <a:gd name="connsiteX1" fmla="*/ 19117 w 37347"/>
                <a:gd name="connsiteY1" fmla="*/ 3429 h 20659"/>
                <a:gd name="connsiteX2" fmla="*/ 12087 w 37347"/>
                <a:gd name="connsiteY2" fmla="*/ 0 h 20659"/>
                <a:gd name="connsiteX3" fmla="*/ 11487 w 37347"/>
                <a:gd name="connsiteY3" fmla="*/ 343 h 20659"/>
                <a:gd name="connsiteX4" fmla="*/ 0 w 37347"/>
                <a:gd name="connsiteY4" fmla="*/ 9944 h 20659"/>
                <a:gd name="connsiteX5" fmla="*/ 31375 w 37347"/>
                <a:gd name="connsiteY5" fmla="*/ 20660 h 20659"/>
                <a:gd name="connsiteX6" fmla="*/ 36605 w 37347"/>
                <a:gd name="connsiteY6" fmla="*/ 18517 h 20659"/>
                <a:gd name="connsiteX7" fmla="*/ 36776 w 37347"/>
                <a:gd name="connsiteY7" fmla="*/ 7973 h 2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47" h="20659">
                  <a:moveTo>
                    <a:pt x="36776" y="7973"/>
                  </a:moveTo>
                  <a:cubicBezTo>
                    <a:pt x="34033" y="4201"/>
                    <a:pt x="26746" y="8658"/>
                    <a:pt x="19117" y="3429"/>
                  </a:cubicBezTo>
                  <a:cubicBezTo>
                    <a:pt x="17145" y="2058"/>
                    <a:pt x="14659" y="943"/>
                    <a:pt x="12087" y="0"/>
                  </a:cubicBezTo>
                  <a:cubicBezTo>
                    <a:pt x="11916" y="86"/>
                    <a:pt x="11744" y="257"/>
                    <a:pt x="11487" y="343"/>
                  </a:cubicBezTo>
                  <a:cubicBezTo>
                    <a:pt x="9858" y="772"/>
                    <a:pt x="4886" y="5315"/>
                    <a:pt x="0" y="9944"/>
                  </a:cubicBezTo>
                  <a:cubicBezTo>
                    <a:pt x="5486" y="14230"/>
                    <a:pt x="25803" y="20660"/>
                    <a:pt x="31375" y="20660"/>
                  </a:cubicBezTo>
                  <a:cubicBezTo>
                    <a:pt x="34033" y="20660"/>
                    <a:pt x="35404" y="19460"/>
                    <a:pt x="36605" y="18517"/>
                  </a:cubicBezTo>
                  <a:cubicBezTo>
                    <a:pt x="37376" y="13459"/>
                    <a:pt x="37719" y="9173"/>
                    <a:pt x="36776" y="797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5" name="Freeform 194">
              <a:extLst>
                <a:ext uri="{FF2B5EF4-FFF2-40B4-BE49-F238E27FC236}">
                  <a16:creationId xmlns:a16="http://schemas.microsoft.com/office/drawing/2014/main" id="{33C4B7C5-36B0-D4A6-3C7F-AD52B00025B2}"/>
                </a:ext>
              </a:extLst>
            </p:cNvPr>
            <p:cNvSpPr/>
            <p:nvPr/>
          </p:nvSpPr>
          <p:spPr>
            <a:xfrm>
              <a:off x="4465682" y="4115740"/>
              <a:ext cx="98927" cy="52037"/>
            </a:xfrm>
            <a:custGeom>
              <a:avLst/>
              <a:gdLst>
                <a:gd name="connsiteX0" fmla="*/ 41577 w 98927"/>
                <a:gd name="connsiteY0" fmla="*/ 46037 h 52037"/>
                <a:gd name="connsiteX1" fmla="*/ 46806 w 98927"/>
                <a:gd name="connsiteY1" fmla="*/ 36007 h 52037"/>
                <a:gd name="connsiteX2" fmla="*/ 64465 w 98927"/>
                <a:gd name="connsiteY2" fmla="*/ 28377 h 52037"/>
                <a:gd name="connsiteX3" fmla="*/ 80067 w 98927"/>
                <a:gd name="connsiteY3" fmla="*/ 24948 h 52037"/>
                <a:gd name="connsiteX4" fmla="*/ 98927 w 98927"/>
                <a:gd name="connsiteY4" fmla="*/ 17405 h 52037"/>
                <a:gd name="connsiteX5" fmla="*/ 80924 w 98927"/>
                <a:gd name="connsiteY5" fmla="*/ 4717 h 52037"/>
                <a:gd name="connsiteX6" fmla="*/ 46549 w 98927"/>
                <a:gd name="connsiteY6" fmla="*/ 4031 h 52037"/>
                <a:gd name="connsiteX7" fmla="*/ 16459 w 98927"/>
                <a:gd name="connsiteY7" fmla="*/ 5832 h 52037"/>
                <a:gd name="connsiteX8" fmla="*/ 16116 w 98927"/>
                <a:gd name="connsiteY8" fmla="*/ 6003 h 52037"/>
                <a:gd name="connsiteX9" fmla="*/ 7372 w 98927"/>
                <a:gd name="connsiteY9" fmla="*/ 15004 h 52037"/>
                <a:gd name="connsiteX10" fmla="*/ 0 w 98927"/>
                <a:gd name="connsiteY10" fmla="*/ 27434 h 52037"/>
                <a:gd name="connsiteX11" fmla="*/ 7029 w 98927"/>
                <a:gd name="connsiteY11" fmla="*/ 30863 h 52037"/>
                <a:gd name="connsiteX12" fmla="*/ 24689 w 98927"/>
                <a:gd name="connsiteY12" fmla="*/ 35407 h 52037"/>
                <a:gd name="connsiteX13" fmla="*/ 24517 w 98927"/>
                <a:gd name="connsiteY13" fmla="*/ 45951 h 52037"/>
                <a:gd name="connsiteX14" fmla="*/ 29318 w 98927"/>
                <a:gd name="connsiteY14" fmla="*/ 45951 h 52037"/>
                <a:gd name="connsiteX15" fmla="*/ 30775 w 98927"/>
                <a:gd name="connsiteY15" fmla="*/ 52037 h 52037"/>
                <a:gd name="connsiteX16" fmla="*/ 36776 w 98927"/>
                <a:gd name="connsiteY16" fmla="*/ 50580 h 52037"/>
                <a:gd name="connsiteX17" fmla="*/ 41577 w 98927"/>
                <a:gd name="connsiteY17" fmla="*/ 46037 h 5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927" h="52037">
                  <a:moveTo>
                    <a:pt x="41577" y="46037"/>
                  </a:moveTo>
                  <a:cubicBezTo>
                    <a:pt x="42262" y="44665"/>
                    <a:pt x="37462" y="36693"/>
                    <a:pt x="46806" y="36007"/>
                  </a:cubicBezTo>
                  <a:cubicBezTo>
                    <a:pt x="56150" y="35321"/>
                    <a:pt x="63093" y="34292"/>
                    <a:pt x="64465" y="28377"/>
                  </a:cubicBezTo>
                  <a:cubicBezTo>
                    <a:pt x="65837" y="22462"/>
                    <a:pt x="76895" y="25291"/>
                    <a:pt x="80067" y="24948"/>
                  </a:cubicBezTo>
                  <a:cubicBezTo>
                    <a:pt x="82639" y="24691"/>
                    <a:pt x="90868" y="17062"/>
                    <a:pt x="98927" y="17405"/>
                  </a:cubicBezTo>
                  <a:cubicBezTo>
                    <a:pt x="99012" y="9518"/>
                    <a:pt x="88382" y="12090"/>
                    <a:pt x="80924" y="4717"/>
                  </a:cubicBezTo>
                  <a:cubicBezTo>
                    <a:pt x="73038" y="-3170"/>
                    <a:pt x="55807" y="431"/>
                    <a:pt x="46549" y="4031"/>
                  </a:cubicBezTo>
                  <a:cubicBezTo>
                    <a:pt x="37205" y="7632"/>
                    <a:pt x="26489" y="88"/>
                    <a:pt x="16459" y="5832"/>
                  </a:cubicBezTo>
                  <a:cubicBezTo>
                    <a:pt x="16373" y="5917"/>
                    <a:pt x="16202" y="5917"/>
                    <a:pt x="16116" y="6003"/>
                  </a:cubicBezTo>
                  <a:cubicBezTo>
                    <a:pt x="13887" y="8746"/>
                    <a:pt x="10887" y="12175"/>
                    <a:pt x="7372" y="15004"/>
                  </a:cubicBezTo>
                  <a:cubicBezTo>
                    <a:pt x="600" y="20491"/>
                    <a:pt x="2486" y="25891"/>
                    <a:pt x="0" y="27434"/>
                  </a:cubicBezTo>
                  <a:cubicBezTo>
                    <a:pt x="2572" y="28377"/>
                    <a:pt x="5058" y="29492"/>
                    <a:pt x="7029" y="30863"/>
                  </a:cubicBezTo>
                  <a:cubicBezTo>
                    <a:pt x="14659" y="36007"/>
                    <a:pt x="21946" y="31549"/>
                    <a:pt x="24689" y="35407"/>
                  </a:cubicBezTo>
                  <a:cubicBezTo>
                    <a:pt x="25632" y="36693"/>
                    <a:pt x="25289" y="40893"/>
                    <a:pt x="24517" y="45951"/>
                  </a:cubicBezTo>
                  <a:cubicBezTo>
                    <a:pt x="25889" y="44837"/>
                    <a:pt x="27003" y="43979"/>
                    <a:pt x="29318" y="45951"/>
                  </a:cubicBezTo>
                  <a:cubicBezTo>
                    <a:pt x="31461" y="47751"/>
                    <a:pt x="31032" y="49894"/>
                    <a:pt x="30775" y="52037"/>
                  </a:cubicBezTo>
                  <a:lnTo>
                    <a:pt x="36776" y="50580"/>
                  </a:lnTo>
                  <a:cubicBezTo>
                    <a:pt x="36690" y="50494"/>
                    <a:pt x="40805" y="47408"/>
                    <a:pt x="41577" y="4603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6" name="Freeform 195">
              <a:extLst>
                <a:ext uri="{FF2B5EF4-FFF2-40B4-BE49-F238E27FC236}">
                  <a16:creationId xmlns:a16="http://schemas.microsoft.com/office/drawing/2014/main" id="{1EAEDDF2-69CA-FB2A-F00D-27F11804C0DF}"/>
                </a:ext>
              </a:extLst>
            </p:cNvPr>
            <p:cNvSpPr/>
            <p:nvPr/>
          </p:nvSpPr>
          <p:spPr>
            <a:xfrm>
              <a:off x="4015797" y="3827278"/>
              <a:ext cx="491446" cy="305952"/>
            </a:xfrm>
            <a:custGeom>
              <a:avLst/>
              <a:gdLst>
                <a:gd name="connsiteX0" fmla="*/ 410108 w 491446"/>
                <a:gd name="connsiteY0" fmla="*/ 288808 h 305952"/>
                <a:gd name="connsiteX1" fmla="*/ 431540 w 491446"/>
                <a:gd name="connsiteY1" fmla="*/ 286407 h 305952"/>
                <a:gd name="connsiteX2" fmla="*/ 419795 w 491446"/>
                <a:gd name="connsiteY2" fmla="*/ 270805 h 305952"/>
                <a:gd name="connsiteX3" fmla="*/ 424939 w 491446"/>
                <a:gd name="connsiteY3" fmla="*/ 258718 h 305952"/>
                <a:gd name="connsiteX4" fmla="*/ 454343 w 491446"/>
                <a:gd name="connsiteY4" fmla="*/ 258718 h 305952"/>
                <a:gd name="connsiteX5" fmla="*/ 464715 w 491446"/>
                <a:gd name="connsiteY5" fmla="*/ 248688 h 305952"/>
                <a:gd name="connsiteX6" fmla="*/ 472259 w 491446"/>
                <a:gd name="connsiteY6" fmla="*/ 253403 h 305952"/>
                <a:gd name="connsiteX7" fmla="*/ 479460 w 491446"/>
                <a:gd name="connsiteY7" fmla="*/ 231458 h 305952"/>
                <a:gd name="connsiteX8" fmla="*/ 482289 w 491446"/>
                <a:gd name="connsiteY8" fmla="*/ 213198 h 305952"/>
                <a:gd name="connsiteX9" fmla="*/ 491204 w 491446"/>
                <a:gd name="connsiteY9" fmla="*/ 199911 h 305952"/>
                <a:gd name="connsiteX10" fmla="*/ 477231 w 491446"/>
                <a:gd name="connsiteY10" fmla="*/ 196310 h 305952"/>
                <a:gd name="connsiteX11" fmla="*/ 451771 w 491446"/>
                <a:gd name="connsiteY11" fmla="*/ 197339 h 305952"/>
                <a:gd name="connsiteX12" fmla="*/ 430940 w 491446"/>
                <a:gd name="connsiteY12" fmla="*/ 215941 h 305952"/>
                <a:gd name="connsiteX13" fmla="*/ 426311 w 491446"/>
                <a:gd name="connsiteY13" fmla="*/ 230600 h 305952"/>
                <a:gd name="connsiteX14" fmla="*/ 415595 w 491446"/>
                <a:gd name="connsiteY14" fmla="*/ 245345 h 305952"/>
                <a:gd name="connsiteX15" fmla="*/ 403422 w 491446"/>
                <a:gd name="connsiteY15" fmla="*/ 243545 h 305952"/>
                <a:gd name="connsiteX16" fmla="*/ 365446 w 491446"/>
                <a:gd name="connsiteY16" fmla="*/ 251774 h 305952"/>
                <a:gd name="connsiteX17" fmla="*/ 347186 w 491446"/>
                <a:gd name="connsiteY17" fmla="*/ 243202 h 305952"/>
                <a:gd name="connsiteX18" fmla="*/ 337842 w 491446"/>
                <a:gd name="connsiteY18" fmla="*/ 226743 h 305952"/>
                <a:gd name="connsiteX19" fmla="*/ 320612 w 491446"/>
                <a:gd name="connsiteY19" fmla="*/ 205569 h 305952"/>
                <a:gd name="connsiteX20" fmla="*/ 314525 w 491446"/>
                <a:gd name="connsiteY20" fmla="*/ 174022 h 305952"/>
                <a:gd name="connsiteX21" fmla="*/ 319926 w 491446"/>
                <a:gd name="connsiteY21" fmla="*/ 128845 h 305952"/>
                <a:gd name="connsiteX22" fmla="*/ 321383 w 491446"/>
                <a:gd name="connsiteY22" fmla="*/ 122073 h 305952"/>
                <a:gd name="connsiteX23" fmla="*/ 314611 w 491446"/>
                <a:gd name="connsiteY23" fmla="*/ 119586 h 305952"/>
                <a:gd name="connsiteX24" fmla="*/ 291979 w 491446"/>
                <a:gd name="connsiteY24" fmla="*/ 111528 h 305952"/>
                <a:gd name="connsiteX25" fmla="*/ 287350 w 491446"/>
                <a:gd name="connsiteY25" fmla="*/ 101584 h 305952"/>
                <a:gd name="connsiteX26" fmla="*/ 283493 w 491446"/>
                <a:gd name="connsiteY26" fmla="*/ 89326 h 305952"/>
                <a:gd name="connsiteX27" fmla="*/ 268148 w 491446"/>
                <a:gd name="connsiteY27" fmla="*/ 67466 h 305952"/>
                <a:gd name="connsiteX28" fmla="*/ 239430 w 491446"/>
                <a:gd name="connsiteY28" fmla="*/ 51006 h 305952"/>
                <a:gd name="connsiteX29" fmla="*/ 226828 w 491446"/>
                <a:gd name="connsiteY29" fmla="*/ 65923 h 305952"/>
                <a:gd name="connsiteX30" fmla="*/ 208055 w 491446"/>
                <a:gd name="connsiteY30" fmla="*/ 56321 h 305952"/>
                <a:gd name="connsiteX31" fmla="*/ 202311 w 491446"/>
                <a:gd name="connsiteY31" fmla="*/ 45949 h 305952"/>
                <a:gd name="connsiteX32" fmla="*/ 191938 w 491446"/>
                <a:gd name="connsiteY32" fmla="*/ 33347 h 305952"/>
                <a:gd name="connsiteX33" fmla="*/ 173593 w 491446"/>
                <a:gd name="connsiteY33" fmla="*/ 16888 h 305952"/>
                <a:gd name="connsiteX34" fmla="*/ 148304 w 491446"/>
                <a:gd name="connsiteY34" fmla="*/ 16888 h 305952"/>
                <a:gd name="connsiteX35" fmla="*/ 142904 w 491446"/>
                <a:gd name="connsiteY35" fmla="*/ 23746 h 305952"/>
                <a:gd name="connsiteX36" fmla="*/ 96955 w 491446"/>
                <a:gd name="connsiteY36" fmla="*/ 24175 h 305952"/>
                <a:gd name="connsiteX37" fmla="*/ 55207 w 491446"/>
                <a:gd name="connsiteY37" fmla="*/ 9601 h 305952"/>
                <a:gd name="connsiteX38" fmla="*/ 37205 w 491446"/>
                <a:gd name="connsiteY38" fmla="*/ 0 h 305952"/>
                <a:gd name="connsiteX39" fmla="*/ 0 w 491446"/>
                <a:gd name="connsiteY39" fmla="*/ 4886 h 305952"/>
                <a:gd name="connsiteX40" fmla="*/ 8573 w 491446"/>
                <a:gd name="connsiteY40" fmla="*/ 18345 h 305952"/>
                <a:gd name="connsiteX41" fmla="*/ 22203 w 491446"/>
                <a:gd name="connsiteY41" fmla="*/ 49892 h 305952"/>
                <a:gd name="connsiteX42" fmla="*/ 42262 w 491446"/>
                <a:gd name="connsiteY42" fmla="*/ 66008 h 305952"/>
                <a:gd name="connsiteX43" fmla="*/ 50149 w 491446"/>
                <a:gd name="connsiteY43" fmla="*/ 87525 h 305952"/>
                <a:gd name="connsiteX44" fmla="*/ 37205 w 491446"/>
                <a:gd name="connsiteY44" fmla="*/ 88640 h 305952"/>
                <a:gd name="connsiteX45" fmla="*/ 57264 w 491446"/>
                <a:gd name="connsiteY45" fmla="*/ 103727 h 305952"/>
                <a:gd name="connsiteX46" fmla="*/ 74838 w 491446"/>
                <a:gd name="connsiteY46" fmla="*/ 114443 h 305952"/>
                <a:gd name="connsiteX47" fmla="*/ 79467 w 491446"/>
                <a:gd name="connsiteY47" fmla="*/ 134503 h 305952"/>
                <a:gd name="connsiteX48" fmla="*/ 98155 w 491446"/>
                <a:gd name="connsiteY48" fmla="*/ 150962 h 305952"/>
                <a:gd name="connsiteX49" fmla="*/ 115386 w 491446"/>
                <a:gd name="connsiteY49" fmla="*/ 171707 h 305952"/>
                <a:gd name="connsiteX50" fmla="*/ 123273 w 491446"/>
                <a:gd name="connsiteY50" fmla="*/ 166649 h 305952"/>
                <a:gd name="connsiteX51" fmla="*/ 119672 w 491446"/>
                <a:gd name="connsiteY51" fmla="*/ 153791 h 305952"/>
                <a:gd name="connsiteX52" fmla="*/ 106042 w 491446"/>
                <a:gd name="connsiteY52" fmla="*/ 148047 h 305952"/>
                <a:gd name="connsiteX53" fmla="*/ 102099 w 491446"/>
                <a:gd name="connsiteY53" fmla="*/ 133645 h 305952"/>
                <a:gd name="connsiteX54" fmla="*/ 91726 w 491446"/>
                <a:gd name="connsiteY54" fmla="*/ 110671 h 305952"/>
                <a:gd name="connsiteX55" fmla="*/ 73809 w 491446"/>
                <a:gd name="connsiteY55" fmla="*/ 86325 h 305952"/>
                <a:gd name="connsiteX56" fmla="*/ 60865 w 491446"/>
                <a:gd name="connsiteY56" fmla="*/ 68752 h 305952"/>
                <a:gd name="connsiteX57" fmla="*/ 62665 w 491446"/>
                <a:gd name="connsiteY57" fmla="*/ 60179 h 305952"/>
                <a:gd name="connsiteX58" fmla="*/ 50149 w 491446"/>
                <a:gd name="connsiteY58" fmla="*/ 54778 h 305952"/>
                <a:gd name="connsiteX59" fmla="*/ 41148 w 491446"/>
                <a:gd name="connsiteY59" fmla="*/ 42263 h 305952"/>
                <a:gd name="connsiteX60" fmla="*/ 35747 w 491446"/>
                <a:gd name="connsiteY60" fmla="*/ 18259 h 305952"/>
                <a:gd name="connsiteX61" fmla="*/ 41491 w 491446"/>
                <a:gd name="connsiteY61" fmla="*/ 16459 h 305952"/>
                <a:gd name="connsiteX62" fmla="*/ 47235 w 491446"/>
                <a:gd name="connsiteY62" fmla="*/ 19374 h 305952"/>
                <a:gd name="connsiteX63" fmla="*/ 55807 w 491446"/>
                <a:gd name="connsiteY63" fmla="*/ 22974 h 305952"/>
                <a:gd name="connsiteX64" fmla="*/ 66523 w 491446"/>
                <a:gd name="connsiteY64" fmla="*/ 25118 h 305952"/>
                <a:gd name="connsiteX65" fmla="*/ 69351 w 491446"/>
                <a:gd name="connsiteY65" fmla="*/ 45520 h 305952"/>
                <a:gd name="connsiteX66" fmla="*/ 72266 w 491446"/>
                <a:gd name="connsiteY66" fmla="*/ 63779 h 305952"/>
                <a:gd name="connsiteX67" fmla="*/ 79810 w 491446"/>
                <a:gd name="connsiteY67" fmla="*/ 68066 h 305952"/>
                <a:gd name="connsiteX68" fmla="*/ 91297 w 491446"/>
                <a:gd name="connsiteY68" fmla="*/ 77410 h 305952"/>
                <a:gd name="connsiteX69" fmla="*/ 104927 w 491446"/>
                <a:gd name="connsiteY69" fmla="*/ 86754 h 305952"/>
                <a:gd name="connsiteX70" fmla="*/ 112814 w 491446"/>
                <a:gd name="connsiteY70" fmla="*/ 97469 h 305952"/>
                <a:gd name="connsiteX71" fmla="*/ 123958 w 491446"/>
                <a:gd name="connsiteY71" fmla="*/ 106042 h 305952"/>
                <a:gd name="connsiteX72" fmla="*/ 126444 w 491446"/>
                <a:gd name="connsiteY72" fmla="*/ 115729 h 305952"/>
                <a:gd name="connsiteX73" fmla="*/ 136474 w 491446"/>
                <a:gd name="connsiteY73" fmla="*/ 128245 h 305952"/>
                <a:gd name="connsiteX74" fmla="*/ 149762 w 491446"/>
                <a:gd name="connsiteY74" fmla="*/ 140418 h 305952"/>
                <a:gd name="connsiteX75" fmla="*/ 184566 w 491446"/>
                <a:gd name="connsiteY75" fmla="*/ 179165 h 305952"/>
                <a:gd name="connsiteX76" fmla="*/ 192453 w 491446"/>
                <a:gd name="connsiteY76" fmla="*/ 196739 h 305952"/>
                <a:gd name="connsiteX77" fmla="*/ 191767 w 491446"/>
                <a:gd name="connsiteY77" fmla="*/ 208569 h 305952"/>
                <a:gd name="connsiteX78" fmla="*/ 186709 w 491446"/>
                <a:gd name="connsiteY78" fmla="*/ 214313 h 305952"/>
                <a:gd name="connsiteX79" fmla="*/ 199568 w 491446"/>
                <a:gd name="connsiteY79" fmla="*/ 234372 h 305952"/>
                <a:gd name="connsiteX80" fmla="*/ 222885 w 491446"/>
                <a:gd name="connsiteY80" fmla="*/ 250146 h 305952"/>
                <a:gd name="connsiteX81" fmla="*/ 248688 w 491446"/>
                <a:gd name="connsiteY81" fmla="*/ 258032 h 305952"/>
                <a:gd name="connsiteX82" fmla="*/ 280578 w 491446"/>
                <a:gd name="connsiteY82" fmla="*/ 274149 h 305952"/>
                <a:gd name="connsiteX83" fmla="*/ 317183 w 491446"/>
                <a:gd name="connsiteY83" fmla="*/ 289922 h 305952"/>
                <a:gd name="connsiteX84" fmla="*/ 349844 w 491446"/>
                <a:gd name="connsiteY84" fmla="*/ 288122 h 305952"/>
                <a:gd name="connsiteX85" fmla="*/ 379247 w 491446"/>
                <a:gd name="connsiteY85" fmla="*/ 292408 h 305952"/>
                <a:gd name="connsiteX86" fmla="*/ 396650 w 491446"/>
                <a:gd name="connsiteY86" fmla="*/ 305953 h 305952"/>
                <a:gd name="connsiteX87" fmla="*/ 410108 w 491446"/>
                <a:gd name="connsiteY87" fmla="*/ 288808 h 30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91446" h="305952">
                  <a:moveTo>
                    <a:pt x="410108" y="288808"/>
                  </a:moveTo>
                  <a:cubicBezTo>
                    <a:pt x="411823" y="288465"/>
                    <a:pt x="429825" y="290865"/>
                    <a:pt x="431540" y="286407"/>
                  </a:cubicBezTo>
                  <a:cubicBezTo>
                    <a:pt x="433254" y="281950"/>
                    <a:pt x="418081" y="271920"/>
                    <a:pt x="419795" y="270805"/>
                  </a:cubicBezTo>
                  <a:cubicBezTo>
                    <a:pt x="421510" y="269777"/>
                    <a:pt x="422196" y="258718"/>
                    <a:pt x="424939" y="258718"/>
                  </a:cubicBezTo>
                  <a:cubicBezTo>
                    <a:pt x="427682" y="258718"/>
                    <a:pt x="452971" y="259404"/>
                    <a:pt x="454343" y="258718"/>
                  </a:cubicBezTo>
                  <a:cubicBezTo>
                    <a:pt x="455714" y="258032"/>
                    <a:pt x="460601" y="249031"/>
                    <a:pt x="464715" y="248688"/>
                  </a:cubicBezTo>
                  <a:cubicBezTo>
                    <a:pt x="466601" y="248517"/>
                    <a:pt x="469602" y="250831"/>
                    <a:pt x="472259" y="253403"/>
                  </a:cubicBezTo>
                  <a:cubicBezTo>
                    <a:pt x="476888" y="249117"/>
                    <a:pt x="478603" y="239344"/>
                    <a:pt x="479460" y="231458"/>
                  </a:cubicBezTo>
                  <a:cubicBezTo>
                    <a:pt x="480574" y="221771"/>
                    <a:pt x="477317" y="218513"/>
                    <a:pt x="482289" y="213198"/>
                  </a:cubicBezTo>
                  <a:cubicBezTo>
                    <a:pt x="487261" y="207798"/>
                    <a:pt x="492662" y="207455"/>
                    <a:pt x="491204" y="199911"/>
                  </a:cubicBezTo>
                  <a:cubicBezTo>
                    <a:pt x="489747" y="192367"/>
                    <a:pt x="482975" y="199911"/>
                    <a:pt x="477231" y="196310"/>
                  </a:cubicBezTo>
                  <a:cubicBezTo>
                    <a:pt x="471488" y="192710"/>
                    <a:pt x="466515" y="195196"/>
                    <a:pt x="451771" y="197339"/>
                  </a:cubicBezTo>
                  <a:cubicBezTo>
                    <a:pt x="437112" y="199482"/>
                    <a:pt x="430254" y="205569"/>
                    <a:pt x="430940" y="215941"/>
                  </a:cubicBezTo>
                  <a:cubicBezTo>
                    <a:pt x="431625" y="226314"/>
                    <a:pt x="425882" y="221685"/>
                    <a:pt x="426311" y="230600"/>
                  </a:cubicBezTo>
                  <a:cubicBezTo>
                    <a:pt x="426653" y="239601"/>
                    <a:pt x="414823" y="239944"/>
                    <a:pt x="415595" y="245345"/>
                  </a:cubicBezTo>
                  <a:cubicBezTo>
                    <a:pt x="416281" y="250746"/>
                    <a:pt x="406251" y="245345"/>
                    <a:pt x="403422" y="243545"/>
                  </a:cubicBezTo>
                  <a:cubicBezTo>
                    <a:pt x="400593" y="241745"/>
                    <a:pt x="369732" y="251089"/>
                    <a:pt x="365446" y="251774"/>
                  </a:cubicBezTo>
                  <a:cubicBezTo>
                    <a:pt x="361159" y="252460"/>
                    <a:pt x="353273" y="242859"/>
                    <a:pt x="347186" y="243202"/>
                  </a:cubicBezTo>
                  <a:cubicBezTo>
                    <a:pt x="341100" y="243545"/>
                    <a:pt x="338614" y="234201"/>
                    <a:pt x="337842" y="226743"/>
                  </a:cubicBezTo>
                  <a:cubicBezTo>
                    <a:pt x="337156" y="219199"/>
                    <a:pt x="325669" y="212427"/>
                    <a:pt x="320612" y="205569"/>
                  </a:cubicBezTo>
                  <a:cubicBezTo>
                    <a:pt x="315554" y="198796"/>
                    <a:pt x="314868" y="183709"/>
                    <a:pt x="314525" y="174022"/>
                  </a:cubicBezTo>
                  <a:cubicBezTo>
                    <a:pt x="314182" y="164335"/>
                    <a:pt x="313068" y="147876"/>
                    <a:pt x="319926" y="128845"/>
                  </a:cubicBezTo>
                  <a:cubicBezTo>
                    <a:pt x="320869" y="126273"/>
                    <a:pt x="321297" y="124044"/>
                    <a:pt x="321383" y="122073"/>
                  </a:cubicBezTo>
                  <a:cubicBezTo>
                    <a:pt x="318897" y="120529"/>
                    <a:pt x="316497" y="119501"/>
                    <a:pt x="314611" y="119586"/>
                  </a:cubicBezTo>
                  <a:cubicBezTo>
                    <a:pt x="308524" y="119929"/>
                    <a:pt x="294723" y="111528"/>
                    <a:pt x="291979" y="111528"/>
                  </a:cubicBezTo>
                  <a:cubicBezTo>
                    <a:pt x="289322" y="111528"/>
                    <a:pt x="289665" y="105013"/>
                    <a:pt x="287350" y="101584"/>
                  </a:cubicBezTo>
                  <a:cubicBezTo>
                    <a:pt x="285036" y="98155"/>
                    <a:pt x="286579" y="91640"/>
                    <a:pt x="283493" y="89326"/>
                  </a:cubicBezTo>
                  <a:cubicBezTo>
                    <a:pt x="280407" y="87011"/>
                    <a:pt x="271234" y="78267"/>
                    <a:pt x="268148" y="67466"/>
                  </a:cubicBezTo>
                  <a:cubicBezTo>
                    <a:pt x="265062" y="56750"/>
                    <a:pt x="246288" y="51349"/>
                    <a:pt x="239430" y="51006"/>
                  </a:cubicBezTo>
                  <a:cubicBezTo>
                    <a:pt x="232572" y="50578"/>
                    <a:pt x="228714" y="65151"/>
                    <a:pt x="226828" y="65923"/>
                  </a:cubicBezTo>
                  <a:cubicBezTo>
                    <a:pt x="224942" y="66694"/>
                    <a:pt x="211912" y="58293"/>
                    <a:pt x="208055" y="56321"/>
                  </a:cubicBezTo>
                  <a:cubicBezTo>
                    <a:pt x="204197" y="54435"/>
                    <a:pt x="202311" y="50578"/>
                    <a:pt x="202311" y="45949"/>
                  </a:cubicBezTo>
                  <a:cubicBezTo>
                    <a:pt x="202311" y="41320"/>
                    <a:pt x="194253" y="34119"/>
                    <a:pt x="191938" y="33347"/>
                  </a:cubicBezTo>
                  <a:cubicBezTo>
                    <a:pt x="189624" y="32576"/>
                    <a:pt x="173593" y="16888"/>
                    <a:pt x="173593" y="16888"/>
                  </a:cubicBezTo>
                  <a:lnTo>
                    <a:pt x="148304" y="16888"/>
                  </a:lnTo>
                  <a:lnTo>
                    <a:pt x="142904" y="23746"/>
                  </a:lnTo>
                  <a:lnTo>
                    <a:pt x="96955" y="24175"/>
                  </a:lnTo>
                  <a:cubicBezTo>
                    <a:pt x="96955" y="24175"/>
                    <a:pt x="61722" y="11144"/>
                    <a:pt x="55207" y="9601"/>
                  </a:cubicBezTo>
                  <a:cubicBezTo>
                    <a:pt x="48692" y="8058"/>
                    <a:pt x="37205" y="0"/>
                    <a:pt x="37205" y="0"/>
                  </a:cubicBezTo>
                  <a:lnTo>
                    <a:pt x="0" y="4886"/>
                  </a:lnTo>
                  <a:cubicBezTo>
                    <a:pt x="1886" y="9001"/>
                    <a:pt x="4543" y="13373"/>
                    <a:pt x="8573" y="18345"/>
                  </a:cubicBezTo>
                  <a:cubicBezTo>
                    <a:pt x="16116" y="27603"/>
                    <a:pt x="21517" y="44148"/>
                    <a:pt x="22203" y="49892"/>
                  </a:cubicBezTo>
                  <a:cubicBezTo>
                    <a:pt x="22889" y="55636"/>
                    <a:pt x="33347" y="60350"/>
                    <a:pt x="42262" y="66008"/>
                  </a:cubicBezTo>
                  <a:cubicBezTo>
                    <a:pt x="51264" y="71752"/>
                    <a:pt x="51264" y="84268"/>
                    <a:pt x="50149" y="87525"/>
                  </a:cubicBezTo>
                  <a:cubicBezTo>
                    <a:pt x="49035" y="90783"/>
                    <a:pt x="37976" y="85382"/>
                    <a:pt x="37205" y="88640"/>
                  </a:cubicBezTo>
                  <a:cubicBezTo>
                    <a:pt x="36519" y="91897"/>
                    <a:pt x="51521" y="104413"/>
                    <a:pt x="57264" y="103727"/>
                  </a:cubicBezTo>
                  <a:cubicBezTo>
                    <a:pt x="63008" y="103042"/>
                    <a:pt x="65837" y="106556"/>
                    <a:pt x="74838" y="114443"/>
                  </a:cubicBezTo>
                  <a:cubicBezTo>
                    <a:pt x="83839" y="122330"/>
                    <a:pt x="83068" y="131674"/>
                    <a:pt x="79467" y="134503"/>
                  </a:cubicBezTo>
                  <a:cubicBezTo>
                    <a:pt x="75867" y="137417"/>
                    <a:pt x="86668" y="143504"/>
                    <a:pt x="98155" y="150962"/>
                  </a:cubicBezTo>
                  <a:cubicBezTo>
                    <a:pt x="109642" y="158506"/>
                    <a:pt x="114271" y="167850"/>
                    <a:pt x="115386" y="171707"/>
                  </a:cubicBezTo>
                  <a:cubicBezTo>
                    <a:pt x="116415" y="175651"/>
                    <a:pt x="121472" y="172050"/>
                    <a:pt x="123273" y="166649"/>
                  </a:cubicBezTo>
                  <a:cubicBezTo>
                    <a:pt x="125073" y="161249"/>
                    <a:pt x="119672" y="159877"/>
                    <a:pt x="119672" y="153791"/>
                  </a:cubicBezTo>
                  <a:cubicBezTo>
                    <a:pt x="119672" y="147704"/>
                    <a:pt x="110328" y="148733"/>
                    <a:pt x="106042" y="148047"/>
                  </a:cubicBezTo>
                  <a:cubicBezTo>
                    <a:pt x="101756" y="147361"/>
                    <a:pt x="106385" y="138017"/>
                    <a:pt x="102099" y="133645"/>
                  </a:cubicBezTo>
                  <a:cubicBezTo>
                    <a:pt x="97812" y="129359"/>
                    <a:pt x="93869" y="118558"/>
                    <a:pt x="91726" y="110671"/>
                  </a:cubicBezTo>
                  <a:cubicBezTo>
                    <a:pt x="89583" y="102784"/>
                    <a:pt x="78438" y="94898"/>
                    <a:pt x="73809" y="86325"/>
                  </a:cubicBezTo>
                  <a:cubicBezTo>
                    <a:pt x="69180" y="77753"/>
                    <a:pt x="64122" y="70895"/>
                    <a:pt x="60865" y="68752"/>
                  </a:cubicBezTo>
                  <a:cubicBezTo>
                    <a:pt x="57607" y="66608"/>
                    <a:pt x="65494" y="63351"/>
                    <a:pt x="62665" y="60179"/>
                  </a:cubicBezTo>
                  <a:cubicBezTo>
                    <a:pt x="59836" y="56922"/>
                    <a:pt x="55464" y="57265"/>
                    <a:pt x="50149" y="54778"/>
                  </a:cubicBezTo>
                  <a:cubicBezTo>
                    <a:pt x="44748" y="52292"/>
                    <a:pt x="41148" y="48006"/>
                    <a:pt x="41148" y="42263"/>
                  </a:cubicBezTo>
                  <a:cubicBezTo>
                    <a:pt x="41148" y="36519"/>
                    <a:pt x="37548" y="22889"/>
                    <a:pt x="35747" y="18259"/>
                  </a:cubicBezTo>
                  <a:cubicBezTo>
                    <a:pt x="33947" y="13630"/>
                    <a:pt x="39691" y="14316"/>
                    <a:pt x="41491" y="16459"/>
                  </a:cubicBezTo>
                  <a:cubicBezTo>
                    <a:pt x="43291" y="18602"/>
                    <a:pt x="44748" y="20746"/>
                    <a:pt x="47235" y="19374"/>
                  </a:cubicBezTo>
                  <a:cubicBezTo>
                    <a:pt x="49721" y="17916"/>
                    <a:pt x="54007" y="19031"/>
                    <a:pt x="55807" y="22974"/>
                  </a:cubicBezTo>
                  <a:cubicBezTo>
                    <a:pt x="57607" y="26918"/>
                    <a:pt x="63694" y="23317"/>
                    <a:pt x="66523" y="25118"/>
                  </a:cubicBezTo>
                  <a:cubicBezTo>
                    <a:pt x="69351" y="26918"/>
                    <a:pt x="60093" y="29061"/>
                    <a:pt x="69351" y="45520"/>
                  </a:cubicBezTo>
                  <a:cubicBezTo>
                    <a:pt x="78696" y="61979"/>
                    <a:pt x="72266" y="52721"/>
                    <a:pt x="72266" y="63779"/>
                  </a:cubicBezTo>
                  <a:cubicBezTo>
                    <a:pt x="72266" y="74838"/>
                    <a:pt x="78010" y="69866"/>
                    <a:pt x="79810" y="68066"/>
                  </a:cubicBezTo>
                  <a:cubicBezTo>
                    <a:pt x="81610" y="66266"/>
                    <a:pt x="86582" y="71666"/>
                    <a:pt x="91297" y="77410"/>
                  </a:cubicBezTo>
                  <a:cubicBezTo>
                    <a:pt x="95926" y="83153"/>
                    <a:pt x="104927" y="83496"/>
                    <a:pt x="104927" y="86754"/>
                  </a:cubicBezTo>
                  <a:cubicBezTo>
                    <a:pt x="104927" y="90011"/>
                    <a:pt x="106728" y="96441"/>
                    <a:pt x="112814" y="97469"/>
                  </a:cubicBezTo>
                  <a:cubicBezTo>
                    <a:pt x="118901" y="98498"/>
                    <a:pt x="120015" y="105356"/>
                    <a:pt x="123958" y="106042"/>
                  </a:cubicBezTo>
                  <a:cubicBezTo>
                    <a:pt x="127902" y="106728"/>
                    <a:pt x="128588" y="111014"/>
                    <a:pt x="126444" y="115729"/>
                  </a:cubicBezTo>
                  <a:cubicBezTo>
                    <a:pt x="124301" y="120358"/>
                    <a:pt x="126444" y="124387"/>
                    <a:pt x="136474" y="128245"/>
                  </a:cubicBezTo>
                  <a:cubicBezTo>
                    <a:pt x="146504" y="132188"/>
                    <a:pt x="141875" y="132874"/>
                    <a:pt x="149762" y="140418"/>
                  </a:cubicBezTo>
                  <a:cubicBezTo>
                    <a:pt x="157648" y="147961"/>
                    <a:pt x="179851" y="172307"/>
                    <a:pt x="184566" y="179165"/>
                  </a:cubicBezTo>
                  <a:cubicBezTo>
                    <a:pt x="189195" y="185938"/>
                    <a:pt x="190652" y="191681"/>
                    <a:pt x="192453" y="196739"/>
                  </a:cubicBezTo>
                  <a:cubicBezTo>
                    <a:pt x="194253" y="201711"/>
                    <a:pt x="188852" y="204283"/>
                    <a:pt x="191767" y="208569"/>
                  </a:cubicBezTo>
                  <a:cubicBezTo>
                    <a:pt x="194596" y="212855"/>
                    <a:pt x="186366" y="211055"/>
                    <a:pt x="186709" y="214313"/>
                  </a:cubicBezTo>
                  <a:cubicBezTo>
                    <a:pt x="187052" y="217570"/>
                    <a:pt x="191767" y="233686"/>
                    <a:pt x="199568" y="234372"/>
                  </a:cubicBezTo>
                  <a:cubicBezTo>
                    <a:pt x="207454" y="235058"/>
                    <a:pt x="216456" y="244745"/>
                    <a:pt x="222885" y="250146"/>
                  </a:cubicBezTo>
                  <a:cubicBezTo>
                    <a:pt x="229314" y="255546"/>
                    <a:pt x="239001" y="254432"/>
                    <a:pt x="248688" y="258032"/>
                  </a:cubicBezTo>
                  <a:cubicBezTo>
                    <a:pt x="258375" y="261633"/>
                    <a:pt x="266605" y="270205"/>
                    <a:pt x="280578" y="274149"/>
                  </a:cubicBezTo>
                  <a:cubicBezTo>
                    <a:pt x="294551" y="278092"/>
                    <a:pt x="308181" y="284178"/>
                    <a:pt x="317183" y="289922"/>
                  </a:cubicBezTo>
                  <a:cubicBezTo>
                    <a:pt x="326098" y="295666"/>
                    <a:pt x="337242" y="293180"/>
                    <a:pt x="349844" y="288122"/>
                  </a:cubicBezTo>
                  <a:cubicBezTo>
                    <a:pt x="362360" y="283150"/>
                    <a:pt x="372047" y="289579"/>
                    <a:pt x="379247" y="292408"/>
                  </a:cubicBezTo>
                  <a:cubicBezTo>
                    <a:pt x="382762" y="293865"/>
                    <a:pt x="389706" y="299780"/>
                    <a:pt x="396650" y="305953"/>
                  </a:cubicBezTo>
                  <a:cubicBezTo>
                    <a:pt x="403165" y="297123"/>
                    <a:pt x="409251" y="288979"/>
                    <a:pt x="410108" y="28880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7" name="Freeform 196">
              <a:extLst>
                <a:ext uri="{FF2B5EF4-FFF2-40B4-BE49-F238E27FC236}">
                  <a16:creationId xmlns:a16="http://schemas.microsoft.com/office/drawing/2014/main" id="{3E8F0A8E-2DF2-40E7-A284-A9A515375E0A}"/>
                </a:ext>
              </a:extLst>
            </p:cNvPr>
            <p:cNvSpPr/>
            <p:nvPr/>
          </p:nvSpPr>
          <p:spPr>
            <a:xfrm>
              <a:off x="4412789" y="4085910"/>
              <a:ext cx="68922" cy="67122"/>
            </a:xfrm>
            <a:custGeom>
              <a:avLst/>
              <a:gdLst>
                <a:gd name="connsiteX0" fmla="*/ 60179 w 68922"/>
                <a:gd name="connsiteY0" fmla="*/ 44663 h 67122"/>
                <a:gd name="connsiteX1" fmla="*/ 68923 w 68922"/>
                <a:gd name="connsiteY1" fmla="*/ 35662 h 67122"/>
                <a:gd name="connsiteX2" fmla="*/ 62408 w 68922"/>
                <a:gd name="connsiteY2" fmla="*/ 31890 h 67122"/>
                <a:gd name="connsiteX3" fmla="*/ 54350 w 68922"/>
                <a:gd name="connsiteY3" fmla="*/ 32918 h 67122"/>
                <a:gd name="connsiteX4" fmla="*/ 55207 w 68922"/>
                <a:gd name="connsiteY4" fmla="*/ 257 h 67122"/>
                <a:gd name="connsiteX5" fmla="*/ 28032 w 68922"/>
                <a:gd name="connsiteY5" fmla="*/ 0 h 67122"/>
                <a:gd name="connsiteX6" fmla="*/ 22889 w 68922"/>
                <a:gd name="connsiteY6" fmla="*/ 12087 h 67122"/>
                <a:gd name="connsiteX7" fmla="*/ 34633 w 68922"/>
                <a:gd name="connsiteY7" fmla="*/ 27689 h 67122"/>
                <a:gd name="connsiteX8" fmla="*/ 13202 w 68922"/>
                <a:gd name="connsiteY8" fmla="*/ 30090 h 67122"/>
                <a:gd name="connsiteX9" fmla="*/ 0 w 68922"/>
                <a:gd name="connsiteY9" fmla="*/ 47577 h 67122"/>
                <a:gd name="connsiteX10" fmla="*/ 17745 w 68922"/>
                <a:gd name="connsiteY10" fmla="*/ 62751 h 67122"/>
                <a:gd name="connsiteX11" fmla="*/ 40291 w 68922"/>
                <a:gd name="connsiteY11" fmla="*/ 66694 h 67122"/>
                <a:gd name="connsiteX12" fmla="*/ 40805 w 68922"/>
                <a:gd name="connsiteY12" fmla="*/ 67123 h 67122"/>
                <a:gd name="connsiteX13" fmla="*/ 52292 w 68922"/>
                <a:gd name="connsiteY13" fmla="*/ 57521 h 67122"/>
                <a:gd name="connsiteX14" fmla="*/ 60179 w 68922"/>
                <a:gd name="connsiteY14" fmla="*/ 44663 h 6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922" h="67122">
                  <a:moveTo>
                    <a:pt x="60179" y="44663"/>
                  </a:moveTo>
                  <a:cubicBezTo>
                    <a:pt x="63694" y="41834"/>
                    <a:pt x="66694" y="38405"/>
                    <a:pt x="68923" y="35662"/>
                  </a:cubicBezTo>
                  <a:cubicBezTo>
                    <a:pt x="63265" y="38748"/>
                    <a:pt x="61636" y="35833"/>
                    <a:pt x="62408" y="31890"/>
                  </a:cubicBezTo>
                  <a:lnTo>
                    <a:pt x="54350" y="32918"/>
                  </a:lnTo>
                  <a:lnTo>
                    <a:pt x="55207" y="257"/>
                  </a:lnTo>
                  <a:cubicBezTo>
                    <a:pt x="48692" y="514"/>
                    <a:pt x="30432" y="0"/>
                    <a:pt x="28032" y="0"/>
                  </a:cubicBezTo>
                  <a:cubicBezTo>
                    <a:pt x="25289" y="0"/>
                    <a:pt x="24603" y="11059"/>
                    <a:pt x="22889" y="12087"/>
                  </a:cubicBezTo>
                  <a:cubicBezTo>
                    <a:pt x="21174" y="13116"/>
                    <a:pt x="36347" y="23146"/>
                    <a:pt x="34633" y="27689"/>
                  </a:cubicBezTo>
                  <a:cubicBezTo>
                    <a:pt x="32919" y="32233"/>
                    <a:pt x="14916" y="29747"/>
                    <a:pt x="13202" y="30090"/>
                  </a:cubicBezTo>
                  <a:cubicBezTo>
                    <a:pt x="12430" y="30261"/>
                    <a:pt x="6344" y="38490"/>
                    <a:pt x="0" y="47577"/>
                  </a:cubicBezTo>
                  <a:cubicBezTo>
                    <a:pt x="7115" y="53921"/>
                    <a:pt x="14316" y="60522"/>
                    <a:pt x="17745" y="62751"/>
                  </a:cubicBezTo>
                  <a:cubicBezTo>
                    <a:pt x="24517" y="67037"/>
                    <a:pt x="35662" y="62408"/>
                    <a:pt x="40291" y="66694"/>
                  </a:cubicBezTo>
                  <a:cubicBezTo>
                    <a:pt x="40462" y="66780"/>
                    <a:pt x="40634" y="66951"/>
                    <a:pt x="40805" y="67123"/>
                  </a:cubicBezTo>
                  <a:cubicBezTo>
                    <a:pt x="45691" y="62494"/>
                    <a:pt x="50664" y="58036"/>
                    <a:pt x="52292" y="57521"/>
                  </a:cubicBezTo>
                  <a:cubicBezTo>
                    <a:pt x="55636" y="56493"/>
                    <a:pt x="52892" y="50578"/>
                    <a:pt x="60179" y="4466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8" name="Freeform 197">
              <a:extLst>
                <a:ext uri="{FF2B5EF4-FFF2-40B4-BE49-F238E27FC236}">
                  <a16:creationId xmlns:a16="http://schemas.microsoft.com/office/drawing/2014/main" id="{60C1509D-5D57-0274-41D0-965F12085A94}"/>
                </a:ext>
              </a:extLst>
            </p:cNvPr>
            <p:cNvSpPr/>
            <p:nvPr/>
          </p:nvSpPr>
          <p:spPr>
            <a:xfrm>
              <a:off x="4467053" y="4075878"/>
              <a:ext cx="21002" cy="42950"/>
            </a:xfrm>
            <a:custGeom>
              <a:avLst/>
              <a:gdLst>
                <a:gd name="connsiteX0" fmla="*/ 3172 w 21002"/>
                <a:gd name="connsiteY0" fmla="*/ 10032 h 42950"/>
                <a:gd name="connsiteX1" fmla="*/ 857 w 21002"/>
                <a:gd name="connsiteY1" fmla="*/ 10289 h 42950"/>
                <a:gd name="connsiteX2" fmla="*/ 0 w 21002"/>
                <a:gd name="connsiteY2" fmla="*/ 42951 h 42950"/>
                <a:gd name="connsiteX3" fmla="*/ 8058 w 21002"/>
                <a:gd name="connsiteY3" fmla="*/ 41922 h 42950"/>
                <a:gd name="connsiteX4" fmla="*/ 13116 w 21002"/>
                <a:gd name="connsiteY4" fmla="*/ 33693 h 42950"/>
                <a:gd name="connsiteX5" fmla="*/ 17402 w 21002"/>
                <a:gd name="connsiteY5" fmla="*/ 6775 h 42950"/>
                <a:gd name="connsiteX6" fmla="*/ 21003 w 21002"/>
                <a:gd name="connsiteY6" fmla="*/ 4717 h 42950"/>
                <a:gd name="connsiteX7" fmla="*/ 13459 w 21002"/>
                <a:gd name="connsiteY7" fmla="*/ 2 h 42950"/>
                <a:gd name="connsiteX8" fmla="*/ 3172 w 21002"/>
                <a:gd name="connsiteY8" fmla="*/ 10032 h 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2" h="42950">
                  <a:moveTo>
                    <a:pt x="3172" y="10032"/>
                  </a:moveTo>
                  <a:cubicBezTo>
                    <a:pt x="3000" y="10118"/>
                    <a:pt x="2143" y="10204"/>
                    <a:pt x="857" y="10289"/>
                  </a:cubicBezTo>
                  <a:lnTo>
                    <a:pt x="0" y="42951"/>
                  </a:lnTo>
                  <a:lnTo>
                    <a:pt x="8058" y="41922"/>
                  </a:lnTo>
                  <a:cubicBezTo>
                    <a:pt x="8658" y="39093"/>
                    <a:pt x="10458" y="35750"/>
                    <a:pt x="13116" y="33693"/>
                  </a:cubicBezTo>
                  <a:cubicBezTo>
                    <a:pt x="19545" y="28720"/>
                    <a:pt x="9858" y="8575"/>
                    <a:pt x="17402" y="6775"/>
                  </a:cubicBezTo>
                  <a:cubicBezTo>
                    <a:pt x="18774" y="6432"/>
                    <a:pt x="19974" y="5660"/>
                    <a:pt x="21003" y="4717"/>
                  </a:cubicBezTo>
                  <a:cubicBezTo>
                    <a:pt x="18345" y="2146"/>
                    <a:pt x="15345" y="-83"/>
                    <a:pt x="13459" y="2"/>
                  </a:cubicBezTo>
                  <a:cubicBezTo>
                    <a:pt x="9344" y="345"/>
                    <a:pt x="4543" y="9346"/>
                    <a:pt x="3172" y="1003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9" name="Freeform 198">
              <a:extLst>
                <a:ext uri="{FF2B5EF4-FFF2-40B4-BE49-F238E27FC236}">
                  <a16:creationId xmlns:a16="http://schemas.microsoft.com/office/drawing/2014/main" id="{2E48AEEB-65B2-EF8F-E8AB-20FC622A2A82}"/>
                </a:ext>
              </a:extLst>
            </p:cNvPr>
            <p:cNvSpPr/>
            <p:nvPr/>
          </p:nvSpPr>
          <p:spPr>
            <a:xfrm>
              <a:off x="4705929" y="4047438"/>
              <a:ext cx="46588" cy="37100"/>
            </a:xfrm>
            <a:custGeom>
              <a:avLst/>
              <a:gdLst>
                <a:gd name="connsiteX0" fmla="*/ 20957 w 46588"/>
                <a:gd name="connsiteY0" fmla="*/ 1181 h 37100"/>
                <a:gd name="connsiteX1" fmla="*/ 31672 w 46588"/>
                <a:gd name="connsiteY1" fmla="*/ 23384 h 37100"/>
                <a:gd name="connsiteX2" fmla="*/ 126 w 46588"/>
                <a:gd name="connsiteY2" fmla="*/ 29128 h 37100"/>
                <a:gd name="connsiteX3" fmla="*/ 20957 w 46588"/>
                <a:gd name="connsiteY3" fmla="*/ 34186 h 37100"/>
                <a:gd name="connsiteX4" fmla="*/ 43417 w 46588"/>
                <a:gd name="connsiteY4" fmla="*/ 37100 h 37100"/>
                <a:gd name="connsiteX5" fmla="*/ 46589 w 46588"/>
                <a:gd name="connsiteY5" fmla="*/ 5639 h 37100"/>
                <a:gd name="connsiteX6" fmla="*/ 20957 w 46588"/>
                <a:gd name="connsiteY6" fmla="*/ 1181 h 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88" h="37100">
                  <a:moveTo>
                    <a:pt x="20957" y="1181"/>
                  </a:moveTo>
                  <a:cubicBezTo>
                    <a:pt x="13756" y="6153"/>
                    <a:pt x="31672" y="16955"/>
                    <a:pt x="31672" y="23384"/>
                  </a:cubicBezTo>
                  <a:cubicBezTo>
                    <a:pt x="31672" y="29814"/>
                    <a:pt x="2869" y="22184"/>
                    <a:pt x="126" y="29128"/>
                  </a:cubicBezTo>
                  <a:cubicBezTo>
                    <a:pt x="-1332" y="32728"/>
                    <a:pt x="10155" y="37700"/>
                    <a:pt x="20957" y="34186"/>
                  </a:cubicBezTo>
                  <a:cubicBezTo>
                    <a:pt x="30987" y="30842"/>
                    <a:pt x="37845" y="34357"/>
                    <a:pt x="43417" y="37100"/>
                  </a:cubicBezTo>
                  <a:cubicBezTo>
                    <a:pt x="44188" y="26213"/>
                    <a:pt x="45474" y="13954"/>
                    <a:pt x="46589" y="5639"/>
                  </a:cubicBezTo>
                  <a:cubicBezTo>
                    <a:pt x="37502" y="3410"/>
                    <a:pt x="26186" y="-2505"/>
                    <a:pt x="20957" y="118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0" name="Freeform 199">
              <a:extLst>
                <a:ext uri="{FF2B5EF4-FFF2-40B4-BE49-F238E27FC236}">
                  <a16:creationId xmlns:a16="http://schemas.microsoft.com/office/drawing/2014/main" id="{3BA4E15F-F7CE-DA7E-08F7-C1C9BE364678}"/>
                </a:ext>
              </a:extLst>
            </p:cNvPr>
            <p:cNvSpPr/>
            <p:nvPr/>
          </p:nvSpPr>
          <p:spPr>
            <a:xfrm>
              <a:off x="4749260" y="4053163"/>
              <a:ext cx="55035" cy="32814"/>
            </a:xfrm>
            <a:custGeom>
              <a:avLst/>
              <a:gdLst>
                <a:gd name="connsiteX0" fmla="*/ 21346 w 55035"/>
                <a:gd name="connsiteY0" fmla="*/ 24860 h 32814"/>
                <a:gd name="connsiteX1" fmla="*/ 55036 w 55035"/>
                <a:gd name="connsiteY1" fmla="*/ 18431 h 32814"/>
                <a:gd name="connsiteX2" fmla="*/ 12002 w 55035"/>
                <a:gd name="connsiteY2" fmla="*/ 514 h 32814"/>
                <a:gd name="connsiteX3" fmla="*/ 3172 w 55035"/>
                <a:gd name="connsiteY3" fmla="*/ 0 h 32814"/>
                <a:gd name="connsiteX4" fmla="*/ 0 w 55035"/>
                <a:gd name="connsiteY4" fmla="*/ 31461 h 32814"/>
                <a:gd name="connsiteX5" fmla="*/ 1200 w 55035"/>
                <a:gd name="connsiteY5" fmla="*/ 32061 h 32814"/>
                <a:gd name="connsiteX6" fmla="*/ 21346 w 55035"/>
                <a:gd name="connsiteY6" fmla="*/ 24860 h 3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35" h="32814">
                  <a:moveTo>
                    <a:pt x="21346" y="24860"/>
                  </a:moveTo>
                  <a:cubicBezTo>
                    <a:pt x="34290" y="20574"/>
                    <a:pt x="55036" y="28461"/>
                    <a:pt x="55036" y="18431"/>
                  </a:cubicBezTo>
                  <a:cubicBezTo>
                    <a:pt x="55036" y="8401"/>
                    <a:pt x="20574" y="-2400"/>
                    <a:pt x="12002" y="514"/>
                  </a:cubicBezTo>
                  <a:cubicBezTo>
                    <a:pt x="9687" y="1286"/>
                    <a:pt x="6601" y="857"/>
                    <a:pt x="3172" y="0"/>
                  </a:cubicBezTo>
                  <a:cubicBezTo>
                    <a:pt x="2057" y="8315"/>
                    <a:pt x="772" y="20574"/>
                    <a:pt x="0" y="31461"/>
                  </a:cubicBezTo>
                  <a:cubicBezTo>
                    <a:pt x="429" y="31633"/>
                    <a:pt x="857" y="31890"/>
                    <a:pt x="1200" y="32061"/>
                  </a:cubicBezTo>
                  <a:cubicBezTo>
                    <a:pt x="7030" y="34890"/>
                    <a:pt x="8487" y="29146"/>
                    <a:pt x="21346" y="2486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D91B2762-FDBE-F71C-A7AB-2FC1711257E2}"/>
                </a:ext>
              </a:extLst>
            </p:cNvPr>
            <p:cNvSpPr/>
            <p:nvPr/>
          </p:nvSpPr>
          <p:spPr>
            <a:xfrm>
              <a:off x="4496155" y="4132962"/>
              <a:ext cx="68405" cy="70647"/>
            </a:xfrm>
            <a:custGeom>
              <a:avLst/>
              <a:gdLst>
                <a:gd name="connsiteX0" fmla="*/ 36907 w 68405"/>
                <a:gd name="connsiteY0" fmla="*/ 66877 h 70647"/>
                <a:gd name="connsiteX1" fmla="*/ 52937 w 68405"/>
                <a:gd name="connsiteY1" fmla="*/ 69534 h 70647"/>
                <a:gd name="connsiteX2" fmla="*/ 60910 w 68405"/>
                <a:gd name="connsiteY2" fmla="*/ 70391 h 70647"/>
                <a:gd name="connsiteX3" fmla="*/ 58681 w 68405"/>
                <a:gd name="connsiteY3" fmla="*/ 66962 h 70647"/>
                <a:gd name="connsiteX4" fmla="*/ 62624 w 68405"/>
                <a:gd name="connsiteY4" fmla="*/ 46131 h 70647"/>
                <a:gd name="connsiteX5" fmla="*/ 64767 w 68405"/>
                <a:gd name="connsiteY5" fmla="*/ 18528 h 70647"/>
                <a:gd name="connsiteX6" fmla="*/ 68368 w 68405"/>
                <a:gd name="connsiteY6" fmla="*/ 1640 h 70647"/>
                <a:gd name="connsiteX7" fmla="*/ 68368 w 68405"/>
                <a:gd name="connsiteY7" fmla="*/ 11 h 70647"/>
                <a:gd name="connsiteX8" fmla="*/ 49508 w 68405"/>
                <a:gd name="connsiteY8" fmla="*/ 7555 h 70647"/>
                <a:gd name="connsiteX9" fmla="*/ 33906 w 68405"/>
                <a:gd name="connsiteY9" fmla="*/ 10984 h 70647"/>
                <a:gd name="connsiteX10" fmla="*/ 16247 w 68405"/>
                <a:gd name="connsiteY10" fmla="*/ 18614 h 70647"/>
                <a:gd name="connsiteX11" fmla="*/ 11018 w 68405"/>
                <a:gd name="connsiteY11" fmla="*/ 28643 h 70647"/>
                <a:gd name="connsiteX12" fmla="*/ 6131 w 68405"/>
                <a:gd name="connsiteY12" fmla="*/ 33101 h 70647"/>
                <a:gd name="connsiteX13" fmla="*/ 131 w 68405"/>
                <a:gd name="connsiteY13" fmla="*/ 34558 h 70647"/>
                <a:gd name="connsiteX14" fmla="*/ 2617 w 68405"/>
                <a:gd name="connsiteY14" fmla="*/ 40645 h 70647"/>
                <a:gd name="connsiteX15" fmla="*/ 22333 w 68405"/>
                <a:gd name="connsiteY15" fmla="*/ 59590 h 70647"/>
                <a:gd name="connsiteX16" fmla="*/ 27906 w 68405"/>
                <a:gd name="connsiteY16" fmla="*/ 66191 h 70647"/>
                <a:gd name="connsiteX17" fmla="*/ 36907 w 68405"/>
                <a:gd name="connsiteY17" fmla="*/ 66877 h 7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405" h="70647">
                  <a:moveTo>
                    <a:pt x="36907" y="66877"/>
                  </a:moveTo>
                  <a:cubicBezTo>
                    <a:pt x="40507" y="68677"/>
                    <a:pt x="49337" y="66877"/>
                    <a:pt x="52937" y="69534"/>
                  </a:cubicBezTo>
                  <a:cubicBezTo>
                    <a:pt x="54652" y="70820"/>
                    <a:pt x="57566" y="70820"/>
                    <a:pt x="60910" y="70391"/>
                  </a:cubicBezTo>
                  <a:cubicBezTo>
                    <a:pt x="59881" y="68934"/>
                    <a:pt x="59109" y="67648"/>
                    <a:pt x="58681" y="66962"/>
                  </a:cubicBezTo>
                  <a:cubicBezTo>
                    <a:pt x="56195" y="62333"/>
                    <a:pt x="60481" y="52989"/>
                    <a:pt x="62624" y="46131"/>
                  </a:cubicBezTo>
                  <a:cubicBezTo>
                    <a:pt x="64767" y="39359"/>
                    <a:pt x="60824" y="22814"/>
                    <a:pt x="64767" y="18528"/>
                  </a:cubicBezTo>
                  <a:cubicBezTo>
                    <a:pt x="68711" y="14242"/>
                    <a:pt x="66567" y="11670"/>
                    <a:pt x="68368" y="1640"/>
                  </a:cubicBezTo>
                  <a:cubicBezTo>
                    <a:pt x="68453" y="1040"/>
                    <a:pt x="68368" y="526"/>
                    <a:pt x="68368" y="11"/>
                  </a:cubicBezTo>
                  <a:cubicBezTo>
                    <a:pt x="60310" y="-332"/>
                    <a:pt x="52080" y="7298"/>
                    <a:pt x="49508" y="7555"/>
                  </a:cubicBezTo>
                  <a:cubicBezTo>
                    <a:pt x="46422" y="7898"/>
                    <a:pt x="35278" y="5155"/>
                    <a:pt x="33906" y="10984"/>
                  </a:cubicBezTo>
                  <a:cubicBezTo>
                    <a:pt x="32535" y="16899"/>
                    <a:pt x="25591" y="17928"/>
                    <a:pt x="16247" y="18614"/>
                  </a:cubicBezTo>
                  <a:cubicBezTo>
                    <a:pt x="6903" y="19299"/>
                    <a:pt x="11789" y="27272"/>
                    <a:pt x="11018" y="28643"/>
                  </a:cubicBezTo>
                  <a:cubicBezTo>
                    <a:pt x="10332" y="30015"/>
                    <a:pt x="6131" y="33101"/>
                    <a:pt x="6131" y="33101"/>
                  </a:cubicBezTo>
                  <a:lnTo>
                    <a:pt x="131" y="34558"/>
                  </a:lnTo>
                  <a:cubicBezTo>
                    <a:pt x="-127" y="36787"/>
                    <a:pt x="-298" y="39016"/>
                    <a:pt x="2617" y="40645"/>
                  </a:cubicBezTo>
                  <a:cubicBezTo>
                    <a:pt x="8360" y="43902"/>
                    <a:pt x="16247" y="56418"/>
                    <a:pt x="22333" y="59590"/>
                  </a:cubicBezTo>
                  <a:cubicBezTo>
                    <a:pt x="25248" y="61133"/>
                    <a:pt x="27048" y="63705"/>
                    <a:pt x="27906" y="66191"/>
                  </a:cubicBezTo>
                  <a:cubicBezTo>
                    <a:pt x="31506" y="66105"/>
                    <a:pt x="35021" y="65934"/>
                    <a:pt x="36907" y="6687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2" name="Freeform 201">
              <a:extLst>
                <a:ext uri="{FF2B5EF4-FFF2-40B4-BE49-F238E27FC236}">
                  <a16:creationId xmlns:a16="http://schemas.microsoft.com/office/drawing/2014/main" id="{098A1A08-C71F-3B99-D2E3-320AD9E8BE02}"/>
                </a:ext>
              </a:extLst>
            </p:cNvPr>
            <p:cNvSpPr/>
            <p:nvPr/>
          </p:nvSpPr>
          <p:spPr>
            <a:xfrm>
              <a:off x="4715862" y="4295265"/>
              <a:ext cx="638964" cy="657667"/>
            </a:xfrm>
            <a:custGeom>
              <a:avLst/>
              <a:gdLst>
                <a:gd name="connsiteX0" fmla="*/ 340122 w 638964"/>
                <a:gd name="connsiteY0" fmla="*/ 650381 h 657667"/>
                <a:gd name="connsiteX1" fmla="*/ 352295 w 638964"/>
                <a:gd name="connsiteY1" fmla="*/ 630321 h 657667"/>
                <a:gd name="connsiteX2" fmla="*/ 360868 w 638964"/>
                <a:gd name="connsiteY2" fmla="*/ 610605 h 657667"/>
                <a:gd name="connsiteX3" fmla="*/ 369440 w 638964"/>
                <a:gd name="connsiteY3" fmla="*/ 593374 h 657667"/>
                <a:gd name="connsiteX4" fmla="*/ 369783 w 638964"/>
                <a:gd name="connsiteY4" fmla="*/ 608033 h 657667"/>
                <a:gd name="connsiteX5" fmla="*/ 370897 w 638964"/>
                <a:gd name="connsiteY5" fmla="*/ 613433 h 657667"/>
                <a:gd name="connsiteX6" fmla="*/ 391729 w 638964"/>
                <a:gd name="connsiteY6" fmla="*/ 581886 h 657667"/>
                <a:gd name="connsiteX7" fmla="*/ 407845 w 638964"/>
                <a:gd name="connsiteY7" fmla="*/ 564656 h 657667"/>
                <a:gd name="connsiteX8" fmla="*/ 412474 w 638964"/>
                <a:gd name="connsiteY8" fmla="*/ 541339 h 657667"/>
                <a:gd name="connsiteX9" fmla="*/ 412817 w 638964"/>
                <a:gd name="connsiteY9" fmla="*/ 517336 h 657667"/>
                <a:gd name="connsiteX10" fmla="*/ 417875 w 638964"/>
                <a:gd name="connsiteY10" fmla="*/ 505506 h 657667"/>
                <a:gd name="connsiteX11" fmla="*/ 438277 w 638964"/>
                <a:gd name="connsiteY11" fmla="*/ 490075 h 657667"/>
                <a:gd name="connsiteX12" fmla="*/ 459451 w 638964"/>
                <a:gd name="connsiteY12" fmla="*/ 480731 h 657667"/>
                <a:gd name="connsiteX13" fmla="*/ 468452 w 638964"/>
                <a:gd name="connsiteY13" fmla="*/ 475673 h 657667"/>
                <a:gd name="connsiteX14" fmla="*/ 480968 w 638964"/>
                <a:gd name="connsiteY14" fmla="*/ 465986 h 657667"/>
                <a:gd name="connsiteX15" fmla="*/ 507886 w 638964"/>
                <a:gd name="connsiteY15" fmla="*/ 466329 h 657667"/>
                <a:gd name="connsiteX16" fmla="*/ 522202 w 638964"/>
                <a:gd name="connsiteY16" fmla="*/ 461615 h 657667"/>
                <a:gd name="connsiteX17" fmla="*/ 531203 w 638964"/>
                <a:gd name="connsiteY17" fmla="*/ 451928 h 657667"/>
                <a:gd name="connsiteX18" fmla="*/ 538404 w 638964"/>
                <a:gd name="connsiteY18" fmla="*/ 443355 h 657667"/>
                <a:gd name="connsiteX19" fmla="*/ 544833 w 638964"/>
                <a:gd name="connsiteY19" fmla="*/ 428696 h 657667"/>
                <a:gd name="connsiteX20" fmla="*/ 551263 w 638964"/>
                <a:gd name="connsiteY20" fmla="*/ 413608 h 657667"/>
                <a:gd name="connsiteX21" fmla="*/ 557349 w 638964"/>
                <a:gd name="connsiteY21" fmla="*/ 405036 h 657667"/>
                <a:gd name="connsiteX22" fmla="*/ 559835 w 638964"/>
                <a:gd name="connsiteY22" fmla="*/ 385319 h 657667"/>
                <a:gd name="connsiteX23" fmla="*/ 568065 w 638964"/>
                <a:gd name="connsiteY23" fmla="*/ 376747 h 657667"/>
                <a:gd name="connsiteX24" fmla="*/ 569865 w 638964"/>
                <a:gd name="connsiteY24" fmla="*/ 356687 h 657667"/>
                <a:gd name="connsiteX25" fmla="*/ 569865 w 638964"/>
                <a:gd name="connsiteY25" fmla="*/ 325140 h 657667"/>
                <a:gd name="connsiteX26" fmla="*/ 573466 w 638964"/>
                <a:gd name="connsiteY26" fmla="*/ 301480 h 657667"/>
                <a:gd name="connsiteX27" fmla="*/ 572351 w 638964"/>
                <a:gd name="connsiteY27" fmla="*/ 295050 h 657667"/>
                <a:gd name="connsiteX28" fmla="*/ 575180 w 638964"/>
                <a:gd name="connsiteY28" fmla="*/ 290421 h 657667"/>
                <a:gd name="connsiteX29" fmla="*/ 585210 w 638964"/>
                <a:gd name="connsiteY29" fmla="*/ 293679 h 657667"/>
                <a:gd name="connsiteX30" fmla="*/ 598154 w 638964"/>
                <a:gd name="connsiteY30" fmla="*/ 268562 h 657667"/>
                <a:gd name="connsiteX31" fmla="*/ 613585 w 638964"/>
                <a:gd name="connsiteY31" fmla="*/ 256732 h 657667"/>
                <a:gd name="connsiteX32" fmla="*/ 636131 w 638964"/>
                <a:gd name="connsiteY32" fmla="*/ 224842 h 657667"/>
                <a:gd name="connsiteX33" fmla="*/ 632873 w 638964"/>
                <a:gd name="connsiteY33" fmla="*/ 177864 h 657667"/>
                <a:gd name="connsiteX34" fmla="*/ 618900 w 638964"/>
                <a:gd name="connsiteY34" fmla="*/ 168521 h 657667"/>
                <a:gd name="connsiteX35" fmla="*/ 580152 w 638964"/>
                <a:gd name="connsiteY35" fmla="*/ 147690 h 657667"/>
                <a:gd name="connsiteX36" fmla="*/ 532832 w 638964"/>
                <a:gd name="connsiteY36" fmla="*/ 133030 h 657667"/>
                <a:gd name="connsiteX37" fmla="*/ 500942 w 638964"/>
                <a:gd name="connsiteY37" fmla="*/ 125487 h 657667"/>
                <a:gd name="connsiteX38" fmla="*/ 479768 w 638964"/>
                <a:gd name="connsiteY38" fmla="*/ 135860 h 657667"/>
                <a:gd name="connsiteX39" fmla="*/ 483026 w 638964"/>
                <a:gd name="connsiteY39" fmla="*/ 120429 h 657667"/>
                <a:gd name="connsiteX40" fmla="*/ 445050 w 638964"/>
                <a:gd name="connsiteY40" fmla="*/ 97454 h 657667"/>
                <a:gd name="connsiteX41" fmla="*/ 421390 w 638964"/>
                <a:gd name="connsiteY41" fmla="*/ 104656 h 657667"/>
                <a:gd name="connsiteX42" fmla="*/ 409902 w 638964"/>
                <a:gd name="connsiteY42" fmla="*/ 112542 h 657667"/>
                <a:gd name="connsiteX43" fmla="*/ 401673 w 638964"/>
                <a:gd name="connsiteY43" fmla="*/ 112885 h 657667"/>
                <a:gd name="connsiteX44" fmla="*/ 415646 w 638964"/>
                <a:gd name="connsiteY44" fmla="*/ 94283 h 657667"/>
                <a:gd name="connsiteX45" fmla="*/ 382985 w 638964"/>
                <a:gd name="connsiteY45" fmla="*/ 85710 h 657667"/>
                <a:gd name="connsiteX46" fmla="*/ 372612 w 638964"/>
                <a:gd name="connsiteY46" fmla="*/ 98226 h 657667"/>
                <a:gd name="connsiteX47" fmla="*/ 376898 w 638964"/>
                <a:gd name="connsiteY47" fmla="*/ 84939 h 657667"/>
                <a:gd name="connsiteX48" fmla="*/ 393015 w 638964"/>
                <a:gd name="connsiteY48" fmla="*/ 64879 h 657667"/>
                <a:gd name="connsiteX49" fmla="*/ 379727 w 638964"/>
                <a:gd name="connsiteY49" fmla="*/ 47648 h 657667"/>
                <a:gd name="connsiteX50" fmla="*/ 368154 w 638964"/>
                <a:gd name="connsiteY50" fmla="*/ 16616 h 657667"/>
                <a:gd name="connsiteX51" fmla="*/ 349038 w 638964"/>
                <a:gd name="connsiteY51" fmla="*/ 42333 h 657667"/>
                <a:gd name="connsiteX52" fmla="*/ 332064 w 638964"/>
                <a:gd name="connsiteY52" fmla="*/ 49620 h 657667"/>
                <a:gd name="connsiteX53" fmla="*/ 316033 w 638964"/>
                <a:gd name="connsiteY53" fmla="*/ 44734 h 657667"/>
                <a:gd name="connsiteX54" fmla="*/ 298117 w 638964"/>
                <a:gd name="connsiteY54" fmla="*/ 44219 h 657667"/>
                <a:gd name="connsiteX55" fmla="*/ 291345 w 638964"/>
                <a:gd name="connsiteY55" fmla="*/ 54421 h 657667"/>
                <a:gd name="connsiteX56" fmla="*/ 271971 w 638964"/>
                <a:gd name="connsiteY56" fmla="*/ 53906 h 657667"/>
                <a:gd name="connsiteX57" fmla="*/ 263741 w 638964"/>
                <a:gd name="connsiteY57" fmla="*/ 57764 h 657667"/>
                <a:gd name="connsiteX58" fmla="*/ 253025 w 638964"/>
                <a:gd name="connsiteY58" fmla="*/ 61621 h 657667"/>
                <a:gd name="connsiteX59" fmla="*/ 235538 w 638964"/>
                <a:gd name="connsiteY59" fmla="*/ 55792 h 657667"/>
                <a:gd name="connsiteX60" fmla="*/ 232109 w 638964"/>
                <a:gd name="connsiteY60" fmla="*/ 27160 h 657667"/>
                <a:gd name="connsiteX61" fmla="*/ 230651 w 638964"/>
                <a:gd name="connsiteY61" fmla="*/ 13616 h 657667"/>
                <a:gd name="connsiteX62" fmla="*/ 223879 w 638964"/>
                <a:gd name="connsiteY62" fmla="*/ 71 h 657667"/>
                <a:gd name="connsiteX63" fmla="*/ 213678 w 638964"/>
                <a:gd name="connsiteY63" fmla="*/ 9329 h 657667"/>
                <a:gd name="connsiteX64" fmla="*/ 193789 w 638964"/>
                <a:gd name="connsiteY64" fmla="*/ 17130 h 657667"/>
                <a:gd name="connsiteX65" fmla="*/ 182645 w 638964"/>
                <a:gd name="connsiteY65" fmla="*/ 23388 h 657667"/>
                <a:gd name="connsiteX66" fmla="*/ 176302 w 638964"/>
                <a:gd name="connsiteY66" fmla="*/ 22874 h 657667"/>
                <a:gd name="connsiteX67" fmla="*/ 162243 w 638964"/>
                <a:gd name="connsiteY67" fmla="*/ 17987 h 657667"/>
                <a:gd name="connsiteX68" fmla="*/ 151527 w 638964"/>
                <a:gd name="connsiteY68" fmla="*/ 19959 h 657667"/>
                <a:gd name="connsiteX69" fmla="*/ 157871 w 638964"/>
                <a:gd name="connsiteY69" fmla="*/ 32132 h 657667"/>
                <a:gd name="connsiteX70" fmla="*/ 162243 w 638964"/>
                <a:gd name="connsiteY70" fmla="*/ 42333 h 657667"/>
                <a:gd name="connsiteX71" fmla="*/ 170473 w 638964"/>
                <a:gd name="connsiteY71" fmla="*/ 44305 h 657667"/>
                <a:gd name="connsiteX72" fmla="*/ 168501 w 638964"/>
                <a:gd name="connsiteY72" fmla="*/ 51077 h 657667"/>
                <a:gd name="connsiteX73" fmla="*/ 159242 w 638964"/>
                <a:gd name="connsiteY73" fmla="*/ 59821 h 657667"/>
                <a:gd name="connsiteX74" fmla="*/ 148527 w 638964"/>
                <a:gd name="connsiteY74" fmla="*/ 65136 h 657667"/>
                <a:gd name="connsiteX75" fmla="*/ 137383 w 638964"/>
                <a:gd name="connsiteY75" fmla="*/ 70965 h 657667"/>
                <a:gd name="connsiteX76" fmla="*/ 128639 w 638964"/>
                <a:gd name="connsiteY76" fmla="*/ 72423 h 657667"/>
                <a:gd name="connsiteX77" fmla="*/ 118952 w 638964"/>
                <a:gd name="connsiteY77" fmla="*/ 68565 h 657667"/>
                <a:gd name="connsiteX78" fmla="*/ 106607 w 638964"/>
                <a:gd name="connsiteY78" fmla="*/ 52277 h 657667"/>
                <a:gd name="connsiteX79" fmla="*/ 90748 w 638964"/>
                <a:gd name="connsiteY79" fmla="*/ 56907 h 657667"/>
                <a:gd name="connsiteX80" fmla="*/ 66317 w 638964"/>
                <a:gd name="connsiteY80" fmla="*/ 58707 h 657667"/>
                <a:gd name="connsiteX81" fmla="*/ 70517 w 638964"/>
                <a:gd name="connsiteY81" fmla="*/ 67622 h 657667"/>
                <a:gd name="connsiteX82" fmla="*/ 73775 w 638964"/>
                <a:gd name="connsiteY82" fmla="*/ 74223 h 657667"/>
                <a:gd name="connsiteX83" fmla="*/ 62802 w 638964"/>
                <a:gd name="connsiteY83" fmla="*/ 82967 h 657667"/>
                <a:gd name="connsiteX84" fmla="*/ 73174 w 638964"/>
                <a:gd name="connsiteY84" fmla="*/ 109199 h 657667"/>
                <a:gd name="connsiteX85" fmla="*/ 69831 w 638964"/>
                <a:gd name="connsiteY85" fmla="*/ 131230 h 657667"/>
                <a:gd name="connsiteX86" fmla="*/ 63659 w 638964"/>
                <a:gd name="connsiteY86" fmla="*/ 153176 h 657667"/>
                <a:gd name="connsiteX87" fmla="*/ 49772 w 638964"/>
                <a:gd name="connsiteY87" fmla="*/ 154119 h 657667"/>
                <a:gd name="connsiteX88" fmla="*/ 30141 w 638964"/>
                <a:gd name="connsiteY88" fmla="*/ 161234 h 657667"/>
                <a:gd name="connsiteX89" fmla="*/ 15825 w 638964"/>
                <a:gd name="connsiteY89" fmla="*/ 170749 h 657667"/>
                <a:gd name="connsiteX90" fmla="*/ 10595 w 638964"/>
                <a:gd name="connsiteY90" fmla="*/ 186094 h 657667"/>
                <a:gd name="connsiteX91" fmla="*/ 3394 w 638964"/>
                <a:gd name="connsiteY91" fmla="*/ 194667 h 657667"/>
                <a:gd name="connsiteX92" fmla="*/ 994 w 638964"/>
                <a:gd name="connsiteY92" fmla="*/ 205211 h 657667"/>
                <a:gd name="connsiteX93" fmla="*/ 5280 w 638964"/>
                <a:gd name="connsiteY93" fmla="*/ 219098 h 657667"/>
                <a:gd name="connsiteX94" fmla="*/ 11967 w 638964"/>
                <a:gd name="connsiteY94" fmla="*/ 232986 h 657667"/>
                <a:gd name="connsiteX95" fmla="*/ 20111 w 638964"/>
                <a:gd name="connsiteY95" fmla="*/ 239244 h 657667"/>
                <a:gd name="connsiteX96" fmla="*/ 28683 w 638964"/>
                <a:gd name="connsiteY96" fmla="*/ 248331 h 657667"/>
                <a:gd name="connsiteX97" fmla="*/ 45914 w 638964"/>
                <a:gd name="connsiteY97" fmla="*/ 245930 h 657667"/>
                <a:gd name="connsiteX98" fmla="*/ 53115 w 638964"/>
                <a:gd name="connsiteY98" fmla="*/ 244473 h 657667"/>
                <a:gd name="connsiteX99" fmla="*/ 56972 w 638964"/>
                <a:gd name="connsiteY99" fmla="*/ 265476 h 657667"/>
                <a:gd name="connsiteX100" fmla="*/ 78061 w 638964"/>
                <a:gd name="connsiteY100" fmla="*/ 265990 h 657667"/>
                <a:gd name="connsiteX101" fmla="*/ 91948 w 638964"/>
                <a:gd name="connsiteY101" fmla="*/ 262647 h 657667"/>
                <a:gd name="connsiteX102" fmla="*/ 105836 w 638964"/>
                <a:gd name="connsiteY102" fmla="*/ 255446 h 657667"/>
                <a:gd name="connsiteX103" fmla="*/ 124952 w 638964"/>
                <a:gd name="connsiteY103" fmla="*/ 246873 h 657667"/>
                <a:gd name="connsiteX104" fmla="*/ 140211 w 638964"/>
                <a:gd name="connsiteY104" fmla="*/ 247816 h 657667"/>
                <a:gd name="connsiteX105" fmla="*/ 145441 w 638964"/>
                <a:gd name="connsiteY105" fmla="*/ 279363 h 657667"/>
                <a:gd name="connsiteX106" fmla="*/ 164557 w 638964"/>
                <a:gd name="connsiteY106" fmla="*/ 290850 h 657667"/>
                <a:gd name="connsiteX107" fmla="*/ 176045 w 638964"/>
                <a:gd name="connsiteY107" fmla="*/ 293251 h 657667"/>
                <a:gd name="connsiteX108" fmla="*/ 182731 w 638964"/>
                <a:gd name="connsiteY108" fmla="*/ 298994 h 657667"/>
                <a:gd name="connsiteX109" fmla="*/ 196104 w 638964"/>
                <a:gd name="connsiteY109" fmla="*/ 305166 h 657667"/>
                <a:gd name="connsiteX110" fmla="*/ 213764 w 638964"/>
                <a:gd name="connsiteY110" fmla="*/ 309024 h 657667"/>
                <a:gd name="connsiteX111" fmla="*/ 220022 w 638964"/>
                <a:gd name="connsiteY111" fmla="*/ 319997 h 657667"/>
                <a:gd name="connsiteX112" fmla="*/ 222422 w 638964"/>
                <a:gd name="connsiteY112" fmla="*/ 332427 h 657667"/>
                <a:gd name="connsiteX113" fmla="*/ 224308 w 638964"/>
                <a:gd name="connsiteY113" fmla="*/ 345800 h 657667"/>
                <a:gd name="connsiteX114" fmla="*/ 241967 w 638964"/>
                <a:gd name="connsiteY114" fmla="*/ 353944 h 657667"/>
                <a:gd name="connsiteX115" fmla="*/ 255340 w 638964"/>
                <a:gd name="connsiteY115" fmla="*/ 362087 h 657667"/>
                <a:gd name="connsiteX116" fmla="*/ 264856 w 638964"/>
                <a:gd name="connsiteY116" fmla="*/ 377861 h 657667"/>
                <a:gd name="connsiteX117" fmla="*/ 262970 w 638964"/>
                <a:gd name="connsiteY117" fmla="*/ 398864 h 657667"/>
                <a:gd name="connsiteX118" fmla="*/ 258083 w 638964"/>
                <a:gd name="connsiteY118" fmla="*/ 409836 h 657667"/>
                <a:gd name="connsiteX119" fmla="*/ 258769 w 638964"/>
                <a:gd name="connsiteY119" fmla="*/ 418495 h 657667"/>
                <a:gd name="connsiteX120" fmla="*/ 261684 w 638964"/>
                <a:gd name="connsiteY120" fmla="*/ 438383 h 657667"/>
                <a:gd name="connsiteX121" fmla="*/ 269913 w 638964"/>
                <a:gd name="connsiteY121" fmla="*/ 451499 h 657667"/>
                <a:gd name="connsiteX122" fmla="*/ 283972 w 638964"/>
                <a:gd name="connsiteY122" fmla="*/ 452956 h 657667"/>
                <a:gd name="connsiteX123" fmla="*/ 295117 w 638964"/>
                <a:gd name="connsiteY123" fmla="*/ 466586 h 657667"/>
                <a:gd name="connsiteX124" fmla="*/ 302918 w 638964"/>
                <a:gd name="connsiteY124" fmla="*/ 484503 h 657667"/>
                <a:gd name="connsiteX125" fmla="*/ 316548 w 638964"/>
                <a:gd name="connsiteY125" fmla="*/ 481588 h 657667"/>
                <a:gd name="connsiteX126" fmla="*/ 315005 w 638964"/>
                <a:gd name="connsiteY126" fmla="*/ 510563 h 657667"/>
                <a:gd name="connsiteX127" fmla="*/ 325635 w 638964"/>
                <a:gd name="connsiteY127" fmla="*/ 511249 h 657667"/>
                <a:gd name="connsiteX128" fmla="*/ 328549 w 638964"/>
                <a:gd name="connsiteY128" fmla="*/ 535938 h 657667"/>
                <a:gd name="connsiteX129" fmla="*/ 308918 w 638964"/>
                <a:gd name="connsiteY129" fmla="*/ 546825 h 657667"/>
                <a:gd name="connsiteX130" fmla="*/ 280972 w 638964"/>
                <a:gd name="connsiteY130" fmla="*/ 576229 h 657667"/>
                <a:gd name="connsiteX131" fmla="*/ 266742 w 638964"/>
                <a:gd name="connsiteY131" fmla="*/ 593288 h 657667"/>
                <a:gd name="connsiteX132" fmla="*/ 271542 w 638964"/>
                <a:gd name="connsiteY132" fmla="*/ 592945 h 657667"/>
                <a:gd name="connsiteX133" fmla="*/ 285344 w 638964"/>
                <a:gd name="connsiteY133" fmla="*/ 598003 h 657667"/>
                <a:gd name="connsiteX134" fmla="*/ 292631 w 638964"/>
                <a:gd name="connsiteY134" fmla="*/ 609233 h 657667"/>
                <a:gd name="connsiteX135" fmla="*/ 301718 w 638964"/>
                <a:gd name="connsiteY135" fmla="*/ 606661 h 657667"/>
                <a:gd name="connsiteX136" fmla="*/ 319891 w 638964"/>
                <a:gd name="connsiteY136" fmla="*/ 620463 h 657667"/>
                <a:gd name="connsiteX137" fmla="*/ 330778 w 638964"/>
                <a:gd name="connsiteY137" fmla="*/ 633150 h 657667"/>
                <a:gd name="connsiteX138" fmla="*/ 332493 w 638964"/>
                <a:gd name="connsiteY138" fmla="*/ 657668 h 657667"/>
                <a:gd name="connsiteX139" fmla="*/ 340122 w 638964"/>
                <a:gd name="connsiteY139" fmla="*/ 650381 h 65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38964" h="657667">
                  <a:moveTo>
                    <a:pt x="340122" y="650381"/>
                  </a:moveTo>
                  <a:cubicBezTo>
                    <a:pt x="350152" y="643180"/>
                    <a:pt x="347666" y="638894"/>
                    <a:pt x="352295" y="630321"/>
                  </a:cubicBezTo>
                  <a:cubicBezTo>
                    <a:pt x="356924" y="621749"/>
                    <a:pt x="352981" y="618148"/>
                    <a:pt x="360868" y="610605"/>
                  </a:cubicBezTo>
                  <a:cubicBezTo>
                    <a:pt x="368754" y="603061"/>
                    <a:pt x="359410" y="598089"/>
                    <a:pt x="369440" y="593374"/>
                  </a:cubicBezTo>
                  <a:cubicBezTo>
                    <a:pt x="379470" y="588744"/>
                    <a:pt x="378013" y="597660"/>
                    <a:pt x="369783" y="608033"/>
                  </a:cubicBezTo>
                  <a:cubicBezTo>
                    <a:pt x="361553" y="618405"/>
                    <a:pt x="360096" y="621320"/>
                    <a:pt x="370897" y="613433"/>
                  </a:cubicBezTo>
                  <a:cubicBezTo>
                    <a:pt x="381613" y="605547"/>
                    <a:pt x="385557" y="594403"/>
                    <a:pt x="391729" y="581886"/>
                  </a:cubicBezTo>
                  <a:cubicBezTo>
                    <a:pt x="397815" y="569370"/>
                    <a:pt x="402444" y="565427"/>
                    <a:pt x="407845" y="564656"/>
                  </a:cubicBezTo>
                  <a:cubicBezTo>
                    <a:pt x="413246" y="563970"/>
                    <a:pt x="413246" y="550682"/>
                    <a:pt x="412474" y="541339"/>
                  </a:cubicBezTo>
                  <a:cubicBezTo>
                    <a:pt x="411788" y="531994"/>
                    <a:pt x="408874" y="523422"/>
                    <a:pt x="412817" y="517336"/>
                  </a:cubicBezTo>
                  <a:cubicBezTo>
                    <a:pt x="416760" y="511249"/>
                    <a:pt x="412817" y="505506"/>
                    <a:pt x="417875" y="505506"/>
                  </a:cubicBezTo>
                  <a:cubicBezTo>
                    <a:pt x="422933" y="505506"/>
                    <a:pt x="430391" y="497962"/>
                    <a:pt x="438277" y="490075"/>
                  </a:cubicBezTo>
                  <a:cubicBezTo>
                    <a:pt x="446164" y="482188"/>
                    <a:pt x="451222" y="481502"/>
                    <a:pt x="459451" y="480731"/>
                  </a:cubicBezTo>
                  <a:cubicBezTo>
                    <a:pt x="467681" y="480045"/>
                    <a:pt x="463052" y="477131"/>
                    <a:pt x="468452" y="475673"/>
                  </a:cubicBezTo>
                  <a:cubicBezTo>
                    <a:pt x="473853" y="474216"/>
                    <a:pt x="477368" y="469244"/>
                    <a:pt x="480968" y="465986"/>
                  </a:cubicBezTo>
                  <a:cubicBezTo>
                    <a:pt x="484569" y="462729"/>
                    <a:pt x="499228" y="466329"/>
                    <a:pt x="507886" y="466329"/>
                  </a:cubicBezTo>
                  <a:cubicBezTo>
                    <a:pt x="516459" y="466329"/>
                    <a:pt x="522202" y="467015"/>
                    <a:pt x="522202" y="461615"/>
                  </a:cubicBezTo>
                  <a:cubicBezTo>
                    <a:pt x="522202" y="456214"/>
                    <a:pt x="526146" y="451928"/>
                    <a:pt x="531203" y="451928"/>
                  </a:cubicBezTo>
                  <a:cubicBezTo>
                    <a:pt x="536261" y="451928"/>
                    <a:pt x="538404" y="450470"/>
                    <a:pt x="538404" y="443355"/>
                  </a:cubicBezTo>
                  <a:cubicBezTo>
                    <a:pt x="538404" y="436154"/>
                    <a:pt x="540547" y="431868"/>
                    <a:pt x="544833" y="428696"/>
                  </a:cubicBezTo>
                  <a:cubicBezTo>
                    <a:pt x="549120" y="425438"/>
                    <a:pt x="549891" y="418323"/>
                    <a:pt x="551263" y="413608"/>
                  </a:cubicBezTo>
                  <a:cubicBezTo>
                    <a:pt x="552720" y="408979"/>
                    <a:pt x="557349" y="411808"/>
                    <a:pt x="557349" y="405036"/>
                  </a:cubicBezTo>
                  <a:cubicBezTo>
                    <a:pt x="557349" y="398264"/>
                    <a:pt x="559835" y="390720"/>
                    <a:pt x="559835" y="385319"/>
                  </a:cubicBezTo>
                  <a:cubicBezTo>
                    <a:pt x="559835" y="379918"/>
                    <a:pt x="565579" y="380690"/>
                    <a:pt x="568065" y="376747"/>
                  </a:cubicBezTo>
                  <a:cubicBezTo>
                    <a:pt x="570551" y="372803"/>
                    <a:pt x="565922" y="367831"/>
                    <a:pt x="569865" y="356687"/>
                  </a:cubicBezTo>
                  <a:cubicBezTo>
                    <a:pt x="573809" y="345543"/>
                    <a:pt x="569865" y="335170"/>
                    <a:pt x="569865" y="325140"/>
                  </a:cubicBezTo>
                  <a:cubicBezTo>
                    <a:pt x="569865" y="315110"/>
                    <a:pt x="569865" y="304652"/>
                    <a:pt x="573466" y="301480"/>
                  </a:cubicBezTo>
                  <a:cubicBezTo>
                    <a:pt x="577066" y="298223"/>
                    <a:pt x="575266" y="296422"/>
                    <a:pt x="572351" y="295050"/>
                  </a:cubicBezTo>
                  <a:cubicBezTo>
                    <a:pt x="569522" y="293593"/>
                    <a:pt x="572694" y="289650"/>
                    <a:pt x="575180" y="290421"/>
                  </a:cubicBezTo>
                  <a:cubicBezTo>
                    <a:pt x="577666" y="291107"/>
                    <a:pt x="580581" y="296508"/>
                    <a:pt x="585210" y="293679"/>
                  </a:cubicBezTo>
                  <a:cubicBezTo>
                    <a:pt x="589839" y="290850"/>
                    <a:pt x="594211" y="278591"/>
                    <a:pt x="598154" y="268562"/>
                  </a:cubicBezTo>
                  <a:cubicBezTo>
                    <a:pt x="602098" y="258532"/>
                    <a:pt x="608527" y="258875"/>
                    <a:pt x="613585" y="256732"/>
                  </a:cubicBezTo>
                  <a:cubicBezTo>
                    <a:pt x="618643" y="254588"/>
                    <a:pt x="629358" y="242416"/>
                    <a:pt x="636131" y="224842"/>
                  </a:cubicBezTo>
                  <a:cubicBezTo>
                    <a:pt x="642903" y="207268"/>
                    <a:pt x="635788" y="190037"/>
                    <a:pt x="632873" y="177864"/>
                  </a:cubicBezTo>
                  <a:cubicBezTo>
                    <a:pt x="630044" y="165692"/>
                    <a:pt x="626101" y="168178"/>
                    <a:pt x="618900" y="168521"/>
                  </a:cubicBezTo>
                  <a:cubicBezTo>
                    <a:pt x="611699" y="168863"/>
                    <a:pt x="598069" y="167063"/>
                    <a:pt x="580152" y="147690"/>
                  </a:cubicBezTo>
                  <a:cubicBezTo>
                    <a:pt x="562236" y="128316"/>
                    <a:pt x="544662" y="129773"/>
                    <a:pt x="532832" y="133030"/>
                  </a:cubicBezTo>
                  <a:cubicBezTo>
                    <a:pt x="521002" y="136288"/>
                    <a:pt x="508829" y="127287"/>
                    <a:pt x="500942" y="125487"/>
                  </a:cubicBezTo>
                  <a:cubicBezTo>
                    <a:pt x="493056" y="123686"/>
                    <a:pt x="485512" y="133716"/>
                    <a:pt x="479768" y="135860"/>
                  </a:cubicBezTo>
                  <a:cubicBezTo>
                    <a:pt x="474025" y="138003"/>
                    <a:pt x="482597" y="127287"/>
                    <a:pt x="483026" y="120429"/>
                  </a:cubicBezTo>
                  <a:cubicBezTo>
                    <a:pt x="483369" y="113571"/>
                    <a:pt x="461509" y="103970"/>
                    <a:pt x="445050" y="97454"/>
                  </a:cubicBezTo>
                  <a:cubicBezTo>
                    <a:pt x="428590" y="91025"/>
                    <a:pt x="421390" y="94197"/>
                    <a:pt x="421390" y="104656"/>
                  </a:cubicBezTo>
                  <a:cubicBezTo>
                    <a:pt x="421390" y="115114"/>
                    <a:pt x="414960" y="101398"/>
                    <a:pt x="409902" y="112542"/>
                  </a:cubicBezTo>
                  <a:cubicBezTo>
                    <a:pt x="404930" y="123686"/>
                    <a:pt x="395586" y="116486"/>
                    <a:pt x="401673" y="112885"/>
                  </a:cubicBezTo>
                  <a:cubicBezTo>
                    <a:pt x="407759" y="109284"/>
                    <a:pt x="413503" y="101055"/>
                    <a:pt x="415646" y="94283"/>
                  </a:cubicBezTo>
                  <a:cubicBezTo>
                    <a:pt x="417789" y="87511"/>
                    <a:pt x="391986" y="82110"/>
                    <a:pt x="382985" y="85710"/>
                  </a:cubicBezTo>
                  <a:cubicBezTo>
                    <a:pt x="373984" y="89311"/>
                    <a:pt x="379727" y="102169"/>
                    <a:pt x="372612" y="98226"/>
                  </a:cubicBezTo>
                  <a:cubicBezTo>
                    <a:pt x="365411" y="94283"/>
                    <a:pt x="371155" y="84596"/>
                    <a:pt x="376898" y="84939"/>
                  </a:cubicBezTo>
                  <a:cubicBezTo>
                    <a:pt x="382642" y="85282"/>
                    <a:pt x="389071" y="73452"/>
                    <a:pt x="393015" y="64879"/>
                  </a:cubicBezTo>
                  <a:cubicBezTo>
                    <a:pt x="396958" y="56307"/>
                    <a:pt x="386242" y="54849"/>
                    <a:pt x="379727" y="47648"/>
                  </a:cubicBezTo>
                  <a:cubicBezTo>
                    <a:pt x="373383" y="40533"/>
                    <a:pt x="374669" y="19873"/>
                    <a:pt x="368154" y="16616"/>
                  </a:cubicBezTo>
                  <a:cubicBezTo>
                    <a:pt x="361125" y="23559"/>
                    <a:pt x="351695" y="34447"/>
                    <a:pt x="349038" y="42333"/>
                  </a:cubicBezTo>
                  <a:cubicBezTo>
                    <a:pt x="345609" y="52535"/>
                    <a:pt x="341237" y="46705"/>
                    <a:pt x="332064" y="49620"/>
                  </a:cubicBezTo>
                  <a:cubicBezTo>
                    <a:pt x="322806" y="52535"/>
                    <a:pt x="318434" y="48677"/>
                    <a:pt x="316033" y="44734"/>
                  </a:cubicBezTo>
                  <a:cubicBezTo>
                    <a:pt x="313633" y="40790"/>
                    <a:pt x="304375" y="44734"/>
                    <a:pt x="298117" y="44219"/>
                  </a:cubicBezTo>
                  <a:cubicBezTo>
                    <a:pt x="291773" y="43705"/>
                    <a:pt x="295717" y="52020"/>
                    <a:pt x="291345" y="54421"/>
                  </a:cubicBezTo>
                  <a:cubicBezTo>
                    <a:pt x="286973" y="56821"/>
                    <a:pt x="275828" y="49534"/>
                    <a:pt x="271971" y="53906"/>
                  </a:cubicBezTo>
                  <a:cubicBezTo>
                    <a:pt x="268113" y="58278"/>
                    <a:pt x="265627" y="53906"/>
                    <a:pt x="263741" y="57764"/>
                  </a:cubicBezTo>
                  <a:cubicBezTo>
                    <a:pt x="261770" y="61621"/>
                    <a:pt x="254997" y="59221"/>
                    <a:pt x="253025" y="61621"/>
                  </a:cubicBezTo>
                  <a:cubicBezTo>
                    <a:pt x="251054" y="64022"/>
                    <a:pt x="244282" y="65479"/>
                    <a:pt x="235538" y="55792"/>
                  </a:cubicBezTo>
                  <a:cubicBezTo>
                    <a:pt x="226794" y="46105"/>
                    <a:pt x="228251" y="30075"/>
                    <a:pt x="232109" y="27160"/>
                  </a:cubicBezTo>
                  <a:cubicBezTo>
                    <a:pt x="235966" y="24245"/>
                    <a:pt x="235966" y="16016"/>
                    <a:pt x="230651" y="13616"/>
                  </a:cubicBezTo>
                  <a:cubicBezTo>
                    <a:pt x="225336" y="11215"/>
                    <a:pt x="230651" y="1014"/>
                    <a:pt x="223879" y="71"/>
                  </a:cubicBezTo>
                  <a:cubicBezTo>
                    <a:pt x="217107" y="-872"/>
                    <a:pt x="218050" y="7872"/>
                    <a:pt x="213678" y="9329"/>
                  </a:cubicBezTo>
                  <a:cubicBezTo>
                    <a:pt x="209306" y="10787"/>
                    <a:pt x="198590" y="18073"/>
                    <a:pt x="193789" y="17130"/>
                  </a:cubicBezTo>
                  <a:cubicBezTo>
                    <a:pt x="188903" y="16187"/>
                    <a:pt x="182645" y="18073"/>
                    <a:pt x="182645" y="23388"/>
                  </a:cubicBezTo>
                  <a:cubicBezTo>
                    <a:pt x="182645" y="28703"/>
                    <a:pt x="177330" y="27246"/>
                    <a:pt x="176302" y="22874"/>
                  </a:cubicBezTo>
                  <a:cubicBezTo>
                    <a:pt x="175359" y="18502"/>
                    <a:pt x="165157" y="20902"/>
                    <a:pt x="162243" y="17987"/>
                  </a:cubicBezTo>
                  <a:cubicBezTo>
                    <a:pt x="159328" y="15073"/>
                    <a:pt x="145784" y="16530"/>
                    <a:pt x="151527" y="19959"/>
                  </a:cubicBezTo>
                  <a:cubicBezTo>
                    <a:pt x="157356" y="23388"/>
                    <a:pt x="157871" y="26732"/>
                    <a:pt x="157871" y="32132"/>
                  </a:cubicBezTo>
                  <a:cubicBezTo>
                    <a:pt x="157871" y="37447"/>
                    <a:pt x="162243" y="35990"/>
                    <a:pt x="162243" y="42333"/>
                  </a:cubicBezTo>
                  <a:cubicBezTo>
                    <a:pt x="162243" y="48677"/>
                    <a:pt x="167129" y="44305"/>
                    <a:pt x="170473" y="44305"/>
                  </a:cubicBezTo>
                  <a:cubicBezTo>
                    <a:pt x="173901" y="44305"/>
                    <a:pt x="173901" y="50134"/>
                    <a:pt x="168501" y="51077"/>
                  </a:cubicBezTo>
                  <a:cubicBezTo>
                    <a:pt x="163186" y="52020"/>
                    <a:pt x="160700" y="54935"/>
                    <a:pt x="159242" y="59821"/>
                  </a:cubicBezTo>
                  <a:cubicBezTo>
                    <a:pt x="157785" y="64708"/>
                    <a:pt x="152899" y="61279"/>
                    <a:pt x="148527" y="65136"/>
                  </a:cubicBezTo>
                  <a:cubicBezTo>
                    <a:pt x="144155" y="68994"/>
                    <a:pt x="140297" y="72937"/>
                    <a:pt x="137383" y="70965"/>
                  </a:cubicBezTo>
                  <a:cubicBezTo>
                    <a:pt x="134468" y="68994"/>
                    <a:pt x="132068" y="70451"/>
                    <a:pt x="128639" y="72423"/>
                  </a:cubicBezTo>
                  <a:cubicBezTo>
                    <a:pt x="125210" y="74395"/>
                    <a:pt x="123752" y="72423"/>
                    <a:pt x="118952" y="68565"/>
                  </a:cubicBezTo>
                  <a:cubicBezTo>
                    <a:pt x="115351" y="65650"/>
                    <a:pt x="113037" y="58621"/>
                    <a:pt x="106607" y="52277"/>
                  </a:cubicBezTo>
                  <a:cubicBezTo>
                    <a:pt x="102750" y="54078"/>
                    <a:pt x="94949" y="56907"/>
                    <a:pt x="90748" y="56907"/>
                  </a:cubicBezTo>
                  <a:cubicBezTo>
                    <a:pt x="85090" y="56907"/>
                    <a:pt x="67260" y="55621"/>
                    <a:pt x="66317" y="58707"/>
                  </a:cubicBezTo>
                  <a:cubicBezTo>
                    <a:pt x="65374" y="61793"/>
                    <a:pt x="67602" y="66936"/>
                    <a:pt x="70517" y="67622"/>
                  </a:cubicBezTo>
                  <a:cubicBezTo>
                    <a:pt x="73432" y="68308"/>
                    <a:pt x="79604" y="70023"/>
                    <a:pt x="73775" y="74223"/>
                  </a:cubicBezTo>
                  <a:cubicBezTo>
                    <a:pt x="67945" y="78424"/>
                    <a:pt x="62802" y="72766"/>
                    <a:pt x="62802" y="82967"/>
                  </a:cubicBezTo>
                  <a:cubicBezTo>
                    <a:pt x="62802" y="93168"/>
                    <a:pt x="75832" y="99769"/>
                    <a:pt x="73174" y="109199"/>
                  </a:cubicBezTo>
                  <a:cubicBezTo>
                    <a:pt x="71803" y="113999"/>
                    <a:pt x="69831" y="126515"/>
                    <a:pt x="69831" y="131230"/>
                  </a:cubicBezTo>
                  <a:cubicBezTo>
                    <a:pt x="69831" y="135945"/>
                    <a:pt x="67945" y="152233"/>
                    <a:pt x="63659" y="153176"/>
                  </a:cubicBezTo>
                  <a:cubicBezTo>
                    <a:pt x="59373" y="154119"/>
                    <a:pt x="55515" y="149318"/>
                    <a:pt x="49772" y="154119"/>
                  </a:cubicBezTo>
                  <a:cubicBezTo>
                    <a:pt x="44028" y="158834"/>
                    <a:pt x="36913" y="156005"/>
                    <a:pt x="30141" y="161234"/>
                  </a:cubicBezTo>
                  <a:cubicBezTo>
                    <a:pt x="23454" y="166463"/>
                    <a:pt x="16253" y="164577"/>
                    <a:pt x="15825" y="170749"/>
                  </a:cubicBezTo>
                  <a:cubicBezTo>
                    <a:pt x="15310" y="177007"/>
                    <a:pt x="9138" y="180351"/>
                    <a:pt x="10595" y="186094"/>
                  </a:cubicBezTo>
                  <a:cubicBezTo>
                    <a:pt x="12053" y="191838"/>
                    <a:pt x="7766" y="190381"/>
                    <a:pt x="3394" y="194667"/>
                  </a:cubicBezTo>
                  <a:cubicBezTo>
                    <a:pt x="-892" y="198953"/>
                    <a:pt x="3909" y="201867"/>
                    <a:pt x="994" y="205211"/>
                  </a:cubicBezTo>
                  <a:cubicBezTo>
                    <a:pt x="-1835" y="208554"/>
                    <a:pt x="1937" y="213783"/>
                    <a:pt x="5280" y="219098"/>
                  </a:cubicBezTo>
                  <a:cubicBezTo>
                    <a:pt x="8624" y="224413"/>
                    <a:pt x="12481" y="228185"/>
                    <a:pt x="11967" y="232986"/>
                  </a:cubicBezTo>
                  <a:cubicBezTo>
                    <a:pt x="11453" y="237786"/>
                    <a:pt x="15310" y="239672"/>
                    <a:pt x="20111" y="239244"/>
                  </a:cubicBezTo>
                  <a:cubicBezTo>
                    <a:pt x="24911" y="238730"/>
                    <a:pt x="21054" y="248331"/>
                    <a:pt x="28683" y="248331"/>
                  </a:cubicBezTo>
                  <a:cubicBezTo>
                    <a:pt x="36313" y="248331"/>
                    <a:pt x="43942" y="250302"/>
                    <a:pt x="45914" y="245930"/>
                  </a:cubicBezTo>
                  <a:cubicBezTo>
                    <a:pt x="47800" y="241644"/>
                    <a:pt x="53115" y="238301"/>
                    <a:pt x="53115" y="244473"/>
                  </a:cubicBezTo>
                  <a:cubicBezTo>
                    <a:pt x="53115" y="250645"/>
                    <a:pt x="51658" y="267447"/>
                    <a:pt x="56972" y="265476"/>
                  </a:cubicBezTo>
                  <a:cubicBezTo>
                    <a:pt x="62202" y="263590"/>
                    <a:pt x="72746" y="264018"/>
                    <a:pt x="78061" y="265990"/>
                  </a:cubicBezTo>
                  <a:cubicBezTo>
                    <a:pt x="83290" y="267876"/>
                    <a:pt x="88605" y="265990"/>
                    <a:pt x="91948" y="262647"/>
                  </a:cubicBezTo>
                  <a:cubicBezTo>
                    <a:pt x="95292" y="259303"/>
                    <a:pt x="99149" y="259303"/>
                    <a:pt x="105836" y="255446"/>
                  </a:cubicBezTo>
                  <a:cubicBezTo>
                    <a:pt x="112522" y="251588"/>
                    <a:pt x="118780" y="246873"/>
                    <a:pt x="124952" y="246873"/>
                  </a:cubicBezTo>
                  <a:cubicBezTo>
                    <a:pt x="131125" y="246873"/>
                    <a:pt x="141669" y="243016"/>
                    <a:pt x="140211" y="247816"/>
                  </a:cubicBezTo>
                  <a:cubicBezTo>
                    <a:pt x="138754" y="252617"/>
                    <a:pt x="137811" y="270276"/>
                    <a:pt x="145441" y="279363"/>
                  </a:cubicBezTo>
                  <a:cubicBezTo>
                    <a:pt x="153070" y="288450"/>
                    <a:pt x="157356" y="291793"/>
                    <a:pt x="164557" y="290850"/>
                  </a:cubicBezTo>
                  <a:cubicBezTo>
                    <a:pt x="171758" y="289907"/>
                    <a:pt x="170815" y="293765"/>
                    <a:pt x="176045" y="293251"/>
                  </a:cubicBezTo>
                  <a:cubicBezTo>
                    <a:pt x="181274" y="292736"/>
                    <a:pt x="177931" y="298994"/>
                    <a:pt x="182731" y="298994"/>
                  </a:cubicBezTo>
                  <a:cubicBezTo>
                    <a:pt x="187532" y="298994"/>
                    <a:pt x="196104" y="299937"/>
                    <a:pt x="196104" y="305166"/>
                  </a:cubicBezTo>
                  <a:cubicBezTo>
                    <a:pt x="196104" y="310396"/>
                    <a:pt x="210420" y="306109"/>
                    <a:pt x="213764" y="309024"/>
                  </a:cubicBezTo>
                  <a:cubicBezTo>
                    <a:pt x="217107" y="311853"/>
                    <a:pt x="220964" y="314253"/>
                    <a:pt x="220022" y="319997"/>
                  </a:cubicBezTo>
                  <a:cubicBezTo>
                    <a:pt x="219078" y="325740"/>
                    <a:pt x="227222" y="330026"/>
                    <a:pt x="222422" y="332427"/>
                  </a:cubicBezTo>
                  <a:cubicBezTo>
                    <a:pt x="217621" y="334827"/>
                    <a:pt x="223879" y="339628"/>
                    <a:pt x="224308" y="345800"/>
                  </a:cubicBezTo>
                  <a:cubicBezTo>
                    <a:pt x="224822" y="351972"/>
                    <a:pt x="231509" y="354373"/>
                    <a:pt x="241967" y="353944"/>
                  </a:cubicBezTo>
                  <a:cubicBezTo>
                    <a:pt x="252511" y="353430"/>
                    <a:pt x="255340" y="354458"/>
                    <a:pt x="255340" y="362087"/>
                  </a:cubicBezTo>
                  <a:cubicBezTo>
                    <a:pt x="255340" y="369717"/>
                    <a:pt x="262541" y="370660"/>
                    <a:pt x="264856" y="377861"/>
                  </a:cubicBezTo>
                  <a:cubicBezTo>
                    <a:pt x="267256" y="385062"/>
                    <a:pt x="262027" y="393120"/>
                    <a:pt x="262970" y="398864"/>
                  </a:cubicBezTo>
                  <a:cubicBezTo>
                    <a:pt x="263656" y="403236"/>
                    <a:pt x="260998" y="407951"/>
                    <a:pt x="258083" y="409836"/>
                  </a:cubicBezTo>
                  <a:cubicBezTo>
                    <a:pt x="261770" y="414551"/>
                    <a:pt x="262112" y="416609"/>
                    <a:pt x="258769" y="418495"/>
                  </a:cubicBezTo>
                  <a:cubicBezTo>
                    <a:pt x="254397" y="420895"/>
                    <a:pt x="264084" y="427753"/>
                    <a:pt x="261684" y="438383"/>
                  </a:cubicBezTo>
                  <a:cubicBezTo>
                    <a:pt x="259284" y="449099"/>
                    <a:pt x="258769" y="450984"/>
                    <a:pt x="269913" y="451499"/>
                  </a:cubicBezTo>
                  <a:cubicBezTo>
                    <a:pt x="281058" y="452013"/>
                    <a:pt x="280115" y="455356"/>
                    <a:pt x="283972" y="452956"/>
                  </a:cubicBezTo>
                  <a:cubicBezTo>
                    <a:pt x="287830" y="450556"/>
                    <a:pt x="293659" y="461186"/>
                    <a:pt x="295117" y="466586"/>
                  </a:cubicBezTo>
                  <a:cubicBezTo>
                    <a:pt x="296574" y="471901"/>
                    <a:pt x="300946" y="484503"/>
                    <a:pt x="302918" y="484503"/>
                  </a:cubicBezTo>
                  <a:cubicBezTo>
                    <a:pt x="304889" y="484503"/>
                    <a:pt x="310719" y="478674"/>
                    <a:pt x="316548" y="481588"/>
                  </a:cubicBezTo>
                  <a:cubicBezTo>
                    <a:pt x="321948" y="484331"/>
                    <a:pt x="315176" y="502505"/>
                    <a:pt x="315005" y="510563"/>
                  </a:cubicBezTo>
                  <a:cubicBezTo>
                    <a:pt x="319034" y="510392"/>
                    <a:pt x="324006" y="510392"/>
                    <a:pt x="325635" y="511249"/>
                  </a:cubicBezTo>
                  <a:cubicBezTo>
                    <a:pt x="328549" y="512706"/>
                    <a:pt x="330007" y="532338"/>
                    <a:pt x="328549" y="535938"/>
                  </a:cubicBezTo>
                  <a:cubicBezTo>
                    <a:pt x="327092" y="539538"/>
                    <a:pt x="315091" y="542796"/>
                    <a:pt x="308918" y="546825"/>
                  </a:cubicBezTo>
                  <a:cubicBezTo>
                    <a:pt x="302746" y="550854"/>
                    <a:pt x="287830" y="564999"/>
                    <a:pt x="280972" y="576229"/>
                  </a:cubicBezTo>
                  <a:cubicBezTo>
                    <a:pt x="276857" y="582915"/>
                    <a:pt x="270942" y="588402"/>
                    <a:pt x="266742" y="593288"/>
                  </a:cubicBezTo>
                  <a:cubicBezTo>
                    <a:pt x="268713" y="593545"/>
                    <a:pt x="270428" y="593460"/>
                    <a:pt x="271542" y="592945"/>
                  </a:cubicBezTo>
                  <a:cubicBezTo>
                    <a:pt x="274800" y="591488"/>
                    <a:pt x="279857" y="591488"/>
                    <a:pt x="285344" y="598003"/>
                  </a:cubicBezTo>
                  <a:cubicBezTo>
                    <a:pt x="290745" y="604518"/>
                    <a:pt x="290402" y="609575"/>
                    <a:pt x="292631" y="609233"/>
                  </a:cubicBezTo>
                  <a:cubicBezTo>
                    <a:pt x="294774" y="608890"/>
                    <a:pt x="297345" y="600489"/>
                    <a:pt x="301718" y="606661"/>
                  </a:cubicBezTo>
                  <a:cubicBezTo>
                    <a:pt x="306089" y="612833"/>
                    <a:pt x="317319" y="617548"/>
                    <a:pt x="319891" y="620463"/>
                  </a:cubicBezTo>
                  <a:cubicBezTo>
                    <a:pt x="322463" y="623378"/>
                    <a:pt x="330778" y="625521"/>
                    <a:pt x="330778" y="633150"/>
                  </a:cubicBezTo>
                  <a:cubicBezTo>
                    <a:pt x="330778" y="638636"/>
                    <a:pt x="328206" y="648923"/>
                    <a:pt x="332493" y="657668"/>
                  </a:cubicBezTo>
                  <a:cubicBezTo>
                    <a:pt x="334636" y="655181"/>
                    <a:pt x="336950" y="652610"/>
                    <a:pt x="340122" y="65038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3" name="Freeform 202">
              <a:extLst>
                <a:ext uri="{FF2B5EF4-FFF2-40B4-BE49-F238E27FC236}">
                  <a16:creationId xmlns:a16="http://schemas.microsoft.com/office/drawing/2014/main" id="{252790B8-F8AD-23B1-7EB7-9558298ED0BE}"/>
                </a:ext>
              </a:extLst>
            </p:cNvPr>
            <p:cNvSpPr/>
            <p:nvPr/>
          </p:nvSpPr>
          <p:spPr>
            <a:xfrm>
              <a:off x="4967921" y="4887510"/>
              <a:ext cx="80518" cy="85490"/>
            </a:xfrm>
            <a:custGeom>
              <a:avLst/>
              <a:gdLst>
                <a:gd name="connsiteX0" fmla="*/ 78804 w 80518"/>
                <a:gd name="connsiteY0" fmla="*/ 40991 h 85490"/>
                <a:gd name="connsiteX1" fmla="*/ 67917 w 80518"/>
                <a:gd name="connsiteY1" fmla="*/ 28303 h 85490"/>
                <a:gd name="connsiteX2" fmla="*/ 49743 w 80518"/>
                <a:gd name="connsiteY2" fmla="*/ 14502 h 85490"/>
                <a:gd name="connsiteX3" fmla="*/ 40656 w 80518"/>
                <a:gd name="connsiteY3" fmla="*/ 17073 h 85490"/>
                <a:gd name="connsiteX4" fmla="*/ 33370 w 80518"/>
                <a:gd name="connsiteY4" fmla="*/ 5844 h 85490"/>
                <a:gd name="connsiteX5" fmla="*/ 19568 w 80518"/>
                <a:gd name="connsiteY5" fmla="*/ 786 h 85490"/>
                <a:gd name="connsiteX6" fmla="*/ 14768 w 80518"/>
                <a:gd name="connsiteY6" fmla="*/ 1129 h 85490"/>
                <a:gd name="connsiteX7" fmla="*/ 9795 w 80518"/>
                <a:gd name="connsiteY7" fmla="*/ 10301 h 85490"/>
                <a:gd name="connsiteX8" fmla="*/ 4395 w 80518"/>
                <a:gd name="connsiteY8" fmla="*/ 37905 h 85490"/>
                <a:gd name="connsiteX9" fmla="*/ 23 w 80518"/>
                <a:gd name="connsiteY9" fmla="*/ 58993 h 85490"/>
                <a:gd name="connsiteX10" fmla="*/ 4738 w 80518"/>
                <a:gd name="connsiteY10" fmla="*/ 68851 h 85490"/>
                <a:gd name="connsiteX11" fmla="*/ 3538 w 80518"/>
                <a:gd name="connsiteY11" fmla="*/ 75624 h 85490"/>
                <a:gd name="connsiteX12" fmla="*/ 9967 w 80518"/>
                <a:gd name="connsiteY12" fmla="*/ 78710 h 85490"/>
                <a:gd name="connsiteX13" fmla="*/ 30798 w 80518"/>
                <a:gd name="connsiteY13" fmla="*/ 84110 h 85490"/>
                <a:gd name="connsiteX14" fmla="*/ 43314 w 80518"/>
                <a:gd name="connsiteY14" fmla="*/ 84110 h 85490"/>
                <a:gd name="connsiteX15" fmla="*/ 67660 w 80518"/>
                <a:gd name="connsiteY15" fmla="*/ 80853 h 85490"/>
                <a:gd name="connsiteX16" fmla="*/ 80519 w 80518"/>
                <a:gd name="connsiteY16" fmla="*/ 65765 h 85490"/>
                <a:gd name="connsiteX17" fmla="*/ 78804 w 80518"/>
                <a:gd name="connsiteY17" fmla="*/ 40991 h 8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518" h="85490">
                  <a:moveTo>
                    <a:pt x="78804" y="40991"/>
                  </a:moveTo>
                  <a:cubicBezTo>
                    <a:pt x="78804" y="33361"/>
                    <a:pt x="70489" y="31218"/>
                    <a:pt x="67917" y="28303"/>
                  </a:cubicBezTo>
                  <a:cubicBezTo>
                    <a:pt x="65345" y="25389"/>
                    <a:pt x="54115" y="20674"/>
                    <a:pt x="49743" y="14502"/>
                  </a:cubicBezTo>
                  <a:cubicBezTo>
                    <a:pt x="45371" y="8329"/>
                    <a:pt x="42885" y="16645"/>
                    <a:pt x="40656" y="17073"/>
                  </a:cubicBezTo>
                  <a:cubicBezTo>
                    <a:pt x="38513" y="17416"/>
                    <a:pt x="38856" y="12359"/>
                    <a:pt x="33370" y="5844"/>
                  </a:cubicBezTo>
                  <a:cubicBezTo>
                    <a:pt x="27884" y="-672"/>
                    <a:pt x="22826" y="-672"/>
                    <a:pt x="19568" y="786"/>
                  </a:cubicBezTo>
                  <a:cubicBezTo>
                    <a:pt x="18454" y="1300"/>
                    <a:pt x="16739" y="1386"/>
                    <a:pt x="14768" y="1129"/>
                  </a:cubicBezTo>
                  <a:cubicBezTo>
                    <a:pt x="11853" y="4472"/>
                    <a:pt x="9795" y="7472"/>
                    <a:pt x="9795" y="10301"/>
                  </a:cubicBezTo>
                  <a:cubicBezTo>
                    <a:pt x="9795" y="17159"/>
                    <a:pt x="4738" y="24789"/>
                    <a:pt x="4395" y="37905"/>
                  </a:cubicBezTo>
                  <a:cubicBezTo>
                    <a:pt x="4052" y="50935"/>
                    <a:pt x="366" y="48792"/>
                    <a:pt x="23" y="58993"/>
                  </a:cubicBezTo>
                  <a:cubicBezTo>
                    <a:pt x="-320" y="69194"/>
                    <a:pt x="3280" y="67394"/>
                    <a:pt x="4738" y="68851"/>
                  </a:cubicBezTo>
                  <a:cubicBezTo>
                    <a:pt x="5509" y="69623"/>
                    <a:pt x="4566" y="72881"/>
                    <a:pt x="3538" y="75624"/>
                  </a:cubicBezTo>
                  <a:cubicBezTo>
                    <a:pt x="5081" y="76995"/>
                    <a:pt x="6624" y="79052"/>
                    <a:pt x="9967" y="78710"/>
                  </a:cubicBezTo>
                  <a:cubicBezTo>
                    <a:pt x="16396" y="78024"/>
                    <a:pt x="22911" y="80510"/>
                    <a:pt x="30798" y="84110"/>
                  </a:cubicBezTo>
                  <a:cubicBezTo>
                    <a:pt x="38685" y="87711"/>
                    <a:pt x="35770" y="82996"/>
                    <a:pt x="43314" y="84110"/>
                  </a:cubicBezTo>
                  <a:cubicBezTo>
                    <a:pt x="50858" y="85139"/>
                    <a:pt x="59430" y="85910"/>
                    <a:pt x="67660" y="80853"/>
                  </a:cubicBezTo>
                  <a:cubicBezTo>
                    <a:pt x="73318" y="77424"/>
                    <a:pt x="76147" y="71509"/>
                    <a:pt x="80519" y="65765"/>
                  </a:cubicBezTo>
                  <a:cubicBezTo>
                    <a:pt x="76232" y="56850"/>
                    <a:pt x="78804" y="46477"/>
                    <a:pt x="78804" y="4099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4" name="Freeform 203">
              <a:extLst>
                <a:ext uri="{FF2B5EF4-FFF2-40B4-BE49-F238E27FC236}">
                  <a16:creationId xmlns:a16="http://schemas.microsoft.com/office/drawing/2014/main" id="{F917C283-C3F8-74C4-7D8F-79EE05AF6B15}"/>
                </a:ext>
              </a:extLst>
            </p:cNvPr>
            <p:cNvSpPr/>
            <p:nvPr/>
          </p:nvSpPr>
          <p:spPr>
            <a:xfrm>
              <a:off x="4720464" y="4743116"/>
              <a:ext cx="324759" cy="641115"/>
            </a:xfrm>
            <a:custGeom>
              <a:avLst/>
              <a:gdLst>
                <a:gd name="connsiteX0" fmla="*/ 122578 w 324759"/>
                <a:gd name="connsiteY0" fmla="*/ 629440 h 641115"/>
                <a:gd name="connsiteX1" fmla="*/ 90689 w 324759"/>
                <a:gd name="connsiteY1" fmla="*/ 608352 h 641115"/>
                <a:gd name="connsiteX2" fmla="*/ 82802 w 324759"/>
                <a:gd name="connsiteY2" fmla="*/ 600808 h 641115"/>
                <a:gd name="connsiteX3" fmla="*/ 84259 w 324759"/>
                <a:gd name="connsiteY3" fmla="*/ 593951 h 641115"/>
                <a:gd name="connsiteX4" fmla="*/ 78602 w 324759"/>
                <a:gd name="connsiteY4" fmla="*/ 585206 h 641115"/>
                <a:gd name="connsiteX5" fmla="*/ 78687 w 324759"/>
                <a:gd name="connsiteY5" fmla="*/ 638442 h 641115"/>
                <a:gd name="connsiteX6" fmla="*/ 105948 w 324759"/>
                <a:gd name="connsiteY6" fmla="*/ 639899 h 641115"/>
                <a:gd name="connsiteX7" fmla="*/ 113320 w 324759"/>
                <a:gd name="connsiteY7" fmla="*/ 639813 h 641115"/>
                <a:gd name="connsiteX8" fmla="*/ 133380 w 324759"/>
                <a:gd name="connsiteY8" fmla="*/ 634413 h 641115"/>
                <a:gd name="connsiteX9" fmla="*/ 122578 w 324759"/>
                <a:gd name="connsiteY9" fmla="*/ 629440 h 641115"/>
                <a:gd name="connsiteX10" fmla="*/ 321203 w 324759"/>
                <a:gd name="connsiteY10" fmla="*/ 63398 h 641115"/>
                <a:gd name="connsiteX11" fmla="*/ 310573 w 324759"/>
                <a:gd name="connsiteY11" fmla="*/ 62712 h 641115"/>
                <a:gd name="connsiteX12" fmla="*/ 310659 w 324759"/>
                <a:gd name="connsiteY12" fmla="*/ 64341 h 641115"/>
                <a:gd name="connsiteX13" fmla="*/ 302430 w 324759"/>
                <a:gd name="connsiteY13" fmla="*/ 88087 h 641115"/>
                <a:gd name="connsiteX14" fmla="*/ 289828 w 324759"/>
                <a:gd name="connsiteY14" fmla="*/ 94431 h 641115"/>
                <a:gd name="connsiteX15" fmla="*/ 275769 w 324759"/>
                <a:gd name="connsiteY15" fmla="*/ 97346 h 641115"/>
                <a:gd name="connsiteX16" fmla="*/ 260253 w 324759"/>
                <a:gd name="connsiteY16" fmla="*/ 95888 h 641115"/>
                <a:gd name="connsiteX17" fmla="*/ 245165 w 324759"/>
                <a:gd name="connsiteY17" fmla="*/ 92459 h 641115"/>
                <a:gd name="connsiteX18" fmla="*/ 250480 w 324759"/>
                <a:gd name="connsiteY18" fmla="*/ 81744 h 641115"/>
                <a:gd name="connsiteX19" fmla="*/ 263082 w 324759"/>
                <a:gd name="connsiteY19" fmla="*/ 59884 h 641115"/>
                <a:gd name="connsiteX20" fmla="*/ 232992 w 324759"/>
                <a:gd name="connsiteY20" fmla="*/ 44796 h 641115"/>
                <a:gd name="connsiteX21" fmla="*/ 215076 w 324759"/>
                <a:gd name="connsiteY21" fmla="*/ 35538 h 641115"/>
                <a:gd name="connsiteX22" fmla="*/ 197159 w 324759"/>
                <a:gd name="connsiteY22" fmla="*/ 24394 h 641115"/>
                <a:gd name="connsiteX23" fmla="*/ 174699 w 324759"/>
                <a:gd name="connsiteY23" fmla="*/ 1419 h 641115"/>
                <a:gd name="connsiteX24" fmla="*/ 158754 w 324759"/>
                <a:gd name="connsiteY24" fmla="*/ 1590 h 641115"/>
                <a:gd name="connsiteX25" fmla="*/ 149239 w 324759"/>
                <a:gd name="connsiteY25" fmla="*/ 11106 h 641115"/>
                <a:gd name="connsiteX26" fmla="*/ 130637 w 324759"/>
                <a:gd name="connsiteY26" fmla="*/ 3477 h 641115"/>
                <a:gd name="connsiteX27" fmla="*/ 116321 w 324759"/>
                <a:gd name="connsiteY27" fmla="*/ 3991 h 641115"/>
                <a:gd name="connsiteX28" fmla="*/ 104491 w 324759"/>
                <a:gd name="connsiteY28" fmla="*/ 13764 h 641115"/>
                <a:gd name="connsiteX29" fmla="*/ 101147 w 324759"/>
                <a:gd name="connsiteY29" fmla="*/ 32709 h 641115"/>
                <a:gd name="connsiteX30" fmla="*/ 82716 w 324759"/>
                <a:gd name="connsiteY30" fmla="*/ 47282 h 641115"/>
                <a:gd name="connsiteX31" fmla="*/ 81773 w 324759"/>
                <a:gd name="connsiteY31" fmla="*/ 58941 h 641115"/>
                <a:gd name="connsiteX32" fmla="*/ 83231 w 324759"/>
                <a:gd name="connsiteY32" fmla="*/ 76429 h 641115"/>
                <a:gd name="connsiteX33" fmla="*/ 83745 w 324759"/>
                <a:gd name="connsiteY33" fmla="*/ 87144 h 641115"/>
                <a:gd name="connsiteX34" fmla="*/ 74058 w 324759"/>
                <a:gd name="connsiteY34" fmla="*/ 94945 h 641115"/>
                <a:gd name="connsiteX35" fmla="*/ 69172 w 324759"/>
                <a:gd name="connsiteY35" fmla="*/ 108490 h 641115"/>
                <a:gd name="connsiteX36" fmla="*/ 61885 w 324759"/>
                <a:gd name="connsiteY36" fmla="*/ 123063 h 641115"/>
                <a:gd name="connsiteX37" fmla="*/ 57513 w 324759"/>
                <a:gd name="connsiteY37" fmla="*/ 131807 h 641115"/>
                <a:gd name="connsiteX38" fmla="*/ 57513 w 324759"/>
                <a:gd name="connsiteY38" fmla="*/ 148266 h 641115"/>
                <a:gd name="connsiteX39" fmla="*/ 50741 w 324759"/>
                <a:gd name="connsiteY39" fmla="*/ 160868 h 641115"/>
                <a:gd name="connsiteX40" fmla="*/ 50741 w 324759"/>
                <a:gd name="connsiteY40" fmla="*/ 178355 h 641115"/>
                <a:gd name="connsiteX41" fmla="*/ 56056 w 324759"/>
                <a:gd name="connsiteY41" fmla="*/ 194386 h 641115"/>
                <a:gd name="connsiteX42" fmla="*/ 59914 w 324759"/>
                <a:gd name="connsiteY42" fmla="*/ 208445 h 641115"/>
                <a:gd name="connsiteX43" fmla="*/ 55542 w 324759"/>
                <a:gd name="connsiteY43" fmla="*/ 221990 h 641115"/>
                <a:gd name="connsiteX44" fmla="*/ 50655 w 324759"/>
                <a:gd name="connsiteY44" fmla="*/ 233648 h 641115"/>
                <a:gd name="connsiteX45" fmla="*/ 50655 w 324759"/>
                <a:gd name="connsiteY45" fmla="*/ 254051 h 641115"/>
                <a:gd name="connsiteX46" fmla="*/ 38568 w 324759"/>
                <a:gd name="connsiteY46" fmla="*/ 270081 h 641115"/>
                <a:gd name="connsiteX47" fmla="*/ 39082 w 324759"/>
                <a:gd name="connsiteY47" fmla="*/ 291427 h 641115"/>
                <a:gd name="connsiteX48" fmla="*/ 42940 w 324759"/>
                <a:gd name="connsiteY48" fmla="*/ 300685 h 641115"/>
                <a:gd name="connsiteX49" fmla="*/ 33682 w 324759"/>
                <a:gd name="connsiteY49" fmla="*/ 306943 h 641115"/>
                <a:gd name="connsiteX50" fmla="*/ 32739 w 324759"/>
                <a:gd name="connsiteY50" fmla="*/ 319116 h 641115"/>
                <a:gd name="connsiteX51" fmla="*/ 28367 w 324759"/>
                <a:gd name="connsiteY51" fmla="*/ 329318 h 641115"/>
                <a:gd name="connsiteX52" fmla="*/ 23995 w 324759"/>
                <a:gd name="connsiteY52" fmla="*/ 340462 h 641115"/>
                <a:gd name="connsiteX53" fmla="*/ 27424 w 324759"/>
                <a:gd name="connsiteY53" fmla="*/ 351606 h 641115"/>
                <a:gd name="connsiteX54" fmla="*/ 26481 w 324759"/>
                <a:gd name="connsiteY54" fmla="*/ 369094 h 641115"/>
                <a:gd name="connsiteX55" fmla="*/ 24081 w 324759"/>
                <a:gd name="connsiteY55" fmla="*/ 386067 h 641115"/>
                <a:gd name="connsiteX56" fmla="*/ 25538 w 324759"/>
                <a:gd name="connsiteY56" fmla="*/ 394811 h 641115"/>
                <a:gd name="connsiteX57" fmla="*/ 27938 w 324759"/>
                <a:gd name="connsiteY57" fmla="*/ 405012 h 641115"/>
                <a:gd name="connsiteX58" fmla="*/ 32824 w 324759"/>
                <a:gd name="connsiteY58" fmla="*/ 413242 h 641115"/>
                <a:gd name="connsiteX59" fmla="*/ 35225 w 324759"/>
                <a:gd name="connsiteY59" fmla="*/ 420529 h 641115"/>
                <a:gd name="connsiteX60" fmla="*/ 28881 w 324759"/>
                <a:gd name="connsiteY60" fmla="*/ 423958 h 641115"/>
                <a:gd name="connsiteX61" fmla="*/ 31281 w 324759"/>
                <a:gd name="connsiteY61" fmla="*/ 434588 h 641115"/>
                <a:gd name="connsiteX62" fmla="*/ 28881 w 324759"/>
                <a:gd name="connsiteY62" fmla="*/ 447189 h 641115"/>
                <a:gd name="connsiteX63" fmla="*/ 28367 w 324759"/>
                <a:gd name="connsiteY63" fmla="*/ 459791 h 641115"/>
                <a:gd name="connsiteX64" fmla="*/ 23480 w 324759"/>
                <a:gd name="connsiteY64" fmla="*/ 470935 h 641115"/>
                <a:gd name="connsiteX65" fmla="*/ 16708 w 324759"/>
                <a:gd name="connsiteY65" fmla="*/ 481650 h 641115"/>
                <a:gd name="connsiteX66" fmla="*/ 17223 w 324759"/>
                <a:gd name="connsiteY66" fmla="*/ 494252 h 641115"/>
                <a:gd name="connsiteX67" fmla="*/ 10450 w 324759"/>
                <a:gd name="connsiteY67" fmla="*/ 505396 h 641115"/>
                <a:gd name="connsiteX68" fmla="*/ 1706 w 324759"/>
                <a:gd name="connsiteY68" fmla="*/ 516112 h 641115"/>
                <a:gd name="connsiteX69" fmla="*/ 2221 w 324759"/>
                <a:gd name="connsiteY69" fmla="*/ 531114 h 641115"/>
                <a:gd name="connsiteX70" fmla="*/ 5135 w 324759"/>
                <a:gd name="connsiteY70" fmla="*/ 541830 h 641115"/>
                <a:gd name="connsiteX71" fmla="*/ 20223 w 324759"/>
                <a:gd name="connsiteY71" fmla="*/ 546716 h 641115"/>
                <a:gd name="connsiteX72" fmla="*/ 21166 w 324759"/>
                <a:gd name="connsiteY72" fmla="*/ 565147 h 641115"/>
                <a:gd name="connsiteX73" fmla="*/ 28967 w 324759"/>
                <a:gd name="connsiteY73" fmla="*/ 571919 h 641115"/>
                <a:gd name="connsiteX74" fmla="*/ 57599 w 324759"/>
                <a:gd name="connsiteY74" fmla="*/ 571405 h 641115"/>
                <a:gd name="connsiteX75" fmla="*/ 66343 w 324759"/>
                <a:gd name="connsiteY75" fmla="*/ 576462 h 641115"/>
                <a:gd name="connsiteX76" fmla="*/ 81688 w 324759"/>
                <a:gd name="connsiteY76" fmla="*/ 578520 h 641115"/>
                <a:gd name="connsiteX77" fmla="*/ 73115 w 324759"/>
                <a:gd name="connsiteY77" fmla="*/ 563432 h 641115"/>
                <a:gd name="connsiteX78" fmla="*/ 71315 w 324759"/>
                <a:gd name="connsiteY78" fmla="*/ 551259 h 641115"/>
                <a:gd name="connsiteX79" fmla="*/ 74573 w 324759"/>
                <a:gd name="connsiteY79" fmla="*/ 536172 h 641115"/>
                <a:gd name="connsiteX80" fmla="*/ 83145 w 324759"/>
                <a:gd name="connsiteY80" fmla="*/ 529743 h 641115"/>
                <a:gd name="connsiteX81" fmla="*/ 93175 w 324759"/>
                <a:gd name="connsiteY81" fmla="*/ 518255 h 641115"/>
                <a:gd name="connsiteX82" fmla="*/ 104662 w 324759"/>
                <a:gd name="connsiteY82" fmla="*/ 500338 h 641115"/>
                <a:gd name="connsiteX83" fmla="*/ 123693 w 324759"/>
                <a:gd name="connsiteY83" fmla="*/ 484565 h 641115"/>
                <a:gd name="connsiteX84" fmla="*/ 126522 w 324759"/>
                <a:gd name="connsiteY84" fmla="*/ 468792 h 641115"/>
                <a:gd name="connsiteX85" fmla="*/ 110406 w 324759"/>
                <a:gd name="connsiteY85" fmla="*/ 464505 h 641115"/>
                <a:gd name="connsiteX86" fmla="*/ 99261 w 324759"/>
                <a:gd name="connsiteY86" fmla="*/ 439817 h 641115"/>
                <a:gd name="connsiteX87" fmla="*/ 125750 w 324759"/>
                <a:gd name="connsiteY87" fmla="*/ 424729 h 641115"/>
                <a:gd name="connsiteX88" fmla="*/ 129694 w 324759"/>
                <a:gd name="connsiteY88" fmla="*/ 416157 h 641115"/>
                <a:gd name="connsiteX89" fmla="*/ 133980 w 324759"/>
                <a:gd name="connsiteY89" fmla="*/ 405098 h 641115"/>
                <a:gd name="connsiteX90" fmla="*/ 140409 w 324759"/>
                <a:gd name="connsiteY90" fmla="*/ 388639 h 641115"/>
                <a:gd name="connsiteX91" fmla="*/ 144696 w 324759"/>
                <a:gd name="connsiteY91" fmla="*/ 383238 h 641115"/>
                <a:gd name="connsiteX92" fmla="*/ 145381 w 324759"/>
                <a:gd name="connsiteY92" fmla="*/ 376809 h 641115"/>
                <a:gd name="connsiteX93" fmla="*/ 154297 w 324759"/>
                <a:gd name="connsiteY93" fmla="*/ 382210 h 641115"/>
                <a:gd name="connsiteX94" fmla="*/ 160726 w 324759"/>
                <a:gd name="connsiteY94" fmla="*/ 369694 h 641115"/>
                <a:gd name="connsiteX95" fmla="*/ 149582 w 324759"/>
                <a:gd name="connsiteY95" fmla="*/ 372609 h 641115"/>
                <a:gd name="connsiteX96" fmla="*/ 140581 w 324759"/>
                <a:gd name="connsiteY96" fmla="*/ 368322 h 641115"/>
                <a:gd name="connsiteX97" fmla="*/ 138095 w 324759"/>
                <a:gd name="connsiteY97" fmla="*/ 356149 h 641115"/>
                <a:gd name="connsiteX98" fmla="*/ 137409 w 324759"/>
                <a:gd name="connsiteY98" fmla="*/ 341062 h 641115"/>
                <a:gd name="connsiteX99" fmla="*/ 163212 w 324759"/>
                <a:gd name="connsiteY99" fmla="*/ 347920 h 641115"/>
                <a:gd name="connsiteX100" fmla="*/ 181814 w 324759"/>
                <a:gd name="connsiteY100" fmla="*/ 338575 h 641115"/>
                <a:gd name="connsiteX101" fmla="*/ 183272 w 324759"/>
                <a:gd name="connsiteY101" fmla="*/ 323145 h 641115"/>
                <a:gd name="connsiteX102" fmla="*/ 182586 w 324759"/>
                <a:gd name="connsiteY102" fmla="*/ 311658 h 641115"/>
                <a:gd name="connsiteX103" fmla="*/ 188330 w 324759"/>
                <a:gd name="connsiteY103" fmla="*/ 305229 h 641115"/>
                <a:gd name="connsiteX104" fmla="*/ 229906 w 324759"/>
                <a:gd name="connsiteY104" fmla="*/ 302742 h 641115"/>
                <a:gd name="connsiteX105" fmla="*/ 260767 w 324759"/>
                <a:gd name="connsiteY105" fmla="*/ 287655 h 641115"/>
                <a:gd name="connsiteX106" fmla="*/ 275426 w 324759"/>
                <a:gd name="connsiteY106" fmla="*/ 266481 h 641115"/>
                <a:gd name="connsiteX107" fmla="*/ 268654 w 324759"/>
                <a:gd name="connsiteY107" fmla="*/ 255765 h 641115"/>
                <a:gd name="connsiteX108" fmla="*/ 265825 w 324759"/>
                <a:gd name="connsiteY108" fmla="*/ 241792 h 641115"/>
                <a:gd name="connsiteX109" fmla="*/ 256824 w 324759"/>
                <a:gd name="connsiteY109" fmla="*/ 232105 h 641115"/>
                <a:gd name="connsiteX110" fmla="*/ 245337 w 324759"/>
                <a:gd name="connsiteY110" fmla="*/ 220961 h 641115"/>
                <a:gd name="connsiteX111" fmla="*/ 251166 w 324759"/>
                <a:gd name="connsiteY111" fmla="*/ 220018 h 641115"/>
                <a:gd name="connsiteX112" fmla="*/ 252366 w 324759"/>
                <a:gd name="connsiteY112" fmla="*/ 213246 h 641115"/>
                <a:gd name="connsiteX113" fmla="*/ 247651 w 324759"/>
                <a:gd name="connsiteY113" fmla="*/ 203387 h 641115"/>
                <a:gd name="connsiteX114" fmla="*/ 252023 w 324759"/>
                <a:gd name="connsiteY114" fmla="*/ 182299 h 641115"/>
                <a:gd name="connsiteX115" fmla="*/ 257424 w 324759"/>
                <a:gd name="connsiteY115" fmla="*/ 154696 h 641115"/>
                <a:gd name="connsiteX116" fmla="*/ 276712 w 324759"/>
                <a:gd name="connsiteY116" fmla="*/ 128549 h 641115"/>
                <a:gd name="connsiteX117" fmla="*/ 304658 w 324759"/>
                <a:gd name="connsiteY117" fmla="*/ 99146 h 641115"/>
                <a:gd name="connsiteX118" fmla="*/ 324289 w 324759"/>
                <a:gd name="connsiteY118" fmla="*/ 88259 h 641115"/>
                <a:gd name="connsiteX119" fmla="*/ 321203 w 324759"/>
                <a:gd name="connsiteY119" fmla="*/ 63398 h 64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24759" h="641115">
                  <a:moveTo>
                    <a:pt x="122578" y="629440"/>
                  </a:moveTo>
                  <a:cubicBezTo>
                    <a:pt x="113577" y="629098"/>
                    <a:pt x="96089" y="612639"/>
                    <a:pt x="90689" y="608352"/>
                  </a:cubicBezTo>
                  <a:cubicBezTo>
                    <a:pt x="85288" y="604066"/>
                    <a:pt x="89231" y="599780"/>
                    <a:pt x="82802" y="600808"/>
                  </a:cubicBezTo>
                  <a:cubicBezTo>
                    <a:pt x="76373" y="601837"/>
                    <a:pt x="80659" y="595750"/>
                    <a:pt x="84259" y="593951"/>
                  </a:cubicBezTo>
                  <a:cubicBezTo>
                    <a:pt x="87517" y="592322"/>
                    <a:pt x="82974" y="586149"/>
                    <a:pt x="78602" y="585206"/>
                  </a:cubicBezTo>
                  <a:cubicBezTo>
                    <a:pt x="78087" y="594808"/>
                    <a:pt x="76116" y="638013"/>
                    <a:pt x="78687" y="638442"/>
                  </a:cubicBezTo>
                  <a:cubicBezTo>
                    <a:pt x="81259" y="638870"/>
                    <a:pt x="100290" y="636213"/>
                    <a:pt x="105948" y="639899"/>
                  </a:cubicBezTo>
                  <a:cubicBezTo>
                    <a:pt x="108091" y="640585"/>
                    <a:pt x="111091" y="642299"/>
                    <a:pt x="113320" y="639813"/>
                  </a:cubicBezTo>
                  <a:cubicBezTo>
                    <a:pt x="116921" y="635870"/>
                    <a:pt x="127636" y="638013"/>
                    <a:pt x="133380" y="634413"/>
                  </a:cubicBezTo>
                  <a:cubicBezTo>
                    <a:pt x="139038" y="630898"/>
                    <a:pt x="131580" y="629869"/>
                    <a:pt x="122578" y="629440"/>
                  </a:cubicBezTo>
                  <a:close/>
                  <a:moveTo>
                    <a:pt x="321203" y="63398"/>
                  </a:moveTo>
                  <a:cubicBezTo>
                    <a:pt x="319575" y="62541"/>
                    <a:pt x="314602" y="62541"/>
                    <a:pt x="310573" y="62712"/>
                  </a:cubicBezTo>
                  <a:cubicBezTo>
                    <a:pt x="310573" y="63313"/>
                    <a:pt x="310573" y="63827"/>
                    <a:pt x="310659" y="64341"/>
                  </a:cubicBezTo>
                  <a:cubicBezTo>
                    <a:pt x="311602" y="71114"/>
                    <a:pt x="307230" y="88602"/>
                    <a:pt x="302430" y="88087"/>
                  </a:cubicBezTo>
                  <a:cubicBezTo>
                    <a:pt x="297543" y="87659"/>
                    <a:pt x="293686" y="95374"/>
                    <a:pt x="289828" y="94431"/>
                  </a:cubicBezTo>
                  <a:cubicBezTo>
                    <a:pt x="285970" y="93488"/>
                    <a:pt x="280570" y="100260"/>
                    <a:pt x="275769" y="97346"/>
                  </a:cubicBezTo>
                  <a:cubicBezTo>
                    <a:pt x="270883" y="94431"/>
                    <a:pt x="264111" y="98374"/>
                    <a:pt x="260253" y="95888"/>
                  </a:cubicBezTo>
                  <a:cubicBezTo>
                    <a:pt x="256395" y="93488"/>
                    <a:pt x="245165" y="95374"/>
                    <a:pt x="245165" y="92459"/>
                  </a:cubicBezTo>
                  <a:cubicBezTo>
                    <a:pt x="245165" y="89544"/>
                    <a:pt x="250480" y="90487"/>
                    <a:pt x="250480" y="81744"/>
                  </a:cubicBezTo>
                  <a:cubicBezTo>
                    <a:pt x="250480" y="73000"/>
                    <a:pt x="265053" y="63313"/>
                    <a:pt x="263082" y="59884"/>
                  </a:cubicBezTo>
                  <a:cubicBezTo>
                    <a:pt x="261110" y="56455"/>
                    <a:pt x="236421" y="49168"/>
                    <a:pt x="232992" y="44796"/>
                  </a:cubicBezTo>
                  <a:cubicBezTo>
                    <a:pt x="229563" y="40424"/>
                    <a:pt x="224763" y="36566"/>
                    <a:pt x="215076" y="35538"/>
                  </a:cubicBezTo>
                  <a:cubicBezTo>
                    <a:pt x="205389" y="34595"/>
                    <a:pt x="205817" y="29709"/>
                    <a:pt x="197159" y="24394"/>
                  </a:cubicBezTo>
                  <a:cubicBezTo>
                    <a:pt x="189873" y="19936"/>
                    <a:pt x="178557" y="8020"/>
                    <a:pt x="174699" y="1419"/>
                  </a:cubicBezTo>
                  <a:cubicBezTo>
                    <a:pt x="168784" y="819"/>
                    <a:pt x="160383" y="-467"/>
                    <a:pt x="158754" y="1590"/>
                  </a:cubicBezTo>
                  <a:cubicBezTo>
                    <a:pt x="156354" y="4505"/>
                    <a:pt x="152582" y="17793"/>
                    <a:pt x="149239" y="11106"/>
                  </a:cubicBezTo>
                  <a:cubicBezTo>
                    <a:pt x="145896" y="4420"/>
                    <a:pt x="137752" y="4420"/>
                    <a:pt x="130637" y="3477"/>
                  </a:cubicBezTo>
                  <a:cubicBezTo>
                    <a:pt x="123436" y="2534"/>
                    <a:pt x="123950" y="-4153"/>
                    <a:pt x="116321" y="3991"/>
                  </a:cubicBezTo>
                  <a:cubicBezTo>
                    <a:pt x="112892" y="7591"/>
                    <a:pt x="108520" y="11192"/>
                    <a:pt x="104491" y="13764"/>
                  </a:cubicBezTo>
                  <a:cubicBezTo>
                    <a:pt x="103976" y="21479"/>
                    <a:pt x="102605" y="30223"/>
                    <a:pt x="101147" y="32709"/>
                  </a:cubicBezTo>
                  <a:cubicBezTo>
                    <a:pt x="99176" y="36138"/>
                    <a:pt x="83231" y="43424"/>
                    <a:pt x="82716" y="47282"/>
                  </a:cubicBezTo>
                  <a:cubicBezTo>
                    <a:pt x="82202" y="51140"/>
                    <a:pt x="84688" y="56540"/>
                    <a:pt x="81773" y="58941"/>
                  </a:cubicBezTo>
                  <a:cubicBezTo>
                    <a:pt x="78859" y="61341"/>
                    <a:pt x="88546" y="73514"/>
                    <a:pt x="83231" y="76429"/>
                  </a:cubicBezTo>
                  <a:cubicBezTo>
                    <a:pt x="77916" y="79343"/>
                    <a:pt x="87088" y="84229"/>
                    <a:pt x="83745" y="87144"/>
                  </a:cubicBezTo>
                  <a:cubicBezTo>
                    <a:pt x="80316" y="90059"/>
                    <a:pt x="74058" y="91516"/>
                    <a:pt x="74058" y="94945"/>
                  </a:cubicBezTo>
                  <a:cubicBezTo>
                    <a:pt x="74058" y="98374"/>
                    <a:pt x="73544" y="106604"/>
                    <a:pt x="69172" y="108490"/>
                  </a:cubicBezTo>
                  <a:cubicBezTo>
                    <a:pt x="64800" y="110461"/>
                    <a:pt x="61885" y="117748"/>
                    <a:pt x="61885" y="123063"/>
                  </a:cubicBezTo>
                  <a:cubicBezTo>
                    <a:pt x="61885" y="128378"/>
                    <a:pt x="55113" y="125035"/>
                    <a:pt x="57513" y="131807"/>
                  </a:cubicBezTo>
                  <a:cubicBezTo>
                    <a:pt x="59914" y="138579"/>
                    <a:pt x="62828" y="146894"/>
                    <a:pt x="57513" y="148266"/>
                  </a:cubicBezTo>
                  <a:cubicBezTo>
                    <a:pt x="52198" y="149724"/>
                    <a:pt x="53656" y="160868"/>
                    <a:pt x="50741" y="160868"/>
                  </a:cubicBezTo>
                  <a:cubicBezTo>
                    <a:pt x="47826" y="160868"/>
                    <a:pt x="46369" y="172526"/>
                    <a:pt x="50741" y="178355"/>
                  </a:cubicBezTo>
                  <a:cubicBezTo>
                    <a:pt x="55113" y="184185"/>
                    <a:pt x="56056" y="189071"/>
                    <a:pt x="56056" y="194386"/>
                  </a:cubicBezTo>
                  <a:cubicBezTo>
                    <a:pt x="56056" y="199701"/>
                    <a:pt x="61885" y="202616"/>
                    <a:pt x="59914" y="208445"/>
                  </a:cubicBezTo>
                  <a:cubicBezTo>
                    <a:pt x="57942" y="214274"/>
                    <a:pt x="58971" y="219589"/>
                    <a:pt x="55542" y="221990"/>
                  </a:cubicBezTo>
                  <a:cubicBezTo>
                    <a:pt x="52113" y="224390"/>
                    <a:pt x="55027" y="231677"/>
                    <a:pt x="50655" y="233648"/>
                  </a:cubicBezTo>
                  <a:cubicBezTo>
                    <a:pt x="46283" y="235534"/>
                    <a:pt x="54084" y="251136"/>
                    <a:pt x="50655" y="254051"/>
                  </a:cubicBezTo>
                  <a:cubicBezTo>
                    <a:pt x="47226" y="256966"/>
                    <a:pt x="38568" y="259366"/>
                    <a:pt x="38568" y="270081"/>
                  </a:cubicBezTo>
                  <a:cubicBezTo>
                    <a:pt x="38568" y="280797"/>
                    <a:pt x="40197" y="286798"/>
                    <a:pt x="39082" y="291427"/>
                  </a:cubicBezTo>
                  <a:cubicBezTo>
                    <a:pt x="38139" y="295284"/>
                    <a:pt x="43969" y="294342"/>
                    <a:pt x="42940" y="300685"/>
                  </a:cubicBezTo>
                  <a:cubicBezTo>
                    <a:pt x="41997" y="306943"/>
                    <a:pt x="34196" y="303086"/>
                    <a:pt x="33682" y="306943"/>
                  </a:cubicBezTo>
                  <a:cubicBezTo>
                    <a:pt x="33167" y="310801"/>
                    <a:pt x="35653" y="318602"/>
                    <a:pt x="32739" y="319116"/>
                  </a:cubicBezTo>
                  <a:cubicBezTo>
                    <a:pt x="29824" y="319631"/>
                    <a:pt x="28367" y="322545"/>
                    <a:pt x="28367" y="329318"/>
                  </a:cubicBezTo>
                  <a:cubicBezTo>
                    <a:pt x="28367" y="336090"/>
                    <a:pt x="24509" y="337118"/>
                    <a:pt x="23995" y="340462"/>
                  </a:cubicBezTo>
                  <a:cubicBezTo>
                    <a:pt x="23480" y="343890"/>
                    <a:pt x="27424" y="347748"/>
                    <a:pt x="27424" y="351606"/>
                  </a:cubicBezTo>
                  <a:cubicBezTo>
                    <a:pt x="27424" y="355464"/>
                    <a:pt x="29824" y="368579"/>
                    <a:pt x="26481" y="369094"/>
                  </a:cubicBezTo>
                  <a:cubicBezTo>
                    <a:pt x="23052" y="369608"/>
                    <a:pt x="21166" y="384181"/>
                    <a:pt x="24081" y="386067"/>
                  </a:cubicBezTo>
                  <a:cubicBezTo>
                    <a:pt x="26995" y="388039"/>
                    <a:pt x="26995" y="391897"/>
                    <a:pt x="25538" y="394811"/>
                  </a:cubicBezTo>
                  <a:cubicBezTo>
                    <a:pt x="24081" y="397726"/>
                    <a:pt x="32310" y="400641"/>
                    <a:pt x="27938" y="405012"/>
                  </a:cubicBezTo>
                  <a:cubicBezTo>
                    <a:pt x="23566" y="409384"/>
                    <a:pt x="27081" y="414957"/>
                    <a:pt x="32824" y="413242"/>
                  </a:cubicBezTo>
                  <a:cubicBezTo>
                    <a:pt x="37711" y="411785"/>
                    <a:pt x="40625" y="420529"/>
                    <a:pt x="35225" y="420529"/>
                  </a:cubicBezTo>
                  <a:cubicBezTo>
                    <a:pt x="29910" y="420529"/>
                    <a:pt x="24509" y="420529"/>
                    <a:pt x="28881" y="423958"/>
                  </a:cubicBezTo>
                  <a:cubicBezTo>
                    <a:pt x="33253" y="427387"/>
                    <a:pt x="37625" y="432188"/>
                    <a:pt x="31281" y="434588"/>
                  </a:cubicBezTo>
                  <a:cubicBezTo>
                    <a:pt x="24938" y="436988"/>
                    <a:pt x="30338" y="441360"/>
                    <a:pt x="28881" y="447189"/>
                  </a:cubicBezTo>
                  <a:cubicBezTo>
                    <a:pt x="27424" y="453019"/>
                    <a:pt x="33253" y="458334"/>
                    <a:pt x="28367" y="459791"/>
                  </a:cubicBezTo>
                  <a:cubicBezTo>
                    <a:pt x="23480" y="461248"/>
                    <a:pt x="30338" y="469992"/>
                    <a:pt x="23480" y="470935"/>
                  </a:cubicBezTo>
                  <a:cubicBezTo>
                    <a:pt x="16708" y="471878"/>
                    <a:pt x="21080" y="478222"/>
                    <a:pt x="16708" y="481650"/>
                  </a:cubicBezTo>
                  <a:cubicBezTo>
                    <a:pt x="12336" y="485080"/>
                    <a:pt x="22537" y="490909"/>
                    <a:pt x="17223" y="494252"/>
                  </a:cubicBezTo>
                  <a:cubicBezTo>
                    <a:pt x="11907" y="497596"/>
                    <a:pt x="15765" y="505396"/>
                    <a:pt x="10450" y="505396"/>
                  </a:cubicBezTo>
                  <a:cubicBezTo>
                    <a:pt x="5135" y="505396"/>
                    <a:pt x="2221" y="512683"/>
                    <a:pt x="1706" y="516112"/>
                  </a:cubicBezTo>
                  <a:cubicBezTo>
                    <a:pt x="1192" y="519541"/>
                    <a:pt x="-2151" y="526313"/>
                    <a:pt x="2221" y="531114"/>
                  </a:cubicBezTo>
                  <a:cubicBezTo>
                    <a:pt x="6593" y="536000"/>
                    <a:pt x="1278" y="539858"/>
                    <a:pt x="5135" y="541830"/>
                  </a:cubicBezTo>
                  <a:cubicBezTo>
                    <a:pt x="8993" y="543801"/>
                    <a:pt x="22109" y="540887"/>
                    <a:pt x="20223" y="546716"/>
                  </a:cubicBezTo>
                  <a:cubicBezTo>
                    <a:pt x="18251" y="552545"/>
                    <a:pt x="18766" y="565147"/>
                    <a:pt x="21166" y="565147"/>
                  </a:cubicBezTo>
                  <a:cubicBezTo>
                    <a:pt x="23566" y="565147"/>
                    <a:pt x="25024" y="572433"/>
                    <a:pt x="28967" y="571919"/>
                  </a:cubicBezTo>
                  <a:cubicBezTo>
                    <a:pt x="32824" y="571405"/>
                    <a:pt x="50312" y="569519"/>
                    <a:pt x="57599" y="571405"/>
                  </a:cubicBezTo>
                  <a:cubicBezTo>
                    <a:pt x="61199" y="572348"/>
                    <a:pt x="64200" y="574491"/>
                    <a:pt x="66343" y="576462"/>
                  </a:cubicBezTo>
                  <a:cubicBezTo>
                    <a:pt x="70458" y="574662"/>
                    <a:pt x="79630" y="580577"/>
                    <a:pt x="81688" y="578520"/>
                  </a:cubicBezTo>
                  <a:cubicBezTo>
                    <a:pt x="84174" y="576034"/>
                    <a:pt x="72687" y="566690"/>
                    <a:pt x="73115" y="563432"/>
                  </a:cubicBezTo>
                  <a:cubicBezTo>
                    <a:pt x="73458" y="560175"/>
                    <a:pt x="71315" y="554860"/>
                    <a:pt x="71315" y="551259"/>
                  </a:cubicBezTo>
                  <a:cubicBezTo>
                    <a:pt x="71315" y="547659"/>
                    <a:pt x="69515" y="539772"/>
                    <a:pt x="74573" y="536172"/>
                  </a:cubicBezTo>
                  <a:cubicBezTo>
                    <a:pt x="79630" y="532571"/>
                    <a:pt x="79973" y="528971"/>
                    <a:pt x="83145" y="529743"/>
                  </a:cubicBezTo>
                  <a:cubicBezTo>
                    <a:pt x="86403" y="530428"/>
                    <a:pt x="92832" y="526914"/>
                    <a:pt x="93175" y="518255"/>
                  </a:cubicBezTo>
                  <a:cubicBezTo>
                    <a:pt x="93518" y="509683"/>
                    <a:pt x="97461" y="506425"/>
                    <a:pt x="104662" y="500338"/>
                  </a:cubicBezTo>
                  <a:cubicBezTo>
                    <a:pt x="112463" y="493738"/>
                    <a:pt x="125493" y="487394"/>
                    <a:pt x="123693" y="484565"/>
                  </a:cubicBezTo>
                  <a:cubicBezTo>
                    <a:pt x="121893" y="481736"/>
                    <a:pt x="126522" y="472393"/>
                    <a:pt x="126522" y="468792"/>
                  </a:cubicBezTo>
                  <a:cubicBezTo>
                    <a:pt x="126522" y="465191"/>
                    <a:pt x="114349" y="465877"/>
                    <a:pt x="110406" y="464505"/>
                  </a:cubicBezTo>
                  <a:cubicBezTo>
                    <a:pt x="106462" y="463048"/>
                    <a:pt x="92146" y="453019"/>
                    <a:pt x="99261" y="439817"/>
                  </a:cubicBezTo>
                  <a:cubicBezTo>
                    <a:pt x="106462" y="426529"/>
                    <a:pt x="121464" y="425158"/>
                    <a:pt x="125750" y="424729"/>
                  </a:cubicBezTo>
                  <a:cubicBezTo>
                    <a:pt x="130037" y="424386"/>
                    <a:pt x="126093" y="418300"/>
                    <a:pt x="129694" y="416157"/>
                  </a:cubicBezTo>
                  <a:cubicBezTo>
                    <a:pt x="133294" y="414014"/>
                    <a:pt x="133980" y="410413"/>
                    <a:pt x="133980" y="405098"/>
                  </a:cubicBezTo>
                  <a:cubicBezTo>
                    <a:pt x="133980" y="399012"/>
                    <a:pt x="133980" y="389325"/>
                    <a:pt x="140409" y="388639"/>
                  </a:cubicBezTo>
                  <a:cubicBezTo>
                    <a:pt x="146839" y="387953"/>
                    <a:pt x="148639" y="384353"/>
                    <a:pt x="144696" y="383238"/>
                  </a:cubicBezTo>
                  <a:cubicBezTo>
                    <a:pt x="140752" y="382210"/>
                    <a:pt x="138952" y="377495"/>
                    <a:pt x="145381" y="376809"/>
                  </a:cubicBezTo>
                  <a:cubicBezTo>
                    <a:pt x="151811" y="376123"/>
                    <a:pt x="149668" y="382210"/>
                    <a:pt x="154297" y="382210"/>
                  </a:cubicBezTo>
                  <a:cubicBezTo>
                    <a:pt x="158926" y="382210"/>
                    <a:pt x="166813" y="374323"/>
                    <a:pt x="160726" y="369694"/>
                  </a:cubicBezTo>
                  <a:cubicBezTo>
                    <a:pt x="154640" y="365065"/>
                    <a:pt x="152839" y="371837"/>
                    <a:pt x="149582" y="372609"/>
                  </a:cubicBezTo>
                  <a:cubicBezTo>
                    <a:pt x="146324" y="373294"/>
                    <a:pt x="143838" y="368322"/>
                    <a:pt x="140581" y="368322"/>
                  </a:cubicBezTo>
                  <a:cubicBezTo>
                    <a:pt x="137323" y="368322"/>
                    <a:pt x="139466" y="359407"/>
                    <a:pt x="138095" y="356149"/>
                  </a:cubicBezTo>
                  <a:cubicBezTo>
                    <a:pt x="136637" y="352892"/>
                    <a:pt x="134494" y="345091"/>
                    <a:pt x="137409" y="341062"/>
                  </a:cubicBezTo>
                  <a:cubicBezTo>
                    <a:pt x="140238" y="337118"/>
                    <a:pt x="152496" y="347148"/>
                    <a:pt x="163212" y="347920"/>
                  </a:cubicBezTo>
                  <a:cubicBezTo>
                    <a:pt x="173928" y="348606"/>
                    <a:pt x="181814" y="342519"/>
                    <a:pt x="181814" y="338575"/>
                  </a:cubicBezTo>
                  <a:cubicBezTo>
                    <a:pt x="181814" y="334632"/>
                    <a:pt x="176757" y="327517"/>
                    <a:pt x="183272" y="323145"/>
                  </a:cubicBezTo>
                  <a:cubicBezTo>
                    <a:pt x="189701" y="318859"/>
                    <a:pt x="184386" y="317402"/>
                    <a:pt x="182586" y="311658"/>
                  </a:cubicBezTo>
                  <a:cubicBezTo>
                    <a:pt x="180786" y="305914"/>
                    <a:pt x="185415" y="302314"/>
                    <a:pt x="188330" y="305229"/>
                  </a:cubicBezTo>
                  <a:cubicBezTo>
                    <a:pt x="191158" y="308057"/>
                    <a:pt x="212333" y="306257"/>
                    <a:pt x="229906" y="302742"/>
                  </a:cubicBezTo>
                  <a:cubicBezTo>
                    <a:pt x="247480" y="299142"/>
                    <a:pt x="259653" y="292713"/>
                    <a:pt x="260767" y="287655"/>
                  </a:cubicBezTo>
                  <a:cubicBezTo>
                    <a:pt x="261882" y="282683"/>
                    <a:pt x="272940" y="270853"/>
                    <a:pt x="275426" y="266481"/>
                  </a:cubicBezTo>
                  <a:cubicBezTo>
                    <a:pt x="277912" y="262195"/>
                    <a:pt x="275769" y="256794"/>
                    <a:pt x="268654" y="255765"/>
                  </a:cubicBezTo>
                  <a:cubicBezTo>
                    <a:pt x="261453" y="254737"/>
                    <a:pt x="261882" y="246421"/>
                    <a:pt x="265825" y="241792"/>
                  </a:cubicBezTo>
                  <a:cubicBezTo>
                    <a:pt x="269768" y="237163"/>
                    <a:pt x="263682" y="232791"/>
                    <a:pt x="256824" y="232105"/>
                  </a:cubicBezTo>
                  <a:cubicBezTo>
                    <a:pt x="250052" y="231419"/>
                    <a:pt x="239250" y="226704"/>
                    <a:pt x="245337" y="220961"/>
                  </a:cubicBezTo>
                  <a:cubicBezTo>
                    <a:pt x="248251" y="218218"/>
                    <a:pt x="249709" y="218732"/>
                    <a:pt x="251166" y="220018"/>
                  </a:cubicBezTo>
                  <a:cubicBezTo>
                    <a:pt x="252195" y="217275"/>
                    <a:pt x="253138" y="214017"/>
                    <a:pt x="252366" y="213246"/>
                  </a:cubicBezTo>
                  <a:cubicBezTo>
                    <a:pt x="250909" y="211788"/>
                    <a:pt x="247309" y="213589"/>
                    <a:pt x="247651" y="203387"/>
                  </a:cubicBezTo>
                  <a:cubicBezTo>
                    <a:pt x="247994" y="193186"/>
                    <a:pt x="251680" y="195415"/>
                    <a:pt x="252023" y="182299"/>
                  </a:cubicBezTo>
                  <a:cubicBezTo>
                    <a:pt x="252366" y="169183"/>
                    <a:pt x="257424" y="161554"/>
                    <a:pt x="257424" y="154696"/>
                  </a:cubicBezTo>
                  <a:cubicBezTo>
                    <a:pt x="257424" y="147837"/>
                    <a:pt x="269768" y="139779"/>
                    <a:pt x="276712" y="128549"/>
                  </a:cubicBezTo>
                  <a:cubicBezTo>
                    <a:pt x="283656" y="117319"/>
                    <a:pt x="298486" y="103175"/>
                    <a:pt x="304658" y="99146"/>
                  </a:cubicBezTo>
                  <a:cubicBezTo>
                    <a:pt x="310831" y="95117"/>
                    <a:pt x="322832" y="91859"/>
                    <a:pt x="324289" y="88259"/>
                  </a:cubicBezTo>
                  <a:cubicBezTo>
                    <a:pt x="325575" y="84487"/>
                    <a:pt x="324118" y="64856"/>
                    <a:pt x="321203" y="6339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5" name="Freeform 204">
              <a:extLst>
                <a:ext uri="{FF2B5EF4-FFF2-40B4-BE49-F238E27FC236}">
                  <a16:creationId xmlns:a16="http://schemas.microsoft.com/office/drawing/2014/main" id="{194BA647-1625-4EEE-E8B9-295755363770}"/>
                </a:ext>
              </a:extLst>
            </p:cNvPr>
            <p:cNvSpPr/>
            <p:nvPr/>
          </p:nvSpPr>
          <p:spPr>
            <a:xfrm>
              <a:off x="4685547" y="4668671"/>
              <a:ext cx="140779" cy="727980"/>
            </a:xfrm>
            <a:custGeom>
              <a:avLst/>
              <a:gdLst>
                <a:gd name="connsiteX0" fmla="*/ 63627 w 140779"/>
                <a:gd name="connsiteY0" fmla="*/ 646451 h 727980"/>
                <a:gd name="connsiteX1" fmla="*/ 55826 w 140779"/>
                <a:gd name="connsiteY1" fmla="*/ 639678 h 727980"/>
                <a:gd name="connsiteX2" fmla="*/ 54883 w 140779"/>
                <a:gd name="connsiteY2" fmla="*/ 621247 h 727980"/>
                <a:gd name="connsiteX3" fmla="*/ 39796 w 140779"/>
                <a:gd name="connsiteY3" fmla="*/ 616361 h 727980"/>
                <a:gd name="connsiteX4" fmla="*/ 36881 w 140779"/>
                <a:gd name="connsiteY4" fmla="*/ 605645 h 727980"/>
                <a:gd name="connsiteX5" fmla="*/ 36367 w 140779"/>
                <a:gd name="connsiteY5" fmla="*/ 590644 h 727980"/>
                <a:gd name="connsiteX6" fmla="*/ 45111 w 140779"/>
                <a:gd name="connsiteY6" fmla="*/ 579928 h 727980"/>
                <a:gd name="connsiteX7" fmla="*/ 51883 w 140779"/>
                <a:gd name="connsiteY7" fmla="*/ 568784 h 727980"/>
                <a:gd name="connsiteX8" fmla="*/ 51369 w 140779"/>
                <a:gd name="connsiteY8" fmla="*/ 556182 h 727980"/>
                <a:gd name="connsiteX9" fmla="*/ 58141 w 140779"/>
                <a:gd name="connsiteY9" fmla="*/ 545466 h 727980"/>
                <a:gd name="connsiteX10" fmla="*/ 63027 w 140779"/>
                <a:gd name="connsiteY10" fmla="*/ 534322 h 727980"/>
                <a:gd name="connsiteX11" fmla="*/ 63542 w 140779"/>
                <a:gd name="connsiteY11" fmla="*/ 521720 h 727980"/>
                <a:gd name="connsiteX12" fmla="*/ 65942 w 140779"/>
                <a:gd name="connsiteY12" fmla="*/ 509119 h 727980"/>
                <a:gd name="connsiteX13" fmla="*/ 63542 w 140779"/>
                <a:gd name="connsiteY13" fmla="*/ 498489 h 727980"/>
                <a:gd name="connsiteX14" fmla="*/ 69885 w 140779"/>
                <a:gd name="connsiteY14" fmla="*/ 495060 h 727980"/>
                <a:gd name="connsiteX15" fmla="*/ 67485 w 140779"/>
                <a:gd name="connsiteY15" fmla="*/ 487774 h 727980"/>
                <a:gd name="connsiteX16" fmla="*/ 62599 w 140779"/>
                <a:gd name="connsiteY16" fmla="*/ 479544 h 727980"/>
                <a:gd name="connsiteX17" fmla="*/ 60199 w 140779"/>
                <a:gd name="connsiteY17" fmla="*/ 469342 h 727980"/>
                <a:gd name="connsiteX18" fmla="*/ 58741 w 140779"/>
                <a:gd name="connsiteY18" fmla="*/ 460599 h 727980"/>
                <a:gd name="connsiteX19" fmla="*/ 61142 w 140779"/>
                <a:gd name="connsiteY19" fmla="*/ 443625 h 727980"/>
                <a:gd name="connsiteX20" fmla="*/ 62084 w 140779"/>
                <a:gd name="connsiteY20" fmla="*/ 426137 h 727980"/>
                <a:gd name="connsiteX21" fmla="*/ 58655 w 140779"/>
                <a:gd name="connsiteY21" fmla="*/ 414993 h 727980"/>
                <a:gd name="connsiteX22" fmla="*/ 63027 w 140779"/>
                <a:gd name="connsiteY22" fmla="*/ 403848 h 727980"/>
                <a:gd name="connsiteX23" fmla="*/ 67399 w 140779"/>
                <a:gd name="connsiteY23" fmla="*/ 393648 h 727980"/>
                <a:gd name="connsiteX24" fmla="*/ 68342 w 140779"/>
                <a:gd name="connsiteY24" fmla="*/ 381474 h 727980"/>
                <a:gd name="connsiteX25" fmla="*/ 77601 w 140779"/>
                <a:gd name="connsiteY25" fmla="*/ 375217 h 727980"/>
                <a:gd name="connsiteX26" fmla="*/ 73743 w 140779"/>
                <a:gd name="connsiteY26" fmla="*/ 365958 h 727980"/>
                <a:gd name="connsiteX27" fmla="*/ 73229 w 140779"/>
                <a:gd name="connsiteY27" fmla="*/ 344613 h 727980"/>
                <a:gd name="connsiteX28" fmla="*/ 85316 w 140779"/>
                <a:gd name="connsiteY28" fmla="*/ 328582 h 727980"/>
                <a:gd name="connsiteX29" fmla="*/ 85316 w 140779"/>
                <a:gd name="connsiteY29" fmla="*/ 308180 h 727980"/>
                <a:gd name="connsiteX30" fmla="*/ 90202 w 140779"/>
                <a:gd name="connsiteY30" fmla="*/ 296521 h 727980"/>
                <a:gd name="connsiteX31" fmla="*/ 94574 w 140779"/>
                <a:gd name="connsiteY31" fmla="*/ 282976 h 727980"/>
                <a:gd name="connsiteX32" fmla="*/ 90717 w 140779"/>
                <a:gd name="connsiteY32" fmla="*/ 268917 h 727980"/>
                <a:gd name="connsiteX33" fmla="*/ 85402 w 140779"/>
                <a:gd name="connsiteY33" fmla="*/ 252887 h 727980"/>
                <a:gd name="connsiteX34" fmla="*/ 85402 w 140779"/>
                <a:gd name="connsiteY34" fmla="*/ 235399 h 727980"/>
                <a:gd name="connsiteX35" fmla="*/ 92174 w 140779"/>
                <a:gd name="connsiteY35" fmla="*/ 222797 h 727980"/>
                <a:gd name="connsiteX36" fmla="*/ 92174 w 140779"/>
                <a:gd name="connsiteY36" fmla="*/ 206338 h 727980"/>
                <a:gd name="connsiteX37" fmla="*/ 96546 w 140779"/>
                <a:gd name="connsiteY37" fmla="*/ 197594 h 727980"/>
                <a:gd name="connsiteX38" fmla="*/ 103833 w 140779"/>
                <a:gd name="connsiteY38" fmla="*/ 183021 h 727980"/>
                <a:gd name="connsiteX39" fmla="*/ 108719 w 140779"/>
                <a:gd name="connsiteY39" fmla="*/ 169477 h 727980"/>
                <a:gd name="connsiteX40" fmla="*/ 118406 w 140779"/>
                <a:gd name="connsiteY40" fmla="*/ 161675 h 727980"/>
                <a:gd name="connsiteX41" fmla="*/ 117891 w 140779"/>
                <a:gd name="connsiteY41" fmla="*/ 150960 h 727980"/>
                <a:gd name="connsiteX42" fmla="*/ 116434 w 140779"/>
                <a:gd name="connsiteY42" fmla="*/ 133472 h 727980"/>
                <a:gd name="connsiteX43" fmla="*/ 117377 w 140779"/>
                <a:gd name="connsiteY43" fmla="*/ 121813 h 727980"/>
                <a:gd name="connsiteX44" fmla="*/ 135808 w 140779"/>
                <a:gd name="connsiteY44" fmla="*/ 107240 h 727980"/>
                <a:gd name="connsiteX45" fmla="*/ 139151 w 140779"/>
                <a:gd name="connsiteY45" fmla="*/ 88295 h 727980"/>
                <a:gd name="connsiteX46" fmla="*/ 129036 w 140779"/>
                <a:gd name="connsiteY46" fmla="*/ 91467 h 727980"/>
                <a:gd name="connsiteX47" fmla="*/ 125178 w 140779"/>
                <a:gd name="connsiteY47" fmla="*/ 73807 h 727980"/>
                <a:gd name="connsiteX48" fmla="*/ 119434 w 140779"/>
                <a:gd name="connsiteY48" fmla="*/ 58977 h 727980"/>
                <a:gd name="connsiteX49" fmla="*/ 113691 w 140779"/>
                <a:gd name="connsiteY49" fmla="*/ 45604 h 727980"/>
                <a:gd name="connsiteX50" fmla="*/ 117034 w 140779"/>
                <a:gd name="connsiteY50" fmla="*/ 34117 h 727980"/>
                <a:gd name="connsiteX51" fmla="*/ 110348 w 140779"/>
                <a:gd name="connsiteY51" fmla="*/ 25030 h 727980"/>
                <a:gd name="connsiteX52" fmla="*/ 106490 w 140779"/>
                <a:gd name="connsiteY52" fmla="*/ 7799 h 727980"/>
                <a:gd name="connsiteX53" fmla="*/ 99289 w 140779"/>
                <a:gd name="connsiteY53" fmla="*/ 598 h 727980"/>
                <a:gd name="connsiteX54" fmla="*/ 92603 w 140779"/>
                <a:gd name="connsiteY54" fmla="*/ 13543 h 727980"/>
                <a:gd name="connsiteX55" fmla="*/ 89088 w 140779"/>
                <a:gd name="connsiteY55" fmla="*/ 16114 h 727980"/>
                <a:gd name="connsiteX56" fmla="*/ 89259 w 140779"/>
                <a:gd name="connsiteY56" fmla="*/ 30688 h 727980"/>
                <a:gd name="connsiteX57" fmla="*/ 90288 w 140779"/>
                <a:gd name="connsiteY57" fmla="*/ 72264 h 727980"/>
                <a:gd name="connsiteX58" fmla="*/ 83859 w 140779"/>
                <a:gd name="connsiteY58" fmla="*/ 96610 h 727980"/>
                <a:gd name="connsiteX59" fmla="*/ 86002 w 140779"/>
                <a:gd name="connsiteY59" fmla="*/ 105954 h 727980"/>
                <a:gd name="connsiteX60" fmla="*/ 84201 w 140779"/>
                <a:gd name="connsiteY60" fmla="*/ 127471 h 727980"/>
                <a:gd name="connsiteX61" fmla="*/ 77001 w 140779"/>
                <a:gd name="connsiteY61" fmla="*/ 164419 h 727980"/>
                <a:gd name="connsiteX62" fmla="*/ 72714 w 140779"/>
                <a:gd name="connsiteY62" fmla="*/ 181307 h 727980"/>
                <a:gd name="connsiteX63" fmla="*/ 65513 w 140779"/>
                <a:gd name="connsiteY63" fmla="*/ 195280 h 727980"/>
                <a:gd name="connsiteX64" fmla="*/ 71600 w 140779"/>
                <a:gd name="connsiteY64" fmla="*/ 214654 h 727980"/>
                <a:gd name="connsiteX65" fmla="*/ 65513 w 140779"/>
                <a:gd name="connsiteY65" fmla="*/ 232227 h 727980"/>
                <a:gd name="connsiteX66" fmla="*/ 65513 w 140779"/>
                <a:gd name="connsiteY66" fmla="*/ 267718 h 727980"/>
                <a:gd name="connsiteX67" fmla="*/ 61913 w 140779"/>
                <a:gd name="connsiteY67" fmla="*/ 278862 h 727980"/>
                <a:gd name="connsiteX68" fmla="*/ 56169 w 140779"/>
                <a:gd name="connsiteY68" fmla="*/ 298921 h 727980"/>
                <a:gd name="connsiteX69" fmla="*/ 43654 w 140779"/>
                <a:gd name="connsiteY69" fmla="*/ 333383 h 727980"/>
                <a:gd name="connsiteX70" fmla="*/ 36110 w 140779"/>
                <a:gd name="connsiteY70" fmla="*/ 346327 h 727980"/>
                <a:gd name="connsiteX71" fmla="*/ 33967 w 140779"/>
                <a:gd name="connsiteY71" fmla="*/ 358157 h 727980"/>
                <a:gd name="connsiteX72" fmla="*/ 36110 w 140779"/>
                <a:gd name="connsiteY72" fmla="*/ 378560 h 727980"/>
                <a:gd name="connsiteX73" fmla="*/ 36796 w 140779"/>
                <a:gd name="connsiteY73" fmla="*/ 395019 h 727980"/>
                <a:gd name="connsiteX74" fmla="*/ 31738 w 140779"/>
                <a:gd name="connsiteY74" fmla="*/ 408650 h 727980"/>
                <a:gd name="connsiteX75" fmla="*/ 29595 w 140779"/>
                <a:gd name="connsiteY75" fmla="*/ 427680 h 727980"/>
                <a:gd name="connsiteX76" fmla="*/ 28137 w 140779"/>
                <a:gd name="connsiteY76" fmla="*/ 437367 h 727980"/>
                <a:gd name="connsiteX77" fmla="*/ 21365 w 140779"/>
                <a:gd name="connsiteY77" fmla="*/ 454941 h 727980"/>
                <a:gd name="connsiteX78" fmla="*/ 28909 w 140779"/>
                <a:gd name="connsiteY78" fmla="*/ 465656 h 727980"/>
                <a:gd name="connsiteX79" fmla="*/ 36110 w 140779"/>
                <a:gd name="connsiteY79" fmla="*/ 436595 h 727980"/>
                <a:gd name="connsiteX80" fmla="*/ 42196 w 140779"/>
                <a:gd name="connsiteY80" fmla="*/ 430509 h 727980"/>
                <a:gd name="connsiteX81" fmla="*/ 46482 w 140779"/>
                <a:gd name="connsiteY81" fmla="*/ 436595 h 727980"/>
                <a:gd name="connsiteX82" fmla="*/ 47597 w 140779"/>
                <a:gd name="connsiteY82" fmla="*/ 443797 h 727980"/>
                <a:gd name="connsiteX83" fmla="*/ 46140 w 140779"/>
                <a:gd name="connsiteY83" fmla="*/ 457427 h 727980"/>
                <a:gd name="connsiteX84" fmla="*/ 42196 w 140779"/>
                <a:gd name="connsiteY84" fmla="*/ 470371 h 727980"/>
                <a:gd name="connsiteX85" fmla="*/ 39367 w 140779"/>
                <a:gd name="connsiteY85" fmla="*/ 480744 h 727980"/>
                <a:gd name="connsiteX86" fmla="*/ 40053 w 140779"/>
                <a:gd name="connsiteY86" fmla="*/ 488631 h 727980"/>
                <a:gd name="connsiteX87" fmla="*/ 39710 w 140779"/>
                <a:gd name="connsiteY87" fmla="*/ 495488 h 727980"/>
                <a:gd name="connsiteX88" fmla="*/ 40396 w 140779"/>
                <a:gd name="connsiteY88" fmla="*/ 505175 h 727980"/>
                <a:gd name="connsiteX89" fmla="*/ 32166 w 140779"/>
                <a:gd name="connsiteY89" fmla="*/ 509805 h 727980"/>
                <a:gd name="connsiteX90" fmla="*/ 33624 w 140779"/>
                <a:gd name="connsiteY90" fmla="*/ 520521 h 727980"/>
                <a:gd name="connsiteX91" fmla="*/ 23251 w 140779"/>
                <a:gd name="connsiteY91" fmla="*/ 516234 h 727980"/>
                <a:gd name="connsiteX92" fmla="*/ 30452 w 140779"/>
                <a:gd name="connsiteY92" fmla="*/ 505519 h 727980"/>
                <a:gd name="connsiteX93" fmla="*/ 21879 w 140779"/>
                <a:gd name="connsiteY93" fmla="*/ 493689 h 727980"/>
                <a:gd name="connsiteX94" fmla="*/ 27280 w 140779"/>
                <a:gd name="connsiteY94" fmla="*/ 506633 h 727980"/>
                <a:gd name="connsiteX95" fmla="*/ 18708 w 140779"/>
                <a:gd name="connsiteY95" fmla="*/ 510576 h 727980"/>
                <a:gd name="connsiteX96" fmla="*/ 9364 w 140779"/>
                <a:gd name="connsiteY96" fmla="*/ 517349 h 727980"/>
                <a:gd name="connsiteX97" fmla="*/ 10049 w 140779"/>
                <a:gd name="connsiteY97" fmla="*/ 525235 h 727980"/>
                <a:gd name="connsiteX98" fmla="*/ 20 w 140779"/>
                <a:gd name="connsiteY98" fmla="*/ 534922 h 727980"/>
                <a:gd name="connsiteX99" fmla="*/ 3963 w 140779"/>
                <a:gd name="connsiteY99" fmla="*/ 535608 h 727980"/>
                <a:gd name="connsiteX100" fmla="*/ 11507 w 140779"/>
                <a:gd name="connsiteY100" fmla="*/ 535608 h 727980"/>
                <a:gd name="connsiteX101" fmla="*/ 20851 w 140779"/>
                <a:gd name="connsiteY101" fmla="*/ 536637 h 727980"/>
                <a:gd name="connsiteX102" fmla="*/ 22308 w 140779"/>
                <a:gd name="connsiteY102" fmla="*/ 544866 h 727980"/>
                <a:gd name="connsiteX103" fmla="*/ 17250 w 140779"/>
                <a:gd name="connsiteY103" fmla="*/ 554896 h 727980"/>
                <a:gd name="connsiteX104" fmla="*/ 32338 w 140779"/>
                <a:gd name="connsiteY104" fmla="*/ 556354 h 727980"/>
                <a:gd name="connsiteX105" fmla="*/ 32681 w 140779"/>
                <a:gd name="connsiteY105" fmla="*/ 562783 h 727980"/>
                <a:gd name="connsiteX106" fmla="*/ 21965 w 140779"/>
                <a:gd name="connsiteY106" fmla="*/ 560297 h 727980"/>
                <a:gd name="connsiteX107" fmla="*/ 12278 w 140779"/>
                <a:gd name="connsiteY107" fmla="*/ 561068 h 727980"/>
                <a:gd name="connsiteX108" fmla="*/ 1563 w 140779"/>
                <a:gd name="connsiteY108" fmla="*/ 570069 h 727980"/>
                <a:gd name="connsiteX109" fmla="*/ 7649 w 140779"/>
                <a:gd name="connsiteY109" fmla="*/ 577270 h 727980"/>
                <a:gd name="connsiteX110" fmla="*/ 15536 w 140779"/>
                <a:gd name="connsiteY110" fmla="*/ 572212 h 727980"/>
                <a:gd name="connsiteX111" fmla="*/ 22308 w 140779"/>
                <a:gd name="connsiteY111" fmla="*/ 572898 h 727980"/>
                <a:gd name="connsiteX112" fmla="*/ 14078 w 140779"/>
                <a:gd name="connsiteY112" fmla="*/ 579756 h 727980"/>
                <a:gd name="connsiteX113" fmla="*/ 5506 w 140779"/>
                <a:gd name="connsiteY113" fmla="*/ 589443 h 727980"/>
                <a:gd name="connsiteX114" fmla="*/ 9106 w 140779"/>
                <a:gd name="connsiteY114" fmla="*/ 596215 h 727980"/>
                <a:gd name="connsiteX115" fmla="*/ 13050 w 140779"/>
                <a:gd name="connsiteY115" fmla="*/ 601273 h 727980"/>
                <a:gd name="connsiteX116" fmla="*/ 18108 w 140779"/>
                <a:gd name="connsiteY116" fmla="*/ 594758 h 727980"/>
                <a:gd name="connsiteX117" fmla="*/ 24880 w 140779"/>
                <a:gd name="connsiteY117" fmla="*/ 587214 h 727980"/>
                <a:gd name="connsiteX118" fmla="*/ 22737 w 140779"/>
                <a:gd name="connsiteY118" fmla="*/ 598702 h 727980"/>
                <a:gd name="connsiteX119" fmla="*/ 20251 w 140779"/>
                <a:gd name="connsiteY119" fmla="*/ 610875 h 727980"/>
                <a:gd name="connsiteX120" fmla="*/ 15964 w 140779"/>
                <a:gd name="connsiteY120" fmla="*/ 616961 h 727980"/>
                <a:gd name="connsiteX121" fmla="*/ 10564 w 140779"/>
                <a:gd name="connsiteY121" fmla="*/ 621247 h 727980"/>
                <a:gd name="connsiteX122" fmla="*/ 10221 w 140779"/>
                <a:gd name="connsiteY122" fmla="*/ 630934 h 727980"/>
                <a:gd name="connsiteX123" fmla="*/ 18793 w 140779"/>
                <a:gd name="connsiteY123" fmla="*/ 628448 h 727980"/>
                <a:gd name="connsiteX124" fmla="*/ 27023 w 140779"/>
                <a:gd name="connsiteY124" fmla="*/ 628791 h 727980"/>
                <a:gd name="connsiteX125" fmla="*/ 30280 w 140779"/>
                <a:gd name="connsiteY125" fmla="*/ 634192 h 727980"/>
                <a:gd name="connsiteX126" fmla="*/ 22737 w 140779"/>
                <a:gd name="connsiteY126" fmla="*/ 641735 h 727980"/>
                <a:gd name="connsiteX127" fmla="*/ 32424 w 140779"/>
                <a:gd name="connsiteY127" fmla="*/ 642764 h 727980"/>
                <a:gd name="connsiteX128" fmla="*/ 37824 w 140779"/>
                <a:gd name="connsiteY128" fmla="*/ 640964 h 727980"/>
                <a:gd name="connsiteX129" fmla="*/ 48197 w 140779"/>
                <a:gd name="connsiteY129" fmla="*/ 644564 h 727980"/>
                <a:gd name="connsiteX130" fmla="*/ 33881 w 140779"/>
                <a:gd name="connsiteY130" fmla="*/ 650308 h 727980"/>
                <a:gd name="connsiteX131" fmla="*/ 29252 w 140779"/>
                <a:gd name="connsiteY131" fmla="*/ 659995 h 727980"/>
                <a:gd name="connsiteX132" fmla="*/ 41082 w 140779"/>
                <a:gd name="connsiteY132" fmla="*/ 656052 h 727980"/>
                <a:gd name="connsiteX133" fmla="*/ 65856 w 140779"/>
                <a:gd name="connsiteY133" fmla="*/ 657509 h 727980"/>
                <a:gd name="connsiteX134" fmla="*/ 55826 w 140779"/>
                <a:gd name="connsiteY134" fmla="*/ 660767 h 727980"/>
                <a:gd name="connsiteX135" fmla="*/ 45797 w 140779"/>
                <a:gd name="connsiteY135" fmla="*/ 662567 h 727980"/>
                <a:gd name="connsiteX136" fmla="*/ 36796 w 140779"/>
                <a:gd name="connsiteY136" fmla="*/ 668310 h 727980"/>
                <a:gd name="connsiteX137" fmla="*/ 37138 w 140779"/>
                <a:gd name="connsiteY137" fmla="*/ 674740 h 727980"/>
                <a:gd name="connsiteX138" fmla="*/ 51797 w 140779"/>
                <a:gd name="connsiteY138" fmla="*/ 668653 h 727980"/>
                <a:gd name="connsiteX139" fmla="*/ 70057 w 140779"/>
                <a:gd name="connsiteY139" fmla="*/ 665053 h 727980"/>
                <a:gd name="connsiteX140" fmla="*/ 57884 w 140779"/>
                <a:gd name="connsiteY140" fmla="*/ 671825 h 727980"/>
                <a:gd name="connsiteX141" fmla="*/ 49654 w 140779"/>
                <a:gd name="connsiteY141" fmla="*/ 679712 h 727980"/>
                <a:gd name="connsiteX142" fmla="*/ 32424 w 140779"/>
                <a:gd name="connsiteY142" fmla="*/ 677569 h 727980"/>
                <a:gd name="connsiteX143" fmla="*/ 34224 w 140779"/>
                <a:gd name="connsiteY143" fmla="*/ 688370 h 727980"/>
                <a:gd name="connsiteX144" fmla="*/ 48197 w 140779"/>
                <a:gd name="connsiteY144" fmla="*/ 691627 h 727980"/>
                <a:gd name="connsiteX145" fmla="*/ 58570 w 140779"/>
                <a:gd name="connsiteY145" fmla="*/ 695914 h 727980"/>
                <a:gd name="connsiteX146" fmla="*/ 55741 w 140779"/>
                <a:gd name="connsiteY146" fmla="*/ 690513 h 727980"/>
                <a:gd name="connsiteX147" fmla="*/ 62170 w 140779"/>
                <a:gd name="connsiteY147" fmla="*/ 685884 h 727980"/>
                <a:gd name="connsiteX148" fmla="*/ 74686 w 140779"/>
                <a:gd name="connsiteY148" fmla="*/ 674397 h 727980"/>
                <a:gd name="connsiteX149" fmla="*/ 89002 w 140779"/>
                <a:gd name="connsiteY149" fmla="*/ 658966 h 727980"/>
                <a:gd name="connsiteX150" fmla="*/ 86859 w 140779"/>
                <a:gd name="connsiteY150" fmla="*/ 666853 h 727980"/>
                <a:gd name="connsiteX151" fmla="*/ 84373 w 140779"/>
                <a:gd name="connsiteY151" fmla="*/ 676197 h 727980"/>
                <a:gd name="connsiteX152" fmla="*/ 99032 w 140779"/>
                <a:gd name="connsiteY152" fmla="*/ 676883 h 727980"/>
                <a:gd name="connsiteX153" fmla="*/ 90031 w 140779"/>
                <a:gd name="connsiteY153" fmla="*/ 684083 h 727980"/>
                <a:gd name="connsiteX154" fmla="*/ 90717 w 140779"/>
                <a:gd name="connsiteY154" fmla="*/ 695571 h 727980"/>
                <a:gd name="connsiteX155" fmla="*/ 83944 w 140779"/>
                <a:gd name="connsiteY155" fmla="*/ 682284 h 727980"/>
                <a:gd name="connsiteX156" fmla="*/ 80687 w 140779"/>
                <a:gd name="connsiteY156" fmla="*/ 692313 h 727980"/>
                <a:gd name="connsiteX157" fmla="*/ 72800 w 140779"/>
                <a:gd name="connsiteY157" fmla="*/ 689484 h 727980"/>
                <a:gd name="connsiteX158" fmla="*/ 68514 w 140779"/>
                <a:gd name="connsiteY158" fmla="*/ 695571 h 727980"/>
                <a:gd name="connsiteX159" fmla="*/ 60284 w 140779"/>
                <a:gd name="connsiteY159" fmla="*/ 702000 h 727980"/>
                <a:gd name="connsiteX160" fmla="*/ 72114 w 140779"/>
                <a:gd name="connsiteY160" fmla="*/ 704486 h 727980"/>
                <a:gd name="connsiteX161" fmla="*/ 80344 w 140779"/>
                <a:gd name="connsiteY161" fmla="*/ 718803 h 727980"/>
                <a:gd name="connsiteX162" fmla="*/ 86087 w 140779"/>
                <a:gd name="connsiteY162" fmla="*/ 706286 h 727980"/>
                <a:gd name="connsiteX163" fmla="*/ 97575 w 140779"/>
                <a:gd name="connsiteY163" fmla="*/ 721374 h 727980"/>
                <a:gd name="connsiteX164" fmla="*/ 103318 w 140779"/>
                <a:gd name="connsiteY164" fmla="*/ 715631 h 727980"/>
                <a:gd name="connsiteX165" fmla="*/ 120206 w 140779"/>
                <a:gd name="connsiteY165" fmla="*/ 727804 h 727980"/>
                <a:gd name="connsiteX166" fmla="*/ 118063 w 140779"/>
                <a:gd name="connsiteY166" fmla="*/ 717088 h 727980"/>
                <a:gd name="connsiteX167" fmla="*/ 127407 w 140779"/>
                <a:gd name="connsiteY167" fmla="*/ 717088 h 727980"/>
                <a:gd name="connsiteX168" fmla="*/ 138123 w 140779"/>
                <a:gd name="connsiteY168" fmla="*/ 715631 h 727980"/>
                <a:gd name="connsiteX169" fmla="*/ 140780 w 140779"/>
                <a:gd name="connsiteY169" fmla="*/ 714602 h 727980"/>
                <a:gd name="connsiteX170" fmla="*/ 113519 w 140779"/>
                <a:gd name="connsiteY170" fmla="*/ 713144 h 727980"/>
                <a:gd name="connsiteX171" fmla="*/ 113434 w 140779"/>
                <a:gd name="connsiteY171" fmla="*/ 659909 h 727980"/>
                <a:gd name="connsiteX172" fmla="*/ 112319 w 140779"/>
                <a:gd name="connsiteY172" fmla="*/ 659738 h 727980"/>
                <a:gd name="connsiteX173" fmla="*/ 99032 w 140779"/>
                <a:gd name="connsiteY173" fmla="*/ 653651 h 727980"/>
                <a:gd name="connsiteX174" fmla="*/ 100918 w 140779"/>
                <a:gd name="connsiteY174" fmla="*/ 651251 h 727980"/>
                <a:gd name="connsiteX175" fmla="*/ 92174 w 140779"/>
                <a:gd name="connsiteY175" fmla="*/ 646193 h 727980"/>
                <a:gd name="connsiteX176" fmla="*/ 63627 w 140779"/>
                <a:gd name="connsiteY176" fmla="*/ 646451 h 72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40779" h="727980">
                  <a:moveTo>
                    <a:pt x="63627" y="646451"/>
                  </a:moveTo>
                  <a:cubicBezTo>
                    <a:pt x="59770" y="646965"/>
                    <a:pt x="58313" y="639678"/>
                    <a:pt x="55826" y="639678"/>
                  </a:cubicBezTo>
                  <a:cubicBezTo>
                    <a:pt x="53426" y="639678"/>
                    <a:pt x="52912" y="627077"/>
                    <a:pt x="54883" y="621247"/>
                  </a:cubicBezTo>
                  <a:cubicBezTo>
                    <a:pt x="56855" y="615418"/>
                    <a:pt x="43739" y="618333"/>
                    <a:pt x="39796" y="616361"/>
                  </a:cubicBezTo>
                  <a:cubicBezTo>
                    <a:pt x="35938" y="614390"/>
                    <a:pt x="41253" y="610532"/>
                    <a:pt x="36881" y="605645"/>
                  </a:cubicBezTo>
                  <a:cubicBezTo>
                    <a:pt x="32509" y="600759"/>
                    <a:pt x="35938" y="593987"/>
                    <a:pt x="36367" y="590644"/>
                  </a:cubicBezTo>
                  <a:cubicBezTo>
                    <a:pt x="36881" y="587214"/>
                    <a:pt x="39796" y="579928"/>
                    <a:pt x="45111" y="579928"/>
                  </a:cubicBezTo>
                  <a:cubicBezTo>
                    <a:pt x="50426" y="579928"/>
                    <a:pt x="46568" y="572127"/>
                    <a:pt x="51883" y="568784"/>
                  </a:cubicBezTo>
                  <a:cubicBezTo>
                    <a:pt x="57198" y="565355"/>
                    <a:pt x="46997" y="559525"/>
                    <a:pt x="51369" y="556182"/>
                  </a:cubicBezTo>
                  <a:cubicBezTo>
                    <a:pt x="55741" y="552753"/>
                    <a:pt x="51369" y="546495"/>
                    <a:pt x="58141" y="545466"/>
                  </a:cubicBezTo>
                  <a:cubicBezTo>
                    <a:pt x="64913" y="544523"/>
                    <a:pt x="58141" y="535779"/>
                    <a:pt x="63027" y="534322"/>
                  </a:cubicBezTo>
                  <a:cubicBezTo>
                    <a:pt x="67914" y="532865"/>
                    <a:pt x="62084" y="527550"/>
                    <a:pt x="63542" y="521720"/>
                  </a:cubicBezTo>
                  <a:cubicBezTo>
                    <a:pt x="64999" y="515891"/>
                    <a:pt x="59684" y="511520"/>
                    <a:pt x="65942" y="509119"/>
                  </a:cubicBezTo>
                  <a:cubicBezTo>
                    <a:pt x="72286" y="506718"/>
                    <a:pt x="67914" y="501833"/>
                    <a:pt x="63542" y="498489"/>
                  </a:cubicBezTo>
                  <a:cubicBezTo>
                    <a:pt x="59170" y="495060"/>
                    <a:pt x="64485" y="495060"/>
                    <a:pt x="69885" y="495060"/>
                  </a:cubicBezTo>
                  <a:cubicBezTo>
                    <a:pt x="75200" y="495060"/>
                    <a:pt x="72286" y="486316"/>
                    <a:pt x="67485" y="487774"/>
                  </a:cubicBezTo>
                  <a:cubicBezTo>
                    <a:pt x="61742" y="489488"/>
                    <a:pt x="58227" y="483916"/>
                    <a:pt x="62599" y="479544"/>
                  </a:cubicBezTo>
                  <a:cubicBezTo>
                    <a:pt x="66971" y="475172"/>
                    <a:pt x="58741" y="472257"/>
                    <a:pt x="60199" y="469342"/>
                  </a:cubicBezTo>
                  <a:cubicBezTo>
                    <a:pt x="61656" y="466428"/>
                    <a:pt x="61656" y="462570"/>
                    <a:pt x="58741" y="460599"/>
                  </a:cubicBezTo>
                  <a:cubicBezTo>
                    <a:pt x="55826" y="458713"/>
                    <a:pt x="57798" y="444139"/>
                    <a:pt x="61142" y="443625"/>
                  </a:cubicBezTo>
                  <a:cubicBezTo>
                    <a:pt x="64570" y="443111"/>
                    <a:pt x="62084" y="430081"/>
                    <a:pt x="62084" y="426137"/>
                  </a:cubicBezTo>
                  <a:cubicBezTo>
                    <a:pt x="62084" y="422280"/>
                    <a:pt x="58227" y="418336"/>
                    <a:pt x="58655" y="414993"/>
                  </a:cubicBezTo>
                  <a:cubicBezTo>
                    <a:pt x="59170" y="411564"/>
                    <a:pt x="63027" y="410621"/>
                    <a:pt x="63027" y="403848"/>
                  </a:cubicBezTo>
                  <a:cubicBezTo>
                    <a:pt x="63027" y="397076"/>
                    <a:pt x="64485" y="394162"/>
                    <a:pt x="67399" y="393648"/>
                  </a:cubicBezTo>
                  <a:cubicBezTo>
                    <a:pt x="70314" y="393219"/>
                    <a:pt x="67914" y="385418"/>
                    <a:pt x="68342" y="381474"/>
                  </a:cubicBezTo>
                  <a:cubicBezTo>
                    <a:pt x="68857" y="377617"/>
                    <a:pt x="76572" y="381474"/>
                    <a:pt x="77601" y="375217"/>
                  </a:cubicBezTo>
                  <a:cubicBezTo>
                    <a:pt x="78544" y="368873"/>
                    <a:pt x="72714" y="369902"/>
                    <a:pt x="73743" y="365958"/>
                  </a:cubicBezTo>
                  <a:cubicBezTo>
                    <a:pt x="74943" y="361329"/>
                    <a:pt x="73229" y="355242"/>
                    <a:pt x="73229" y="344613"/>
                  </a:cubicBezTo>
                  <a:cubicBezTo>
                    <a:pt x="73229" y="333983"/>
                    <a:pt x="81973" y="331497"/>
                    <a:pt x="85316" y="328582"/>
                  </a:cubicBezTo>
                  <a:cubicBezTo>
                    <a:pt x="88745" y="325667"/>
                    <a:pt x="80944" y="310151"/>
                    <a:pt x="85316" y="308180"/>
                  </a:cubicBezTo>
                  <a:cubicBezTo>
                    <a:pt x="89688" y="306208"/>
                    <a:pt x="86773" y="298921"/>
                    <a:pt x="90202" y="296521"/>
                  </a:cubicBezTo>
                  <a:cubicBezTo>
                    <a:pt x="93631" y="294121"/>
                    <a:pt x="92603" y="288720"/>
                    <a:pt x="94574" y="282976"/>
                  </a:cubicBezTo>
                  <a:cubicBezTo>
                    <a:pt x="96546" y="277147"/>
                    <a:pt x="90717" y="274232"/>
                    <a:pt x="90717" y="268917"/>
                  </a:cubicBezTo>
                  <a:cubicBezTo>
                    <a:pt x="90717" y="263602"/>
                    <a:pt x="89774" y="258716"/>
                    <a:pt x="85402" y="252887"/>
                  </a:cubicBezTo>
                  <a:cubicBezTo>
                    <a:pt x="81030" y="247058"/>
                    <a:pt x="82487" y="235399"/>
                    <a:pt x="85402" y="235399"/>
                  </a:cubicBezTo>
                  <a:cubicBezTo>
                    <a:pt x="88316" y="235399"/>
                    <a:pt x="86859" y="224255"/>
                    <a:pt x="92174" y="222797"/>
                  </a:cubicBezTo>
                  <a:cubicBezTo>
                    <a:pt x="97489" y="221340"/>
                    <a:pt x="94574" y="213110"/>
                    <a:pt x="92174" y="206338"/>
                  </a:cubicBezTo>
                  <a:cubicBezTo>
                    <a:pt x="89774" y="199566"/>
                    <a:pt x="96546" y="202910"/>
                    <a:pt x="96546" y="197594"/>
                  </a:cubicBezTo>
                  <a:cubicBezTo>
                    <a:pt x="96546" y="192279"/>
                    <a:pt x="99461" y="184993"/>
                    <a:pt x="103833" y="183021"/>
                  </a:cubicBezTo>
                  <a:cubicBezTo>
                    <a:pt x="108204" y="181135"/>
                    <a:pt x="108719" y="172820"/>
                    <a:pt x="108719" y="169477"/>
                  </a:cubicBezTo>
                  <a:cubicBezTo>
                    <a:pt x="108719" y="166047"/>
                    <a:pt x="115062" y="164590"/>
                    <a:pt x="118406" y="161675"/>
                  </a:cubicBezTo>
                  <a:cubicBezTo>
                    <a:pt x="121835" y="158761"/>
                    <a:pt x="112577" y="153875"/>
                    <a:pt x="117891" y="150960"/>
                  </a:cubicBezTo>
                  <a:cubicBezTo>
                    <a:pt x="123206" y="148045"/>
                    <a:pt x="113519" y="135958"/>
                    <a:pt x="116434" y="133472"/>
                  </a:cubicBezTo>
                  <a:cubicBezTo>
                    <a:pt x="119349" y="131072"/>
                    <a:pt x="116948" y="125671"/>
                    <a:pt x="117377" y="121813"/>
                  </a:cubicBezTo>
                  <a:cubicBezTo>
                    <a:pt x="117891" y="117956"/>
                    <a:pt x="133836" y="110669"/>
                    <a:pt x="135808" y="107240"/>
                  </a:cubicBezTo>
                  <a:cubicBezTo>
                    <a:pt x="137265" y="104754"/>
                    <a:pt x="138637" y="96096"/>
                    <a:pt x="139151" y="88295"/>
                  </a:cubicBezTo>
                  <a:cubicBezTo>
                    <a:pt x="134179" y="91552"/>
                    <a:pt x="129807" y="93267"/>
                    <a:pt x="129036" y="91467"/>
                  </a:cubicBezTo>
                  <a:cubicBezTo>
                    <a:pt x="127578" y="88124"/>
                    <a:pt x="129550" y="78093"/>
                    <a:pt x="125178" y="73807"/>
                  </a:cubicBezTo>
                  <a:cubicBezTo>
                    <a:pt x="120892" y="69521"/>
                    <a:pt x="123721" y="60863"/>
                    <a:pt x="119434" y="58977"/>
                  </a:cubicBezTo>
                  <a:cubicBezTo>
                    <a:pt x="115148" y="57091"/>
                    <a:pt x="109919" y="48433"/>
                    <a:pt x="113691" y="45604"/>
                  </a:cubicBezTo>
                  <a:cubicBezTo>
                    <a:pt x="117548" y="42689"/>
                    <a:pt x="113691" y="37031"/>
                    <a:pt x="117034" y="34117"/>
                  </a:cubicBezTo>
                  <a:cubicBezTo>
                    <a:pt x="120377" y="31288"/>
                    <a:pt x="115148" y="30774"/>
                    <a:pt x="110348" y="25030"/>
                  </a:cubicBezTo>
                  <a:cubicBezTo>
                    <a:pt x="105547" y="19286"/>
                    <a:pt x="112234" y="12086"/>
                    <a:pt x="106490" y="7799"/>
                  </a:cubicBezTo>
                  <a:cubicBezTo>
                    <a:pt x="100746" y="3513"/>
                    <a:pt x="100746" y="-1802"/>
                    <a:pt x="99289" y="598"/>
                  </a:cubicBezTo>
                  <a:cubicBezTo>
                    <a:pt x="97832" y="2999"/>
                    <a:pt x="97403" y="11142"/>
                    <a:pt x="92603" y="13543"/>
                  </a:cubicBezTo>
                  <a:cubicBezTo>
                    <a:pt x="91831" y="13971"/>
                    <a:pt x="90545" y="14914"/>
                    <a:pt x="89088" y="16114"/>
                  </a:cubicBezTo>
                  <a:cubicBezTo>
                    <a:pt x="89088" y="20058"/>
                    <a:pt x="87716" y="26744"/>
                    <a:pt x="89259" y="30688"/>
                  </a:cubicBezTo>
                  <a:cubicBezTo>
                    <a:pt x="91402" y="36088"/>
                    <a:pt x="92517" y="62234"/>
                    <a:pt x="90288" y="72264"/>
                  </a:cubicBezTo>
                  <a:cubicBezTo>
                    <a:pt x="88145" y="82294"/>
                    <a:pt x="86002" y="90524"/>
                    <a:pt x="83859" y="96610"/>
                  </a:cubicBezTo>
                  <a:cubicBezTo>
                    <a:pt x="81715" y="102697"/>
                    <a:pt x="88916" y="103040"/>
                    <a:pt x="86002" y="105954"/>
                  </a:cubicBezTo>
                  <a:cubicBezTo>
                    <a:pt x="83173" y="108783"/>
                    <a:pt x="84201" y="115984"/>
                    <a:pt x="84201" y="127471"/>
                  </a:cubicBezTo>
                  <a:cubicBezTo>
                    <a:pt x="84201" y="138958"/>
                    <a:pt x="77429" y="158332"/>
                    <a:pt x="77001" y="164419"/>
                  </a:cubicBezTo>
                  <a:cubicBezTo>
                    <a:pt x="76658" y="170505"/>
                    <a:pt x="71943" y="174449"/>
                    <a:pt x="72714" y="181307"/>
                  </a:cubicBezTo>
                  <a:cubicBezTo>
                    <a:pt x="73400" y="188079"/>
                    <a:pt x="69457" y="192022"/>
                    <a:pt x="65513" y="195280"/>
                  </a:cubicBezTo>
                  <a:cubicBezTo>
                    <a:pt x="61570" y="198537"/>
                    <a:pt x="71943" y="208910"/>
                    <a:pt x="71600" y="214654"/>
                  </a:cubicBezTo>
                  <a:cubicBezTo>
                    <a:pt x="71257" y="220397"/>
                    <a:pt x="63713" y="222883"/>
                    <a:pt x="65513" y="232227"/>
                  </a:cubicBezTo>
                  <a:cubicBezTo>
                    <a:pt x="67742" y="243886"/>
                    <a:pt x="65513" y="263774"/>
                    <a:pt x="65513" y="267718"/>
                  </a:cubicBezTo>
                  <a:cubicBezTo>
                    <a:pt x="65513" y="271661"/>
                    <a:pt x="60884" y="271318"/>
                    <a:pt x="61913" y="278862"/>
                  </a:cubicBezTo>
                  <a:cubicBezTo>
                    <a:pt x="63027" y="286406"/>
                    <a:pt x="57284" y="288205"/>
                    <a:pt x="56169" y="298921"/>
                  </a:cubicBezTo>
                  <a:cubicBezTo>
                    <a:pt x="55055" y="309637"/>
                    <a:pt x="46825" y="325068"/>
                    <a:pt x="43654" y="333383"/>
                  </a:cubicBezTo>
                  <a:cubicBezTo>
                    <a:pt x="40396" y="341613"/>
                    <a:pt x="40396" y="346327"/>
                    <a:pt x="36110" y="346327"/>
                  </a:cubicBezTo>
                  <a:cubicBezTo>
                    <a:pt x="31823" y="346327"/>
                    <a:pt x="30709" y="350956"/>
                    <a:pt x="33967" y="358157"/>
                  </a:cubicBezTo>
                  <a:cubicBezTo>
                    <a:pt x="37224" y="365358"/>
                    <a:pt x="31823" y="371445"/>
                    <a:pt x="36110" y="378560"/>
                  </a:cubicBezTo>
                  <a:cubicBezTo>
                    <a:pt x="40396" y="385761"/>
                    <a:pt x="38939" y="388247"/>
                    <a:pt x="36796" y="395019"/>
                  </a:cubicBezTo>
                  <a:cubicBezTo>
                    <a:pt x="34652" y="401877"/>
                    <a:pt x="31738" y="402220"/>
                    <a:pt x="31738" y="408650"/>
                  </a:cubicBezTo>
                  <a:cubicBezTo>
                    <a:pt x="31738" y="415079"/>
                    <a:pt x="26766" y="420479"/>
                    <a:pt x="29595" y="427680"/>
                  </a:cubicBezTo>
                  <a:cubicBezTo>
                    <a:pt x="32509" y="434881"/>
                    <a:pt x="31738" y="437367"/>
                    <a:pt x="28137" y="437367"/>
                  </a:cubicBezTo>
                  <a:cubicBezTo>
                    <a:pt x="24537" y="437367"/>
                    <a:pt x="22737" y="443111"/>
                    <a:pt x="21365" y="454941"/>
                  </a:cubicBezTo>
                  <a:cubicBezTo>
                    <a:pt x="19908" y="466771"/>
                    <a:pt x="20251" y="466428"/>
                    <a:pt x="28909" y="465656"/>
                  </a:cubicBezTo>
                  <a:cubicBezTo>
                    <a:pt x="37481" y="464970"/>
                    <a:pt x="30709" y="436595"/>
                    <a:pt x="36110" y="436595"/>
                  </a:cubicBezTo>
                  <a:cubicBezTo>
                    <a:pt x="41510" y="436595"/>
                    <a:pt x="36796" y="431966"/>
                    <a:pt x="42196" y="430509"/>
                  </a:cubicBezTo>
                  <a:cubicBezTo>
                    <a:pt x="47597" y="429052"/>
                    <a:pt x="42882" y="435567"/>
                    <a:pt x="46482" y="436595"/>
                  </a:cubicBezTo>
                  <a:cubicBezTo>
                    <a:pt x="50083" y="437710"/>
                    <a:pt x="52569" y="440539"/>
                    <a:pt x="47597" y="443797"/>
                  </a:cubicBezTo>
                  <a:cubicBezTo>
                    <a:pt x="42539" y="447054"/>
                    <a:pt x="48711" y="453484"/>
                    <a:pt x="46140" y="457427"/>
                  </a:cubicBezTo>
                  <a:cubicBezTo>
                    <a:pt x="43654" y="461370"/>
                    <a:pt x="40053" y="465656"/>
                    <a:pt x="42196" y="470371"/>
                  </a:cubicBezTo>
                  <a:cubicBezTo>
                    <a:pt x="44339" y="475001"/>
                    <a:pt x="39710" y="474657"/>
                    <a:pt x="39367" y="480744"/>
                  </a:cubicBezTo>
                  <a:cubicBezTo>
                    <a:pt x="39024" y="486831"/>
                    <a:pt x="42625" y="487173"/>
                    <a:pt x="40053" y="488631"/>
                  </a:cubicBezTo>
                  <a:cubicBezTo>
                    <a:pt x="37567" y="490088"/>
                    <a:pt x="43311" y="494717"/>
                    <a:pt x="39710" y="495488"/>
                  </a:cubicBezTo>
                  <a:cubicBezTo>
                    <a:pt x="36110" y="496174"/>
                    <a:pt x="38253" y="500889"/>
                    <a:pt x="40396" y="505175"/>
                  </a:cubicBezTo>
                  <a:cubicBezTo>
                    <a:pt x="42539" y="509462"/>
                    <a:pt x="35767" y="506976"/>
                    <a:pt x="32166" y="509805"/>
                  </a:cubicBezTo>
                  <a:cubicBezTo>
                    <a:pt x="28566" y="512719"/>
                    <a:pt x="35767" y="516577"/>
                    <a:pt x="33624" y="520521"/>
                  </a:cubicBezTo>
                  <a:cubicBezTo>
                    <a:pt x="31481" y="524464"/>
                    <a:pt x="25737" y="518377"/>
                    <a:pt x="23251" y="516234"/>
                  </a:cubicBezTo>
                  <a:cubicBezTo>
                    <a:pt x="20765" y="514091"/>
                    <a:pt x="27194" y="509805"/>
                    <a:pt x="30452" y="505519"/>
                  </a:cubicBezTo>
                  <a:cubicBezTo>
                    <a:pt x="33709" y="501232"/>
                    <a:pt x="27194" y="491545"/>
                    <a:pt x="21879" y="493689"/>
                  </a:cubicBezTo>
                  <a:cubicBezTo>
                    <a:pt x="16479" y="495832"/>
                    <a:pt x="27280" y="501918"/>
                    <a:pt x="27280" y="506633"/>
                  </a:cubicBezTo>
                  <a:cubicBezTo>
                    <a:pt x="27280" y="511348"/>
                    <a:pt x="18279" y="505519"/>
                    <a:pt x="18708" y="510576"/>
                  </a:cubicBezTo>
                  <a:cubicBezTo>
                    <a:pt x="19050" y="515548"/>
                    <a:pt x="12621" y="513834"/>
                    <a:pt x="9364" y="517349"/>
                  </a:cubicBezTo>
                  <a:cubicBezTo>
                    <a:pt x="6106" y="520949"/>
                    <a:pt x="13650" y="524207"/>
                    <a:pt x="10049" y="525235"/>
                  </a:cubicBezTo>
                  <a:cubicBezTo>
                    <a:pt x="6449" y="526264"/>
                    <a:pt x="362" y="531322"/>
                    <a:pt x="20" y="534922"/>
                  </a:cubicBezTo>
                  <a:cubicBezTo>
                    <a:pt x="-323" y="538523"/>
                    <a:pt x="3963" y="539209"/>
                    <a:pt x="3963" y="535608"/>
                  </a:cubicBezTo>
                  <a:cubicBezTo>
                    <a:pt x="3963" y="532007"/>
                    <a:pt x="9707" y="530979"/>
                    <a:pt x="11507" y="535608"/>
                  </a:cubicBezTo>
                  <a:cubicBezTo>
                    <a:pt x="13307" y="540237"/>
                    <a:pt x="15793" y="535608"/>
                    <a:pt x="20851" y="536637"/>
                  </a:cubicBezTo>
                  <a:cubicBezTo>
                    <a:pt x="25909" y="537751"/>
                    <a:pt x="25137" y="545209"/>
                    <a:pt x="22308" y="544866"/>
                  </a:cubicBezTo>
                  <a:cubicBezTo>
                    <a:pt x="19479" y="544523"/>
                    <a:pt x="16564" y="549496"/>
                    <a:pt x="17250" y="554896"/>
                  </a:cubicBezTo>
                  <a:cubicBezTo>
                    <a:pt x="17936" y="560297"/>
                    <a:pt x="27966" y="554896"/>
                    <a:pt x="32338" y="556354"/>
                  </a:cubicBezTo>
                  <a:cubicBezTo>
                    <a:pt x="36624" y="557811"/>
                    <a:pt x="35167" y="565269"/>
                    <a:pt x="32681" y="562783"/>
                  </a:cubicBezTo>
                  <a:cubicBezTo>
                    <a:pt x="30195" y="560297"/>
                    <a:pt x="24451" y="556010"/>
                    <a:pt x="21965" y="560297"/>
                  </a:cubicBezTo>
                  <a:cubicBezTo>
                    <a:pt x="19479" y="564583"/>
                    <a:pt x="15536" y="562440"/>
                    <a:pt x="12278" y="561068"/>
                  </a:cubicBezTo>
                  <a:cubicBezTo>
                    <a:pt x="9021" y="559611"/>
                    <a:pt x="-2467" y="567155"/>
                    <a:pt x="1563" y="570069"/>
                  </a:cubicBezTo>
                  <a:cubicBezTo>
                    <a:pt x="5506" y="572898"/>
                    <a:pt x="5163" y="577613"/>
                    <a:pt x="7649" y="577270"/>
                  </a:cubicBezTo>
                  <a:cubicBezTo>
                    <a:pt x="10135" y="576927"/>
                    <a:pt x="14078" y="575127"/>
                    <a:pt x="15536" y="572212"/>
                  </a:cubicBezTo>
                  <a:cubicBezTo>
                    <a:pt x="16993" y="569384"/>
                    <a:pt x="21965" y="566469"/>
                    <a:pt x="22308" y="572898"/>
                  </a:cubicBezTo>
                  <a:cubicBezTo>
                    <a:pt x="22651" y="579328"/>
                    <a:pt x="15536" y="576156"/>
                    <a:pt x="14078" y="579756"/>
                  </a:cubicBezTo>
                  <a:cubicBezTo>
                    <a:pt x="12621" y="583357"/>
                    <a:pt x="9792" y="586186"/>
                    <a:pt x="5506" y="589443"/>
                  </a:cubicBezTo>
                  <a:cubicBezTo>
                    <a:pt x="1220" y="592701"/>
                    <a:pt x="5506" y="598016"/>
                    <a:pt x="9106" y="596215"/>
                  </a:cubicBezTo>
                  <a:cubicBezTo>
                    <a:pt x="12707" y="594415"/>
                    <a:pt x="8078" y="600502"/>
                    <a:pt x="13050" y="601273"/>
                  </a:cubicBezTo>
                  <a:cubicBezTo>
                    <a:pt x="17679" y="601959"/>
                    <a:pt x="19136" y="598444"/>
                    <a:pt x="18108" y="594758"/>
                  </a:cubicBezTo>
                  <a:cubicBezTo>
                    <a:pt x="16993" y="591158"/>
                    <a:pt x="20593" y="583271"/>
                    <a:pt x="24880" y="587214"/>
                  </a:cubicBezTo>
                  <a:cubicBezTo>
                    <a:pt x="29166" y="591158"/>
                    <a:pt x="22737" y="595101"/>
                    <a:pt x="22737" y="598702"/>
                  </a:cubicBezTo>
                  <a:cubicBezTo>
                    <a:pt x="22737" y="602302"/>
                    <a:pt x="20251" y="606931"/>
                    <a:pt x="20251" y="610875"/>
                  </a:cubicBezTo>
                  <a:cubicBezTo>
                    <a:pt x="20251" y="614818"/>
                    <a:pt x="15621" y="612675"/>
                    <a:pt x="15964" y="616961"/>
                  </a:cubicBezTo>
                  <a:cubicBezTo>
                    <a:pt x="16307" y="621247"/>
                    <a:pt x="5935" y="618418"/>
                    <a:pt x="10564" y="621247"/>
                  </a:cubicBezTo>
                  <a:cubicBezTo>
                    <a:pt x="15193" y="624162"/>
                    <a:pt x="7735" y="628020"/>
                    <a:pt x="10221" y="630934"/>
                  </a:cubicBezTo>
                  <a:cubicBezTo>
                    <a:pt x="12707" y="633763"/>
                    <a:pt x="14850" y="626991"/>
                    <a:pt x="18793" y="628448"/>
                  </a:cubicBezTo>
                  <a:cubicBezTo>
                    <a:pt x="22737" y="629906"/>
                    <a:pt x="22051" y="630934"/>
                    <a:pt x="27023" y="628791"/>
                  </a:cubicBezTo>
                  <a:cubicBezTo>
                    <a:pt x="31995" y="626648"/>
                    <a:pt x="34910" y="632734"/>
                    <a:pt x="30280" y="634192"/>
                  </a:cubicBezTo>
                  <a:cubicBezTo>
                    <a:pt x="25651" y="635649"/>
                    <a:pt x="20593" y="640964"/>
                    <a:pt x="22737" y="641735"/>
                  </a:cubicBezTo>
                  <a:cubicBezTo>
                    <a:pt x="24880" y="642421"/>
                    <a:pt x="30966" y="638135"/>
                    <a:pt x="32424" y="642764"/>
                  </a:cubicBezTo>
                  <a:cubicBezTo>
                    <a:pt x="33881" y="647393"/>
                    <a:pt x="37481" y="646022"/>
                    <a:pt x="37824" y="640964"/>
                  </a:cubicBezTo>
                  <a:cubicBezTo>
                    <a:pt x="38167" y="635906"/>
                    <a:pt x="46740" y="640278"/>
                    <a:pt x="48197" y="644564"/>
                  </a:cubicBezTo>
                  <a:cubicBezTo>
                    <a:pt x="49654" y="648851"/>
                    <a:pt x="39196" y="651337"/>
                    <a:pt x="33881" y="650308"/>
                  </a:cubicBezTo>
                  <a:cubicBezTo>
                    <a:pt x="28480" y="649279"/>
                    <a:pt x="25651" y="655366"/>
                    <a:pt x="29252" y="659995"/>
                  </a:cubicBezTo>
                  <a:cubicBezTo>
                    <a:pt x="32852" y="664624"/>
                    <a:pt x="37138" y="659995"/>
                    <a:pt x="41082" y="656052"/>
                  </a:cubicBezTo>
                  <a:cubicBezTo>
                    <a:pt x="45025" y="652108"/>
                    <a:pt x="64399" y="653223"/>
                    <a:pt x="65856" y="657509"/>
                  </a:cubicBezTo>
                  <a:cubicBezTo>
                    <a:pt x="67314" y="661795"/>
                    <a:pt x="56855" y="658195"/>
                    <a:pt x="55826" y="660767"/>
                  </a:cubicBezTo>
                  <a:cubicBezTo>
                    <a:pt x="54712" y="663252"/>
                    <a:pt x="46825" y="665395"/>
                    <a:pt x="45797" y="662567"/>
                  </a:cubicBezTo>
                  <a:cubicBezTo>
                    <a:pt x="44682" y="659738"/>
                    <a:pt x="37224" y="663681"/>
                    <a:pt x="36796" y="668310"/>
                  </a:cubicBezTo>
                  <a:cubicBezTo>
                    <a:pt x="36453" y="672939"/>
                    <a:pt x="30709" y="672939"/>
                    <a:pt x="37138" y="674740"/>
                  </a:cubicBezTo>
                  <a:cubicBezTo>
                    <a:pt x="43568" y="676540"/>
                    <a:pt x="41768" y="667968"/>
                    <a:pt x="51797" y="668653"/>
                  </a:cubicBezTo>
                  <a:cubicBezTo>
                    <a:pt x="61827" y="669339"/>
                    <a:pt x="67228" y="659309"/>
                    <a:pt x="70057" y="665053"/>
                  </a:cubicBezTo>
                  <a:cubicBezTo>
                    <a:pt x="72886" y="670796"/>
                    <a:pt x="61827" y="675426"/>
                    <a:pt x="57884" y="671825"/>
                  </a:cubicBezTo>
                  <a:cubicBezTo>
                    <a:pt x="53941" y="668225"/>
                    <a:pt x="49311" y="674311"/>
                    <a:pt x="49654" y="679712"/>
                  </a:cubicBezTo>
                  <a:cubicBezTo>
                    <a:pt x="49997" y="685113"/>
                    <a:pt x="38167" y="678254"/>
                    <a:pt x="32424" y="677569"/>
                  </a:cubicBezTo>
                  <a:cubicBezTo>
                    <a:pt x="26680" y="676883"/>
                    <a:pt x="29166" y="682970"/>
                    <a:pt x="34224" y="688370"/>
                  </a:cubicBezTo>
                  <a:cubicBezTo>
                    <a:pt x="39282" y="693770"/>
                    <a:pt x="42111" y="687684"/>
                    <a:pt x="48197" y="691627"/>
                  </a:cubicBezTo>
                  <a:cubicBezTo>
                    <a:pt x="54283" y="695571"/>
                    <a:pt x="54283" y="699857"/>
                    <a:pt x="58570" y="695914"/>
                  </a:cubicBezTo>
                  <a:cubicBezTo>
                    <a:pt x="62856" y="691971"/>
                    <a:pt x="58570" y="692313"/>
                    <a:pt x="55741" y="690513"/>
                  </a:cubicBezTo>
                  <a:cubicBezTo>
                    <a:pt x="52826" y="688713"/>
                    <a:pt x="55398" y="682626"/>
                    <a:pt x="62170" y="685884"/>
                  </a:cubicBezTo>
                  <a:cubicBezTo>
                    <a:pt x="68942" y="689141"/>
                    <a:pt x="76829" y="683055"/>
                    <a:pt x="74686" y="674397"/>
                  </a:cubicBezTo>
                  <a:cubicBezTo>
                    <a:pt x="72543" y="665825"/>
                    <a:pt x="80772" y="661881"/>
                    <a:pt x="89002" y="658966"/>
                  </a:cubicBezTo>
                  <a:cubicBezTo>
                    <a:pt x="97232" y="656138"/>
                    <a:pt x="92945" y="664367"/>
                    <a:pt x="86859" y="666853"/>
                  </a:cubicBezTo>
                  <a:cubicBezTo>
                    <a:pt x="80772" y="669339"/>
                    <a:pt x="79658" y="671139"/>
                    <a:pt x="84373" y="676197"/>
                  </a:cubicBezTo>
                  <a:cubicBezTo>
                    <a:pt x="89002" y="681169"/>
                    <a:pt x="95089" y="672939"/>
                    <a:pt x="99032" y="676883"/>
                  </a:cubicBezTo>
                  <a:cubicBezTo>
                    <a:pt x="102975" y="680826"/>
                    <a:pt x="91831" y="680140"/>
                    <a:pt x="90031" y="684083"/>
                  </a:cubicBezTo>
                  <a:cubicBezTo>
                    <a:pt x="88231" y="688027"/>
                    <a:pt x="96803" y="692656"/>
                    <a:pt x="90717" y="695571"/>
                  </a:cubicBezTo>
                  <a:cubicBezTo>
                    <a:pt x="84630" y="698486"/>
                    <a:pt x="87459" y="683741"/>
                    <a:pt x="83944" y="682284"/>
                  </a:cubicBezTo>
                  <a:cubicBezTo>
                    <a:pt x="80344" y="680826"/>
                    <a:pt x="77172" y="684083"/>
                    <a:pt x="80687" y="692313"/>
                  </a:cubicBezTo>
                  <a:cubicBezTo>
                    <a:pt x="84287" y="700543"/>
                    <a:pt x="76401" y="693342"/>
                    <a:pt x="72800" y="689484"/>
                  </a:cubicBezTo>
                  <a:cubicBezTo>
                    <a:pt x="69200" y="685541"/>
                    <a:pt x="64228" y="691285"/>
                    <a:pt x="68514" y="695571"/>
                  </a:cubicBezTo>
                  <a:cubicBezTo>
                    <a:pt x="72800" y="699857"/>
                    <a:pt x="60284" y="695228"/>
                    <a:pt x="60284" y="702000"/>
                  </a:cubicBezTo>
                  <a:cubicBezTo>
                    <a:pt x="60284" y="708772"/>
                    <a:pt x="65685" y="703115"/>
                    <a:pt x="72114" y="704486"/>
                  </a:cubicBezTo>
                  <a:cubicBezTo>
                    <a:pt x="78544" y="705944"/>
                    <a:pt x="75715" y="715202"/>
                    <a:pt x="80344" y="718803"/>
                  </a:cubicBezTo>
                  <a:cubicBezTo>
                    <a:pt x="84973" y="722403"/>
                    <a:pt x="81030" y="707315"/>
                    <a:pt x="86087" y="706286"/>
                  </a:cubicBezTo>
                  <a:cubicBezTo>
                    <a:pt x="91145" y="705258"/>
                    <a:pt x="86430" y="717774"/>
                    <a:pt x="97575" y="721374"/>
                  </a:cubicBezTo>
                  <a:cubicBezTo>
                    <a:pt x="108719" y="724974"/>
                    <a:pt x="98260" y="719231"/>
                    <a:pt x="103318" y="715631"/>
                  </a:cubicBezTo>
                  <a:cubicBezTo>
                    <a:pt x="108376" y="712030"/>
                    <a:pt x="114805" y="726346"/>
                    <a:pt x="120206" y="727804"/>
                  </a:cubicBezTo>
                  <a:cubicBezTo>
                    <a:pt x="125607" y="729261"/>
                    <a:pt x="122006" y="721374"/>
                    <a:pt x="118063" y="717088"/>
                  </a:cubicBezTo>
                  <a:cubicBezTo>
                    <a:pt x="114119" y="712802"/>
                    <a:pt x="122006" y="715288"/>
                    <a:pt x="127407" y="717088"/>
                  </a:cubicBezTo>
                  <a:cubicBezTo>
                    <a:pt x="132808" y="718888"/>
                    <a:pt x="137094" y="719574"/>
                    <a:pt x="138123" y="715631"/>
                  </a:cubicBezTo>
                  <a:cubicBezTo>
                    <a:pt x="138551" y="714173"/>
                    <a:pt x="139494" y="714173"/>
                    <a:pt x="140780" y="714602"/>
                  </a:cubicBezTo>
                  <a:cubicBezTo>
                    <a:pt x="135208" y="710915"/>
                    <a:pt x="116177" y="713573"/>
                    <a:pt x="113519" y="713144"/>
                  </a:cubicBezTo>
                  <a:cubicBezTo>
                    <a:pt x="110948" y="712716"/>
                    <a:pt x="112919" y="669768"/>
                    <a:pt x="113434" y="659909"/>
                  </a:cubicBezTo>
                  <a:cubicBezTo>
                    <a:pt x="113091" y="659824"/>
                    <a:pt x="112662" y="659738"/>
                    <a:pt x="112319" y="659738"/>
                  </a:cubicBezTo>
                  <a:cubicBezTo>
                    <a:pt x="107690" y="659738"/>
                    <a:pt x="97232" y="660852"/>
                    <a:pt x="99032" y="653651"/>
                  </a:cubicBezTo>
                  <a:cubicBezTo>
                    <a:pt x="99375" y="652366"/>
                    <a:pt x="100061" y="651680"/>
                    <a:pt x="100918" y="651251"/>
                  </a:cubicBezTo>
                  <a:cubicBezTo>
                    <a:pt x="98775" y="649279"/>
                    <a:pt x="95774" y="647222"/>
                    <a:pt x="92174" y="646193"/>
                  </a:cubicBezTo>
                  <a:cubicBezTo>
                    <a:pt x="84973" y="643964"/>
                    <a:pt x="67485" y="645936"/>
                    <a:pt x="63627" y="64645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6" name="Freeform 205">
              <a:extLst>
                <a:ext uri="{FF2B5EF4-FFF2-40B4-BE49-F238E27FC236}">
                  <a16:creationId xmlns:a16="http://schemas.microsoft.com/office/drawing/2014/main" id="{B3A9B04E-3E2E-87A6-A7A6-A059218BDC6C}"/>
                </a:ext>
              </a:extLst>
            </p:cNvPr>
            <p:cNvSpPr/>
            <p:nvPr/>
          </p:nvSpPr>
          <p:spPr>
            <a:xfrm>
              <a:off x="4895078" y="4699312"/>
              <a:ext cx="139592" cy="141969"/>
            </a:xfrm>
            <a:custGeom>
              <a:avLst/>
              <a:gdLst>
                <a:gd name="connsiteX0" fmla="*/ 137503 w 139592"/>
                <a:gd name="connsiteY0" fmla="*/ 77542 h 141969"/>
                <a:gd name="connsiteX1" fmla="*/ 123872 w 139592"/>
                <a:gd name="connsiteY1" fmla="*/ 80456 h 141969"/>
                <a:gd name="connsiteX2" fmla="*/ 116072 w 139592"/>
                <a:gd name="connsiteY2" fmla="*/ 62540 h 141969"/>
                <a:gd name="connsiteX3" fmla="*/ 104927 w 139592"/>
                <a:gd name="connsiteY3" fmla="*/ 48910 h 141969"/>
                <a:gd name="connsiteX4" fmla="*/ 90869 w 139592"/>
                <a:gd name="connsiteY4" fmla="*/ 47452 h 141969"/>
                <a:gd name="connsiteX5" fmla="*/ 82639 w 139592"/>
                <a:gd name="connsiteY5" fmla="*/ 34336 h 141969"/>
                <a:gd name="connsiteX6" fmla="*/ 79724 w 139592"/>
                <a:gd name="connsiteY6" fmla="*/ 14448 h 141969"/>
                <a:gd name="connsiteX7" fmla="*/ 79038 w 139592"/>
                <a:gd name="connsiteY7" fmla="*/ 5790 h 141969"/>
                <a:gd name="connsiteX8" fmla="*/ 76295 w 139592"/>
                <a:gd name="connsiteY8" fmla="*/ 6733 h 141969"/>
                <a:gd name="connsiteX9" fmla="*/ 61036 w 139592"/>
                <a:gd name="connsiteY9" fmla="*/ 46 h 141969"/>
                <a:gd name="connsiteX10" fmla="*/ 42434 w 139592"/>
                <a:gd name="connsiteY10" fmla="*/ 1932 h 141969"/>
                <a:gd name="connsiteX11" fmla="*/ 22803 w 139592"/>
                <a:gd name="connsiteY11" fmla="*/ 5275 h 141969"/>
                <a:gd name="connsiteX12" fmla="*/ 10373 w 139592"/>
                <a:gd name="connsiteY12" fmla="*/ 20621 h 141969"/>
                <a:gd name="connsiteX13" fmla="*/ 5572 w 139592"/>
                <a:gd name="connsiteY13" fmla="*/ 45480 h 141969"/>
                <a:gd name="connsiteX14" fmla="*/ 0 w 139592"/>
                <a:gd name="connsiteY14" fmla="*/ 45309 h 141969"/>
                <a:gd name="connsiteX15" fmla="*/ 22460 w 139592"/>
                <a:gd name="connsiteY15" fmla="*/ 68284 h 141969"/>
                <a:gd name="connsiteX16" fmla="*/ 40376 w 139592"/>
                <a:gd name="connsiteY16" fmla="*/ 79428 h 141969"/>
                <a:gd name="connsiteX17" fmla="*/ 58293 w 139592"/>
                <a:gd name="connsiteY17" fmla="*/ 88686 h 141969"/>
                <a:gd name="connsiteX18" fmla="*/ 88382 w 139592"/>
                <a:gd name="connsiteY18" fmla="*/ 103773 h 141969"/>
                <a:gd name="connsiteX19" fmla="*/ 75781 w 139592"/>
                <a:gd name="connsiteY19" fmla="*/ 125634 h 141969"/>
                <a:gd name="connsiteX20" fmla="*/ 70466 w 139592"/>
                <a:gd name="connsiteY20" fmla="*/ 136349 h 141969"/>
                <a:gd name="connsiteX21" fmla="*/ 85554 w 139592"/>
                <a:gd name="connsiteY21" fmla="*/ 139778 h 141969"/>
                <a:gd name="connsiteX22" fmla="*/ 101070 w 139592"/>
                <a:gd name="connsiteY22" fmla="*/ 141235 h 141969"/>
                <a:gd name="connsiteX23" fmla="*/ 115129 w 139592"/>
                <a:gd name="connsiteY23" fmla="*/ 138321 h 141969"/>
                <a:gd name="connsiteX24" fmla="*/ 127730 w 139592"/>
                <a:gd name="connsiteY24" fmla="*/ 131977 h 141969"/>
                <a:gd name="connsiteX25" fmla="*/ 135960 w 139592"/>
                <a:gd name="connsiteY25" fmla="*/ 108231 h 141969"/>
                <a:gd name="connsiteX26" fmla="*/ 137503 w 139592"/>
                <a:gd name="connsiteY26" fmla="*/ 77542 h 141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9592" h="141969">
                  <a:moveTo>
                    <a:pt x="137503" y="77542"/>
                  </a:moveTo>
                  <a:cubicBezTo>
                    <a:pt x="131673" y="74627"/>
                    <a:pt x="125844" y="80456"/>
                    <a:pt x="123872" y="80456"/>
                  </a:cubicBezTo>
                  <a:cubicBezTo>
                    <a:pt x="121901" y="80456"/>
                    <a:pt x="117529" y="67855"/>
                    <a:pt x="116072" y="62540"/>
                  </a:cubicBezTo>
                  <a:cubicBezTo>
                    <a:pt x="114614" y="57225"/>
                    <a:pt x="108785" y="46509"/>
                    <a:pt x="104927" y="48910"/>
                  </a:cubicBezTo>
                  <a:cubicBezTo>
                    <a:pt x="101070" y="51310"/>
                    <a:pt x="102013" y="47967"/>
                    <a:pt x="90869" y="47452"/>
                  </a:cubicBezTo>
                  <a:cubicBezTo>
                    <a:pt x="79724" y="46938"/>
                    <a:pt x="80153" y="45052"/>
                    <a:pt x="82639" y="34336"/>
                  </a:cubicBezTo>
                  <a:cubicBezTo>
                    <a:pt x="85039" y="23706"/>
                    <a:pt x="75352" y="16849"/>
                    <a:pt x="79724" y="14448"/>
                  </a:cubicBezTo>
                  <a:cubicBezTo>
                    <a:pt x="83068" y="12648"/>
                    <a:pt x="82725" y="10504"/>
                    <a:pt x="79038" y="5790"/>
                  </a:cubicBezTo>
                  <a:cubicBezTo>
                    <a:pt x="78095" y="6390"/>
                    <a:pt x="77238" y="6733"/>
                    <a:pt x="76295" y="6733"/>
                  </a:cubicBezTo>
                  <a:cubicBezTo>
                    <a:pt x="72437" y="6733"/>
                    <a:pt x="67723" y="46"/>
                    <a:pt x="61036" y="46"/>
                  </a:cubicBezTo>
                  <a:cubicBezTo>
                    <a:pt x="54350" y="46"/>
                    <a:pt x="47149" y="-468"/>
                    <a:pt x="42434" y="1932"/>
                  </a:cubicBezTo>
                  <a:cubicBezTo>
                    <a:pt x="37633" y="4333"/>
                    <a:pt x="28546" y="1418"/>
                    <a:pt x="22803" y="5275"/>
                  </a:cubicBezTo>
                  <a:cubicBezTo>
                    <a:pt x="17059" y="9133"/>
                    <a:pt x="9858" y="17191"/>
                    <a:pt x="10373" y="20621"/>
                  </a:cubicBezTo>
                  <a:cubicBezTo>
                    <a:pt x="10887" y="23963"/>
                    <a:pt x="8487" y="44538"/>
                    <a:pt x="5572" y="45480"/>
                  </a:cubicBezTo>
                  <a:cubicBezTo>
                    <a:pt x="4715" y="45738"/>
                    <a:pt x="2572" y="45566"/>
                    <a:pt x="0" y="45309"/>
                  </a:cubicBezTo>
                  <a:cubicBezTo>
                    <a:pt x="3857" y="51910"/>
                    <a:pt x="15173" y="63826"/>
                    <a:pt x="22460" y="68284"/>
                  </a:cubicBezTo>
                  <a:cubicBezTo>
                    <a:pt x="31204" y="73598"/>
                    <a:pt x="30689" y="78485"/>
                    <a:pt x="40376" y="79428"/>
                  </a:cubicBezTo>
                  <a:cubicBezTo>
                    <a:pt x="50063" y="80371"/>
                    <a:pt x="54950" y="84314"/>
                    <a:pt x="58293" y="88686"/>
                  </a:cubicBezTo>
                  <a:cubicBezTo>
                    <a:pt x="61722" y="93058"/>
                    <a:pt x="86411" y="100345"/>
                    <a:pt x="88382" y="103773"/>
                  </a:cubicBezTo>
                  <a:cubicBezTo>
                    <a:pt x="90354" y="107203"/>
                    <a:pt x="75781" y="116890"/>
                    <a:pt x="75781" y="125634"/>
                  </a:cubicBezTo>
                  <a:cubicBezTo>
                    <a:pt x="75781" y="134377"/>
                    <a:pt x="70466" y="133434"/>
                    <a:pt x="70466" y="136349"/>
                  </a:cubicBezTo>
                  <a:cubicBezTo>
                    <a:pt x="70466" y="139264"/>
                    <a:pt x="81610" y="137292"/>
                    <a:pt x="85554" y="139778"/>
                  </a:cubicBezTo>
                  <a:cubicBezTo>
                    <a:pt x="89411" y="142178"/>
                    <a:pt x="96183" y="138321"/>
                    <a:pt x="101070" y="141235"/>
                  </a:cubicBezTo>
                  <a:cubicBezTo>
                    <a:pt x="105956" y="144150"/>
                    <a:pt x="111271" y="137378"/>
                    <a:pt x="115129" y="138321"/>
                  </a:cubicBezTo>
                  <a:cubicBezTo>
                    <a:pt x="118986" y="139264"/>
                    <a:pt x="122930" y="131549"/>
                    <a:pt x="127730" y="131977"/>
                  </a:cubicBezTo>
                  <a:cubicBezTo>
                    <a:pt x="132617" y="132492"/>
                    <a:pt x="136989" y="115003"/>
                    <a:pt x="135960" y="108231"/>
                  </a:cubicBezTo>
                  <a:cubicBezTo>
                    <a:pt x="135017" y="101373"/>
                    <a:pt x="143332" y="80456"/>
                    <a:pt x="137503" y="7754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7" name="Freeform 206">
              <a:extLst>
                <a:ext uri="{FF2B5EF4-FFF2-40B4-BE49-F238E27FC236}">
                  <a16:creationId xmlns:a16="http://schemas.microsoft.com/office/drawing/2014/main" id="{EE788171-2826-9D1A-C96B-3A26DAFBEDB4}"/>
                </a:ext>
              </a:extLst>
            </p:cNvPr>
            <p:cNvSpPr/>
            <p:nvPr/>
          </p:nvSpPr>
          <p:spPr>
            <a:xfrm>
              <a:off x="4520775" y="4199147"/>
              <a:ext cx="52234" cy="43296"/>
            </a:xfrm>
            <a:custGeom>
              <a:avLst/>
              <a:gdLst>
                <a:gd name="connsiteX0" fmla="*/ 49748 w 52234"/>
                <a:gd name="connsiteY0" fmla="*/ 34467 h 43296"/>
                <a:gd name="connsiteX1" fmla="*/ 52234 w 52234"/>
                <a:gd name="connsiteY1" fmla="*/ 24180 h 43296"/>
                <a:gd name="connsiteX2" fmla="*/ 36289 w 52234"/>
                <a:gd name="connsiteY2" fmla="*/ 4206 h 43296"/>
                <a:gd name="connsiteX3" fmla="*/ 28317 w 52234"/>
                <a:gd name="connsiteY3" fmla="*/ 3349 h 43296"/>
                <a:gd name="connsiteX4" fmla="*/ 12286 w 52234"/>
                <a:gd name="connsiteY4" fmla="*/ 691 h 43296"/>
                <a:gd name="connsiteX5" fmla="*/ 3371 w 52234"/>
                <a:gd name="connsiteY5" fmla="*/ 177 h 43296"/>
                <a:gd name="connsiteX6" fmla="*/ 2171 w 52234"/>
                <a:gd name="connsiteY6" fmla="*/ 6521 h 43296"/>
                <a:gd name="connsiteX7" fmla="*/ 6457 w 52234"/>
                <a:gd name="connsiteY7" fmla="*/ 20494 h 43296"/>
                <a:gd name="connsiteX8" fmla="*/ 15801 w 52234"/>
                <a:gd name="connsiteY8" fmla="*/ 18694 h 43296"/>
                <a:gd name="connsiteX9" fmla="*/ 23002 w 52234"/>
                <a:gd name="connsiteY9" fmla="*/ 24780 h 43296"/>
                <a:gd name="connsiteX10" fmla="*/ 34489 w 52234"/>
                <a:gd name="connsiteY10" fmla="*/ 34810 h 43296"/>
                <a:gd name="connsiteX11" fmla="*/ 43833 w 52234"/>
                <a:gd name="connsiteY11" fmla="*/ 43039 h 43296"/>
                <a:gd name="connsiteX12" fmla="*/ 47776 w 52234"/>
                <a:gd name="connsiteY12" fmla="*/ 43297 h 43296"/>
                <a:gd name="connsiteX13" fmla="*/ 49748 w 52234"/>
                <a:gd name="connsiteY13" fmla="*/ 34467 h 43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234" h="43296">
                  <a:moveTo>
                    <a:pt x="49748" y="34467"/>
                  </a:moveTo>
                  <a:cubicBezTo>
                    <a:pt x="49234" y="32581"/>
                    <a:pt x="49491" y="27866"/>
                    <a:pt x="52234" y="24180"/>
                  </a:cubicBezTo>
                  <a:cubicBezTo>
                    <a:pt x="46405" y="17836"/>
                    <a:pt x="39804" y="9350"/>
                    <a:pt x="36289" y="4206"/>
                  </a:cubicBezTo>
                  <a:cubicBezTo>
                    <a:pt x="32946" y="4635"/>
                    <a:pt x="30031" y="4635"/>
                    <a:pt x="28317" y="3349"/>
                  </a:cubicBezTo>
                  <a:cubicBezTo>
                    <a:pt x="24716" y="691"/>
                    <a:pt x="15887" y="2492"/>
                    <a:pt x="12286" y="691"/>
                  </a:cubicBezTo>
                  <a:cubicBezTo>
                    <a:pt x="10486" y="-166"/>
                    <a:pt x="6886" y="-80"/>
                    <a:pt x="3371" y="177"/>
                  </a:cubicBezTo>
                  <a:cubicBezTo>
                    <a:pt x="4228" y="2835"/>
                    <a:pt x="3800" y="5406"/>
                    <a:pt x="2171" y="6521"/>
                  </a:cubicBezTo>
                  <a:cubicBezTo>
                    <a:pt x="-1087" y="8664"/>
                    <a:pt x="-1430" y="17236"/>
                    <a:pt x="6457" y="20494"/>
                  </a:cubicBezTo>
                  <a:cubicBezTo>
                    <a:pt x="14344" y="23751"/>
                    <a:pt x="11858" y="18694"/>
                    <a:pt x="15801" y="18694"/>
                  </a:cubicBezTo>
                  <a:cubicBezTo>
                    <a:pt x="19744" y="18694"/>
                    <a:pt x="19401" y="24780"/>
                    <a:pt x="23002" y="24780"/>
                  </a:cubicBezTo>
                  <a:cubicBezTo>
                    <a:pt x="26602" y="24780"/>
                    <a:pt x="34832" y="29066"/>
                    <a:pt x="34489" y="34810"/>
                  </a:cubicBezTo>
                  <a:cubicBezTo>
                    <a:pt x="34146" y="40554"/>
                    <a:pt x="37318" y="43039"/>
                    <a:pt x="43833" y="43039"/>
                  </a:cubicBezTo>
                  <a:cubicBezTo>
                    <a:pt x="45033" y="43039"/>
                    <a:pt x="46319" y="43125"/>
                    <a:pt x="47776" y="43297"/>
                  </a:cubicBezTo>
                  <a:cubicBezTo>
                    <a:pt x="48719" y="39525"/>
                    <a:pt x="50348" y="36439"/>
                    <a:pt x="49748" y="3446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8" name="Freeform 207">
              <a:extLst>
                <a:ext uri="{FF2B5EF4-FFF2-40B4-BE49-F238E27FC236}">
                  <a16:creationId xmlns:a16="http://schemas.microsoft.com/office/drawing/2014/main" id="{1DD02A84-C20E-77EC-A4F8-CD2965E25120}"/>
                </a:ext>
              </a:extLst>
            </p:cNvPr>
            <p:cNvSpPr/>
            <p:nvPr/>
          </p:nvSpPr>
          <p:spPr>
            <a:xfrm>
              <a:off x="4568380" y="4221980"/>
              <a:ext cx="94297" cy="40295"/>
            </a:xfrm>
            <a:custGeom>
              <a:avLst/>
              <a:gdLst>
                <a:gd name="connsiteX0" fmla="*/ 84268 w 94297"/>
                <a:gd name="connsiteY0" fmla="*/ 11634 h 40295"/>
                <a:gd name="connsiteX1" fmla="*/ 61722 w 94297"/>
                <a:gd name="connsiteY1" fmla="*/ 918 h 40295"/>
                <a:gd name="connsiteX2" fmla="*/ 38748 w 94297"/>
                <a:gd name="connsiteY2" fmla="*/ 9491 h 40295"/>
                <a:gd name="connsiteX3" fmla="*/ 12944 w 94297"/>
                <a:gd name="connsiteY3" fmla="*/ 8805 h 40295"/>
                <a:gd name="connsiteX4" fmla="*/ 4629 w 94297"/>
                <a:gd name="connsiteY4" fmla="*/ 1347 h 40295"/>
                <a:gd name="connsiteX5" fmla="*/ 2143 w 94297"/>
                <a:gd name="connsiteY5" fmla="*/ 11634 h 40295"/>
                <a:gd name="connsiteX6" fmla="*/ 0 w 94297"/>
                <a:gd name="connsiteY6" fmla="*/ 20549 h 40295"/>
                <a:gd name="connsiteX7" fmla="*/ 20831 w 94297"/>
                <a:gd name="connsiteY7" fmla="*/ 29893 h 40295"/>
                <a:gd name="connsiteX8" fmla="*/ 32661 w 94297"/>
                <a:gd name="connsiteY8" fmla="*/ 37780 h 40295"/>
                <a:gd name="connsiteX9" fmla="*/ 45177 w 94297"/>
                <a:gd name="connsiteY9" fmla="*/ 34523 h 40295"/>
                <a:gd name="connsiteX10" fmla="*/ 40548 w 94297"/>
                <a:gd name="connsiteY10" fmla="*/ 25522 h 40295"/>
                <a:gd name="connsiteX11" fmla="*/ 49120 w 94297"/>
                <a:gd name="connsiteY11" fmla="*/ 17635 h 40295"/>
                <a:gd name="connsiteX12" fmla="*/ 67037 w 94297"/>
                <a:gd name="connsiteY12" fmla="*/ 11891 h 40295"/>
                <a:gd name="connsiteX13" fmla="*/ 71666 w 94297"/>
                <a:gd name="connsiteY13" fmla="*/ 23036 h 40295"/>
                <a:gd name="connsiteX14" fmla="*/ 81182 w 94297"/>
                <a:gd name="connsiteY14" fmla="*/ 39838 h 40295"/>
                <a:gd name="connsiteX15" fmla="*/ 92069 w 94297"/>
                <a:gd name="connsiteY15" fmla="*/ 29294 h 40295"/>
                <a:gd name="connsiteX16" fmla="*/ 94298 w 94297"/>
                <a:gd name="connsiteY16" fmla="*/ 24236 h 40295"/>
                <a:gd name="connsiteX17" fmla="*/ 84268 w 94297"/>
                <a:gd name="connsiteY17" fmla="*/ 11634 h 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97" h="40295">
                  <a:moveTo>
                    <a:pt x="84268" y="11634"/>
                  </a:moveTo>
                  <a:cubicBezTo>
                    <a:pt x="78524" y="3062"/>
                    <a:pt x="68151" y="3747"/>
                    <a:pt x="61722" y="918"/>
                  </a:cubicBezTo>
                  <a:cubicBezTo>
                    <a:pt x="55293" y="-1910"/>
                    <a:pt x="47063" y="2033"/>
                    <a:pt x="38748" y="9491"/>
                  </a:cubicBezTo>
                  <a:cubicBezTo>
                    <a:pt x="30518" y="17035"/>
                    <a:pt x="20145" y="12748"/>
                    <a:pt x="12944" y="8805"/>
                  </a:cubicBezTo>
                  <a:cubicBezTo>
                    <a:pt x="10801" y="7691"/>
                    <a:pt x="7801" y="4862"/>
                    <a:pt x="4629" y="1347"/>
                  </a:cubicBezTo>
                  <a:cubicBezTo>
                    <a:pt x="1972" y="4947"/>
                    <a:pt x="1629" y="9748"/>
                    <a:pt x="2143" y="11634"/>
                  </a:cubicBezTo>
                  <a:cubicBezTo>
                    <a:pt x="2743" y="13606"/>
                    <a:pt x="1114" y="16692"/>
                    <a:pt x="0" y="20549"/>
                  </a:cubicBezTo>
                  <a:cubicBezTo>
                    <a:pt x="7115" y="21407"/>
                    <a:pt x="16288" y="24493"/>
                    <a:pt x="20831" y="29893"/>
                  </a:cubicBezTo>
                  <a:cubicBezTo>
                    <a:pt x="26232" y="36323"/>
                    <a:pt x="29404" y="32037"/>
                    <a:pt x="32661" y="37780"/>
                  </a:cubicBezTo>
                  <a:cubicBezTo>
                    <a:pt x="35919" y="43524"/>
                    <a:pt x="43377" y="38123"/>
                    <a:pt x="45177" y="34523"/>
                  </a:cubicBezTo>
                  <a:cubicBezTo>
                    <a:pt x="46977" y="30922"/>
                    <a:pt x="41234" y="29465"/>
                    <a:pt x="40548" y="25522"/>
                  </a:cubicBezTo>
                  <a:cubicBezTo>
                    <a:pt x="39862" y="21578"/>
                    <a:pt x="47749" y="23036"/>
                    <a:pt x="49120" y="17635"/>
                  </a:cubicBezTo>
                  <a:cubicBezTo>
                    <a:pt x="50578" y="12234"/>
                    <a:pt x="62065" y="9748"/>
                    <a:pt x="67037" y="11891"/>
                  </a:cubicBezTo>
                  <a:cubicBezTo>
                    <a:pt x="72009" y="14035"/>
                    <a:pt x="76381" y="17635"/>
                    <a:pt x="71666" y="23036"/>
                  </a:cubicBezTo>
                  <a:cubicBezTo>
                    <a:pt x="68237" y="27065"/>
                    <a:pt x="75267" y="34266"/>
                    <a:pt x="81182" y="39838"/>
                  </a:cubicBezTo>
                  <a:cubicBezTo>
                    <a:pt x="85296" y="35551"/>
                    <a:pt x="90097" y="30665"/>
                    <a:pt x="92069" y="29294"/>
                  </a:cubicBezTo>
                  <a:cubicBezTo>
                    <a:pt x="93183" y="28522"/>
                    <a:pt x="93869" y="26550"/>
                    <a:pt x="94298" y="24236"/>
                  </a:cubicBezTo>
                  <a:cubicBezTo>
                    <a:pt x="91554" y="22950"/>
                    <a:pt x="88297" y="17635"/>
                    <a:pt x="84268" y="1163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9" name="Freeform 208">
              <a:extLst>
                <a:ext uri="{FF2B5EF4-FFF2-40B4-BE49-F238E27FC236}">
                  <a16:creationId xmlns:a16="http://schemas.microsoft.com/office/drawing/2014/main" id="{990702D0-0F36-4774-6DD5-9EAC5509D59C}"/>
                </a:ext>
              </a:extLst>
            </p:cNvPr>
            <p:cNvSpPr/>
            <p:nvPr/>
          </p:nvSpPr>
          <p:spPr>
            <a:xfrm>
              <a:off x="4632502" y="4176215"/>
              <a:ext cx="192845" cy="272397"/>
            </a:xfrm>
            <a:custGeom>
              <a:avLst/>
              <a:gdLst>
                <a:gd name="connsiteX0" fmla="*/ 30175 w 192845"/>
                <a:gd name="connsiteY0" fmla="*/ 197903 h 272397"/>
                <a:gd name="connsiteX1" fmla="*/ 42520 w 192845"/>
                <a:gd name="connsiteY1" fmla="*/ 197903 h 272397"/>
                <a:gd name="connsiteX2" fmla="*/ 54092 w 192845"/>
                <a:gd name="connsiteY2" fmla="*/ 206904 h 272397"/>
                <a:gd name="connsiteX3" fmla="*/ 54864 w 192845"/>
                <a:gd name="connsiteY3" fmla="*/ 207761 h 272397"/>
                <a:gd name="connsiteX4" fmla="*/ 68751 w 192845"/>
                <a:gd name="connsiteY4" fmla="*/ 207333 h 272397"/>
                <a:gd name="connsiteX5" fmla="*/ 78353 w 192845"/>
                <a:gd name="connsiteY5" fmla="*/ 220877 h 272397"/>
                <a:gd name="connsiteX6" fmla="*/ 88468 w 192845"/>
                <a:gd name="connsiteY6" fmla="*/ 230992 h 272397"/>
                <a:gd name="connsiteX7" fmla="*/ 94640 w 192845"/>
                <a:gd name="connsiteY7" fmla="*/ 241108 h 272397"/>
                <a:gd name="connsiteX8" fmla="*/ 113243 w 192845"/>
                <a:gd name="connsiteY8" fmla="*/ 243337 h 272397"/>
                <a:gd name="connsiteX9" fmla="*/ 122844 w 192845"/>
                <a:gd name="connsiteY9" fmla="*/ 242222 h 272397"/>
                <a:gd name="connsiteX10" fmla="*/ 133560 w 192845"/>
                <a:gd name="connsiteY10" fmla="*/ 241622 h 272397"/>
                <a:gd name="connsiteX11" fmla="*/ 145390 w 192845"/>
                <a:gd name="connsiteY11" fmla="*/ 251223 h 272397"/>
                <a:gd name="connsiteX12" fmla="*/ 136989 w 192845"/>
                <a:gd name="connsiteY12" fmla="*/ 264682 h 272397"/>
                <a:gd name="connsiteX13" fmla="*/ 146590 w 192845"/>
                <a:gd name="connsiteY13" fmla="*/ 272398 h 272397"/>
                <a:gd name="connsiteX14" fmla="*/ 147361 w 192845"/>
                <a:gd name="connsiteY14" fmla="*/ 272312 h 272397"/>
                <a:gd name="connsiteX15" fmla="*/ 153534 w 192845"/>
                <a:gd name="connsiteY15" fmla="*/ 250366 h 272397"/>
                <a:gd name="connsiteX16" fmla="*/ 156877 w 192845"/>
                <a:gd name="connsiteY16" fmla="*/ 228335 h 272397"/>
                <a:gd name="connsiteX17" fmla="*/ 146504 w 192845"/>
                <a:gd name="connsiteY17" fmla="*/ 202103 h 272397"/>
                <a:gd name="connsiteX18" fmla="*/ 157477 w 192845"/>
                <a:gd name="connsiteY18" fmla="*/ 193359 h 272397"/>
                <a:gd name="connsiteX19" fmla="*/ 154219 w 192845"/>
                <a:gd name="connsiteY19" fmla="*/ 186759 h 272397"/>
                <a:gd name="connsiteX20" fmla="*/ 150019 w 192845"/>
                <a:gd name="connsiteY20" fmla="*/ 177843 h 272397"/>
                <a:gd name="connsiteX21" fmla="*/ 174450 w 192845"/>
                <a:gd name="connsiteY21" fmla="*/ 176043 h 272397"/>
                <a:gd name="connsiteX22" fmla="*/ 192538 w 192845"/>
                <a:gd name="connsiteY22" fmla="*/ 170042 h 272397"/>
                <a:gd name="connsiteX23" fmla="*/ 189624 w 192845"/>
                <a:gd name="connsiteY23" fmla="*/ 161813 h 272397"/>
                <a:gd name="connsiteX24" fmla="*/ 190309 w 192845"/>
                <a:gd name="connsiteY24" fmla="*/ 149725 h 272397"/>
                <a:gd name="connsiteX25" fmla="*/ 183966 w 192845"/>
                <a:gd name="connsiteY25" fmla="*/ 137295 h 272397"/>
                <a:gd name="connsiteX26" fmla="*/ 187824 w 192845"/>
                <a:gd name="connsiteY26" fmla="*/ 107720 h 272397"/>
                <a:gd name="connsiteX27" fmla="*/ 168878 w 192845"/>
                <a:gd name="connsiteY27" fmla="*/ 102748 h 272397"/>
                <a:gd name="connsiteX28" fmla="*/ 146247 w 192845"/>
                <a:gd name="connsiteY28" fmla="*/ 92890 h 272397"/>
                <a:gd name="connsiteX29" fmla="*/ 118643 w 192845"/>
                <a:gd name="connsiteY29" fmla="*/ 90489 h 272397"/>
                <a:gd name="connsiteX30" fmla="*/ 108099 w 192845"/>
                <a:gd name="connsiteY30" fmla="*/ 69144 h 272397"/>
                <a:gd name="connsiteX31" fmla="*/ 100984 w 192845"/>
                <a:gd name="connsiteY31" fmla="*/ 58514 h 272397"/>
                <a:gd name="connsiteX32" fmla="*/ 93355 w 192845"/>
                <a:gd name="connsiteY32" fmla="*/ 54914 h 272397"/>
                <a:gd name="connsiteX33" fmla="*/ 95755 w 192845"/>
                <a:gd name="connsiteY33" fmla="*/ 47455 h 272397"/>
                <a:gd name="connsiteX34" fmla="*/ 98155 w 192845"/>
                <a:gd name="connsiteY34" fmla="*/ 35454 h 272397"/>
                <a:gd name="connsiteX35" fmla="*/ 112385 w 192845"/>
                <a:gd name="connsiteY35" fmla="*/ 17195 h 272397"/>
                <a:gd name="connsiteX36" fmla="*/ 117272 w 192845"/>
                <a:gd name="connsiteY36" fmla="*/ 14023 h 272397"/>
                <a:gd name="connsiteX37" fmla="*/ 121215 w 192845"/>
                <a:gd name="connsiteY37" fmla="*/ 10851 h 272397"/>
                <a:gd name="connsiteX38" fmla="*/ 125159 w 192845"/>
                <a:gd name="connsiteY38" fmla="*/ 821 h 272397"/>
                <a:gd name="connsiteX39" fmla="*/ 106899 w 192845"/>
                <a:gd name="connsiteY39" fmla="*/ 9394 h 272397"/>
                <a:gd name="connsiteX40" fmla="*/ 92926 w 192845"/>
                <a:gd name="connsiteY40" fmla="*/ 17623 h 272397"/>
                <a:gd name="connsiteX41" fmla="*/ 78267 w 192845"/>
                <a:gd name="connsiteY41" fmla="*/ 22252 h 272397"/>
                <a:gd name="connsiteX42" fmla="*/ 70723 w 192845"/>
                <a:gd name="connsiteY42" fmla="*/ 21138 h 272397"/>
                <a:gd name="connsiteX43" fmla="*/ 55636 w 192845"/>
                <a:gd name="connsiteY43" fmla="*/ 35111 h 272397"/>
                <a:gd name="connsiteX44" fmla="*/ 49892 w 192845"/>
                <a:gd name="connsiteY44" fmla="*/ 50541 h 272397"/>
                <a:gd name="connsiteX45" fmla="*/ 33776 w 192845"/>
                <a:gd name="connsiteY45" fmla="*/ 69144 h 272397"/>
                <a:gd name="connsiteX46" fmla="*/ 30261 w 192845"/>
                <a:gd name="connsiteY46" fmla="*/ 70001 h 272397"/>
                <a:gd name="connsiteX47" fmla="*/ 28032 w 192845"/>
                <a:gd name="connsiteY47" fmla="*/ 75059 h 272397"/>
                <a:gd name="connsiteX48" fmla="*/ 17145 w 192845"/>
                <a:gd name="connsiteY48" fmla="*/ 85603 h 272397"/>
                <a:gd name="connsiteX49" fmla="*/ 22289 w 192845"/>
                <a:gd name="connsiteY49" fmla="*/ 90661 h 272397"/>
                <a:gd name="connsiteX50" fmla="*/ 25546 w 192845"/>
                <a:gd name="connsiteY50" fmla="*/ 103177 h 272397"/>
                <a:gd name="connsiteX51" fmla="*/ 25546 w 192845"/>
                <a:gd name="connsiteY51" fmla="*/ 112092 h 272397"/>
                <a:gd name="connsiteX52" fmla="*/ 28375 w 192845"/>
                <a:gd name="connsiteY52" fmla="*/ 137210 h 272397"/>
                <a:gd name="connsiteX53" fmla="*/ 24775 w 192845"/>
                <a:gd name="connsiteY53" fmla="*/ 151183 h 272397"/>
                <a:gd name="connsiteX54" fmla="*/ 11487 w 192845"/>
                <a:gd name="connsiteY54" fmla="*/ 161898 h 272397"/>
                <a:gd name="connsiteX55" fmla="*/ 3258 w 192845"/>
                <a:gd name="connsiteY55" fmla="*/ 172271 h 272397"/>
                <a:gd name="connsiteX56" fmla="*/ 0 w 192845"/>
                <a:gd name="connsiteY56" fmla="*/ 179043 h 272397"/>
                <a:gd name="connsiteX57" fmla="*/ 19974 w 192845"/>
                <a:gd name="connsiteY57" fmla="*/ 190273 h 272397"/>
                <a:gd name="connsiteX58" fmla="*/ 30175 w 192845"/>
                <a:gd name="connsiteY58" fmla="*/ 197903 h 2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2845" h="272397">
                  <a:moveTo>
                    <a:pt x="30175" y="197903"/>
                  </a:moveTo>
                  <a:cubicBezTo>
                    <a:pt x="34633" y="200560"/>
                    <a:pt x="40977" y="199789"/>
                    <a:pt x="42520" y="197903"/>
                  </a:cubicBezTo>
                  <a:cubicBezTo>
                    <a:pt x="43977" y="196017"/>
                    <a:pt x="48092" y="200132"/>
                    <a:pt x="54092" y="206904"/>
                  </a:cubicBezTo>
                  <a:cubicBezTo>
                    <a:pt x="54350" y="207161"/>
                    <a:pt x="54607" y="207418"/>
                    <a:pt x="54864" y="207761"/>
                  </a:cubicBezTo>
                  <a:cubicBezTo>
                    <a:pt x="59922" y="206647"/>
                    <a:pt x="66265" y="205704"/>
                    <a:pt x="68751" y="207333"/>
                  </a:cubicBezTo>
                  <a:cubicBezTo>
                    <a:pt x="73209" y="210161"/>
                    <a:pt x="72095" y="220277"/>
                    <a:pt x="78353" y="220877"/>
                  </a:cubicBezTo>
                  <a:cubicBezTo>
                    <a:pt x="84525" y="221477"/>
                    <a:pt x="89068" y="227649"/>
                    <a:pt x="88468" y="230992"/>
                  </a:cubicBezTo>
                  <a:cubicBezTo>
                    <a:pt x="87868" y="234336"/>
                    <a:pt x="95240" y="236051"/>
                    <a:pt x="94640" y="241108"/>
                  </a:cubicBezTo>
                  <a:cubicBezTo>
                    <a:pt x="94040" y="246166"/>
                    <a:pt x="110928" y="245052"/>
                    <a:pt x="113243" y="243337"/>
                  </a:cubicBezTo>
                  <a:cubicBezTo>
                    <a:pt x="115472" y="241622"/>
                    <a:pt x="120015" y="240508"/>
                    <a:pt x="122844" y="242222"/>
                  </a:cubicBezTo>
                  <a:cubicBezTo>
                    <a:pt x="125673" y="243937"/>
                    <a:pt x="130731" y="240508"/>
                    <a:pt x="133560" y="241622"/>
                  </a:cubicBezTo>
                  <a:cubicBezTo>
                    <a:pt x="136389" y="242737"/>
                    <a:pt x="147618" y="247280"/>
                    <a:pt x="145390" y="251223"/>
                  </a:cubicBezTo>
                  <a:cubicBezTo>
                    <a:pt x="143161" y="255167"/>
                    <a:pt x="135274" y="261339"/>
                    <a:pt x="136989" y="264682"/>
                  </a:cubicBezTo>
                  <a:cubicBezTo>
                    <a:pt x="138360" y="267340"/>
                    <a:pt x="144190" y="268969"/>
                    <a:pt x="146590" y="272398"/>
                  </a:cubicBezTo>
                  <a:cubicBezTo>
                    <a:pt x="146847" y="272398"/>
                    <a:pt x="147104" y="272398"/>
                    <a:pt x="147361" y="272312"/>
                  </a:cubicBezTo>
                  <a:cubicBezTo>
                    <a:pt x="151648" y="271369"/>
                    <a:pt x="153534" y="255081"/>
                    <a:pt x="153534" y="250366"/>
                  </a:cubicBezTo>
                  <a:cubicBezTo>
                    <a:pt x="153534" y="245566"/>
                    <a:pt x="155419" y="233136"/>
                    <a:pt x="156877" y="228335"/>
                  </a:cubicBezTo>
                  <a:cubicBezTo>
                    <a:pt x="159620" y="218906"/>
                    <a:pt x="146504" y="212305"/>
                    <a:pt x="146504" y="202103"/>
                  </a:cubicBezTo>
                  <a:cubicBezTo>
                    <a:pt x="146504" y="191902"/>
                    <a:pt x="151648" y="197560"/>
                    <a:pt x="157477" y="193359"/>
                  </a:cubicBezTo>
                  <a:cubicBezTo>
                    <a:pt x="163306" y="189159"/>
                    <a:pt x="157134" y="187359"/>
                    <a:pt x="154219" y="186759"/>
                  </a:cubicBezTo>
                  <a:cubicBezTo>
                    <a:pt x="151305" y="186073"/>
                    <a:pt x="149076" y="180929"/>
                    <a:pt x="150019" y="177843"/>
                  </a:cubicBezTo>
                  <a:cubicBezTo>
                    <a:pt x="150962" y="174757"/>
                    <a:pt x="168793" y="176043"/>
                    <a:pt x="174450" y="176043"/>
                  </a:cubicBezTo>
                  <a:cubicBezTo>
                    <a:pt x="180108" y="176043"/>
                    <a:pt x="192367" y="170899"/>
                    <a:pt x="192538" y="170042"/>
                  </a:cubicBezTo>
                  <a:cubicBezTo>
                    <a:pt x="192710" y="169271"/>
                    <a:pt x="193996" y="165156"/>
                    <a:pt x="189624" y="161813"/>
                  </a:cubicBezTo>
                  <a:cubicBezTo>
                    <a:pt x="185252" y="158384"/>
                    <a:pt x="186881" y="153583"/>
                    <a:pt x="190309" y="149725"/>
                  </a:cubicBezTo>
                  <a:cubicBezTo>
                    <a:pt x="193739" y="145868"/>
                    <a:pt x="188166" y="141924"/>
                    <a:pt x="183966" y="137295"/>
                  </a:cubicBezTo>
                  <a:cubicBezTo>
                    <a:pt x="179765" y="132580"/>
                    <a:pt x="183023" y="115607"/>
                    <a:pt x="187824" y="107720"/>
                  </a:cubicBezTo>
                  <a:cubicBezTo>
                    <a:pt x="192624" y="99833"/>
                    <a:pt x="177965" y="101548"/>
                    <a:pt x="168878" y="102748"/>
                  </a:cubicBezTo>
                  <a:cubicBezTo>
                    <a:pt x="159791" y="103862"/>
                    <a:pt x="152076" y="100348"/>
                    <a:pt x="146247" y="92890"/>
                  </a:cubicBezTo>
                  <a:cubicBezTo>
                    <a:pt x="140418" y="85432"/>
                    <a:pt x="132531" y="90146"/>
                    <a:pt x="118643" y="90489"/>
                  </a:cubicBezTo>
                  <a:cubicBezTo>
                    <a:pt x="104756" y="90832"/>
                    <a:pt x="107499" y="75145"/>
                    <a:pt x="108099" y="69144"/>
                  </a:cubicBezTo>
                  <a:cubicBezTo>
                    <a:pt x="108785" y="63143"/>
                    <a:pt x="100984" y="62372"/>
                    <a:pt x="100984" y="58514"/>
                  </a:cubicBezTo>
                  <a:cubicBezTo>
                    <a:pt x="100984" y="54656"/>
                    <a:pt x="96955" y="54656"/>
                    <a:pt x="93355" y="54914"/>
                  </a:cubicBezTo>
                  <a:cubicBezTo>
                    <a:pt x="89840" y="55256"/>
                    <a:pt x="93355" y="50541"/>
                    <a:pt x="95755" y="47455"/>
                  </a:cubicBezTo>
                  <a:cubicBezTo>
                    <a:pt x="98155" y="44369"/>
                    <a:pt x="97984" y="41969"/>
                    <a:pt x="98155" y="35454"/>
                  </a:cubicBezTo>
                  <a:cubicBezTo>
                    <a:pt x="98327" y="29024"/>
                    <a:pt x="107671" y="23452"/>
                    <a:pt x="112385" y="17195"/>
                  </a:cubicBezTo>
                  <a:cubicBezTo>
                    <a:pt x="113500" y="15651"/>
                    <a:pt x="115300" y="14708"/>
                    <a:pt x="117272" y="14023"/>
                  </a:cubicBezTo>
                  <a:cubicBezTo>
                    <a:pt x="117872" y="12480"/>
                    <a:pt x="118986" y="11280"/>
                    <a:pt x="121215" y="10851"/>
                  </a:cubicBezTo>
                  <a:cubicBezTo>
                    <a:pt x="128416" y="9394"/>
                    <a:pt x="131931" y="4764"/>
                    <a:pt x="125159" y="821"/>
                  </a:cubicBezTo>
                  <a:cubicBezTo>
                    <a:pt x="118386" y="-3122"/>
                    <a:pt x="114443" y="8365"/>
                    <a:pt x="106899" y="9394"/>
                  </a:cubicBezTo>
                  <a:cubicBezTo>
                    <a:pt x="99355" y="10422"/>
                    <a:pt x="97898" y="15137"/>
                    <a:pt x="92926" y="17623"/>
                  </a:cubicBezTo>
                  <a:cubicBezTo>
                    <a:pt x="87954" y="20109"/>
                    <a:pt x="78610" y="17966"/>
                    <a:pt x="78267" y="22252"/>
                  </a:cubicBezTo>
                  <a:cubicBezTo>
                    <a:pt x="77838" y="26967"/>
                    <a:pt x="75009" y="22252"/>
                    <a:pt x="70723" y="21138"/>
                  </a:cubicBezTo>
                  <a:cubicBezTo>
                    <a:pt x="66437" y="20023"/>
                    <a:pt x="55293" y="29710"/>
                    <a:pt x="55636" y="35111"/>
                  </a:cubicBezTo>
                  <a:cubicBezTo>
                    <a:pt x="55978" y="40512"/>
                    <a:pt x="57779" y="45484"/>
                    <a:pt x="49892" y="50541"/>
                  </a:cubicBezTo>
                  <a:cubicBezTo>
                    <a:pt x="42005" y="55599"/>
                    <a:pt x="37376" y="64858"/>
                    <a:pt x="33776" y="69144"/>
                  </a:cubicBezTo>
                  <a:cubicBezTo>
                    <a:pt x="32661" y="70430"/>
                    <a:pt x="31547" y="70601"/>
                    <a:pt x="30261" y="70001"/>
                  </a:cubicBezTo>
                  <a:cubicBezTo>
                    <a:pt x="29832" y="72316"/>
                    <a:pt x="29146" y="74287"/>
                    <a:pt x="28032" y="75059"/>
                  </a:cubicBezTo>
                  <a:cubicBezTo>
                    <a:pt x="26060" y="76516"/>
                    <a:pt x="21260" y="81403"/>
                    <a:pt x="17145" y="85603"/>
                  </a:cubicBezTo>
                  <a:cubicBezTo>
                    <a:pt x="19202" y="87575"/>
                    <a:pt x="21003" y="89289"/>
                    <a:pt x="22289" y="90661"/>
                  </a:cubicBezTo>
                  <a:cubicBezTo>
                    <a:pt x="27346" y="96061"/>
                    <a:pt x="24089" y="100348"/>
                    <a:pt x="25546" y="103177"/>
                  </a:cubicBezTo>
                  <a:cubicBezTo>
                    <a:pt x="27003" y="106006"/>
                    <a:pt x="28375" y="110292"/>
                    <a:pt x="25546" y="112092"/>
                  </a:cubicBezTo>
                  <a:cubicBezTo>
                    <a:pt x="22717" y="113892"/>
                    <a:pt x="25203" y="133609"/>
                    <a:pt x="28375" y="137210"/>
                  </a:cubicBezTo>
                  <a:cubicBezTo>
                    <a:pt x="31633" y="140810"/>
                    <a:pt x="28375" y="143982"/>
                    <a:pt x="24775" y="151183"/>
                  </a:cubicBezTo>
                  <a:cubicBezTo>
                    <a:pt x="21174" y="158298"/>
                    <a:pt x="18002" y="161555"/>
                    <a:pt x="11487" y="161898"/>
                  </a:cubicBezTo>
                  <a:cubicBezTo>
                    <a:pt x="5058" y="162241"/>
                    <a:pt x="5401" y="172271"/>
                    <a:pt x="3258" y="172271"/>
                  </a:cubicBezTo>
                  <a:cubicBezTo>
                    <a:pt x="1543" y="172271"/>
                    <a:pt x="257" y="175871"/>
                    <a:pt x="0" y="179043"/>
                  </a:cubicBezTo>
                  <a:cubicBezTo>
                    <a:pt x="6001" y="184101"/>
                    <a:pt x="16802" y="190273"/>
                    <a:pt x="19974" y="190273"/>
                  </a:cubicBezTo>
                  <a:cubicBezTo>
                    <a:pt x="23403" y="190445"/>
                    <a:pt x="25632" y="195331"/>
                    <a:pt x="30175" y="19790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0" name="Freeform 209">
              <a:extLst>
                <a:ext uri="{FF2B5EF4-FFF2-40B4-BE49-F238E27FC236}">
                  <a16:creationId xmlns:a16="http://schemas.microsoft.com/office/drawing/2014/main" id="{73B3E873-13FB-129D-A0A4-EA77C798495C}"/>
                </a:ext>
              </a:extLst>
            </p:cNvPr>
            <p:cNvSpPr/>
            <p:nvPr/>
          </p:nvSpPr>
          <p:spPr>
            <a:xfrm>
              <a:off x="4785544" y="4540673"/>
              <a:ext cx="196060" cy="220148"/>
            </a:xfrm>
            <a:custGeom>
              <a:avLst/>
              <a:gdLst>
                <a:gd name="connsiteX0" fmla="*/ 195431 w 196060"/>
                <a:gd name="connsiteY0" fmla="*/ 132454 h 220148"/>
                <a:gd name="connsiteX1" fmla="*/ 185915 w 196060"/>
                <a:gd name="connsiteY1" fmla="*/ 116680 h 220148"/>
                <a:gd name="connsiteX2" fmla="*/ 172542 w 196060"/>
                <a:gd name="connsiteY2" fmla="*/ 108537 h 220148"/>
                <a:gd name="connsiteX3" fmla="*/ 154883 w 196060"/>
                <a:gd name="connsiteY3" fmla="*/ 100393 h 220148"/>
                <a:gd name="connsiteX4" fmla="*/ 152997 w 196060"/>
                <a:gd name="connsiteY4" fmla="*/ 87020 h 220148"/>
                <a:gd name="connsiteX5" fmla="*/ 150597 w 196060"/>
                <a:gd name="connsiteY5" fmla="*/ 74589 h 220148"/>
                <a:gd name="connsiteX6" fmla="*/ 144339 w 196060"/>
                <a:gd name="connsiteY6" fmla="*/ 63616 h 220148"/>
                <a:gd name="connsiteX7" fmla="*/ 126679 w 196060"/>
                <a:gd name="connsiteY7" fmla="*/ 59759 h 220148"/>
                <a:gd name="connsiteX8" fmla="*/ 113306 w 196060"/>
                <a:gd name="connsiteY8" fmla="*/ 53587 h 220148"/>
                <a:gd name="connsiteX9" fmla="*/ 106620 w 196060"/>
                <a:gd name="connsiteY9" fmla="*/ 47843 h 220148"/>
                <a:gd name="connsiteX10" fmla="*/ 95133 w 196060"/>
                <a:gd name="connsiteY10" fmla="*/ 45443 h 220148"/>
                <a:gd name="connsiteX11" fmla="*/ 76016 w 196060"/>
                <a:gd name="connsiteY11" fmla="*/ 33956 h 220148"/>
                <a:gd name="connsiteX12" fmla="*/ 70787 w 196060"/>
                <a:gd name="connsiteY12" fmla="*/ 2409 h 220148"/>
                <a:gd name="connsiteX13" fmla="*/ 55528 w 196060"/>
                <a:gd name="connsiteY13" fmla="*/ 1466 h 220148"/>
                <a:gd name="connsiteX14" fmla="*/ 36411 w 196060"/>
                <a:gd name="connsiteY14" fmla="*/ 10038 h 220148"/>
                <a:gd name="connsiteX15" fmla="*/ 22523 w 196060"/>
                <a:gd name="connsiteY15" fmla="*/ 17239 h 220148"/>
                <a:gd name="connsiteX16" fmla="*/ 8636 w 196060"/>
                <a:gd name="connsiteY16" fmla="*/ 20583 h 220148"/>
                <a:gd name="connsiteX17" fmla="*/ 3235 w 196060"/>
                <a:gd name="connsiteY17" fmla="*/ 19382 h 220148"/>
                <a:gd name="connsiteX18" fmla="*/ 14380 w 196060"/>
                <a:gd name="connsiteY18" fmla="*/ 42100 h 220148"/>
                <a:gd name="connsiteX19" fmla="*/ 10093 w 196060"/>
                <a:gd name="connsiteY19" fmla="*/ 50672 h 220148"/>
                <a:gd name="connsiteX20" fmla="*/ 11551 w 196060"/>
                <a:gd name="connsiteY20" fmla="*/ 73561 h 220148"/>
                <a:gd name="connsiteX21" fmla="*/ 7693 w 196060"/>
                <a:gd name="connsiteY21" fmla="*/ 86934 h 220148"/>
                <a:gd name="connsiteX22" fmla="*/ 3921 w 196060"/>
                <a:gd name="connsiteY22" fmla="*/ 100821 h 220148"/>
                <a:gd name="connsiteX23" fmla="*/ 10179 w 196060"/>
                <a:gd name="connsiteY23" fmla="*/ 108451 h 220148"/>
                <a:gd name="connsiteX24" fmla="*/ 1607 w 196060"/>
                <a:gd name="connsiteY24" fmla="*/ 121395 h 220148"/>
                <a:gd name="connsiteX25" fmla="*/ 235 w 196060"/>
                <a:gd name="connsiteY25" fmla="*/ 127996 h 220148"/>
                <a:gd name="connsiteX26" fmla="*/ 6836 w 196060"/>
                <a:gd name="connsiteY26" fmla="*/ 135711 h 220148"/>
                <a:gd name="connsiteX27" fmla="*/ 10694 w 196060"/>
                <a:gd name="connsiteY27" fmla="*/ 152942 h 220148"/>
                <a:gd name="connsiteX28" fmla="*/ 17380 w 196060"/>
                <a:gd name="connsiteY28" fmla="*/ 162029 h 220148"/>
                <a:gd name="connsiteX29" fmla="*/ 14037 w 196060"/>
                <a:gd name="connsiteY29" fmla="*/ 173516 h 220148"/>
                <a:gd name="connsiteX30" fmla="*/ 19780 w 196060"/>
                <a:gd name="connsiteY30" fmla="*/ 186889 h 220148"/>
                <a:gd name="connsiteX31" fmla="*/ 25524 w 196060"/>
                <a:gd name="connsiteY31" fmla="*/ 201720 h 220148"/>
                <a:gd name="connsiteX32" fmla="*/ 29381 w 196060"/>
                <a:gd name="connsiteY32" fmla="*/ 219379 h 220148"/>
                <a:gd name="connsiteX33" fmla="*/ 51327 w 196060"/>
                <a:gd name="connsiteY33" fmla="*/ 206434 h 220148"/>
                <a:gd name="connsiteX34" fmla="*/ 65643 w 196060"/>
                <a:gd name="connsiteY34" fmla="*/ 205920 h 220148"/>
                <a:gd name="connsiteX35" fmla="*/ 84245 w 196060"/>
                <a:gd name="connsiteY35" fmla="*/ 213550 h 220148"/>
                <a:gd name="connsiteX36" fmla="*/ 93761 w 196060"/>
                <a:gd name="connsiteY36" fmla="*/ 204034 h 220148"/>
                <a:gd name="connsiteX37" fmla="*/ 115278 w 196060"/>
                <a:gd name="connsiteY37" fmla="*/ 204034 h 220148"/>
                <a:gd name="connsiteX38" fmla="*/ 120079 w 196060"/>
                <a:gd name="connsiteY38" fmla="*/ 179174 h 220148"/>
                <a:gd name="connsiteX39" fmla="*/ 132509 w 196060"/>
                <a:gd name="connsiteY39" fmla="*/ 163829 h 220148"/>
                <a:gd name="connsiteX40" fmla="*/ 152140 w 196060"/>
                <a:gd name="connsiteY40" fmla="*/ 160486 h 220148"/>
                <a:gd name="connsiteX41" fmla="*/ 170742 w 196060"/>
                <a:gd name="connsiteY41" fmla="*/ 158600 h 220148"/>
                <a:gd name="connsiteX42" fmla="*/ 186001 w 196060"/>
                <a:gd name="connsiteY42" fmla="*/ 165286 h 220148"/>
                <a:gd name="connsiteX43" fmla="*/ 193631 w 196060"/>
                <a:gd name="connsiteY43" fmla="*/ 153371 h 220148"/>
                <a:gd name="connsiteX44" fmla="*/ 195431 w 196060"/>
                <a:gd name="connsiteY44" fmla="*/ 132454 h 22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6060" h="220148">
                  <a:moveTo>
                    <a:pt x="195431" y="132454"/>
                  </a:moveTo>
                  <a:cubicBezTo>
                    <a:pt x="193030" y="125253"/>
                    <a:pt x="185915" y="124310"/>
                    <a:pt x="185915" y="116680"/>
                  </a:cubicBezTo>
                  <a:cubicBezTo>
                    <a:pt x="185915" y="109051"/>
                    <a:pt x="183086" y="108108"/>
                    <a:pt x="172542" y="108537"/>
                  </a:cubicBezTo>
                  <a:cubicBezTo>
                    <a:pt x="161998" y="109051"/>
                    <a:pt x="155312" y="106650"/>
                    <a:pt x="154883" y="100393"/>
                  </a:cubicBezTo>
                  <a:cubicBezTo>
                    <a:pt x="154369" y="94220"/>
                    <a:pt x="148196" y="89420"/>
                    <a:pt x="152997" y="87020"/>
                  </a:cubicBezTo>
                  <a:cubicBezTo>
                    <a:pt x="157798" y="84619"/>
                    <a:pt x="149654" y="80333"/>
                    <a:pt x="150597" y="74589"/>
                  </a:cubicBezTo>
                  <a:cubicBezTo>
                    <a:pt x="151540" y="68846"/>
                    <a:pt x="147768" y="66445"/>
                    <a:pt x="144339" y="63616"/>
                  </a:cubicBezTo>
                  <a:cubicBezTo>
                    <a:pt x="140995" y="60788"/>
                    <a:pt x="126679" y="65074"/>
                    <a:pt x="126679" y="59759"/>
                  </a:cubicBezTo>
                  <a:cubicBezTo>
                    <a:pt x="126679" y="54529"/>
                    <a:pt x="118107" y="53587"/>
                    <a:pt x="113306" y="53587"/>
                  </a:cubicBezTo>
                  <a:cubicBezTo>
                    <a:pt x="108506" y="53587"/>
                    <a:pt x="111849" y="47329"/>
                    <a:pt x="106620" y="47843"/>
                  </a:cubicBezTo>
                  <a:cubicBezTo>
                    <a:pt x="101390" y="48272"/>
                    <a:pt x="102334" y="44500"/>
                    <a:pt x="95133" y="45443"/>
                  </a:cubicBezTo>
                  <a:cubicBezTo>
                    <a:pt x="87932" y="46386"/>
                    <a:pt x="83646" y="43043"/>
                    <a:pt x="76016" y="33956"/>
                  </a:cubicBezTo>
                  <a:cubicBezTo>
                    <a:pt x="68386" y="24869"/>
                    <a:pt x="69329" y="7210"/>
                    <a:pt x="70787" y="2409"/>
                  </a:cubicBezTo>
                  <a:cubicBezTo>
                    <a:pt x="72244" y="-2392"/>
                    <a:pt x="61700" y="1466"/>
                    <a:pt x="55528" y="1466"/>
                  </a:cubicBezTo>
                  <a:cubicBezTo>
                    <a:pt x="49270" y="1466"/>
                    <a:pt x="43098" y="6266"/>
                    <a:pt x="36411" y="10038"/>
                  </a:cubicBezTo>
                  <a:cubicBezTo>
                    <a:pt x="29724" y="13896"/>
                    <a:pt x="25867" y="13896"/>
                    <a:pt x="22523" y="17239"/>
                  </a:cubicBezTo>
                  <a:cubicBezTo>
                    <a:pt x="19180" y="20583"/>
                    <a:pt x="13951" y="22468"/>
                    <a:pt x="8636" y="20583"/>
                  </a:cubicBezTo>
                  <a:cubicBezTo>
                    <a:pt x="7179" y="20068"/>
                    <a:pt x="5293" y="19639"/>
                    <a:pt x="3235" y="19382"/>
                  </a:cubicBezTo>
                  <a:cubicBezTo>
                    <a:pt x="6064" y="26412"/>
                    <a:pt x="12837" y="37985"/>
                    <a:pt x="14380" y="42100"/>
                  </a:cubicBezTo>
                  <a:cubicBezTo>
                    <a:pt x="16266" y="47329"/>
                    <a:pt x="11979" y="48786"/>
                    <a:pt x="10093" y="50672"/>
                  </a:cubicBezTo>
                  <a:cubicBezTo>
                    <a:pt x="8207" y="52558"/>
                    <a:pt x="11036" y="69789"/>
                    <a:pt x="11551" y="73561"/>
                  </a:cubicBezTo>
                  <a:cubicBezTo>
                    <a:pt x="12065" y="77418"/>
                    <a:pt x="4864" y="84533"/>
                    <a:pt x="7693" y="86934"/>
                  </a:cubicBezTo>
                  <a:cubicBezTo>
                    <a:pt x="10608" y="89334"/>
                    <a:pt x="3921" y="96535"/>
                    <a:pt x="3921" y="100821"/>
                  </a:cubicBezTo>
                  <a:cubicBezTo>
                    <a:pt x="3921" y="105107"/>
                    <a:pt x="10179" y="105107"/>
                    <a:pt x="10179" y="108451"/>
                  </a:cubicBezTo>
                  <a:cubicBezTo>
                    <a:pt x="10179" y="111794"/>
                    <a:pt x="4950" y="119423"/>
                    <a:pt x="1607" y="121395"/>
                  </a:cubicBezTo>
                  <a:cubicBezTo>
                    <a:pt x="-194" y="122424"/>
                    <a:pt x="-194" y="125081"/>
                    <a:pt x="235" y="127996"/>
                  </a:cubicBezTo>
                  <a:cubicBezTo>
                    <a:pt x="1264" y="127653"/>
                    <a:pt x="1950" y="132025"/>
                    <a:pt x="6836" y="135711"/>
                  </a:cubicBezTo>
                  <a:cubicBezTo>
                    <a:pt x="12579" y="139998"/>
                    <a:pt x="5893" y="147198"/>
                    <a:pt x="10694" y="152942"/>
                  </a:cubicBezTo>
                  <a:cubicBezTo>
                    <a:pt x="15494" y="158685"/>
                    <a:pt x="20723" y="159114"/>
                    <a:pt x="17380" y="162029"/>
                  </a:cubicBezTo>
                  <a:cubicBezTo>
                    <a:pt x="14037" y="164943"/>
                    <a:pt x="17894" y="170601"/>
                    <a:pt x="14037" y="173516"/>
                  </a:cubicBezTo>
                  <a:cubicBezTo>
                    <a:pt x="10179" y="176345"/>
                    <a:pt x="15494" y="185003"/>
                    <a:pt x="19780" y="186889"/>
                  </a:cubicBezTo>
                  <a:cubicBezTo>
                    <a:pt x="24067" y="188775"/>
                    <a:pt x="21238" y="197433"/>
                    <a:pt x="25524" y="201720"/>
                  </a:cubicBezTo>
                  <a:cubicBezTo>
                    <a:pt x="29810" y="206006"/>
                    <a:pt x="27924" y="216036"/>
                    <a:pt x="29381" y="219379"/>
                  </a:cubicBezTo>
                  <a:cubicBezTo>
                    <a:pt x="30839" y="222722"/>
                    <a:pt x="43698" y="214578"/>
                    <a:pt x="51327" y="206434"/>
                  </a:cubicBezTo>
                  <a:cubicBezTo>
                    <a:pt x="58957" y="198290"/>
                    <a:pt x="58528" y="204977"/>
                    <a:pt x="65643" y="205920"/>
                  </a:cubicBezTo>
                  <a:cubicBezTo>
                    <a:pt x="72844" y="206863"/>
                    <a:pt x="80902" y="206863"/>
                    <a:pt x="84245" y="213550"/>
                  </a:cubicBezTo>
                  <a:cubicBezTo>
                    <a:pt x="87589" y="220236"/>
                    <a:pt x="91446" y="206863"/>
                    <a:pt x="93761" y="204034"/>
                  </a:cubicBezTo>
                  <a:cubicBezTo>
                    <a:pt x="96161" y="201119"/>
                    <a:pt x="112363" y="204977"/>
                    <a:pt x="115278" y="204034"/>
                  </a:cubicBezTo>
                  <a:cubicBezTo>
                    <a:pt x="118107" y="203091"/>
                    <a:pt x="120507" y="182517"/>
                    <a:pt x="120079" y="179174"/>
                  </a:cubicBezTo>
                  <a:cubicBezTo>
                    <a:pt x="119564" y="175830"/>
                    <a:pt x="126765" y="167687"/>
                    <a:pt x="132509" y="163829"/>
                  </a:cubicBezTo>
                  <a:cubicBezTo>
                    <a:pt x="138252" y="159972"/>
                    <a:pt x="147339" y="162886"/>
                    <a:pt x="152140" y="160486"/>
                  </a:cubicBezTo>
                  <a:cubicBezTo>
                    <a:pt x="156940" y="158085"/>
                    <a:pt x="164055" y="158600"/>
                    <a:pt x="170742" y="158600"/>
                  </a:cubicBezTo>
                  <a:cubicBezTo>
                    <a:pt x="177428" y="158600"/>
                    <a:pt x="182229" y="165286"/>
                    <a:pt x="186001" y="165286"/>
                  </a:cubicBezTo>
                  <a:cubicBezTo>
                    <a:pt x="189773" y="165286"/>
                    <a:pt x="194573" y="159114"/>
                    <a:pt x="193631" y="153371"/>
                  </a:cubicBezTo>
                  <a:cubicBezTo>
                    <a:pt x="192516" y="147798"/>
                    <a:pt x="197831" y="139654"/>
                    <a:pt x="195431" y="13245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1" name="Freeform 210">
              <a:extLst>
                <a:ext uri="{FF2B5EF4-FFF2-40B4-BE49-F238E27FC236}">
                  <a16:creationId xmlns:a16="http://schemas.microsoft.com/office/drawing/2014/main" id="{A9F7CBE9-C160-301B-5DCA-8070E9F9C532}"/>
                </a:ext>
              </a:extLst>
            </p:cNvPr>
            <p:cNvSpPr/>
            <p:nvPr/>
          </p:nvSpPr>
          <p:spPr>
            <a:xfrm>
              <a:off x="4594312" y="4382673"/>
              <a:ext cx="205736" cy="302198"/>
            </a:xfrm>
            <a:custGeom>
              <a:avLst/>
              <a:gdLst>
                <a:gd name="connsiteX0" fmla="*/ 190609 w 205736"/>
                <a:gd name="connsiteY0" fmla="*/ 286596 h 302198"/>
                <a:gd name="connsiteX1" fmla="*/ 191123 w 205736"/>
                <a:gd name="connsiteY1" fmla="*/ 286082 h 302198"/>
                <a:gd name="connsiteX2" fmla="*/ 192495 w 205736"/>
                <a:gd name="connsiteY2" fmla="*/ 279481 h 302198"/>
                <a:gd name="connsiteX3" fmla="*/ 201067 w 205736"/>
                <a:gd name="connsiteY3" fmla="*/ 266537 h 302198"/>
                <a:gd name="connsiteX4" fmla="*/ 194809 w 205736"/>
                <a:gd name="connsiteY4" fmla="*/ 258907 h 302198"/>
                <a:gd name="connsiteX5" fmla="*/ 198581 w 205736"/>
                <a:gd name="connsiteY5" fmla="*/ 245020 h 302198"/>
                <a:gd name="connsiteX6" fmla="*/ 202439 w 205736"/>
                <a:gd name="connsiteY6" fmla="*/ 231647 h 302198"/>
                <a:gd name="connsiteX7" fmla="*/ 200982 w 205736"/>
                <a:gd name="connsiteY7" fmla="*/ 208758 h 302198"/>
                <a:gd name="connsiteX8" fmla="*/ 205268 w 205736"/>
                <a:gd name="connsiteY8" fmla="*/ 200185 h 302198"/>
                <a:gd name="connsiteX9" fmla="*/ 194124 w 205736"/>
                <a:gd name="connsiteY9" fmla="*/ 177468 h 302198"/>
                <a:gd name="connsiteX10" fmla="*/ 178522 w 205736"/>
                <a:gd name="connsiteY10" fmla="*/ 178239 h 302198"/>
                <a:gd name="connsiteX11" fmla="*/ 174664 w 205736"/>
                <a:gd name="connsiteY11" fmla="*/ 157237 h 302198"/>
                <a:gd name="connsiteX12" fmla="*/ 167463 w 205736"/>
                <a:gd name="connsiteY12" fmla="*/ 158694 h 302198"/>
                <a:gd name="connsiteX13" fmla="*/ 150232 w 205736"/>
                <a:gd name="connsiteY13" fmla="*/ 161094 h 302198"/>
                <a:gd name="connsiteX14" fmla="*/ 141660 w 205736"/>
                <a:gd name="connsiteY14" fmla="*/ 152008 h 302198"/>
                <a:gd name="connsiteX15" fmla="*/ 133516 w 205736"/>
                <a:gd name="connsiteY15" fmla="*/ 145750 h 302198"/>
                <a:gd name="connsiteX16" fmla="*/ 126829 w 205736"/>
                <a:gd name="connsiteY16" fmla="*/ 131862 h 302198"/>
                <a:gd name="connsiteX17" fmla="*/ 122543 w 205736"/>
                <a:gd name="connsiteY17" fmla="*/ 117975 h 302198"/>
                <a:gd name="connsiteX18" fmla="*/ 124944 w 205736"/>
                <a:gd name="connsiteY18" fmla="*/ 107431 h 302198"/>
                <a:gd name="connsiteX19" fmla="*/ 132145 w 205736"/>
                <a:gd name="connsiteY19" fmla="*/ 98859 h 302198"/>
                <a:gd name="connsiteX20" fmla="*/ 137374 w 205736"/>
                <a:gd name="connsiteY20" fmla="*/ 83513 h 302198"/>
                <a:gd name="connsiteX21" fmla="*/ 151690 w 205736"/>
                <a:gd name="connsiteY21" fmla="*/ 73998 h 302198"/>
                <a:gd name="connsiteX22" fmla="*/ 171321 w 205736"/>
                <a:gd name="connsiteY22" fmla="*/ 66883 h 302198"/>
                <a:gd name="connsiteX23" fmla="*/ 184437 w 205736"/>
                <a:gd name="connsiteY23" fmla="*/ 65940 h 302198"/>
                <a:gd name="connsiteX24" fmla="*/ 174836 w 205736"/>
                <a:gd name="connsiteY24" fmla="*/ 58224 h 302198"/>
                <a:gd name="connsiteX25" fmla="*/ 183237 w 205736"/>
                <a:gd name="connsiteY25" fmla="*/ 44766 h 302198"/>
                <a:gd name="connsiteX26" fmla="*/ 171407 w 205736"/>
                <a:gd name="connsiteY26" fmla="*/ 35164 h 302198"/>
                <a:gd name="connsiteX27" fmla="*/ 160691 w 205736"/>
                <a:gd name="connsiteY27" fmla="*/ 35765 h 302198"/>
                <a:gd name="connsiteX28" fmla="*/ 151090 w 205736"/>
                <a:gd name="connsiteY28" fmla="*/ 36879 h 302198"/>
                <a:gd name="connsiteX29" fmla="*/ 132487 w 205736"/>
                <a:gd name="connsiteY29" fmla="*/ 34650 h 302198"/>
                <a:gd name="connsiteX30" fmla="*/ 126315 w 205736"/>
                <a:gd name="connsiteY30" fmla="*/ 24535 h 302198"/>
                <a:gd name="connsiteX31" fmla="*/ 116200 w 205736"/>
                <a:gd name="connsiteY31" fmla="*/ 14419 h 302198"/>
                <a:gd name="connsiteX32" fmla="*/ 106598 w 205736"/>
                <a:gd name="connsiteY32" fmla="*/ 875 h 302198"/>
                <a:gd name="connsiteX33" fmla="*/ 92711 w 205736"/>
                <a:gd name="connsiteY33" fmla="*/ 1303 h 302198"/>
                <a:gd name="connsiteX34" fmla="*/ 96483 w 205736"/>
                <a:gd name="connsiteY34" fmla="*/ 12790 h 302198"/>
                <a:gd name="connsiteX35" fmla="*/ 87482 w 205736"/>
                <a:gd name="connsiteY35" fmla="*/ 29249 h 302198"/>
                <a:gd name="connsiteX36" fmla="*/ 55678 w 205736"/>
                <a:gd name="connsiteY36" fmla="*/ 46480 h 302198"/>
                <a:gd name="connsiteX37" fmla="*/ 41104 w 205736"/>
                <a:gd name="connsiteY37" fmla="*/ 72283 h 302198"/>
                <a:gd name="connsiteX38" fmla="*/ 29532 w 205736"/>
                <a:gd name="connsiteY38" fmla="*/ 73055 h 302198"/>
                <a:gd name="connsiteX39" fmla="*/ 17187 w 205736"/>
                <a:gd name="connsiteY39" fmla="*/ 69712 h 302198"/>
                <a:gd name="connsiteX40" fmla="*/ 17187 w 205736"/>
                <a:gd name="connsiteY40" fmla="*/ 61482 h 302198"/>
                <a:gd name="connsiteX41" fmla="*/ 14015 w 205736"/>
                <a:gd name="connsiteY41" fmla="*/ 53167 h 302198"/>
                <a:gd name="connsiteX42" fmla="*/ 642 w 205736"/>
                <a:gd name="connsiteY42" fmla="*/ 67311 h 302198"/>
                <a:gd name="connsiteX43" fmla="*/ 6729 w 205736"/>
                <a:gd name="connsiteY43" fmla="*/ 89514 h 302198"/>
                <a:gd name="connsiteX44" fmla="*/ 1757 w 205736"/>
                <a:gd name="connsiteY44" fmla="*/ 93801 h 302198"/>
                <a:gd name="connsiteX45" fmla="*/ 19330 w 205736"/>
                <a:gd name="connsiteY45" fmla="*/ 107774 h 302198"/>
                <a:gd name="connsiteX46" fmla="*/ 35447 w 205736"/>
                <a:gd name="connsiteY46" fmla="*/ 129976 h 302198"/>
                <a:gd name="connsiteX47" fmla="*/ 46934 w 205736"/>
                <a:gd name="connsiteY47" fmla="*/ 154751 h 302198"/>
                <a:gd name="connsiteX48" fmla="*/ 72051 w 205736"/>
                <a:gd name="connsiteY48" fmla="*/ 202414 h 302198"/>
                <a:gd name="connsiteX49" fmla="*/ 81738 w 205736"/>
                <a:gd name="connsiteY49" fmla="*/ 223245 h 302198"/>
                <a:gd name="connsiteX50" fmla="*/ 87825 w 205736"/>
                <a:gd name="connsiteY50" fmla="*/ 237990 h 302198"/>
                <a:gd name="connsiteX51" fmla="*/ 113285 w 205736"/>
                <a:gd name="connsiteY51" fmla="*/ 255906 h 302198"/>
                <a:gd name="connsiteX52" fmla="*/ 159919 w 205736"/>
                <a:gd name="connsiteY52" fmla="*/ 284539 h 302198"/>
                <a:gd name="connsiteX53" fmla="*/ 179293 w 205736"/>
                <a:gd name="connsiteY53" fmla="*/ 299198 h 302198"/>
                <a:gd name="connsiteX54" fmla="*/ 180236 w 205736"/>
                <a:gd name="connsiteY54" fmla="*/ 302198 h 302198"/>
                <a:gd name="connsiteX55" fmla="*/ 183751 w 205736"/>
                <a:gd name="connsiteY55" fmla="*/ 299626 h 302198"/>
                <a:gd name="connsiteX56" fmla="*/ 190609 w 205736"/>
                <a:gd name="connsiteY56" fmla="*/ 286596 h 30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5736" h="302198">
                  <a:moveTo>
                    <a:pt x="190609" y="286596"/>
                  </a:moveTo>
                  <a:cubicBezTo>
                    <a:pt x="190780" y="286253"/>
                    <a:pt x="190952" y="286167"/>
                    <a:pt x="191123" y="286082"/>
                  </a:cubicBezTo>
                  <a:cubicBezTo>
                    <a:pt x="190695" y="283167"/>
                    <a:pt x="190695" y="280424"/>
                    <a:pt x="192495" y="279481"/>
                  </a:cubicBezTo>
                  <a:cubicBezTo>
                    <a:pt x="195838" y="277595"/>
                    <a:pt x="201067" y="269880"/>
                    <a:pt x="201067" y="266537"/>
                  </a:cubicBezTo>
                  <a:cubicBezTo>
                    <a:pt x="201067" y="263193"/>
                    <a:pt x="194809" y="263193"/>
                    <a:pt x="194809" y="258907"/>
                  </a:cubicBezTo>
                  <a:cubicBezTo>
                    <a:pt x="194809" y="254621"/>
                    <a:pt x="201496" y="247420"/>
                    <a:pt x="198581" y="245020"/>
                  </a:cubicBezTo>
                  <a:cubicBezTo>
                    <a:pt x="195752" y="242619"/>
                    <a:pt x="202868" y="235504"/>
                    <a:pt x="202439" y="231647"/>
                  </a:cubicBezTo>
                  <a:cubicBezTo>
                    <a:pt x="201925" y="227789"/>
                    <a:pt x="199096" y="210644"/>
                    <a:pt x="200982" y="208758"/>
                  </a:cubicBezTo>
                  <a:cubicBezTo>
                    <a:pt x="202868" y="206786"/>
                    <a:pt x="207154" y="205415"/>
                    <a:pt x="205268" y="200185"/>
                  </a:cubicBezTo>
                  <a:cubicBezTo>
                    <a:pt x="203725" y="195985"/>
                    <a:pt x="196953" y="184498"/>
                    <a:pt x="194124" y="177468"/>
                  </a:cubicBezTo>
                  <a:cubicBezTo>
                    <a:pt x="188809" y="176696"/>
                    <a:pt x="182294" y="176868"/>
                    <a:pt x="178522" y="178239"/>
                  </a:cubicBezTo>
                  <a:cubicBezTo>
                    <a:pt x="173292" y="180126"/>
                    <a:pt x="174664" y="163409"/>
                    <a:pt x="174664" y="157237"/>
                  </a:cubicBezTo>
                  <a:cubicBezTo>
                    <a:pt x="174664" y="151065"/>
                    <a:pt x="169435" y="154322"/>
                    <a:pt x="167463" y="158694"/>
                  </a:cubicBezTo>
                  <a:cubicBezTo>
                    <a:pt x="165577" y="162981"/>
                    <a:pt x="157862" y="161094"/>
                    <a:pt x="150232" y="161094"/>
                  </a:cubicBezTo>
                  <a:cubicBezTo>
                    <a:pt x="142603" y="161094"/>
                    <a:pt x="146375" y="151579"/>
                    <a:pt x="141660" y="152008"/>
                  </a:cubicBezTo>
                  <a:cubicBezTo>
                    <a:pt x="136859" y="152522"/>
                    <a:pt x="133087" y="150550"/>
                    <a:pt x="133516" y="145750"/>
                  </a:cubicBezTo>
                  <a:cubicBezTo>
                    <a:pt x="133945" y="140949"/>
                    <a:pt x="130173" y="137177"/>
                    <a:pt x="126829" y="131862"/>
                  </a:cubicBezTo>
                  <a:cubicBezTo>
                    <a:pt x="123486" y="126633"/>
                    <a:pt x="119629" y="121318"/>
                    <a:pt x="122543" y="117975"/>
                  </a:cubicBezTo>
                  <a:cubicBezTo>
                    <a:pt x="125458" y="114632"/>
                    <a:pt x="120657" y="111803"/>
                    <a:pt x="124944" y="107431"/>
                  </a:cubicBezTo>
                  <a:cubicBezTo>
                    <a:pt x="129230" y="103145"/>
                    <a:pt x="133516" y="104602"/>
                    <a:pt x="132145" y="98859"/>
                  </a:cubicBezTo>
                  <a:cubicBezTo>
                    <a:pt x="130687" y="93115"/>
                    <a:pt x="136945" y="89771"/>
                    <a:pt x="137374" y="83513"/>
                  </a:cubicBezTo>
                  <a:cubicBezTo>
                    <a:pt x="137888" y="77342"/>
                    <a:pt x="145003" y="79227"/>
                    <a:pt x="151690" y="73998"/>
                  </a:cubicBezTo>
                  <a:cubicBezTo>
                    <a:pt x="158376" y="68769"/>
                    <a:pt x="165577" y="71598"/>
                    <a:pt x="171321" y="66883"/>
                  </a:cubicBezTo>
                  <a:cubicBezTo>
                    <a:pt x="176721" y="62340"/>
                    <a:pt x="180408" y="66283"/>
                    <a:pt x="184437" y="65940"/>
                  </a:cubicBezTo>
                  <a:cubicBezTo>
                    <a:pt x="182036" y="62597"/>
                    <a:pt x="176121" y="60968"/>
                    <a:pt x="174836" y="58224"/>
                  </a:cubicBezTo>
                  <a:cubicBezTo>
                    <a:pt x="173121" y="54882"/>
                    <a:pt x="181008" y="48623"/>
                    <a:pt x="183237" y="44766"/>
                  </a:cubicBezTo>
                  <a:cubicBezTo>
                    <a:pt x="185465" y="40823"/>
                    <a:pt x="174235" y="36365"/>
                    <a:pt x="171407" y="35164"/>
                  </a:cubicBezTo>
                  <a:cubicBezTo>
                    <a:pt x="168578" y="34050"/>
                    <a:pt x="163520" y="37393"/>
                    <a:pt x="160691" y="35765"/>
                  </a:cubicBezTo>
                  <a:cubicBezTo>
                    <a:pt x="157862" y="34050"/>
                    <a:pt x="153404" y="35164"/>
                    <a:pt x="151090" y="36879"/>
                  </a:cubicBezTo>
                  <a:cubicBezTo>
                    <a:pt x="148861" y="38594"/>
                    <a:pt x="131973" y="39708"/>
                    <a:pt x="132487" y="34650"/>
                  </a:cubicBezTo>
                  <a:cubicBezTo>
                    <a:pt x="133002" y="29593"/>
                    <a:pt x="125715" y="27878"/>
                    <a:pt x="126315" y="24535"/>
                  </a:cubicBezTo>
                  <a:cubicBezTo>
                    <a:pt x="126829" y="21191"/>
                    <a:pt x="122372" y="14933"/>
                    <a:pt x="116200" y="14419"/>
                  </a:cubicBezTo>
                  <a:cubicBezTo>
                    <a:pt x="110027" y="13905"/>
                    <a:pt x="111142" y="3703"/>
                    <a:pt x="106598" y="875"/>
                  </a:cubicBezTo>
                  <a:cubicBezTo>
                    <a:pt x="104027" y="-754"/>
                    <a:pt x="97683" y="189"/>
                    <a:pt x="92711" y="1303"/>
                  </a:cubicBezTo>
                  <a:cubicBezTo>
                    <a:pt x="98112" y="7390"/>
                    <a:pt x="99998" y="9961"/>
                    <a:pt x="96483" y="12790"/>
                  </a:cubicBezTo>
                  <a:cubicBezTo>
                    <a:pt x="91768" y="16562"/>
                    <a:pt x="96483" y="17248"/>
                    <a:pt x="87482" y="29249"/>
                  </a:cubicBezTo>
                  <a:cubicBezTo>
                    <a:pt x="78481" y="41251"/>
                    <a:pt x="63222" y="44166"/>
                    <a:pt x="55678" y="46480"/>
                  </a:cubicBezTo>
                  <a:cubicBezTo>
                    <a:pt x="48220" y="48709"/>
                    <a:pt x="45219" y="62511"/>
                    <a:pt x="41104" y="72283"/>
                  </a:cubicBezTo>
                  <a:cubicBezTo>
                    <a:pt x="36990" y="81970"/>
                    <a:pt x="33646" y="78627"/>
                    <a:pt x="29532" y="73055"/>
                  </a:cubicBezTo>
                  <a:cubicBezTo>
                    <a:pt x="25417" y="67483"/>
                    <a:pt x="22073" y="74170"/>
                    <a:pt x="17187" y="69712"/>
                  </a:cubicBezTo>
                  <a:cubicBezTo>
                    <a:pt x="12301" y="65254"/>
                    <a:pt x="14615" y="65254"/>
                    <a:pt x="17187" y="61482"/>
                  </a:cubicBezTo>
                  <a:cubicBezTo>
                    <a:pt x="18559" y="59511"/>
                    <a:pt x="17016" y="56253"/>
                    <a:pt x="14015" y="53167"/>
                  </a:cubicBezTo>
                  <a:cubicBezTo>
                    <a:pt x="8700" y="54281"/>
                    <a:pt x="3300" y="61654"/>
                    <a:pt x="642" y="67311"/>
                  </a:cubicBezTo>
                  <a:cubicBezTo>
                    <a:pt x="-2272" y="73398"/>
                    <a:pt x="5614" y="85228"/>
                    <a:pt x="6729" y="89514"/>
                  </a:cubicBezTo>
                  <a:cubicBezTo>
                    <a:pt x="7843" y="93801"/>
                    <a:pt x="2443" y="89857"/>
                    <a:pt x="1757" y="93801"/>
                  </a:cubicBezTo>
                  <a:cubicBezTo>
                    <a:pt x="1071" y="97744"/>
                    <a:pt x="13587" y="103488"/>
                    <a:pt x="19330" y="107774"/>
                  </a:cubicBezTo>
                  <a:cubicBezTo>
                    <a:pt x="25074" y="112060"/>
                    <a:pt x="30046" y="124233"/>
                    <a:pt x="35447" y="129976"/>
                  </a:cubicBezTo>
                  <a:cubicBezTo>
                    <a:pt x="40847" y="135720"/>
                    <a:pt x="41190" y="140692"/>
                    <a:pt x="46934" y="154751"/>
                  </a:cubicBezTo>
                  <a:cubicBezTo>
                    <a:pt x="52677" y="168724"/>
                    <a:pt x="64165" y="192384"/>
                    <a:pt x="72051" y="202414"/>
                  </a:cubicBezTo>
                  <a:cubicBezTo>
                    <a:pt x="79938" y="212444"/>
                    <a:pt x="83538" y="220331"/>
                    <a:pt x="81738" y="223245"/>
                  </a:cubicBezTo>
                  <a:cubicBezTo>
                    <a:pt x="79938" y="226074"/>
                    <a:pt x="82081" y="233961"/>
                    <a:pt x="87825" y="237990"/>
                  </a:cubicBezTo>
                  <a:cubicBezTo>
                    <a:pt x="93568" y="241933"/>
                    <a:pt x="98197" y="248362"/>
                    <a:pt x="113285" y="255906"/>
                  </a:cubicBezTo>
                  <a:cubicBezTo>
                    <a:pt x="128373" y="263450"/>
                    <a:pt x="155976" y="277767"/>
                    <a:pt x="159919" y="284539"/>
                  </a:cubicBezTo>
                  <a:cubicBezTo>
                    <a:pt x="163863" y="291397"/>
                    <a:pt x="176807" y="297826"/>
                    <a:pt x="179293" y="299198"/>
                  </a:cubicBezTo>
                  <a:cubicBezTo>
                    <a:pt x="179979" y="299626"/>
                    <a:pt x="180150" y="300741"/>
                    <a:pt x="180236" y="302198"/>
                  </a:cubicBezTo>
                  <a:cubicBezTo>
                    <a:pt x="181694" y="300998"/>
                    <a:pt x="182979" y="300055"/>
                    <a:pt x="183751" y="299626"/>
                  </a:cubicBezTo>
                  <a:cubicBezTo>
                    <a:pt x="188723" y="297140"/>
                    <a:pt x="189237" y="288997"/>
                    <a:pt x="190609" y="28659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6" name="Freeform 215">
              <a:extLst>
                <a:ext uri="{FF2B5EF4-FFF2-40B4-BE49-F238E27FC236}">
                  <a16:creationId xmlns:a16="http://schemas.microsoft.com/office/drawing/2014/main" id="{9D5CD8E9-A40E-A39A-2F1D-98A8F383B994}"/>
                </a:ext>
              </a:extLst>
            </p:cNvPr>
            <p:cNvSpPr/>
            <p:nvPr/>
          </p:nvSpPr>
          <p:spPr>
            <a:xfrm>
              <a:off x="4724419" y="4181408"/>
              <a:ext cx="222522" cy="187055"/>
            </a:xfrm>
            <a:custGeom>
              <a:avLst/>
              <a:gdLst>
                <a:gd name="connsiteX0" fmla="*/ 20554 w 222522"/>
                <a:gd name="connsiteY0" fmla="*/ 11916 h 187055"/>
                <a:gd name="connsiteX1" fmla="*/ 6324 w 222522"/>
                <a:gd name="connsiteY1" fmla="*/ 30175 h 187055"/>
                <a:gd name="connsiteX2" fmla="*/ 3924 w 222522"/>
                <a:gd name="connsiteY2" fmla="*/ 42177 h 187055"/>
                <a:gd name="connsiteX3" fmla="*/ 1523 w 222522"/>
                <a:gd name="connsiteY3" fmla="*/ 49635 h 187055"/>
                <a:gd name="connsiteX4" fmla="*/ 9153 w 222522"/>
                <a:gd name="connsiteY4" fmla="*/ 53235 h 187055"/>
                <a:gd name="connsiteX5" fmla="*/ 16268 w 222522"/>
                <a:gd name="connsiteY5" fmla="*/ 63865 h 187055"/>
                <a:gd name="connsiteX6" fmla="*/ 26812 w 222522"/>
                <a:gd name="connsiteY6" fmla="*/ 85211 h 187055"/>
                <a:gd name="connsiteX7" fmla="*/ 54416 w 222522"/>
                <a:gd name="connsiteY7" fmla="*/ 87611 h 187055"/>
                <a:gd name="connsiteX8" fmla="*/ 77047 w 222522"/>
                <a:gd name="connsiteY8" fmla="*/ 97470 h 187055"/>
                <a:gd name="connsiteX9" fmla="*/ 95992 w 222522"/>
                <a:gd name="connsiteY9" fmla="*/ 102441 h 187055"/>
                <a:gd name="connsiteX10" fmla="*/ 92135 w 222522"/>
                <a:gd name="connsiteY10" fmla="*/ 132017 h 187055"/>
                <a:gd name="connsiteX11" fmla="*/ 98478 w 222522"/>
                <a:gd name="connsiteY11" fmla="*/ 144447 h 187055"/>
                <a:gd name="connsiteX12" fmla="*/ 97792 w 222522"/>
                <a:gd name="connsiteY12" fmla="*/ 156534 h 187055"/>
                <a:gd name="connsiteX13" fmla="*/ 100707 w 222522"/>
                <a:gd name="connsiteY13" fmla="*/ 164763 h 187055"/>
                <a:gd name="connsiteX14" fmla="*/ 98392 w 222522"/>
                <a:gd name="connsiteY14" fmla="*/ 166135 h 187055"/>
                <a:gd name="connsiteX15" fmla="*/ 110737 w 222522"/>
                <a:gd name="connsiteY15" fmla="*/ 182423 h 187055"/>
                <a:gd name="connsiteX16" fmla="*/ 120424 w 222522"/>
                <a:gd name="connsiteY16" fmla="*/ 186281 h 187055"/>
                <a:gd name="connsiteX17" fmla="*/ 129168 w 222522"/>
                <a:gd name="connsiteY17" fmla="*/ 184823 h 187055"/>
                <a:gd name="connsiteX18" fmla="*/ 140312 w 222522"/>
                <a:gd name="connsiteY18" fmla="*/ 178994 h 187055"/>
                <a:gd name="connsiteX19" fmla="*/ 151028 w 222522"/>
                <a:gd name="connsiteY19" fmla="*/ 173679 h 187055"/>
                <a:gd name="connsiteX20" fmla="*/ 160286 w 222522"/>
                <a:gd name="connsiteY20" fmla="*/ 164935 h 187055"/>
                <a:gd name="connsiteX21" fmla="*/ 162258 w 222522"/>
                <a:gd name="connsiteY21" fmla="*/ 158163 h 187055"/>
                <a:gd name="connsiteX22" fmla="*/ 154028 w 222522"/>
                <a:gd name="connsiteY22" fmla="*/ 156191 h 187055"/>
                <a:gd name="connsiteX23" fmla="*/ 149656 w 222522"/>
                <a:gd name="connsiteY23" fmla="*/ 145990 h 187055"/>
                <a:gd name="connsiteX24" fmla="*/ 143312 w 222522"/>
                <a:gd name="connsiteY24" fmla="*/ 133817 h 187055"/>
                <a:gd name="connsiteX25" fmla="*/ 154028 w 222522"/>
                <a:gd name="connsiteY25" fmla="*/ 131845 h 187055"/>
                <a:gd name="connsiteX26" fmla="*/ 168087 w 222522"/>
                <a:gd name="connsiteY26" fmla="*/ 136731 h 187055"/>
                <a:gd name="connsiteX27" fmla="*/ 174431 w 222522"/>
                <a:gd name="connsiteY27" fmla="*/ 137246 h 187055"/>
                <a:gd name="connsiteX28" fmla="*/ 185575 w 222522"/>
                <a:gd name="connsiteY28" fmla="*/ 130988 h 187055"/>
                <a:gd name="connsiteX29" fmla="*/ 205463 w 222522"/>
                <a:gd name="connsiteY29" fmla="*/ 123187 h 187055"/>
                <a:gd name="connsiteX30" fmla="*/ 209835 w 222522"/>
                <a:gd name="connsiteY30" fmla="*/ 117358 h 187055"/>
                <a:gd name="connsiteX31" fmla="*/ 199205 w 222522"/>
                <a:gd name="connsiteY31" fmla="*/ 104327 h 187055"/>
                <a:gd name="connsiteX32" fmla="*/ 200920 w 222522"/>
                <a:gd name="connsiteY32" fmla="*/ 95584 h 187055"/>
                <a:gd name="connsiteX33" fmla="*/ 208463 w 222522"/>
                <a:gd name="connsiteY33" fmla="*/ 88040 h 187055"/>
                <a:gd name="connsiteX34" fmla="*/ 210778 w 222522"/>
                <a:gd name="connsiteY34" fmla="*/ 79296 h 187055"/>
                <a:gd name="connsiteX35" fmla="*/ 216607 w 222522"/>
                <a:gd name="connsiteY35" fmla="*/ 68237 h 187055"/>
                <a:gd name="connsiteX36" fmla="*/ 222522 w 222522"/>
                <a:gd name="connsiteY36" fmla="*/ 60436 h 187055"/>
                <a:gd name="connsiteX37" fmla="*/ 199034 w 222522"/>
                <a:gd name="connsiteY37" fmla="*/ 58036 h 187055"/>
                <a:gd name="connsiteX38" fmla="*/ 203320 w 222522"/>
                <a:gd name="connsiteY38" fmla="*/ 44748 h 187055"/>
                <a:gd name="connsiteX39" fmla="*/ 179317 w 222522"/>
                <a:gd name="connsiteY39" fmla="*/ 35833 h 187055"/>
                <a:gd name="connsiteX40" fmla="*/ 181460 w 222522"/>
                <a:gd name="connsiteY40" fmla="*/ 26832 h 187055"/>
                <a:gd name="connsiteX41" fmla="*/ 167830 w 222522"/>
                <a:gd name="connsiteY41" fmla="*/ 22889 h 187055"/>
                <a:gd name="connsiteX42" fmla="*/ 136626 w 222522"/>
                <a:gd name="connsiteY42" fmla="*/ 33947 h 187055"/>
                <a:gd name="connsiteX43" fmla="*/ 106108 w 222522"/>
                <a:gd name="connsiteY43" fmla="*/ 25032 h 187055"/>
                <a:gd name="connsiteX44" fmla="*/ 84934 w 222522"/>
                <a:gd name="connsiteY44" fmla="*/ 21431 h 187055"/>
                <a:gd name="connsiteX45" fmla="*/ 72418 w 222522"/>
                <a:gd name="connsiteY45" fmla="*/ 8915 h 187055"/>
                <a:gd name="connsiteX46" fmla="*/ 58788 w 222522"/>
                <a:gd name="connsiteY46" fmla="*/ 0 h 187055"/>
                <a:gd name="connsiteX47" fmla="*/ 54158 w 222522"/>
                <a:gd name="connsiteY47" fmla="*/ 10373 h 187055"/>
                <a:gd name="connsiteX48" fmla="*/ 32299 w 222522"/>
                <a:gd name="connsiteY48" fmla="*/ 22889 h 187055"/>
                <a:gd name="connsiteX49" fmla="*/ 37699 w 222522"/>
                <a:gd name="connsiteY49" fmla="*/ 46549 h 187055"/>
                <a:gd name="connsiteX50" fmla="*/ 20468 w 222522"/>
                <a:gd name="connsiteY50" fmla="*/ 40805 h 187055"/>
                <a:gd name="connsiteX51" fmla="*/ 27669 w 222522"/>
                <a:gd name="connsiteY51" fmla="*/ 19631 h 187055"/>
                <a:gd name="connsiteX52" fmla="*/ 25526 w 222522"/>
                <a:gd name="connsiteY52" fmla="*/ 8401 h 187055"/>
                <a:gd name="connsiteX53" fmla="*/ 20554 w 222522"/>
                <a:gd name="connsiteY53" fmla="*/ 11916 h 18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2522" h="187055">
                  <a:moveTo>
                    <a:pt x="20554" y="11916"/>
                  </a:moveTo>
                  <a:cubicBezTo>
                    <a:pt x="15839" y="18259"/>
                    <a:pt x="6495" y="23746"/>
                    <a:pt x="6324" y="30175"/>
                  </a:cubicBezTo>
                  <a:cubicBezTo>
                    <a:pt x="6152" y="36605"/>
                    <a:pt x="6324" y="39091"/>
                    <a:pt x="3924" y="42177"/>
                  </a:cubicBezTo>
                  <a:cubicBezTo>
                    <a:pt x="1523" y="45263"/>
                    <a:pt x="-2077" y="49892"/>
                    <a:pt x="1523" y="49635"/>
                  </a:cubicBezTo>
                  <a:cubicBezTo>
                    <a:pt x="5124" y="49292"/>
                    <a:pt x="9153" y="49292"/>
                    <a:pt x="9153" y="53235"/>
                  </a:cubicBezTo>
                  <a:cubicBezTo>
                    <a:pt x="9153" y="57093"/>
                    <a:pt x="16868" y="57950"/>
                    <a:pt x="16268" y="63865"/>
                  </a:cubicBezTo>
                  <a:cubicBezTo>
                    <a:pt x="15668" y="69866"/>
                    <a:pt x="12839" y="85554"/>
                    <a:pt x="26812" y="85211"/>
                  </a:cubicBezTo>
                  <a:cubicBezTo>
                    <a:pt x="40700" y="84868"/>
                    <a:pt x="48672" y="80239"/>
                    <a:pt x="54416" y="87611"/>
                  </a:cubicBezTo>
                  <a:cubicBezTo>
                    <a:pt x="60245" y="95069"/>
                    <a:pt x="67960" y="98584"/>
                    <a:pt x="77047" y="97470"/>
                  </a:cubicBezTo>
                  <a:cubicBezTo>
                    <a:pt x="86134" y="96355"/>
                    <a:pt x="100793" y="94555"/>
                    <a:pt x="95992" y="102441"/>
                  </a:cubicBezTo>
                  <a:cubicBezTo>
                    <a:pt x="91192" y="110328"/>
                    <a:pt x="87934" y="127302"/>
                    <a:pt x="92135" y="132017"/>
                  </a:cubicBezTo>
                  <a:cubicBezTo>
                    <a:pt x="96335" y="136731"/>
                    <a:pt x="101822" y="140589"/>
                    <a:pt x="98478" y="144447"/>
                  </a:cubicBezTo>
                  <a:cubicBezTo>
                    <a:pt x="95049" y="148304"/>
                    <a:pt x="93420" y="153191"/>
                    <a:pt x="97792" y="156534"/>
                  </a:cubicBezTo>
                  <a:cubicBezTo>
                    <a:pt x="102164" y="159963"/>
                    <a:pt x="100879" y="163992"/>
                    <a:pt x="100707" y="164763"/>
                  </a:cubicBezTo>
                  <a:cubicBezTo>
                    <a:pt x="100707" y="164935"/>
                    <a:pt x="99764" y="165449"/>
                    <a:pt x="98392" y="166135"/>
                  </a:cubicBezTo>
                  <a:cubicBezTo>
                    <a:pt x="104822" y="172564"/>
                    <a:pt x="107136" y="179508"/>
                    <a:pt x="110737" y="182423"/>
                  </a:cubicBezTo>
                  <a:cubicBezTo>
                    <a:pt x="115623" y="186281"/>
                    <a:pt x="117081" y="188252"/>
                    <a:pt x="120424" y="186281"/>
                  </a:cubicBezTo>
                  <a:cubicBezTo>
                    <a:pt x="123853" y="184309"/>
                    <a:pt x="126253" y="182937"/>
                    <a:pt x="129168" y="184823"/>
                  </a:cubicBezTo>
                  <a:cubicBezTo>
                    <a:pt x="132082" y="186795"/>
                    <a:pt x="135940" y="182852"/>
                    <a:pt x="140312" y="178994"/>
                  </a:cubicBezTo>
                  <a:cubicBezTo>
                    <a:pt x="144684" y="175136"/>
                    <a:pt x="149570" y="178480"/>
                    <a:pt x="151028" y="173679"/>
                  </a:cubicBezTo>
                  <a:cubicBezTo>
                    <a:pt x="152485" y="168793"/>
                    <a:pt x="154885" y="165964"/>
                    <a:pt x="160286" y="164935"/>
                  </a:cubicBezTo>
                  <a:cubicBezTo>
                    <a:pt x="165601" y="163992"/>
                    <a:pt x="165601" y="158163"/>
                    <a:pt x="162258" y="158163"/>
                  </a:cubicBezTo>
                  <a:cubicBezTo>
                    <a:pt x="158829" y="158163"/>
                    <a:pt x="154028" y="162535"/>
                    <a:pt x="154028" y="156191"/>
                  </a:cubicBezTo>
                  <a:cubicBezTo>
                    <a:pt x="154028" y="149933"/>
                    <a:pt x="149656" y="151305"/>
                    <a:pt x="149656" y="145990"/>
                  </a:cubicBezTo>
                  <a:cubicBezTo>
                    <a:pt x="149656" y="140675"/>
                    <a:pt x="149142" y="137246"/>
                    <a:pt x="143312" y="133817"/>
                  </a:cubicBezTo>
                  <a:cubicBezTo>
                    <a:pt x="137483" y="130388"/>
                    <a:pt x="151113" y="128930"/>
                    <a:pt x="154028" y="131845"/>
                  </a:cubicBezTo>
                  <a:cubicBezTo>
                    <a:pt x="156943" y="134760"/>
                    <a:pt x="167144" y="132359"/>
                    <a:pt x="168087" y="136731"/>
                  </a:cubicBezTo>
                  <a:cubicBezTo>
                    <a:pt x="169030" y="141104"/>
                    <a:pt x="174431" y="142561"/>
                    <a:pt x="174431" y="137246"/>
                  </a:cubicBezTo>
                  <a:cubicBezTo>
                    <a:pt x="174431" y="131931"/>
                    <a:pt x="180774" y="129959"/>
                    <a:pt x="185575" y="130988"/>
                  </a:cubicBezTo>
                  <a:cubicBezTo>
                    <a:pt x="190461" y="131931"/>
                    <a:pt x="201091" y="124644"/>
                    <a:pt x="205463" y="123187"/>
                  </a:cubicBezTo>
                  <a:cubicBezTo>
                    <a:pt x="207778" y="122415"/>
                    <a:pt x="208549" y="119672"/>
                    <a:pt x="209835" y="117358"/>
                  </a:cubicBezTo>
                  <a:cubicBezTo>
                    <a:pt x="206663" y="112986"/>
                    <a:pt x="201520" y="106299"/>
                    <a:pt x="199205" y="104327"/>
                  </a:cubicBezTo>
                  <a:cubicBezTo>
                    <a:pt x="195690" y="101413"/>
                    <a:pt x="201520" y="99698"/>
                    <a:pt x="200920" y="95584"/>
                  </a:cubicBezTo>
                  <a:cubicBezTo>
                    <a:pt x="200319" y="91555"/>
                    <a:pt x="200920" y="88640"/>
                    <a:pt x="208463" y="88040"/>
                  </a:cubicBezTo>
                  <a:cubicBezTo>
                    <a:pt x="216007" y="87440"/>
                    <a:pt x="214893" y="81610"/>
                    <a:pt x="210778" y="79296"/>
                  </a:cubicBezTo>
                  <a:cubicBezTo>
                    <a:pt x="206749" y="76981"/>
                    <a:pt x="212493" y="70552"/>
                    <a:pt x="216607" y="68237"/>
                  </a:cubicBezTo>
                  <a:cubicBezTo>
                    <a:pt x="218236" y="67294"/>
                    <a:pt x="220465" y="64380"/>
                    <a:pt x="222522" y="60436"/>
                  </a:cubicBezTo>
                  <a:cubicBezTo>
                    <a:pt x="214807" y="57522"/>
                    <a:pt x="203748" y="57779"/>
                    <a:pt x="199034" y="58036"/>
                  </a:cubicBezTo>
                  <a:cubicBezTo>
                    <a:pt x="192947" y="58379"/>
                    <a:pt x="202977" y="51178"/>
                    <a:pt x="203320" y="44748"/>
                  </a:cubicBezTo>
                  <a:cubicBezTo>
                    <a:pt x="203663" y="38319"/>
                    <a:pt x="186089" y="37205"/>
                    <a:pt x="179317" y="35833"/>
                  </a:cubicBezTo>
                  <a:cubicBezTo>
                    <a:pt x="172545" y="34376"/>
                    <a:pt x="174259" y="27261"/>
                    <a:pt x="181460" y="26832"/>
                  </a:cubicBezTo>
                  <a:cubicBezTo>
                    <a:pt x="188661" y="26489"/>
                    <a:pt x="177517" y="21431"/>
                    <a:pt x="167830" y="22889"/>
                  </a:cubicBezTo>
                  <a:cubicBezTo>
                    <a:pt x="158143" y="24346"/>
                    <a:pt x="144512" y="29661"/>
                    <a:pt x="136626" y="33947"/>
                  </a:cubicBezTo>
                  <a:cubicBezTo>
                    <a:pt x="128739" y="38234"/>
                    <a:pt x="115109" y="21431"/>
                    <a:pt x="106108" y="25032"/>
                  </a:cubicBezTo>
                  <a:cubicBezTo>
                    <a:pt x="97192" y="28632"/>
                    <a:pt x="84591" y="28632"/>
                    <a:pt x="84934" y="21431"/>
                  </a:cubicBezTo>
                  <a:cubicBezTo>
                    <a:pt x="85277" y="14230"/>
                    <a:pt x="81333" y="8144"/>
                    <a:pt x="72418" y="8915"/>
                  </a:cubicBezTo>
                  <a:cubicBezTo>
                    <a:pt x="63417" y="9601"/>
                    <a:pt x="65646" y="0"/>
                    <a:pt x="58788" y="0"/>
                  </a:cubicBezTo>
                  <a:cubicBezTo>
                    <a:pt x="52015" y="0"/>
                    <a:pt x="58788" y="8230"/>
                    <a:pt x="54158" y="10373"/>
                  </a:cubicBezTo>
                  <a:cubicBezTo>
                    <a:pt x="49529" y="12516"/>
                    <a:pt x="33327" y="16459"/>
                    <a:pt x="32299" y="22889"/>
                  </a:cubicBezTo>
                  <a:cubicBezTo>
                    <a:pt x="31270" y="29318"/>
                    <a:pt x="40871" y="40120"/>
                    <a:pt x="37699" y="46549"/>
                  </a:cubicBezTo>
                  <a:cubicBezTo>
                    <a:pt x="34442" y="52978"/>
                    <a:pt x="23726" y="47663"/>
                    <a:pt x="20468" y="40805"/>
                  </a:cubicBezTo>
                  <a:cubicBezTo>
                    <a:pt x="17211" y="34033"/>
                    <a:pt x="29812" y="23574"/>
                    <a:pt x="27669" y="19631"/>
                  </a:cubicBezTo>
                  <a:cubicBezTo>
                    <a:pt x="26212" y="16888"/>
                    <a:pt x="24240" y="11830"/>
                    <a:pt x="25526" y="8401"/>
                  </a:cubicBezTo>
                  <a:cubicBezTo>
                    <a:pt x="23383" y="9344"/>
                    <a:pt x="21669" y="10373"/>
                    <a:pt x="20554" y="11916"/>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7" name="Freeform 216">
              <a:extLst>
                <a:ext uri="{FF2B5EF4-FFF2-40B4-BE49-F238E27FC236}">
                  <a16:creationId xmlns:a16="http://schemas.microsoft.com/office/drawing/2014/main" id="{6CD45485-E84B-35C0-2ADB-3789C81A25FF}"/>
                </a:ext>
              </a:extLst>
            </p:cNvPr>
            <p:cNvSpPr/>
            <p:nvPr/>
          </p:nvSpPr>
          <p:spPr>
            <a:xfrm>
              <a:off x="4975862" y="4279133"/>
              <a:ext cx="66920" cy="71240"/>
            </a:xfrm>
            <a:custGeom>
              <a:avLst/>
              <a:gdLst>
                <a:gd name="connsiteX0" fmla="*/ 14371 w 66920"/>
                <a:gd name="connsiteY0" fmla="*/ 13717 h 71240"/>
                <a:gd name="connsiteX1" fmla="*/ 6827 w 66920"/>
                <a:gd name="connsiteY1" fmla="*/ 21261 h 71240"/>
                <a:gd name="connsiteX2" fmla="*/ 398 w 66920"/>
                <a:gd name="connsiteY2" fmla="*/ 35234 h 71240"/>
                <a:gd name="connsiteX3" fmla="*/ 13771 w 66920"/>
                <a:gd name="connsiteY3" fmla="*/ 52036 h 71240"/>
                <a:gd name="connsiteX4" fmla="*/ 23372 w 66920"/>
                <a:gd name="connsiteY4" fmla="*/ 70210 h 71240"/>
                <a:gd name="connsiteX5" fmla="*/ 31516 w 66920"/>
                <a:gd name="connsiteY5" fmla="*/ 70725 h 71240"/>
                <a:gd name="connsiteX6" fmla="*/ 38288 w 66920"/>
                <a:gd name="connsiteY6" fmla="*/ 60523 h 71240"/>
                <a:gd name="connsiteX7" fmla="*/ 56205 w 66920"/>
                <a:gd name="connsiteY7" fmla="*/ 61038 h 71240"/>
                <a:gd name="connsiteX8" fmla="*/ 57748 w 66920"/>
                <a:gd name="connsiteY8" fmla="*/ 63095 h 71240"/>
                <a:gd name="connsiteX9" fmla="*/ 62549 w 66920"/>
                <a:gd name="connsiteY9" fmla="*/ 55551 h 71240"/>
                <a:gd name="connsiteX10" fmla="*/ 60834 w 66920"/>
                <a:gd name="connsiteY10" fmla="*/ 34034 h 71240"/>
                <a:gd name="connsiteX11" fmla="*/ 63749 w 66920"/>
                <a:gd name="connsiteY11" fmla="*/ 14918 h 71240"/>
                <a:gd name="connsiteX12" fmla="*/ 66921 w 66920"/>
                <a:gd name="connsiteY12" fmla="*/ 6602 h 71240"/>
                <a:gd name="connsiteX13" fmla="*/ 50719 w 66920"/>
                <a:gd name="connsiteY13" fmla="*/ 2916 h 71240"/>
                <a:gd name="connsiteX14" fmla="*/ 29887 w 66920"/>
                <a:gd name="connsiteY14" fmla="*/ 3259 h 71240"/>
                <a:gd name="connsiteX15" fmla="*/ 17714 w 66920"/>
                <a:gd name="connsiteY15" fmla="*/ 2916 h 71240"/>
                <a:gd name="connsiteX16" fmla="*/ 16086 w 66920"/>
                <a:gd name="connsiteY16" fmla="*/ 3345 h 71240"/>
                <a:gd name="connsiteX17" fmla="*/ 14371 w 66920"/>
                <a:gd name="connsiteY17" fmla="*/ 13717 h 7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920" h="71240">
                  <a:moveTo>
                    <a:pt x="14371" y="13717"/>
                  </a:moveTo>
                  <a:cubicBezTo>
                    <a:pt x="16686" y="18346"/>
                    <a:pt x="11457" y="20661"/>
                    <a:pt x="6827" y="21261"/>
                  </a:cubicBezTo>
                  <a:cubicBezTo>
                    <a:pt x="2198" y="21861"/>
                    <a:pt x="3313" y="32320"/>
                    <a:pt x="398" y="35234"/>
                  </a:cubicBezTo>
                  <a:cubicBezTo>
                    <a:pt x="-2517" y="38149"/>
                    <a:pt x="11457" y="45693"/>
                    <a:pt x="13771" y="52036"/>
                  </a:cubicBezTo>
                  <a:cubicBezTo>
                    <a:pt x="15143" y="55808"/>
                    <a:pt x="19772" y="64124"/>
                    <a:pt x="23372" y="70210"/>
                  </a:cubicBezTo>
                  <a:cubicBezTo>
                    <a:pt x="26630" y="71067"/>
                    <a:pt x="29630" y="71753"/>
                    <a:pt x="31516" y="70725"/>
                  </a:cubicBezTo>
                  <a:cubicBezTo>
                    <a:pt x="35888" y="68324"/>
                    <a:pt x="32031" y="60009"/>
                    <a:pt x="38288" y="60523"/>
                  </a:cubicBezTo>
                  <a:cubicBezTo>
                    <a:pt x="44632" y="61038"/>
                    <a:pt x="53804" y="57094"/>
                    <a:pt x="56205" y="61038"/>
                  </a:cubicBezTo>
                  <a:cubicBezTo>
                    <a:pt x="56634" y="61723"/>
                    <a:pt x="57234" y="62409"/>
                    <a:pt x="57748" y="63095"/>
                  </a:cubicBezTo>
                  <a:cubicBezTo>
                    <a:pt x="59805" y="60009"/>
                    <a:pt x="61948" y="56666"/>
                    <a:pt x="62549" y="55551"/>
                  </a:cubicBezTo>
                  <a:cubicBezTo>
                    <a:pt x="63749" y="53237"/>
                    <a:pt x="63749" y="41064"/>
                    <a:pt x="60834" y="34034"/>
                  </a:cubicBezTo>
                  <a:cubicBezTo>
                    <a:pt x="57919" y="27090"/>
                    <a:pt x="60234" y="17746"/>
                    <a:pt x="63749" y="14918"/>
                  </a:cubicBezTo>
                  <a:cubicBezTo>
                    <a:pt x="64520" y="14317"/>
                    <a:pt x="65635" y="11146"/>
                    <a:pt x="66921" y="6602"/>
                  </a:cubicBezTo>
                  <a:cubicBezTo>
                    <a:pt x="61177" y="4373"/>
                    <a:pt x="55605" y="2316"/>
                    <a:pt x="50719" y="2916"/>
                  </a:cubicBezTo>
                  <a:cubicBezTo>
                    <a:pt x="42146" y="3945"/>
                    <a:pt x="33145" y="7888"/>
                    <a:pt x="29887" y="3259"/>
                  </a:cubicBezTo>
                  <a:cubicBezTo>
                    <a:pt x="26630" y="-1370"/>
                    <a:pt x="22001" y="-685"/>
                    <a:pt x="17714" y="2916"/>
                  </a:cubicBezTo>
                  <a:cubicBezTo>
                    <a:pt x="17200" y="3259"/>
                    <a:pt x="16686" y="3430"/>
                    <a:pt x="16086" y="3345"/>
                  </a:cubicBezTo>
                  <a:cubicBezTo>
                    <a:pt x="14714" y="7545"/>
                    <a:pt x="13171" y="11317"/>
                    <a:pt x="14371" y="1371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8" name="Freeform 217">
              <a:extLst>
                <a:ext uri="{FF2B5EF4-FFF2-40B4-BE49-F238E27FC236}">
                  <a16:creationId xmlns:a16="http://schemas.microsoft.com/office/drawing/2014/main" id="{A76CC847-0971-3608-824B-5372FC7483E0}"/>
                </a:ext>
              </a:extLst>
            </p:cNvPr>
            <p:cNvSpPr/>
            <p:nvPr/>
          </p:nvSpPr>
          <p:spPr>
            <a:xfrm>
              <a:off x="4922318" y="4242101"/>
              <a:ext cx="77001" cy="116732"/>
            </a:xfrm>
            <a:custGeom>
              <a:avLst/>
              <a:gdLst>
                <a:gd name="connsiteX0" fmla="*/ 18537 w 77001"/>
                <a:gd name="connsiteY0" fmla="*/ 7715 h 116732"/>
                <a:gd name="connsiteX1" fmla="*/ 12707 w 77001"/>
                <a:gd name="connsiteY1" fmla="*/ 18774 h 116732"/>
                <a:gd name="connsiteX2" fmla="*/ 10393 w 77001"/>
                <a:gd name="connsiteY2" fmla="*/ 27518 h 116732"/>
                <a:gd name="connsiteX3" fmla="*/ 2849 w 77001"/>
                <a:gd name="connsiteY3" fmla="*/ 35061 h 116732"/>
                <a:gd name="connsiteX4" fmla="*/ 1135 w 77001"/>
                <a:gd name="connsiteY4" fmla="*/ 43805 h 116732"/>
                <a:gd name="connsiteX5" fmla="*/ 11764 w 77001"/>
                <a:gd name="connsiteY5" fmla="*/ 56836 h 116732"/>
                <a:gd name="connsiteX6" fmla="*/ 17594 w 77001"/>
                <a:gd name="connsiteY6" fmla="*/ 53407 h 116732"/>
                <a:gd name="connsiteX7" fmla="*/ 24366 w 77001"/>
                <a:gd name="connsiteY7" fmla="*/ 66951 h 116732"/>
                <a:gd name="connsiteX8" fmla="*/ 25823 w 77001"/>
                <a:gd name="connsiteY8" fmla="*/ 80496 h 116732"/>
                <a:gd name="connsiteX9" fmla="*/ 29252 w 77001"/>
                <a:gd name="connsiteY9" fmla="*/ 109128 h 116732"/>
                <a:gd name="connsiteX10" fmla="*/ 46740 w 77001"/>
                <a:gd name="connsiteY10" fmla="*/ 114957 h 116732"/>
                <a:gd name="connsiteX11" fmla="*/ 57456 w 77001"/>
                <a:gd name="connsiteY11" fmla="*/ 111100 h 116732"/>
                <a:gd name="connsiteX12" fmla="*/ 65685 w 77001"/>
                <a:gd name="connsiteY12" fmla="*/ 107242 h 116732"/>
                <a:gd name="connsiteX13" fmla="*/ 77001 w 77001"/>
                <a:gd name="connsiteY13" fmla="*/ 107242 h 116732"/>
                <a:gd name="connsiteX14" fmla="*/ 67400 w 77001"/>
                <a:gd name="connsiteY14" fmla="*/ 89068 h 116732"/>
                <a:gd name="connsiteX15" fmla="*/ 54027 w 77001"/>
                <a:gd name="connsiteY15" fmla="*/ 72266 h 116732"/>
                <a:gd name="connsiteX16" fmla="*/ 60456 w 77001"/>
                <a:gd name="connsiteY16" fmla="*/ 58293 h 116732"/>
                <a:gd name="connsiteX17" fmla="*/ 68000 w 77001"/>
                <a:gd name="connsiteY17" fmla="*/ 50749 h 116732"/>
                <a:gd name="connsiteX18" fmla="*/ 69800 w 77001"/>
                <a:gd name="connsiteY18" fmla="*/ 40376 h 116732"/>
                <a:gd name="connsiteX19" fmla="*/ 54884 w 77001"/>
                <a:gd name="connsiteY19" fmla="*/ 27003 h 116732"/>
                <a:gd name="connsiteX20" fmla="*/ 46654 w 77001"/>
                <a:gd name="connsiteY20" fmla="*/ 17316 h 116732"/>
                <a:gd name="connsiteX21" fmla="*/ 30538 w 77001"/>
                <a:gd name="connsiteY21" fmla="*/ 3686 h 116732"/>
                <a:gd name="connsiteX22" fmla="*/ 24623 w 77001"/>
                <a:gd name="connsiteY22" fmla="*/ 0 h 116732"/>
                <a:gd name="connsiteX23" fmla="*/ 18537 w 77001"/>
                <a:gd name="connsiteY23" fmla="*/ 7715 h 11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001" h="116732">
                  <a:moveTo>
                    <a:pt x="18537" y="7715"/>
                  </a:moveTo>
                  <a:cubicBezTo>
                    <a:pt x="14508" y="10030"/>
                    <a:pt x="8678" y="16459"/>
                    <a:pt x="12707" y="18774"/>
                  </a:cubicBezTo>
                  <a:cubicBezTo>
                    <a:pt x="16737" y="21088"/>
                    <a:pt x="17937" y="26918"/>
                    <a:pt x="10393" y="27518"/>
                  </a:cubicBezTo>
                  <a:cubicBezTo>
                    <a:pt x="2849" y="28118"/>
                    <a:pt x="2249" y="31032"/>
                    <a:pt x="2849" y="35061"/>
                  </a:cubicBezTo>
                  <a:cubicBezTo>
                    <a:pt x="3449" y="39091"/>
                    <a:pt x="-2380" y="40891"/>
                    <a:pt x="1135" y="43805"/>
                  </a:cubicBezTo>
                  <a:cubicBezTo>
                    <a:pt x="3449" y="45691"/>
                    <a:pt x="8507" y="52464"/>
                    <a:pt x="11764" y="56836"/>
                  </a:cubicBezTo>
                  <a:cubicBezTo>
                    <a:pt x="12879" y="54693"/>
                    <a:pt x="14336" y="52978"/>
                    <a:pt x="17594" y="53407"/>
                  </a:cubicBezTo>
                  <a:cubicBezTo>
                    <a:pt x="24366" y="54350"/>
                    <a:pt x="19051" y="64551"/>
                    <a:pt x="24366" y="66951"/>
                  </a:cubicBezTo>
                  <a:cubicBezTo>
                    <a:pt x="29681" y="69351"/>
                    <a:pt x="29681" y="77667"/>
                    <a:pt x="25823" y="80496"/>
                  </a:cubicBezTo>
                  <a:cubicBezTo>
                    <a:pt x="21966" y="83410"/>
                    <a:pt x="20508" y="99441"/>
                    <a:pt x="29252" y="109128"/>
                  </a:cubicBezTo>
                  <a:cubicBezTo>
                    <a:pt x="37996" y="118815"/>
                    <a:pt x="44769" y="117358"/>
                    <a:pt x="46740" y="114957"/>
                  </a:cubicBezTo>
                  <a:cubicBezTo>
                    <a:pt x="48712" y="112557"/>
                    <a:pt x="55484" y="114957"/>
                    <a:pt x="57456" y="111100"/>
                  </a:cubicBezTo>
                  <a:cubicBezTo>
                    <a:pt x="59427" y="107242"/>
                    <a:pt x="61828" y="111614"/>
                    <a:pt x="65685" y="107242"/>
                  </a:cubicBezTo>
                  <a:cubicBezTo>
                    <a:pt x="67914" y="104756"/>
                    <a:pt x="72629" y="106042"/>
                    <a:pt x="77001" y="107242"/>
                  </a:cubicBezTo>
                  <a:cubicBezTo>
                    <a:pt x="73486" y="101155"/>
                    <a:pt x="68771" y="92840"/>
                    <a:pt x="67400" y="89068"/>
                  </a:cubicBezTo>
                  <a:cubicBezTo>
                    <a:pt x="65085" y="82725"/>
                    <a:pt x="51112" y="75181"/>
                    <a:pt x="54027" y="72266"/>
                  </a:cubicBezTo>
                  <a:cubicBezTo>
                    <a:pt x="56942" y="69351"/>
                    <a:pt x="55741" y="58893"/>
                    <a:pt x="60456" y="58293"/>
                  </a:cubicBezTo>
                  <a:cubicBezTo>
                    <a:pt x="65085" y="57693"/>
                    <a:pt x="70315" y="55378"/>
                    <a:pt x="68000" y="50749"/>
                  </a:cubicBezTo>
                  <a:cubicBezTo>
                    <a:pt x="66800" y="48349"/>
                    <a:pt x="68343" y="44577"/>
                    <a:pt x="69800" y="40376"/>
                  </a:cubicBezTo>
                  <a:cubicBezTo>
                    <a:pt x="65342" y="39948"/>
                    <a:pt x="58742" y="27003"/>
                    <a:pt x="54884" y="27003"/>
                  </a:cubicBezTo>
                  <a:cubicBezTo>
                    <a:pt x="50598" y="27003"/>
                    <a:pt x="45540" y="23403"/>
                    <a:pt x="46654" y="17316"/>
                  </a:cubicBezTo>
                  <a:cubicBezTo>
                    <a:pt x="47769" y="11230"/>
                    <a:pt x="36625" y="10544"/>
                    <a:pt x="30538" y="3686"/>
                  </a:cubicBezTo>
                  <a:cubicBezTo>
                    <a:pt x="29081" y="2057"/>
                    <a:pt x="27023" y="857"/>
                    <a:pt x="24623" y="0"/>
                  </a:cubicBezTo>
                  <a:cubicBezTo>
                    <a:pt x="22394" y="3943"/>
                    <a:pt x="20166" y="6772"/>
                    <a:pt x="18537" y="771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9" name="Freeform 218">
              <a:extLst>
                <a:ext uri="{FF2B5EF4-FFF2-40B4-BE49-F238E27FC236}">
                  <a16:creationId xmlns:a16="http://schemas.microsoft.com/office/drawing/2014/main" id="{3F111EDE-CEBD-4A89-5C4D-8243808BDF5F}"/>
                </a:ext>
              </a:extLst>
            </p:cNvPr>
            <p:cNvSpPr/>
            <p:nvPr/>
          </p:nvSpPr>
          <p:spPr>
            <a:xfrm>
              <a:off x="5033610" y="4285735"/>
              <a:ext cx="50491" cy="60269"/>
            </a:xfrm>
            <a:custGeom>
              <a:avLst/>
              <a:gdLst>
                <a:gd name="connsiteX0" fmla="*/ 3086 w 50491"/>
                <a:gd name="connsiteY0" fmla="*/ 27432 h 60269"/>
                <a:gd name="connsiteX1" fmla="*/ 4801 w 50491"/>
                <a:gd name="connsiteY1" fmla="*/ 48949 h 60269"/>
                <a:gd name="connsiteX2" fmla="*/ 0 w 50491"/>
                <a:gd name="connsiteY2" fmla="*/ 56493 h 60269"/>
                <a:gd name="connsiteX3" fmla="*/ 14402 w 50491"/>
                <a:gd name="connsiteY3" fmla="*/ 59236 h 60269"/>
                <a:gd name="connsiteX4" fmla="*/ 31375 w 50491"/>
                <a:gd name="connsiteY4" fmla="*/ 51949 h 60269"/>
                <a:gd name="connsiteX5" fmla="*/ 50492 w 50491"/>
                <a:gd name="connsiteY5" fmla="*/ 26232 h 60269"/>
                <a:gd name="connsiteX6" fmla="*/ 50235 w 50491"/>
                <a:gd name="connsiteY6" fmla="*/ 26060 h 60269"/>
                <a:gd name="connsiteX7" fmla="*/ 22631 w 50491"/>
                <a:gd name="connsiteY7" fmla="*/ 4543 h 60269"/>
                <a:gd name="connsiteX8" fmla="*/ 9001 w 50491"/>
                <a:gd name="connsiteY8" fmla="*/ 0 h 60269"/>
                <a:gd name="connsiteX9" fmla="*/ 5829 w 50491"/>
                <a:gd name="connsiteY9" fmla="*/ 8315 h 60269"/>
                <a:gd name="connsiteX10" fmla="*/ 3086 w 50491"/>
                <a:gd name="connsiteY10" fmla="*/ 27432 h 6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91" h="60269">
                  <a:moveTo>
                    <a:pt x="3086" y="27432"/>
                  </a:moveTo>
                  <a:cubicBezTo>
                    <a:pt x="6001" y="34376"/>
                    <a:pt x="6001" y="46634"/>
                    <a:pt x="4801" y="48949"/>
                  </a:cubicBezTo>
                  <a:cubicBezTo>
                    <a:pt x="4200" y="50149"/>
                    <a:pt x="2057" y="53492"/>
                    <a:pt x="0" y="56493"/>
                  </a:cubicBezTo>
                  <a:cubicBezTo>
                    <a:pt x="2657" y="59493"/>
                    <a:pt x="6944" y="61636"/>
                    <a:pt x="14402" y="59236"/>
                  </a:cubicBezTo>
                  <a:cubicBezTo>
                    <a:pt x="23660" y="56321"/>
                    <a:pt x="27946" y="62151"/>
                    <a:pt x="31375" y="51949"/>
                  </a:cubicBezTo>
                  <a:cubicBezTo>
                    <a:pt x="34033" y="43977"/>
                    <a:pt x="43463" y="33090"/>
                    <a:pt x="50492" y="26232"/>
                  </a:cubicBezTo>
                  <a:cubicBezTo>
                    <a:pt x="50406" y="26146"/>
                    <a:pt x="50321" y="26146"/>
                    <a:pt x="50235" y="26060"/>
                  </a:cubicBezTo>
                  <a:cubicBezTo>
                    <a:pt x="43463" y="23231"/>
                    <a:pt x="33004" y="6687"/>
                    <a:pt x="22631" y="4543"/>
                  </a:cubicBezTo>
                  <a:cubicBezTo>
                    <a:pt x="18088" y="3600"/>
                    <a:pt x="13544" y="1715"/>
                    <a:pt x="9001" y="0"/>
                  </a:cubicBezTo>
                  <a:cubicBezTo>
                    <a:pt x="7715" y="4543"/>
                    <a:pt x="6601" y="7629"/>
                    <a:pt x="5829" y="8315"/>
                  </a:cubicBezTo>
                  <a:cubicBezTo>
                    <a:pt x="2486" y="11144"/>
                    <a:pt x="171" y="20488"/>
                    <a:pt x="3086" y="2743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1" name="Freeform 220">
              <a:extLst>
                <a:ext uri="{FF2B5EF4-FFF2-40B4-BE49-F238E27FC236}">
                  <a16:creationId xmlns:a16="http://schemas.microsoft.com/office/drawing/2014/main" id="{14233822-C1FA-D5B3-4BC9-9AB705B296BE}"/>
                </a:ext>
              </a:extLst>
            </p:cNvPr>
            <p:cNvSpPr/>
            <p:nvPr/>
          </p:nvSpPr>
          <p:spPr>
            <a:xfrm>
              <a:off x="4543117" y="3995638"/>
              <a:ext cx="166099" cy="54044"/>
            </a:xfrm>
            <a:custGeom>
              <a:avLst/>
              <a:gdLst>
                <a:gd name="connsiteX0" fmla="*/ 135763 w 166099"/>
                <a:gd name="connsiteY0" fmla="*/ 32922 h 54044"/>
                <a:gd name="connsiteX1" fmla="*/ 57582 w 166099"/>
                <a:gd name="connsiteY1" fmla="*/ 1375 h 54044"/>
                <a:gd name="connsiteX2" fmla="*/ 232 w 166099"/>
                <a:gd name="connsiteY2" fmla="*/ 21435 h 54044"/>
                <a:gd name="connsiteX3" fmla="*/ 28178 w 166099"/>
                <a:gd name="connsiteY3" fmla="*/ 8576 h 54044"/>
                <a:gd name="connsiteX4" fmla="*/ 43951 w 166099"/>
                <a:gd name="connsiteY4" fmla="*/ 15005 h 54044"/>
                <a:gd name="connsiteX5" fmla="*/ 71212 w 166099"/>
                <a:gd name="connsiteY5" fmla="*/ 21435 h 54044"/>
                <a:gd name="connsiteX6" fmla="*/ 105588 w 166099"/>
                <a:gd name="connsiteY6" fmla="*/ 39351 h 54044"/>
                <a:gd name="connsiteX7" fmla="*/ 113474 w 166099"/>
                <a:gd name="connsiteY7" fmla="*/ 52296 h 54044"/>
                <a:gd name="connsiteX8" fmla="*/ 165852 w 166099"/>
                <a:gd name="connsiteY8" fmla="*/ 50838 h 54044"/>
                <a:gd name="connsiteX9" fmla="*/ 135763 w 166099"/>
                <a:gd name="connsiteY9" fmla="*/ 32922 h 5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99" h="54044">
                  <a:moveTo>
                    <a:pt x="135763" y="32922"/>
                  </a:moveTo>
                  <a:cubicBezTo>
                    <a:pt x="125047" y="32922"/>
                    <a:pt x="89900" y="8576"/>
                    <a:pt x="57582" y="1375"/>
                  </a:cubicBezTo>
                  <a:cubicBezTo>
                    <a:pt x="25349" y="-5826"/>
                    <a:pt x="-2854" y="17406"/>
                    <a:pt x="232" y="21435"/>
                  </a:cubicBezTo>
                  <a:cubicBezTo>
                    <a:pt x="4518" y="27178"/>
                    <a:pt x="20291" y="14234"/>
                    <a:pt x="28178" y="8576"/>
                  </a:cubicBezTo>
                  <a:cubicBezTo>
                    <a:pt x="36065" y="2832"/>
                    <a:pt x="43266" y="11405"/>
                    <a:pt x="43951" y="15005"/>
                  </a:cubicBezTo>
                  <a:cubicBezTo>
                    <a:pt x="44637" y="18606"/>
                    <a:pt x="54667" y="20749"/>
                    <a:pt x="71212" y="21435"/>
                  </a:cubicBezTo>
                  <a:cubicBezTo>
                    <a:pt x="87671" y="22120"/>
                    <a:pt x="89814" y="35751"/>
                    <a:pt x="105588" y="39351"/>
                  </a:cubicBezTo>
                  <a:cubicBezTo>
                    <a:pt x="121361" y="42951"/>
                    <a:pt x="105588" y="49381"/>
                    <a:pt x="113474" y="52296"/>
                  </a:cubicBezTo>
                  <a:cubicBezTo>
                    <a:pt x="121361" y="55124"/>
                    <a:pt x="162938" y="54439"/>
                    <a:pt x="165852" y="50838"/>
                  </a:cubicBezTo>
                  <a:cubicBezTo>
                    <a:pt x="168681" y="47238"/>
                    <a:pt x="146479" y="32922"/>
                    <a:pt x="135763" y="3292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3" name="Freeform 222">
              <a:extLst>
                <a:ext uri="{FF2B5EF4-FFF2-40B4-BE49-F238E27FC236}">
                  <a16:creationId xmlns:a16="http://schemas.microsoft.com/office/drawing/2014/main" id="{E009B381-DA5C-F08F-9C41-F7D9B9D3C2BB}"/>
                </a:ext>
              </a:extLst>
            </p:cNvPr>
            <p:cNvSpPr/>
            <p:nvPr/>
          </p:nvSpPr>
          <p:spPr>
            <a:xfrm>
              <a:off x="4642053" y="4075287"/>
              <a:ext cx="33372" cy="11037"/>
            </a:xfrm>
            <a:custGeom>
              <a:avLst/>
              <a:gdLst>
                <a:gd name="connsiteX0" fmla="*/ 222 w 33372"/>
                <a:gd name="connsiteY0" fmla="*/ 2736 h 11037"/>
                <a:gd name="connsiteX1" fmla="*/ 33227 w 33372"/>
                <a:gd name="connsiteY1" fmla="*/ 8480 h 11037"/>
                <a:gd name="connsiteX2" fmla="*/ 222 w 33372"/>
                <a:gd name="connsiteY2" fmla="*/ 2736 h 11037"/>
              </a:gdLst>
              <a:ahLst/>
              <a:cxnLst>
                <a:cxn ang="0">
                  <a:pos x="connsiteX0" y="connsiteY0"/>
                </a:cxn>
                <a:cxn ang="0">
                  <a:pos x="connsiteX1" y="connsiteY1"/>
                </a:cxn>
                <a:cxn ang="0">
                  <a:pos x="connsiteX2" y="connsiteY2"/>
                </a:cxn>
              </a:cxnLst>
              <a:rect l="l" t="t" r="r" b="b"/>
              <a:pathLst>
                <a:path w="33372" h="11037">
                  <a:moveTo>
                    <a:pt x="222" y="2736"/>
                  </a:moveTo>
                  <a:cubicBezTo>
                    <a:pt x="3051" y="7794"/>
                    <a:pt x="30312" y="14909"/>
                    <a:pt x="33227" y="8480"/>
                  </a:cubicBezTo>
                  <a:cubicBezTo>
                    <a:pt x="36056" y="2050"/>
                    <a:pt x="-3292" y="-3522"/>
                    <a:pt x="222" y="2736"/>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4" name="Freeform 223">
              <a:extLst>
                <a:ext uri="{FF2B5EF4-FFF2-40B4-BE49-F238E27FC236}">
                  <a16:creationId xmlns:a16="http://schemas.microsoft.com/office/drawing/2014/main" id="{4057469A-A1E7-EE60-3448-2F5E8914DFF6}"/>
                </a:ext>
              </a:extLst>
            </p:cNvPr>
            <p:cNvSpPr/>
            <p:nvPr/>
          </p:nvSpPr>
          <p:spPr>
            <a:xfrm>
              <a:off x="4825792" y="4072976"/>
              <a:ext cx="27449" cy="11998"/>
            </a:xfrm>
            <a:custGeom>
              <a:avLst/>
              <a:gdLst>
                <a:gd name="connsiteX0" fmla="*/ 792 w 27449"/>
                <a:gd name="connsiteY0" fmla="*/ 6505 h 11998"/>
                <a:gd name="connsiteX1" fmla="*/ 27281 w 27449"/>
                <a:gd name="connsiteY1" fmla="*/ 6505 h 11998"/>
                <a:gd name="connsiteX2" fmla="*/ 792 w 27449"/>
                <a:gd name="connsiteY2" fmla="*/ 6505 h 11998"/>
              </a:gdLst>
              <a:ahLst/>
              <a:cxnLst>
                <a:cxn ang="0">
                  <a:pos x="connsiteX0" y="connsiteY0"/>
                </a:cxn>
                <a:cxn ang="0">
                  <a:pos x="connsiteX1" y="connsiteY1"/>
                </a:cxn>
                <a:cxn ang="0">
                  <a:pos x="connsiteX2" y="connsiteY2"/>
                </a:cxn>
              </a:cxnLst>
              <a:rect l="l" t="t" r="r" b="b"/>
              <a:pathLst>
                <a:path w="27449" h="11998">
                  <a:moveTo>
                    <a:pt x="792" y="6505"/>
                  </a:moveTo>
                  <a:cubicBezTo>
                    <a:pt x="7221" y="16534"/>
                    <a:pt x="25738" y="10534"/>
                    <a:pt x="27281" y="6505"/>
                  </a:cubicBezTo>
                  <a:cubicBezTo>
                    <a:pt x="30195" y="-696"/>
                    <a:pt x="-5723" y="-3525"/>
                    <a:pt x="792" y="650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5" name="Freeform 224">
              <a:extLst>
                <a:ext uri="{FF2B5EF4-FFF2-40B4-BE49-F238E27FC236}">
                  <a16:creationId xmlns:a16="http://schemas.microsoft.com/office/drawing/2014/main" id="{784458B7-0EC1-9D9E-0E55-EEB220010D54}"/>
                </a:ext>
              </a:extLst>
            </p:cNvPr>
            <p:cNvSpPr/>
            <p:nvPr/>
          </p:nvSpPr>
          <p:spPr>
            <a:xfrm>
              <a:off x="4927082" y="5297540"/>
              <a:ext cx="50257" cy="20681"/>
            </a:xfrm>
            <a:custGeom>
              <a:avLst/>
              <a:gdLst>
                <a:gd name="connsiteX0" fmla="*/ 50035 w 50257"/>
                <a:gd name="connsiteY0" fmla="*/ 7980 h 20681"/>
                <a:gd name="connsiteX1" fmla="*/ 23546 w 50257"/>
                <a:gd name="connsiteY1" fmla="*/ 20153 h 20681"/>
                <a:gd name="connsiteX2" fmla="*/ 50035 w 50257"/>
                <a:gd name="connsiteY2" fmla="*/ 7980 h 20681"/>
                <a:gd name="connsiteX3" fmla="*/ 20631 w 50257"/>
                <a:gd name="connsiteY3" fmla="*/ 93 h 20681"/>
                <a:gd name="connsiteX4" fmla="*/ 2029 w 50257"/>
                <a:gd name="connsiteY4" fmla="*/ 18696 h 20681"/>
                <a:gd name="connsiteX5" fmla="*/ 20631 w 50257"/>
                <a:gd name="connsiteY5" fmla="*/ 93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57" h="20681">
                  <a:moveTo>
                    <a:pt x="50035" y="7980"/>
                  </a:moveTo>
                  <a:cubicBezTo>
                    <a:pt x="44292" y="-2735"/>
                    <a:pt x="17803" y="17324"/>
                    <a:pt x="23546" y="20153"/>
                  </a:cubicBezTo>
                  <a:cubicBezTo>
                    <a:pt x="29290" y="23068"/>
                    <a:pt x="52778" y="13209"/>
                    <a:pt x="50035" y="7980"/>
                  </a:cubicBezTo>
                  <a:close/>
                  <a:moveTo>
                    <a:pt x="20631" y="93"/>
                  </a:moveTo>
                  <a:cubicBezTo>
                    <a:pt x="12745" y="-1364"/>
                    <a:pt x="-6200" y="14667"/>
                    <a:pt x="2029" y="18696"/>
                  </a:cubicBezTo>
                  <a:cubicBezTo>
                    <a:pt x="10602" y="23068"/>
                    <a:pt x="28518" y="1551"/>
                    <a:pt x="20631" y="9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6" name="Freeform 225">
              <a:extLst>
                <a:ext uri="{FF2B5EF4-FFF2-40B4-BE49-F238E27FC236}">
                  <a16:creationId xmlns:a16="http://schemas.microsoft.com/office/drawing/2014/main" id="{989CFC04-81A4-2E81-E3B3-9D80C44A4CC4}"/>
                </a:ext>
              </a:extLst>
            </p:cNvPr>
            <p:cNvSpPr/>
            <p:nvPr/>
          </p:nvSpPr>
          <p:spPr>
            <a:xfrm>
              <a:off x="4429475" y="4355430"/>
              <a:ext cx="263431" cy="105537"/>
            </a:xfrm>
            <a:custGeom>
              <a:avLst/>
              <a:gdLst>
                <a:gd name="connsiteX0" fmla="*/ 257120 w 263431"/>
                <a:gd name="connsiteY0" fmla="*/ 27689 h 105537"/>
                <a:gd name="connsiteX1" fmla="*/ 245547 w 263431"/>
                <a:gd name="connsiteY1" fmla="*/ 18688 h 105537"/>
                <a:gd name="connsiteX2" fmla="*/ 233203 w 263431"/>
                <a:gd name="connsiteY2" fmla="*/ 18688 h 105537"/>
                <a:gd name="connsiteX3" fmla="*/ 223087 w 263431"/>
                <a:gd name="connsiteY3" fmla="*/ 11230 h 105537"/>
                <a:gd name="connsiteX4" fmla="*/ 203113 w 263431"/>
                <a:gd name="connsiteY4" fmla="*/ 0 h 105537"/>
                <a:gd name="connsiteX5" fmla="*/ 203113 w 263431"/>
                <a:gd name="connsiteY5" fmla="*/ 2229 h 105537"/>
                <a:gd name="connsiteX6" fmla="*/ 191969 w 263431"/>
                <a:gd name="connsiteY6" fmla="*/ 7972 h 105537"/>
                <a:gd name="connsiteX7" fmla="*/ 186568 w 263431"/>
                <a:gd name="connsiteY7" fmla="*/ 19802 h 105537"/>
                <a:gd name="connsiteX8" fmla="*/ 179367 w 263431"/>
                <a:gd name="connsiteY8" fmla="*/ 29489 h 105537"/>
                <a:gd name="connsiteX9" fmla="*/ 175081 w 263431"/>
                <a:gd name="connsiteY9" fmla="*/ 38062 h 105537"/>
                <a:gd name="connsiteX10" fmla="*/ 171481 w 263431"/>
                <a:gd name="connsiteY10" fmla="*/ 49206 h 105537"/>
                <a:gd name="connsiteX11" fmla="*/ 170366 w 263431"/>
                <a:gd name="connsiteY11" fmla="*/ 59922 h 105537"/>
                <a:gd name="connsiteX12" fmla="*/ 179710 w 263431"/>
                <a:gd name="connsiteY12" fmla="*/ 68151 h 105537"/>
                <a:gd name="connsiteX13" fmla="*/ 187597 w 263431"/>
                <a:gd name="connsiteY13" fmla="*/ 69951 h 105537"/>
                <a:gd name="connsiteX14" fmla="*/ 180396 w 263431"/>
                <a:gd name="connsiteY14" fmla="*/ 79982 h 105537"/>
                <a:gd name="connsiteX15" fmla="*/ 179110 w 263431"/>
                <a:gd name="connsiteY15" fmla="*/ 80238 h 105537"/>
                <a:gd name="connsiteX16" fmla="*/ 182282 w 263431"/>
                <a:gd name="connsiteY16" fmla="*/ 88554 h 105537"/>
                <a:gd name="connsiteX17" fmla="*/ 182282 w 263431"/>
                <a:gd name="connsiteY17" fmla="*/ 96783 h 105537"/>
                <a:gd name="connsiteX18" fmla="*/ 194626 w 263431"/>
                <a:gd name="connsiteY18" fmla="*/ 100127 h 105537"/>
                <a:gd name="connsiteX19" fmla="*/ 206199 w 263431"/>
                <a:gd name="connsiteY19" fmla="*/ 99355 h 105537"/>
                <a:gd name="connsiteX20" fmla="*/ 220772 w 263431"/>
                <a:gd name="connsiteY20" fmla="*/ 73552 h 105537"/>
                <a:gd name="connsiteX21" fmla="*/ 252576 w 263431"/>
                <a:gd name="connsiteY21" fmla="*/ 56321 h 105537"/>
                <a:gd name="connsiteX22" fmla="*/ 261578 w 263431"/>
                <a:gd name="connsiteY22" fmla="*/ 39862 h 105537"/>
                <a:gd name="connsiteX23" fmla="*/ 257120 w 263431"/>
                <a:gd name="connsiteY23" fmla="*/ 27689 h 105537"/>
                <a:gd name="connsiteX24" fmla="*/ 2002 w 263431"/>
                <a:gd name="connsiteY24" fmla="*/ 23060 h 105537"/>
                <a:gd name="connsiteX25" fmla="*/ 12032 w 263431"/>
                <a:gd name="connsiteY25" fmla="*/ 39519 h 105537"/>
                <a:gd name="connsiteX26" fmla="*/ 2002 w 263431"/>
                <a:gd name="connsiteY26" fmla="*/ 23060 h 10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3431" h="105537">
                  <a:moveTo>
                    <a:pt x="257120" y="27689"/>
                  </a:moveTo>
                  <a:cubicBezTo>
                    <a:pt x="251119" y="20917"/>
                    <a:pt x="247004" y="16802"/>
                    <a:pt x="245547" y="18688"/>
                  </a:cubicBezTo>
                  <a:cubicBezTo>
                    <a:pt x="244004" y="20574"/>
                    <a:pt x="237660" y="21345"/>
                    <a:pt x="233203" y="18688"/>
                  </a:cubicBezTo>
                  <a:cubicBezTo>
                    <a:pt x="228745" y="16116"/>
                    <a:pt x="226516" y="11230"/>
                    <a:pt x="223087" y="11230"/>
                  </a:cubicBezTo>
                  <a:cubicBezTo>
                    <a:pt x="220001" y="11230"/>
                    <a:pt x="209200" y="5144"/>
                    <a:pt x="203113" y="0"/>
                  </a:cubicBezTo>
                  <a:cubicBezTo>
                    <a:pt x="203027" y="771"/>
                    <a:pt x="203027" y="1543"/>
                    <a:pt x="203113" y="2229"/>
                  </a:cubicBezTo>
                  <a:cubicBezTo>
                    <a:pt x="203456" y="5486"/>
                    <a:pt x="198055" y="7629"/>
                    <a:pt x="191969" y="7972"/>
                  </a:cubicBezTo>
                  <a:cubicBezTo>
                    <a:pt x="185882" y="8315"/>
                    <a:pt x="186568" y="15173"/>
                    <a:pt x="186568" y="19802"/>
                  </a:cubicBezTo>
                  <a:cubicBezTo>
                    <a:pt x="186568" y="24432"/>
                    <a:pt x="181510" y="24432"/>
                    <a:pt x="179367" y="29489"/>
                  </a:cubicBezTo>
                  <a:cubicBezTo>
                    <a:pt x="177224" y="34547"/>
                    <a:pt x="180053" y="35576"/>
                    <a:pt x="175081" y="38062"/>
                  </a:cubicBezTo>
                  <a:cubicBezTo>
                    <a:pt x="170023" y="40548"/>
                    <a:pt x="168652" y="44834"/>
                    <a:pt x="171481" y="49206"/>
                  </a:cubicBezTo>
                  <a:cubicBezTo>
                    <a:pt x="174309" y="53492"/>
                    <a:pt x="171138" y="57436"/>
                    <a:pt x="170366" y="59922"/>
                  </a:cubicBezTo>
                  <a:cubicBezTo>
                    <a:pt x="169680" y="62408"/>
                    <a:pt x="174652" y="63522"/>
                    <a:pt x="179710" y="68151"/>
                  </a:cubicBezTo>
                  <a:cubicBezTo>
                    <a:pt x="184768" y="72780"/>
                    <a:pt x="185454" y="66351"/>
                    <a:pt x="187597" y="69951"/>
                  </a:cubicBezTo>
                  <a:cubicBezTo>
                    <a:pt x="189740" y="73552"/>
                    <a:pt x="186140" y="79982"/>
                    <a:pt x="180396" y="79982"/>
                  </a:cubicBezTo>
                  <a:cubicBezTo>
                    <a:pt x="179967" y="79982"/>
                    <a:pt x="179539" y="80067"/>
                    <a:pt x="179110" y="80238"/>
                  </a:cubicBezTo>
                  <a:cubicBezTo>
                    <a:pt x="182110" y="83324"/>
                    <a:pt x="183654" y="86582"/>
                    <a:pt x="182282" y="88554"/>
                  </a:cubicBezTo>
                  <a:cubicBezTo>
                    <a:pt x="179710" y="92326"/>
                    <a:pt x="177396" y="92326"/>
                    <a:pt x="182282" y="96783"/>
                  </a:cubicBezTo>
                  <a:cubicBezTo>
                    <a:pt x="187168" y="101241"/>
                    <a:pt x="190512" y="94554"/>
                    <a:pt x="194626" y="100127"/>
                  </a:cubicBezTo>
                  <a:cubicBezTo>
                    <a:pt x="198741" y="105699"/>
                    <a:pt x="202084" y="109128"/>
                    <a:pt x="206199" y="99355"/>
                  </a:cubicBezTo>
                  <a:cubicBezTo>
                    <a:pt x="210314" y="89669"/>
                    <a:pt x="213314" y="75781"/>
                    <a:pt x="220772" y="73552"/>
                  </a:cubicBezTo>
                  <a:cubicBezTo>
                    <a:pt x="228231" y="71323"/>
                    <a:pt x="243575" y="68323"/>
                    <a:pt x="252576" y="56321"/>
                  </a:cubicBezTo>
                  <a:cubicBezTo>
                    <a:pt x="261578" y="44405"/>
                    <a:pt x="256777" y="43720"/>
                    <a:pt x="261578" y="39862"/>
                  </a:cubicBezTo>
                  <a:cubicBezTo>
                    <a:pt x="265349" y="37033"/>
                    <a:pt x="263121" y="34376"/>
                    <a:pt x="257120" y="27689"/>
                  </a:cubicBezTo>
                  <a:close/>
                  <a:moveTo>
                    <a:pt x="2002" y="23060"/>
                  </a:moveTo>
                  <a:cubicBezTo>
                    <a:pt x="-5199" y="33776"/>
                    <a:pt x="9117" y="44320"/>
                    <a:pt x="12032" y="39519"/>
                  </a:cubicBezTo>
                  <a:cubicBezTo>
                    <a:pt x="15632" y="33776"/>
                    <a:pt x="9203" y="12259"/>
                    <a:pt x="2002" y="2306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7" name="Freeform 226">
              <a:extLst>
                <a:ext uri="{FF2B5EF4-FFF2-40B4-BE49-F238E27FC236}">
                  <a16:creationId xmlns:a16="http://schemas.microsoft.com/office/drawing/2014/main" id="{E29A11BA-7BAF-5636-E298-C20B75B46EE5}"/>
                </a:ext>
              </a:extLst>
            </p:cNvPr>
            <p:cNvSpPr/>
            <p:nvPr/>
          </p:nvSpPr>
          <p:spPr>
            <a:xfrm>
              <a:off x="4736230" y="2524520"/>
              <a:ext cx="989866" cy="737889"/>
            </a:xfrm>
            <a:custGeom>
              <a:avLst/>
              <a:gdLst>
                <a:gd name="connsiteX0" fmla="*/ 934488 w 989866"/>
                <a:gd name="connsiteY0" fmla="*/ 67375 h 737889"/>
                <a:gd name="connsiteX1" fmla="*/ 901484 w 989866"/>
                <a:gd name="connsiteY1" fmla="*/ 82634 h 737889"/>
                <a:gd name="connsiteX2" fmla="*/ 868480 w 989866"/>
                <a:gd name="connsiteY2" fmla="*/ 84520 h 737889"/>
                <a:gd name="connsiteX3" fmla="*/ 854164 w 989866"/>
                <a:gd name="connsiteY3" fmla="*/ 79290 h 737889"/>
                <a:gd name="connsiteX4" fmla="*/ 822617 w 989866"/>
                <a:gd name="connsiteY4" fmla="*/ 100293 h 737889"/>
                <a:gd name="connsiteX5" fmla="*/ 795357 w 989866"/>
                <a:gd name="connsiteY5" fmla="*/ 117952 h 737889"/>
                <a:gd name="connsiteX6" fmla="*/ 822103 w 989866"/>
                <a:gd name="connsiteY6" fmla="*/ 84520 h 737889"/>
                <a:gd name="connsiteX7" fmla="*/ 812073 w 989866"/>
                <a:gd name="connsiteY7" fmla="*/ 61117 h 737889"/>
                <a:gd name="connsiteX8" fmla="*/ 791499 w 989866"/>
                <a:gd name="connsiteY8" fmla="*/ 74061 h 737889"/>
                <a:gd name="connsiteX9" fmla="*/ 739892 w 989866"/>
                <a:gd name="connsiteY9" fmla="*/ 90349 h 737889"/>
                <a:gd name="connsiteX10" fmla="*/ 773325 w 989866"/>
                <a:gd name="connsiteY10" fmla="*/ 69261 h 737889"/>
                <a:gd name="connsiteX11" fmla="*/ 707831 w 989866"/>
                <a:gd name="connsiteY11" fmla="*/ 67375 h 737889"/>
                <a:gd name="connsiteX12" fmla="*/ 651939 w 989866"/>
                <a:gd name="connsiteY12" fmla="*/ 75947 h 737889"/>
                <a:gd name="connsiteX13" fmla="*/ 714089 w 989866"/>
                <a:gd name="connsiteY13" fmla="*/ 59659 h 737889"/>
                <a:gd name="connsiteX14" fmla="*/ 790127 w 989866"/>
                <a:gd name="connsiteY14" fmla="*/ 54430 h 737889"/>
                <a:gd name="connsiteX15" fmla="*/ 835047 w 989866"/>
                <a:gd name="connsiteY15" fmla="*/ 42000 h 737889"/>
                <a:gd name="connsiteX16" fmla="*/ 804958 w 989866"/>
                <a:gd name="connsiteY16" fmla="*/ 30084 h 737889"/>
                <a:gd name="connsiteX17" fmla="*/ 782926 w 989866"/>
                <a:gd name="connsiteY17" fmla="*/ 23398 h 737889"/>
                <a:gd name="connsiteX18" fmla="*/ 763296 w 989866"/>
                <a:gd name="connsiteY18" fmla="*/ 11910 h 737889"/>
                <a:gd name="connsiteX19" fmla="*/ 717861 w 989866"/>
                <a:gd name="connsiteY19" fmla="*/ 6167 h 737889"/>
                <a:gd name="connsiteX20" fmla="*/ 668655 w 989866"/>
                <a:gd name="connsiteY20" fmla="*/ 423 h 737889"/>
                <a:gd name="connsiteX21" fmla="*/ 601275 w 989866"/>
                <a:gd name="connsiteY21" fmla="*/ 2309 h 737889"/>
                <a:gd name="connsiteX22" fmla="*/ 578301 w 989866"/>
                <a:gd name="connsiteY22" fmla="*/ 6167 h 737889"/>
                <a:gd name="connsiteX23" fmla="*/ 562527 w 989866"/>
                <a:gd name="connsiteY23" fmla="*/ 13796 h 737889"/>
                <a:gd name="connsiteX24" fmla="*/ 551040 w 989866"/>
                <a:gd name="connsiteY24" fmla="*/ 20054 h 737889"/>
                <a:gd name="connsiteX25" fmla="*/ 526180 w 989866"/>
                <a:gd name="connsiteY25" fmla="*/ 14825 h 737889"/>
                <a:gd name="connsiteX26" fmla="*/ 482203 w 989866"/>
                <a:gd name="connsiteY26" fmla="*/ 14825 h 737889"/>
                <a:gd name="connsiteX27" fmla="*/ 428625 w 989866"/>
                <a:gd name="connsiteY27" fmla="*/ 20997 h 737889"/>
                <a:gd name="connsiteX28" fmla="*/ 444913 w 989866"/>
                <a:gd name="connsiteY28" fmla="*/ 35828 h 737889"/>
                <a:gd name="connsiteX29" fmla="*/ 416195 w 989866"/>
                <a:gd name="connsiteY29" fmla="*/ 44400 h 737889"/>
                <a:gd name="connsiteX30" fmla="*/ 457257 w 989866"/>
                <a:gd name="connsiteY30" fmla="*/ 70203 h 737889"/>
                <a:gd name="connsiteX31" fmla="*/ 436254 w 989866"/>
                <a:gd name="connsiteY31" fmla="*/ 66346 h 737889"/>
                <a:gd name="connsiteX32" fmla="*/ 400421 w 989866"/>
                <a:gd name="connsiteY32" fmla="*/ 52973 h 737889"/>
                <a:gd name="connsiteX33" fmla="*/ 356959 w 989866"/>
                <a:gd name="connsiteY33" fmla="*/ 43371 h 737889"/>
                <a:gd name="connsiteX34" fmla="*/ 376590 w 989866"/>
                <a:gd name="connsiteY34" fmla="*/ 65832 h 737889"/>
                <a:gd name="connsiteX35" fmla="*/ 354130 w 989866"/>
                <a:gd name="connsiteY35" fmla="*/ 66774 h 737889"/>
                <a:gd name="connsiteX36" fmla="*/ 324469 w 989866"/>
                <a:gd name="connsiteY36" fmla="*/ 50487 h 737889"/>
                <a:gd name="connsiteX37" fmla="*/ 323012 w 989866"/>
                <a:gd name="connsiteY37" fmla="*/ 71061 h 737889"/>
                <a:gd name="connsiteX38" fmla="*/ 309639 w 989866"/>
                <a:gd name="connsiteY38" fmla="*/ 82033 h 737889"/>
                <a:gd name="connsiteX39" fmla="*/ 301066 w 989866"/>
                <a:gd name="connsiteY39" fmla="*/ 49029 h 737889"/>
                <a:gd name="connsiteX40" fmla="*/ 251860 w 989866"/>
                <a:gd name="connsiteY40" fmla="*/ 56659 h 737889"/>
                <a:gd name="connsiteX41" fmla="*/ 232229 w 989866"/>
                <a:gd name="connsiteY41" fmla="*/ 67203 h 737889"/>
                <a:gd name="connsiteX42" fmla="*/ 221685 w 989866"/>
                <a:gd name="connsiteY42" fmla="*/ 70546 h 737889"/>
                <a:gd name="connsiteX43" fmla="*/ 185337 w 989866"/>
                <a:gd name="connsiteY43" fmla="*/ 75347 h 737889"/>
                <a:gd name="connsiteX44" fmla="*/ 190138 w 989866"/>
                <a:gd name="connsiteY44" fmla="*/ 99693 h 737889"/>
                <a:gd name="connsiteX45" fmla="*/ 159106 w 989866"/>
                <a:gd name="connsiteY45" fmla="*/ 94892 h 737889"/>
                <a:gd name="connsiteX46" fmla="*/ 85982 w 989866"/>
                <a:gd name="connsiteY46" fmla="*/ 134583 h 737889"/>
                <a:gd name="connsiteX47" fmla="*/ 125673 w 989866"/>
                <a:gd name="connsiteY47" fmla="*/ 140755 h 737889"/>
                <a:gd name="connsiteX48" fmla="*/ 112300 w 989866"/>
                <a:gd name="connsiteY48" fmla="*/ 170416 h 737889"/>
                <a:gd name="connsiteX49" fmla="*/ 61636 w 989866"/>
                <a:gd name="connsiteY49" fmla="*/ 179503 h 737889"/>
                <a:gd name="connsiteX50" fmla="*/ 0 w 989866"/>
                <a:gd name="connsiteY50" fmla="*/ 203420 h 737889"/>
                <a:gd name="connsiteX51" fmla="*/ 9515 w 989866"/>
                <a:gd name="connsiteY51" fmla="*/ 215336 h 737889"/>
                <a:gd name="connsiteX52" fmla="*/ 36262 w 989866"/>
                <a:gd name="connsiteY52" fmla="*/ 222965 h 737889"/>
                <a:gd name="connsiteX53" fmla="*/ 80239 w 989866"/>
                <a:gd name="connsiteY53" fmla="*/ 226309 h 737889"/>
                <a:gd name="connsiteX54" fmla="*/ 105527 w 989866"/>
                <a:gd name="connsiteY54" fmla="*/ 235910 h 737889"/>
                <a:gd name="connsiteX55" fmla="*/ 62065 w 989866"/>
                <a:gd name="connsiteY55" fmla="*/ 238739 h 737889"/>
                <a:gd name="connsiteX56" fmla="*/ 22374 w 989866"/>
                <a:gd name="connsiteY56" fmla="*/ 246368 h 737889"/>
                <a:gd name="connsiteX57" fmla="*/ 51521 w 989866"/>
                <a:gd name="connsiteY57" fmla="*/ 253998 h 737889"/>
                <a:gd name="connsiteX58" fmla="*/ 52035 w 989866"/>
                <a:gd name="connsiteY58" fmla="*/ 266942 h 737889"/>
                <a:gd name="connsiteX59" fmla="*/ 71152 w 989866"/>
                <a:gd name="connsiteY59" fmla="*/ 277486 h 737889"/>
                <a:gd name="connsiteX60" fmla="*/ 97469 w 989866"/>
                <a:gd name="connsiteY60" fmla="*/ 280315 h 737889"/>
                <a:gd name="connsiteX61" fmla="*/ 113757 w 989866"/>
                <a:gd name="connsiteY61" fmla="*/ 278429 h 737889"/>
                <a:gd name="connsiteX62" fmla="*/ 135274 w 989866"/>
                <a:gd name="connsiteY62" fmla="*/ 274572 h 737889"/>
                <a:gd name="connsiteX63" fmla="*/ 154905 w 989866"/>
                <a:gd name="connsiteY63" fmla="*/ 270714 h 737889"/>
                <a:gd name="connsiteX64" fmla="*/ 207026 w 989866"/>
                <a:gd name="connsiteY64" fmla="*/ 284602 h 737889"/>
                <a:gd name="connsiteX65" fmla="*/ 232829 w 989866"/>
                <a:gd name="connsiteY65" fmla="*/ 301318 h 737889"/>
                <a:gd name="connsiteX66" fmla="*/ 255289 w 989866"/>
                <a:gd name="connsiteY66" fmla="*/ 322835 h 737889"/>
                <a:gd name="connsiteX67" fmla="*/ 270120 w 989866"/>
                <a:gd name="connsiteY67" fmla="*/ 349153 h 737889"/>
                <a:gd name="connsiteX68" fmla="*/ 281607 w 989866"/>
                <a:gd name="connsiteY68" fmla="*/ 366812 h 737889"/>
                <a:gd name="connsiteX69" fmla="*/ 289750 w 989866"/>
                <a:gd name="connsiteY69" fmla="*/ 383528 h 737889"/>
                <a:gd name="connsiteX70" fmla="*/ 281607 w 989866"/>
                <a:gd name="connsiteY70" fmla="*/ 403588 h 737889"/>
                <a:gd name="connsiteX71" fmla="*/ 289236 w 989866"/>
                <a:gd name="connsiteY71" fmla="*/ 425619 h 737889"/>
                <a:gd name="connsiteX72" fmla="*/ 313582 w 989866"/>
                <a:gd name="connsiteY72" fmla="*/ 415075 h 737889"/>
                <a:gd name="connsiteX73" fmla="*/ 319326 w 989866"/>
                <a:gd name="connsiteY73" fmla="*/ 431363 h 737889"/>
                <a:gd name="connsiteX74" fmla="*/ 350358 w 989866"/>
                <a:gd name="connsiteY74" fmla="*/ 446193 h 737889"/>
                <a:gd name="connsiteX75" fmla="*/ 343672 w 989866"/>
                <a:gd name="connsiteY75" fmla="*/ 452880 h 737889"/>
                <a:gd name="connsiteX76" fmla="*/ 300638 w 989866"/>
                <a:gd name="connsiteY76" fmla="*/ 449537 h 737889"/>
                <a:gd name="connsiteX77" fmla="*/ 344100 w 989866"/>
                <a:gd name="connsiteY77" fmla="*/ 469596 h 737889"/>
                <a:gd name="connsiteX78" fmla="*/ 358416 w 989866"/>
                <a:gd name="connsiteY78" fmla="*/ 486313 h 737889"/>
                <a:gd name="connsiteX79" fmla="*/ 355073 w 989866"/>
                <a:gd name="connsiteY79" fmla="*/ 508773 h 737889"/>
                <a:gd name="connsiteX80" fmla="*/ 334499 w 989866"/>
                <a:gd name="connsiteY80" fmla="*/ 509716 h 737889"/>
                <a:gd name="connsiteX81" fmla="*/ 321555 w 989866"/>
                <a:gd name="connsiteY81" fmla="*/ 521203 h 737889"/>
                <a:gd name="connsiteX82" fmla="*/ 308181 w 989866"/>
                <a:gd name="connsiteY82" fmla="*/ 545120 h 737889"/>
                <a:gd name="connsiteX83" fmla="*/ 323955 w 989866"/>
                <a:gd name="connsiteY83" fmla="*/ 559008 h 737889"/>
                <a:gd name="connsiteX84" fmla="*/ 311525 w 989866"/>
                <a:gd name="connsiteY84" fmla="*/ 573323 h 737889"/>
                <a:gd name="connsiteX85" fmla="*/ 333985 w 989866"/>
                <a:gd name="connsiteY85" fmla="*/ 596726 h 737889"/>
                <a:gd name="connsiteX86" fmla="*/ 336814 w 989866"/>
                <a:gd name="connsiteY86" fmla="*/ 624501 h 737889"/>
                <a:gd name="connsiteX87" fmla="*/ 346329 w 989866"/>
                <a:gd name="connsiteY87" fmla="*/ 633074 h 737889"/>
                <a:gd name="connsiteX88" fmla="*/ 354473 w 989866"/>
                <a:gd name="connsiteY88" fmla="*/ 649361 h 737889"/>
                <a:gd name="connsiteX89" fmla="*/ 366903 w 989866"/>
                <a:gd name="connsiteY89" fmla="*/ 663249 h 737889"/>
                <a:gd name="connsiteX90" fmla="*/ 374533 w 989866"/>
                <a:gd name="connsiteY90" fmla="*/ 682880 h 737889"/>
                <a:gd name="connsiteX91" fmla="*/ 392706 w 989866"/>
                <a:gd name="connsiteY91" fmla="*/ 701997 h 737889"/>
                <a:gd name="connsiteX92" fmla="*/ 410880 w 989866"/>
                <a:gd name="connsiteY92" fmla="*/ 713912 h 737889"/>
                <a:gd name="connsiteX93" fmla="*/ 426653 w 989866"/>
                <a:gd name="connsiteY93" fmla="*/ 718713 h 737889"/>
                <a:gd name="connsiteX94" fmla="*/ 445770 w 989866"/>
                <a:gd name="connsiteY94" fmla="*/ 726857 h 737889"/>
                <a:gd name="connsiteX95" fmla="*/ 473974 w 989866"/>
                <a:gd name="connsiteY95" fmla="*/ 737830 h 737889"/>
                <a:gd name="connsiteX96" fmla="*/ 485975 w 989866"/>
                <a:gd name="connsiteY96" fmla="*/ 725400 h 737889"/>
                <a:gd name="connsiteX97" fmla="*/ 494119 w 989866"/>
                <a:gd name="connsiteY97" fmla="*/ 700025 h 737889"/>
                <a:gd name="connsiteX98" fmla="*/ 492662 w 989866"/>
                <a:gd name="connsiteY98" fmla="*/ 674650 h 737889"/>
                <a:gd name="connsiteX99" fmla="*/ 500805 w 989866"/>
                <a:gd name="connsiteY99" fmla="*/ 666506 h 737889"/>
                <a:gd name="connsiteX100" fmla="*/ 513236 w 989866"/>
                <a:gd name="connsiteY100" fmla="*/ 655534 h 737889"/>
                <a:gd name="connsiteX101" fmla="*/ 519922 w 989866"/>
                <a:gd name="connsiteY101" fmla="*/ 643104 h 737889"/>
                <a:gd name="connsiteX102" fmla="*/ 520436 w 989866"/>
                <a:gd name="connsiteY102" fmla="*/ 631617 h 737889"/>
                <a:gd name="connsiteX103" fmla="*/ 526694 w 989866"/>
                <a:gd name="connsiteY103" fmla="*/ 623987 h 737889"/>
                <a:gd name="connsiteX104" fmla="*/ 523351 w 989866"/>
                <a:gd name="connsiteY104" fmla="*/ 612071 h 737889"/>
                <a:gd name="connsiteX105" fmla="*/ 525751 w 989866"/>
                <a:gd name="connsiteY105" fmla="*/ 605899 h 737889"/>
                <a:gd name="connsiteX106" fmla="*/ 534838 w 989866"/>
                <a:gd name="connsiteY106" fmla="*/ 601613 h 737889"/>
                <a:gd name="connsiteX107" fmla="*/ 550097 w 989866"/>
                <a:gd name="connsiteY107" fmla="*/ 592011 h 737889"/>
                <a:gd name="connsiteX108" fmla="*/ 563470 w 989866"/>
                <a:gd name="connsiteY108" fmla="*/ 578124 h 737889"/>
                <a:gd name="connsiteX109" fmla="*/ 571614 w 989866"/>
                <a:gd name="connsiteY109" fmla="*/ 577696 h 737889"/>
                <a:gd name="connsiteX110" fmla="*/ 574958 w 989866"/>
                <a:gd name="connsiteY110" fmla="*/ 586268 h 737889"/>
                <a:gd name="connsiteX111" fmla="*/ 605047 w 989866"/>
                <a:gd name="connsiteY111" fmla="*/ 580010 h 737889"/>
                <a:gd name="connsiteX112" fmla="*/ 640880 w 989866"/>
                <a:gd name="connsiteY112" fmla="*/ 548978 h 737889"/>
                <a:gd name="connsiteX113" fmla="*/ 660940 w 989866"/>
                <a:gd name="connsiteY113" fmla="*/ 528918 h 737889"/>
                <a:gd name="connsiteX114" fmla="*/ 676199 w 989866"/>
                <a:gd name="connsiteY114" fmla="*/ 522746 h 737889"/>
                <a:gd name="connsiteX115" fmla="*/ 691972 w 989866"/>
                <a:gd name="connsiteY115" fmla="*/ 518888 h 737889"/>
                <a:gd name="connsiteX116" fmla="*/ 715890 w 989866"/>
                <a:gd name="connsiteY116" fmla="*/ 513659 h 737889"/>
                <a:gd name="connsiteX117" fmla="*/ 773754 w 989866"/>
                <a:gd name="connsiteY117" fmla="*/ 497886 h 737889"/>
                <a:gd name="connsiteX118" fmla="*/ 819617 w 989866"/>
                <a:gd name="connsiteY118" fmla="*/ 473968 h 737889"/>
                <a:gd name="connsiteX119" fmla="*/ 825875 w 989866"/>
                <a:gd name="connsiteY119" fmla="*/ 465824 h 737889"/>
                <a:gd name="connsiteX120" fmla="*/ 797157 w 989866"/>
                <a:gd name="connsiteY120" fmla="*/ 467282 h 737889"/>
                <a:gd name="connsiteX121" fmla="*/ 761324 w 989866"/>
                <a:gd name="connsiteY121" fmla="*/ 462995 h 737889"/>
                <a:gd name="connsiteX122" fmla="*/ 766124 w 989866"/>
                <a:gd name="connsiteY122" fmla="*/ 452451 h 737889"/>
                <a:gd name="connsiteX123" fmla="*/ 768953 w 989866"/>
                <a:gd name="connsiteY123" fmla="*/ 437192 h 737889"/>
                <a:gd name="connsiteX124" fmla="*/ 791928 w 989866"/>
                <a:gd name="connsiteY124" fmla="*/ 444822 h 737889"/>
                <a:gd name="connsiteX125" fmla="*/ 827332 w 989866"/>
                <a:gd name="connsiteY125" fmla="*/ 456737 h 737889"/>
                <a:gd name="connsiteX126" fmla="*/ 833076 w 989866"/>
                <a:gd name="connsiteY126" fmla="*/ 435221 h 737889"/>
                <a:gd name="connsiteX127" fmla="*/ 790985 w 989866"/>
                <a:gd name="connsiteY127" fmla="*/ 397930 h 737889"/>
                <a:gd name="connsiteX128" fmla="*/ 814902 w 989866"/>
                <a:gd name="connsiteY128" fmla="*/ 400845 h 737889"/>
                <a:gd name="connsiteX129" fmla="*/ 830161 w 989866"/>
                <a:gd name="connsiteY129" fmla="*/ 384128 h 737889"/>
                <a:gd name="connsiteX130" fmla="*/ 791413 w 989866"/>
                <a:gd name="connsiteY130" fmla="*/ 383614 h 737889"/>
                <a:gd name="connsiteX131" fmla="*/ 784212 w 989866"/>
                <a:gd name="connsiteY131" fmla="*/ 373070 h 737889"/>
                <a:gd name="connsiteX132" fmla="*/ 790470 w 989866"/>
                <a:gd name="connsiteY132" fmla="*/ 359697 h 737889"/>
                <a:gd name="connsiteX133" fmla="*/ 826303 w 989866"/>
                <a:gd name="connsiteY133" fmla="*/ 370241 h 737889"/>
                <a:gd name="connsiteX134" fmla="*/ 853564 w 989866"/>
                <a:gd name="connsiteY134" fmla="*/ 363554 h 737889"/>
                <a:gd name="connsiteX135" fmla="*/ 832047 w 989866"/>
                <a:gd name="connsiteY135" fmla="*/ 343495 h 737889"/>
                <a:gd name="connsiteX136" fmla="*/ 867880 w 989866"/>
                <a:gd name="connsiteY136" fmla="*/ 340152 h 737889"/>
                <a:gd name="connsiteX137" fmla="*/ 872166 w 989866"/>
                <a:gd name="connsiteY137" fmla="*/ 329179 h 737889"/>
                <a:gd name="connsiteX138" fmla="*/ 843020 w 989866"/>
                <a:gd name="connsiteY138" fmla="*/ 311005 h 737889"/>
                <a:gd name="connsiteX139" fmla="*/ 871223 w 989866"/>
                <a:gd name="connsiteY139" fmla="*/ 306204 h 737889"/>
                <a:gd name="connsiteX140" fmla="*/ 863594 w 989866"/>
                <a:gd name="connsiteY140" fmla="*/ 276544 h 737889"/>
                <a:gd name="connsiteX141" fmla="*/ 834876 w 989866"/>
                <a:gd name="connsiteY141" fmla="*/ 269343 h 737889"/>
                <a:gd name="connsiteX142" fmla="*/ 822960 w 989866"/>
                <a:gd name="connsiteY142" fmla="*/ 256912 h 737889"/>
                <a:gd name="connsiteX143" fmla="*/ 844906 w 989866"/>
                <a:gd name="connsiteY143" fmla="*/ 253998 h 737889"/>
                <a:gd name="connsiteX144" fmla="*/ 888883 w 989866"/>
                <a:gd name="connsiteY144" fmla="*/ 253998 h 737889"/>
                <a:gd name="connsiteX145" fmla="*/ 878853 w 989866"/>
                <a:gd name="connsiteY145" fmla="*/ 236767 h 737889"/>
                <a:gd name="connsiteX146" fmla="*/ 852106 w 989866"/>
                <a:gd name="connsiteY146" fmla="*/ 231024 h 737889"/>
                <a:gd name="connsiteX147" fmla="*/ 874138 w 989866"/>
                <a:gd name="connsiteY147" fmla="*/ 226223 h 737889"/>
                <a:gd name="connsiteX148" fmla="*/ 841648 w 989866"/>
                <a:gd name="connsiteY148" fmla="*/ 219022 h 737889"/>
                <a:gd name="connsiteX149" fmla="*/ 828703 w 989866"/>
                <a:gd name="connsiteY149" fmla="*/ 219965 h 737889"/>
                <a:gd name="connsiteX150" fmla="*/ 838733 w 989866"/>
                <a:gd name="connsiteY150" fmla="*/ 189876 h 737889"/>
                <a:gd name="connsiteX151" fmla="*/ 867451 w 989866"/>
                <a:gd name="connsiteY151" fmla="*/ 167930 h 737889"/>
                <a:gd name="connsiteX152" fmla="*/ 894197 w 989866"/>
                <a:gd name="connsiteY152" fmla="*/ 151642 h 737889"/>
                <a:gd name="connsiteX153" fmla="*/ 883225 w 989866"/>
                <a:gd name="connsiteY153" fmla="*/ 138698 h 737889"/>
                <a:gd name="connsiteX154" fmla="*/ 856479 w 989866"/>
                <a:gd name="connsiteY154" fmla="*/ 147270 h 737889"/>
                <a:gd name="connsiteX155" fmla="*/ 878510 w 989866"/>
                <a:gd name="connsiteY155" fmla="*/ 133897 h 737889"/>
                <a:gd name="connsiteX156" fmla="*/ 919143 w 989866"/>
                <a:gd name="connsiteY156" fmla="*/ 128154 h 737889"/>
                <a:gd name="connsiteX157" fmla="*/ 889483 w 989866"/>
                <a:gd name="connsiteY157" fmla="*/ 120953 h 737889"/>
                <a:gd name="connsiteX158" fmla="*/ 897112 w 989866"/>
                <a:gd name="connsiteY158" fmla="*/ 115723 h 737889"/>
                <a:gd name="connsiteX159" fmla="*/ 932517 w 989866"/>
                <a:gd name="connsiteY159" fmla="*/ 108522 h 737889"/>
                <a:gd name="connsiteX160" fmla="*/ 953519 w 989866"/>
                <a:gd name="connsiteY160" fmla="*/ 99436 h 737889"/>
                <a:gd name="connsiteX161" fmla="*/ 989867 w 989866"/>
                <a:gd name="connsiteY161" fmla="*/ 82719 h 737889"/>
                <a:gd name="connsiteX162" fmla="*/ 934488 w 989866"/>
                <a:gd name="connsiteY162" fmla="*/ 67375 h 737889"/>
                <a:gd name="connsiteX163" fmla="*/ 338871 w 989866"/>
                <a:gd name="connsiteY163" fmla="*/ 483741 h 737889"/>
                <a:gd name="connsiteX164" fmla="*/ 325926 w 989866"/>
                <a:gd name="connsiteY164" fmla="*/ 471825 h 737889"/>
                <a:gd name="connsiteX165" fmla="*/ 294380 w 989866"/>
                <a:gd name="connsiteY165" fmla="*/ 466081 h 737889"/>
                <a:gd name="connsiteX166" fmla="*/ 291979 w 989866"/>
                <a:gd name="connsiteY166" fmla="*/ 479969 h 737889"/>
                <a:gd name="connsiteX167" fmla="*/ 309639 w 989866"/>
                <a:gd name="connsiteY167" fmla="*/ 490513 h 737889"/>
                <a:gd name="connsiteX168" fmla="*/ 338871 w 989866"/>
                <a:gd name="connsiteY168" fmla="*/ 483741 h 73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89866" h="737889">
                  <a:moveTo>
                    <a:pt x="934488" y="67375"/>
                  </a:moveTo>
                  <a:cubicBezTo>
                    <a:pt x="916829" y="67375"/>
                    <a:pt x="902427" y="70203"/>
                    <a:pt x="901484" y="82634"/>
                  </a:cubicBezTo>
                  <a:cubicBezTo>
                    <a:pt x="900541" y="95064"/>
                    <a:pt x="878081" y="80233"/>
                    <a:pt x="868480" y="84520"/>
                  </a:cubicBezTo>
                  <a:cubicBezTo>
                    <a:pt x="858879" y="88806"/>
                    <a:pt x="863679" y="74490"/>
                    <a:pt x="854164" y="79290"/>
                  </a:cubicBezTo>
                  <a:cubicBezTo>
                    <a:pt x="844563" y="84091"/>
                    <a:pt x="834104" y="95578"/>
                    <a:pt x="822617" y="100293"/>
                  </a:cubicBezTo>
                  <a:cubicBezTo>
                    <a:pt x="811130" y="105094"/>
                    <a:pt x="802557" y="117009"/>
                    <a:pt x="795357" y="117952"/>
                  </a:cubicBezTo>
                  <a:cubicBezTo>
                    <a:pt x="788156" y="118895"/>
                    <a:pt x="810616" y="96007"/>
                    <a:pt x="822103" y="84520"/>
                  </a:cubicBezTo>
                  <a:cubicBezTo>
                    <a:pt x="833590" y="73032"/>
                    <a:pt x="827332" y="59659"/>
                    <a:pt x="812073" y="61117"/>
                  </a:cubicBezTo>
                  <a:cubicBezTo>
                    <a:pt x="796814" y="62574"/>
                    <a:pt x="800157" y="72089"/>
                    <a:pt x="791499" y="74061"/>
                  </a:cubicBezTo>
                  <a:cubicBezTo>
                    <a:pt x="782926" y="75947"/>
                    <a:pt x="741778" y="96521"/>
                    <a:pt x="739892" y="90349"/>
                  </a:cubicBezTo>
                  <a:cubicBezTo>
                    <a:pt x="738007" y="84091"/>
                    <a:pt x="773840" y="73632"/>
                    <a:pt x="773325" y="69261"/>
                  </a:cubicBezTo>
                  <a:cubicBezTo>
                    <a:pt x="772811" y="64974"/>
                    <a:pt x="727891" y="64460"/>
                    <a:pt x="707831" y="67375"/>
                  </a:cubicBezTo>
                  <a:cubicBezTo>
                    <a:pt x="687772" y="70203"/>
                    <a:pt x="652367" y="81690"/>
                    <a:pt x="651939" y="75947"/>
                  </a:cubicBezTo>
                  <a:cubicBezTo>
                    <a:pt x="651424" y="70203"/>
                    <a:pt x="693087" y="62060"/>
                    <a:pt x="714089" y="59659"/>
                  </a:cubicBezTo>
                  <a:cubicBezTo>
                    <a:pt x="735606" y="57173"/>
                    <a:pt x="773840" y="61117"/>
                    <a:pt x="790127" y="54430"/>
                  </a:cubicBezTo>
                  <a:cubicBezTo>
                    <a:pt x="806415" y="47743"/>
                    <a:pt x="830761" y="47229"/>
                    <a:pt x="835047" y="42000"/>
                  </a:cubicBezTo>
                  <a:cubicBezTo>
                    <a:pt x="839334" y="36771"/>
                    <a:pt x="816445" y="29570"/>
                    <a:pt x="804958" y="30084"/>
                  </a:cubicBezTo>
                  <a:cubicBezTo>
                    <a:pt x="793471" y="30598"/>
                    <a:pt x="781983" y="29141"/>
                    <a:pt x="782926" y="23398"/>
                  </a:cubicBezTo>
                  <a:cubicBezTo>
                    <a:pt x="783869" y="17654"/>
                    <a:pt x="765267" y="16197"/>
                    <a:pt x="763296" y="11910"/>
                  </a:cubicBezTo>
                  <a:cubicBezTo>
                    <a:pt x="761410" y="7624"/>
                    <a:pt x="725491" y="10967"/>
                    <a:pt x="717861" y="6167"/>
                  </a:cubicBezTo>
                  <a:cubicBezTo>
                    <a:pt x="710232" y="1366"/>
                    <a:pt x="687772" y="-1034"/>
                    <a:pt x="668655" y="423"/>
                  </a:cubicBezTo>
                  <a:cubicBezTo>
                    <a:pt x="649538" y="1881"/>
                    <a:pt x="610362" y="1366"/>
                    <a:pt x="601275" y="2309"/>
                  </a:cubicBezTo>
                  <a:cubicBezTo>
                    <a:pt x="592188" y="3252"/>
                    <a:pt x="586445" y="6596"/>
                    <a:pt x="578301" y="6167"/>
                  </a:cubicBezTo>
                  <a:cubicBezTo>
                    <a:pt x="570157" y="5738"/>
                    <a:pt x="557727" y="8567"/>
                    <a:pt x="562527" y="13796"/>
                  </a:cubicBezTo>
                  <a:cubicBezTo>
                    <a:pt x="571186" y="23312"/>
                    <a:pt x="549583" y="27170"/>
                    <a:pt x="551040" y="20054"/>
                  </a:cubicBezTo>
                  <a:cubicBezTo>
                    <a:pt x="552497" y="12853"/>
                    <a:pt x="532438" y="9510"/>
                    <a:pt x="526180" y="14825"/>
                  </a:cubicBezTo>
                  <a:cubicBezTo>
                    <a:pt x="519065" y="20826"/>
                    <a:pt x="487004" y="8653"/>
                    <a:pt x="482203" y="14825"/>
                  </a:cubicBezTo>
                  <a:cubicBezTo>
                    <a:pt x="477403" y="20997"/>
                    <a:pt x="439684" y="19111"/>
                    <a:pt x="428625" y="20997"/>
                  </a:cubicBezTo>
                  <a:cubicBezTo>
                    <a:pt x="417652" y="22883"/>
                    <a:pt x="445856" y="31027"/>
                    <a:pt x="444913" y="35828"/>
                  </a:cubicBezTo>
                  <a:cubicBezTo>
                    <a:pt x="443970" y="40628"/>
                    <a:pt x="409080" y="35828"/>
                    <a:pt x="416195" y="44400"/>
                  </a:cubicBezTo>
                  <a:cubicBezTo>
                    <a:pt x="423396" y="52973"/>
                    <a:pt x="446284" y="59231"/>
                    <a:pt x="457257" y="70203"/>
                  </a:cubicBezTo>
                  <a:cubicBezTo>
                    <a:pt x="468230" y="81176"/>
                    <a:pt x="448685" y="74490"/>
                    <a:pt x="436254" y="66346"/>
                  </a:cubicBezTo>
                  <a:cubicBezTo>
                    <a:pt x="423824" y="58202"/>
                    <a:pt x="408051" y="61117"/>
                    <a:pt x="400421" y="52973"/>
                  </a:cubicBezTo>
                  <a:cubicBezTo>
                    <a:pt x="392792" y="44829"/>
                    <a:pt x="364074" y="38657"/>
                    <a:pt x="356959" y="43371"/>
                  </a:cubicBezTo>
                  <a:cubicBezTo>
                    <a:pt x="348386" y="49115"/>
                    <a:pt x="376590" y="59659"/>
                    <a:pt x="376590" y="65832"/>
                  </a:cubicBezTo>
                  <a:cubicBezTo>
                    <a:pt x="376590" y="72004"/>
                    <a:pt x="357473" y="64374"/>
                    <a:pt x="354130" y="66774"/>
                  </a:cubicBezTo>
                  <a:cubicBezTo>
                    <a:pt x="350787" y="69175"/>
                    <a:pt x="334070" y="50487"/>
                    <a:pt x="324469" y="50487"/>
                  </a:cubicBezTo>
                  <a:cubicBezTo>
                    <a:pt x="314868" y="50487"/>
                    <a:pt x="323012" y="59059"/>
                    <a:pt x="323012" y="71061"/>
                  </a:cubicBezTo>
                  <a:cubicBezTo>
                    <a:pt x="323012" y="82977"/>
                    <a:pt x="304410" y="90177"/>
                    <a:pt x="309639" y="82033"/>
                  </a:cubicBezTo>
                  <a:cubicBezTo>
                    <a:pt x="314868" y="73889"/>
                    <a:pt x="311096" y="52887"/>
                    <a:pt x="301066" y="49029"/>
                  </a:cubicBezTo>
                  <a:cubicBezTo>
                    <a:pt x="291036" y="45172"/>
                    <a:pt x="265233" y="57173"/>
                    <a:pt x="251860" y="56659"/>
                  </a:cubicBezTo>
                  <a:cubicBezTo>
                    <a:pt x="238487" y="56145"/>
                    <a:pt x="220828" y="60516"/>
                    <a:pt x="232229" y="67203"/>
                  </a:cubicBezTo>
                  <a:cubicBezTo>
                    <a:pt x="243716" y="73889"/>
                    <a:pt x="231715" y="77747"/>
                    <a:pt x="221685" y="70546"/>
                  </a:cubicBezTo>
                  <a:cubicBezTo>
                    <a:pt x="211655" y="63345"/>
                    <a:pt x="178651" y="70546"/>
                    <a:pt x="185337" y="75347"/>
                  </a:cubicBezTo>
                  <a:cubicBezTo>
                    <a:pt x="192024" y="80148"/>
                    <a:pt x="194424" y="93949"/>
                    <a:pt x="190138" y="99693"/>
                  </a:cubicBezTo>
                  <a:cubicBezTo>
                    <a:pt x="185852" y="105436"/>
                    <a:pt x="171964" y="93949"/>
                    <a:pt x="159106" y="94892"/>
                  </a:cubicBezTo>
                  <a:cubicBezTo>
                    <a:pt x="146161" y="95835"/>
                    <a:pt x="82125" y="126439"/>
                    <a:pt x="85982" y="134583"/>
                  </a:cubicBezTo>
                  <a:cubicBezTo>
                    <a:pt x="89754" y="142727"/>
                    <a:pt x="117015" y="136040"/>
                    <a:pt x="125673" y="140755"/>
                  </a:cubicBezTo>
                  <a:cubicBezTo>
                    <a:pt x="134245" y="145556"/>
                    <a:pt x="122844" y="163215"/>
                    <a:pt x="112300" y="170416"/>
                  </a:cubicBezTo>
                  <a:cubicBezTo>
                    <a:pt x="101756" y="177617"/>
                    <a:pt x="62579" y="170930"/>
                    <a:pt x="61636" y="179503"/>
                  </a:cubicBezTo>
                  <a:cubicBezTo>
                    <a:pt x="60693" y="188075"/>
                    <a:pt x="0" y="189533"/>
                    <a:pt x="0" y="203420"/>
                  </a:cubicBezTo>
                  <a:cubicBezTo>
                    <a:pt x="0" y="208649"/>
                    <a:pt x="2829" y="213964"/>
                    <a:pt x="9515" y="215336"/>
                  </a:cubicBezTo>
                  <a:cubicBezTo>
                    <a:pt x="18088" y="217222"/>
                    <a:pt x="28632" y="214393"/>
                    <a:pt x="36262" y="222965"/>
                  </a:cubicBezTo>
                  <a:cubicBezTo>
                    <a:pt x="43891" y="231538"/>
                    <a:pt x="65408" y="232052"/>
                    <a:pt x="80239" y="226309"/>
                  </a:cubicBezTo>
                  <a:cubicBezTo>
                    <a:pt x="95069" y="220565"/>
                    <a:pt x="106042" y="227252"/>
                    <a:pt x="105527" y="235910"/>
                  </a:cubicBezTo>
                  <a:cubicBezTo>
                    <a:pt x="105013" y="244482"/>
                    <a:pt x="72095" y="232567"/>
                    <a:pt x="62065" y="238739"/>
                  </a:cubicBezTo>
                  <a:cubicBezTo>
                    <a:pt x="52035" y="244911"/>
                    <a:pt x="20917" y="239682"/>
                    <a:pt x="22374" y="246368"/>
                  </a:cubicBezTo>
                  <a:cubicBezTo>
                    <a:pt x="23832" y="253055"/>
                    <a:pt x="39091" y="251598"/>
                    <a:pt x="51521" y="253998"/>
                  </a:cubicBezTo>
                  <a:cubicBezTo>
                    <a:pt x="63951" y="256398"/>
                    <a:pt x="52464" y="261627"/>
                    <a:pt x="52035" y="266942"/>
                  </a:cubicBezTo>
                  <a:cubicBezTo>
                    <a:pt x="51521" y="272171"/>
                    <a:pt x="58722" y="271229"/>
                    <a:pt x="71152" y="277486"/>
                  </a:cubicBezTo>
                  <a:cubicBezTo>
                    <a:pt x="83582" y="283744"/>
                    <a:pt x="104156" y="287516"/>
                    <a:pt x="97469" y="280315"/>
                  </a:cubicBezTo>
                  <a:cubicBezTo>
                    <a:pt x="90783" y="273115"/>
                    <a:pt x="110414" y="274057"/>
                    <a:pt x="113757" y="278429"/>
                  </a:cubicBezTo>
                  <a:cubicBezTo>
                    <a:pt x="117100" y="282716"/>
                    <a:pt x="126187" y="272257"/>
                    <a:pt x="135274" y="274572"/>
                  </a:cubicBezTo>
                  <a:cubicBezTo>
                    <a:pt x="144361" y="276972"/>
                    <a:pt x="147704" y="265999"/>
                    <a:pt x="154905" y="270714"/>
                  </a:cubicBezTo>
                  <a:cubicBezTo>
                    <a:pt x="162106" y="275515"/>
                    <a:pt x="195539" y="278344"/>
                    <a:pt x="207026" y="284602"/>
                  </a:cubicBezTo>
                  <a:cubicBezTo>
                    <a:pt x="218513" y="290774"/>
                    <a:pt x="234286" y="292231"/>
                    <a:pt x="232829" y="301318"/>
                  </a:cubicBezTo>
                  <a:cubicBezTo>
                    <a:pt x="231372" y="310405"/>
                    <a:pt x="242344" y="317092"/>
                    <a:pt x="255289" y="322835"/>
                  </a:cubicBezTo>
                  <a:cubicBezTo>
                    <a:pt x="268234" y="328579"/>
                    <a:pt x="270634" y="341009"/>
                    <a:pt x="270120" y="349153"/>
                  </a:cubicBezTo>
                  <a:cubicBezTo>
                    <a:pt x="269605" y="357297"/>
                    <a:pt x="284007" y="363040"/>
                    <a:pt x="281607" y="366812"/>
                  </a:cubicBezTo>
                  <a:cubicBezTo>
                    <a:pt x="279206" y="370670"/>
                    <a:pt x="281092" y="375899"/>
                    <a:pt x="289750" y="383528"/>
                  </a:cubicBezTo>
                  <a:cubicBezTo>
                    <a:pt x="298323" y="391158"/>
                    <a:pt x="276377" y="396901"/>
                    <a:pt x="281607" y="403588"/>
                  </a:cubicBezTo>
                  <a:cubicBezTo>
                    <a:pt x="286836" y="410275"/>
                    <a:pt x="273977" y="423219"/>
                    <a:pt x="289236" y="425619"/>
                  </a:cubicBezTo>
                  <a:cubicBezTo>
                    <a:pt x="304495" y="428020"/>
                    <a:pt x="302181" y="415075"/>
                    <a:pt x="313582" y="415075"/>
                  </a:cubicBezTo>
                  <a:cubicBezTo>
                    <a:pt x="325069" y="415075"/>
                    <a:pt x="313068" y="425105"/>
                    <a:pt x="319326" y="431363"/>
                  </a:cubicBezTo>
                  <a:cubicBezTo>
                    <a:pt x="325498" y="437535"/>
                    <a:pt x="338442" y="436163"/>
                    <a:pt x="350358" y="446193"/>
                  </a:cubicBezTo>
                  <a:cubicBezTo>
                    <a:pt x="362274" y="456223"/>
                    <a:pt x="354644" y="461024"/>
                    <a:pt x="343672" y="452880"/>
                  </a:cubicBezTo>
                  <a:cubicBezTo>
                    <a:pt x="332699" y="444736"/>
                    <a:pt x="300638" y="446622"/>
                    <a:pt x="300638" y="449537"/>
                  </a:cubicBezTo>
                  <a:cubicBezTo>
                    <a:pt x="300638" y="452451"/>
                    <a:pt x="336042" y="472511"/>
                    <a:pt x="344100" y="469596"/>
                  </a:cubicBezTo>
                  <a:cubicBezTo>
                    <a:pt x="352244" y="466682"/>
                    <a:pt x="363217" y="481512"/>
                    <a:pt x="358416" y="486313"/>
                  </a:cubicBezTo>
                  <a:cubicBezTo>
                    <a:pt x="353616" y="491113"/>
                    <a:pt x="356016" y="503029"/>
                    <a:pt x="355073" y="508773"/>
                  </a:cubicBezTo>
                  <a:cubicBezTo>
                    <a:pt x="354130" y="514516"/>
                    <a:pt x="342214" y="508773"/>
                    <a:pt x="334499" y="509716"/>
                  </a:cubicBezTo>
                  <a:cubicBezTo>
                    <a:pt x="326869" y="510658"/>
                    <a:pt x="321555" y="513059"/>
                    <a:pt x="321555" y="521203"/>
                  </a:cubicBezTo>
                  <a:cubicBezTo>
                    <a:pt x="321555" y="529346"/>
                    <a:pt x="309639" y="535090"/>
                    <a:pt x="308181" y="545120"/>
                  </a:cubicBezTo>
                  <a:cubicBezTo>
                    <a:pt x="306724" y="555150"/>
                    <a:pt x="317783" y="554721"/>
                    <a:pt x="323955" y="559008"/>
                  </a:cubicBezTo>
                  <a:cubicBezTo>
                    <a:pt x="330127" y="563294"/>
                    <a:pt x="312467" y="566208"/>
                    <a:pt x="311525" y="573323"/>
                  </a:cubicBezTo>
                  <a:cubicBezTo>
                    <a:pt x="310582" y="580524"/>
                    <a:pt x="327727" y="593383"/>
                    <a:pt x="333985" y="596726"/>
                  </a:cubicBezTo>
                  <a:cubicBezTo>
                    <a:pt x="340157" y="600070"/>
                    <a:pt x="334499" y="616358"/>
                    <a:pt x="336814" y="624501"/>
                  </a:cubicBezTo>
                  <a:cubicBezTo>
                    <a:pt x="339214" y="632645"/>
                    <a:pt x="347358" y="622530"/>
                    <a:pt x="346329" y="633074"/>
                  </a:cubicBezTo>
                  <a:cubicBezTo>
                    <a:pt x="345386" y="643618"/>
                    <a:pt x="353959" y="643104"/>
                    <a:pt x="354473" y="649361"/>
                  </a:cubicBezTo>
                  <a:cubicBezTo>
                    <a:pt x="354987" y="655534"/>
                    <a:pt x="369732" y="654591"/>
                    <a:pt x="366903" y="663249"/>
                  </a:cubicBezTo>
                  <a:cubicBezTo>
                    <a:pt x="364074" y="671821"/>
                    <a:pt x="371189" y="678079"/>
                    <a:pt x="374533" y="682880"/>
                  </a:cubicBezTo>
                  <a:cubicBezTo>
                    <a:pt x="377876" y="687681"/>
                    <a:pt x="390306" y="695825"/>
                    <a:pt x="392706" y="701997"/>
                  </a:cubicBezTo>
                  <a:cubicBezTo>
                    <a:pt x="395107" y="708169"/>
                    <a:pt x="402222" y="716313"/>
                    <a:pt x="410880" y="713912"/>
                  </a:cubicBezTo>
                  <a:cubicBezTo>
                    <a:pt x="419452" y="711512"/>
                    <a:pt x="419967" y="719656"/>
                    <a:pt x="426653" y="718713"/>
                  </a:cubicBezTo>
                  <a:cubicBezTo>
                    <a:pt x="433340" y="717770"/>
                    <a:pt x="443884" y="721542"/>
                    <a:pt x="445770" y="726857"/>
                  </a:cubicBezTo>
                  <a:cubicBezTo>
                    <a:pt x="447656" y="732086"/>
                    <a:pt x="468230" y="736887"/>
                    <a:pt x="473974" y="737830"/>
                  </a:cubicBezTo>
                  <a:cubicBezTo>
                    <a:pt x="479717" y="738773"/>
                    <a:pt x="480660" y="728314"/>
                    <a:pt x="485975" y="725400"/>
                  </a:cubicBezTo>
                  <a:cubicBezTo>
                    <a:pt x="491204" y="722571"/>
                    <a:pt x="489318" y="701482"/>
                    <a:pt x="494119" y="700025"/>
                  </a:cubicBezTo>
                  <a:cubicBezTo>
                    <a:pt x="498919" y="698568"/>
                    <a:pt x="497462" y="676622"/>
                    <a:pt x="492662" y="674650"/>
                  </a:cubicBezTo>
                  <a:cubicBezTo>
                    <a:pt x="487861" y="672764"/>
                    <a:pt x="489833" y="665049"/>
                    <a:pt x="500805" y="666506"/>
                  </a:cubicBezTo>
                  <a:cubicBezTo>
                    <a:pt x="511778" y="667964"/>
                    <a:pt x="508006" y="656905"/>
                    <a:pt x="513236" y="655534"/>
                  </a:cubicBezTo>
                  <a:cubicBezTo>
                    <a:pt x="518465" y="654077"/>
                    <a:pt x="516064" y="644047"/>
                    <a:pt x="519922" y="643104"/>
                  </a:cubicBezTo>
                  <a:cubicBezTo>
                    <a:pt x="523780" y="642161"/>
                    <a:pt x="523265" y="635474"/>
                    <a:pt x="520436" y="631617"/>
                  </a:cubicBezTo>
                  <a:cubicBezTo>
                    <a:pt x="517608" y="627845"/>
                    <a:pt x="520951" y="624930"/>
                    <a:pt x="526694" y="623987"/>
                  </a:cubicBezTo>
                  <a:cubicBezTo>
                    <a:pt x="532438" y="623044"/>
                    <a:pt x="530981" y="614900"/>
                    <a:pt x="523351" y="612071"/>
                  </a:cubicBezTo>
                  <a:cubicBezTo>
                    <a:pt x="515722" y="609242"/>
                    <a:pt x="518122" y="600584"/>
                    <a:pt x="525751" y="605899"/>
                  </a:cubicBezTo>
                  <a:cubicBezTo>
                    <a:pt x="533381" y="611128"/>
                    <a:pt x="539124" y="607356"/>
                    <a:pt x="534838" y="601613"/>
                  </a:cubicBezTo>
                  <a:cubicBezTo>
                    <a:pt x="530552" y="595869"/>
                    <a:pt x="540068" y="593040"/>
                    <a:pt x="550097" y="592011"/>
                  </a:cubicBezTo>
                  <a:cubicBezTo>
                    <a:pt x="560127" y="591069"/>
                    <a:pt x="565442" y="585754"/>
                    <a:pt x="563470" y="578124"/>
                  </a:cubicBezTo>
                  <a:cubicBezTo>
                    <a:pt x="561585" y="570495"/>
                    <a:pt x="574958" y="570923"/>
                    <a:pt x="571614" y="577696"/>
                  </a:cubicBezTo>
                  <a:cubicBezTo>
                    <a:pt x="568271" y="584382"/>
                    <a:pt x="570157" y="591069"/>
                    <a:pt x="574958" y="586268"/>
                  </a:cubicBezTo>
                  <a:cubicBezTo>
                    <a:pt x="579758" y="581467"/>
                    <a:pt x="588845" y="584811"/>
                    <a:pt x="605047" y="580010"/>
                  </a:cubicBezTo>
                  <a:cubicBezTo>
                    <a:pt x="621335" y="575209"/>
                    <a:pt x="637108" y="561836"/>
                    <a:pt x="640880" y="548978"/>
                  </a:cubicBezTo>
                  <a:cubicBezTo>
                    <a:pt x="644738" y="536033"/>
                    <a:pt x="663340" y="537490"/>
                    <a:pt x="660940" y="528918"/>
                  </a:cubicBezTo>
                  <a:cubicBezTo>
                    <a:pt x="658540" y="520345"/>
                    <a:pt x="664283" y="517002"/>
                    <a:pt x="676199" y="522746"/>
                  </a:cubicBezTo>
                  <a:cubicBezTo>
                    <a:pt x="688115" y="528489"/>
                    <a:pt x="678599" y="518888"/>
                    <a:pt x="691972" y="518888"/>
                  </a:cubicBezTo>
                  <a:cubicBezTo>
                    <a:pt x="705345" y="518888"/>
                    <a:pt x="702945" y="514087"/>
                    <a:pt x="715890" y="513659"/>
                  </a:cubicBezTo>
                  <a:cubicBezTo>
                    <a:pt x="728834" y="513230"/>
                    <a:pt x="762267" y="507487"/>
                    <a:pt x="773754" y="497886"/>
                  </a:cubicBezTo>
                  <a:cubicBezTo>
                    <a:pt x="785241" y="488284"/>
                    <a:pt x="809587" y="480226"/>
                    <a:pt x="819617" y="473968"/>
                  </a:cubicBezTo>
                  <a:cubicBezTo>
                    <a:pt x="829647" y="467710"/>
                    <a:pt x="832047" y="462481"/>
                    <a:pt x="825875" y="465824"/>
                  </a:cubicBezTo>
                  <a:cubicBezTo>
                    <a:pt x="819617" y="469168"/>
                    <a:pt x="806758" y="469682"/>
                    <a:pt x="797157" y="467282"/>
                  </a:cubicBezTo>
                  <a:cubicBezTo>
                    <a:pt x="787641" y="464881"/>
                    <a:pt x="772297" y="456737"/>
                    <a:pt x="761324" y="462995"/>
                  </a:cubicBezTo>
                  <a:cubicBezTo>
                    <a:pt x="750351" y="469253"/>
                    <a:pt x="757037" y="453909"/>
                    <a:pt x="766124" y="452451"/>
                  </a:cubicBezTo>
                  <a:cubicBezTo>
                    <a:pt x="775211" y="450994"/>
                    <a:pt x="771353" y="446708"/>
                    <a:pt x="768953" y="437192"/>
                  </a:cubicBezTo>
                  <a:cubicBezTo>
                    <a:pt x="766553" y="427677"/>
                    <a:pt x="784212" y="433849"/>
                    <a:pt x="791928" y="444822"/>
                  </a:cubicBezTo>
                  <a:cubicBezTo>
                    <a:pt x="799557" y="455795"/>
                    <a:pt x="814388" y="460595"/>
                    <a:pt x="827332" y="456737"/>
                  </a:cubicBezTo>
                  <a:cubicBezTo>
                    <a:pt x="840276" y="452880"/>
                    <a:pt x="827846" y="442421"/>
                    <a:pt x="833076" y="435221"/>
                  </a:cubicBezTo>
                  <a:cubicBezTo>
                    <a:pt x="838305" y="428020"/>
                    <a:pt x="793385" y="405560"/>
                    <a:pt x="790985" y="397930"/>
                  </a:cubicBezTo>
                  <a:cubicBezTo>
                    <a:pt x="788584" y="390301"/>
                    <a:pt x="802472" y="395530"/>
                    <a:pt x="814902" y="400845"/>
                  </a:cubicBezTo>
                  <a:cubicBezTo>
                    <a:pt x="827332" y="406074"/>
                    <a:pt x="830161" y="390815"/>
                    <a:pt x="830161" y="384128"/>
                  </a:cubicBezTo>
                  <a:cubicBezTo>
                    <a:pt x="830161" y="377442"/>
                    <a:pt x="803415" y="376927"/>
                    <a:pt x="791413" y="383614"/>
                  </a:cubicBezTo>
                  <a:cubicBezTo>
                    <a:pt x="779497" y="390301"/>
                    <a:pt x="768010" y="375041"/>
                    <a:pt x="784212" y="373070"/>
                  </a:cubicBezTo>
                  <a:cubicBezTo>
                    <a:pt x="800500" y="371184"/>
                    <a:pt x="785670" y="364497"/>
                    <a:pt x="790470" y="359697"/>
                  </a:cubicBezTo>
                  <a:cubicBezTo>
                    <a:pt x="795271" y="354896"/>
                    <a:pt x="815759" y="373584"/>
                    <a:pt x="826303" y="370241"/>
                  </a:cubicBezTo>
                  <a:cubicBezTo>
                    <a:pt x="836847" y="366898"/>
                    <a:pt x="844477" y="370755"/>
                    <a:pt x="853564" y="363554"/>
                  </a:cubicBezTo>
                  <a:cubicBezTo>
                    <a:pt x="862651" y="356353"/>
                    <a:pt x="837276" y="349667"/>
                    <a:pt x="832047" y="343495"/>
                  </a:cubicBezTo>
                  <a:cubicBezTo>
                    <a:pt x="826817" y="337237"/>
                    <a:pt x="858364" y="339637"/>
                    <a:pt x="867880" y="340152"/>
                  </a:cubicBezTo>
                  <a:cubicBezTo>
                    <a:pt x="877481" y="340666"/>
                    <a:pt x="879796" y="326264"/>
                    <a:pt x="872166" y="329179"/>
                  </a:cubicBezTo>
                  <a:cubicBezTo>
                    <a:pt x="864537" y="332008"/>
                    <a:pt x="837276" y="319663"/>
                    <a:pt x="843020" y="311005"/>
                  </a:cubicBezTo>
                  <a:cubicBezTo>
                    <a:pt x="848763" y="302432"/>
                    <a:pt x="859307" y="312462"/>
                    <a:pt x="871223" y="306204"/>
                  </a:cubicBezTo>
                  <a:cubicBezTo>
                    <a:pt x="883139" y="299947"/>
                    <a:pt x="872166" y="276544"/>
                    <a:pt x="863594" y="276544"/>
                  </a:cubicBezTo>
                  <a:cubicBezTo>
                    <a:pt x="855021" y="276544"/>
                    <a:pt x="834876" y="273715"/>
                    <a:pt x="834876" y="269343"/>
                  </a:cubicBezTo>
                  <a:cubicBezTo>
                    <a:pt x="834876" y="265056"/>
                    <a:pt x="818159" y="261199"/>
                    <a:pt x="822960" y="256912"/>
                  </a:cubicBezTo>
                  <a:cubicBezTo>
                    <a:pt x="827761" y="252626"/>
                    <a:pt x="833933" y="262142"/>
                    <a:pt x="844906" y="253998"/>
                  </a:cubicBezTo>
                  <a:cubicBezTo>
                    <a:pt x="855878" y="245854"/>
                    <a:pt x="878853" y="255884"/>
                    <a:pt x="888883" y="253998"/>
                  </a:cubicBezTo>
                  <a:cubicBezTo>
                    <a:pt x="898912" y="252112"/>
                    <a:pt x="884596" y="233424"/>
                    <a:pt x="878853" y="236767"/>
                  </a:cubicBezTo>
                  <a:cubicBezTo>
                    <a:pt x="873109" y="240110"/>
                    <a:pt x="853564" y="241053"/>
                    <a:pt x="852106" y="231024"/>
                  </a:cubicBezTo>
                  <a:cubicBezTo>
                    <a:pt x="850649" y="220994"/>
                    <a:pt x="870709" y="231024"/>
                    <a:pt x="874138" y="226223"/>
                  </a:cubicBezTo>
                  <a:cubicBezTo>
                    <a:pt x="877481" y="221422"/>
                    <a:pt x="846449" y="208992"/>
                    <a:pt x="841648" y="219022"/>
                  </a:cubicBezTo>
                  <a:cubicBezTo>
                    <a:pt x="836847" y="229052"/>
                    <a:pt x="819702" y="225709"/>
                    <a:pt x="828703" y="219965"/>
                  </a:cubicBezTo>
                  <a:cubicBezTo>
                    <a:pt x="837790" y="214222"/>
                    <a:pt x="839676" y="198019"/>
                    <a:pt x="838733" y="189876"/>
                  </a:cubicBezTo>
                  <a:cubicBezTo>
                    <a:pt x="837790" y="181732"/>
                    <a:pt x="871223" y="181303"/>
                    <a:pt x="867451" y="167930"/>
                  </a:cubicBezTo>
                  <a:cubicBezTo>
                    <a:pt x="863594" y="154557"/>
                    <a:pt x="883225" y="151642"/>
                    <a:pt x="894197" y="151642"/>
                  </a:cubicBezTo>
                  <a:cubicBezTo>
                    <a:pt x="905170" y="151642"/>
                    <a:pt x="893683" y="137326"/>
                    <a:pt x="883225" y="138698"/>
                  </a:cubicBezTo>
                  <a:cubicBezTo>
                    <a:pt x="872680" y="140155"/>
                    <a:pt x="861708" y="152071"/>
                    <a:pt x="856479" y="147270"/>
                  </a:cubicBezTo>
                  <a:cubicBezTo>
                    <a:pt x="851249" y="142469"/>
                    <a:pt x="868909" y="133897"/>
                    <a:pt x="878510" y="133897"/>
                  </a:cubicBezTo>
                  <a:cubicBezTo>
                    <a:pt x="888111" y="133897"/>
                    <a:pt x="911000" y="132954"/>
                    <a:pt x="919143" y="128154"/>
                  </a:cubicBezTo>
                  <a:cubicBezTo>
                    <a:pt x="927287" y="123353"/>
                    <a:pt x="904827" y="119067"/>
                    <a:pt x="889483" y="120953"/>
                  </a:cubicBezTo>
                  <a:cubicBezTo>
                    <a:pt x="874223" y="122839"/>
                    <a:pt x="874223" y="116152"/>
                    <a:pt x="897112" y="115723"/>
                  </a:cubicBezTo>
                  <a:cubicBezTo>
                    <a:pt x="920086" y="115209"/>
                    <a:pt x="916229" y="110494"/>
                    <a:pt x="932517" y="108522"/>
                  </a:cubicBezTo>
                  <a:cubicBezTo>
                    <a:pt x="948804" y="106636"/>
                    <a:pt x="943489" y="99950"/>
                    <a:pt x="953519" y="99436"/>
                  </a:cubicBezTo>
                  <a:cubicBezTo>
                    <a:pt x="963549" y="98921"/>
                    <a:pt x="989867" y="87949"/>
                    <a:pt x="989867" y="82719"/>
                  </a:cubicBezTo>
                  <a:cubicBezTo>
                    <a:pt x="989952" y="77919"/>
                    <a:pt x="952148" y="67375"/>
                    <a:pt x="934488" y="67375"/>
                  </a:cubicBezTo>
                  <a:close/>
                  <a:moveTo>
                    <a:pt x="338871" y="483741"/>
                  </a:moveTo>
                  <a:cubicBezTo>
                    <a:pt x="339385" y="476111"/>
                    <a:pt x="330727" y="480912"/>
                    <a:pt x="325926" y="471825"/>
                  </a:cubicBezTo>
                  <a:cubicBezTo>
                    <a:pt x="321126" y="462738"/>
                    <a:pt x="296780" y="458966"/>
                    <a:pt x="294380" y="466081"/>
                  </a:cubicBezTo>
                  <a:cubicBezTo>
                    <a:pt x="293437" y="468910"/>
                    <a:pt x="285807" y="473283"/>
                    <a:pt x="291979" y="479969"/>
                  </a:cubicBezTo>
                  <a:cubicBezTo>
                    <a:pt x="298152" y="486656"/>
                    <a:pt x="302524" y="483741"/>
                    <a:pt x="309639" y="490513"/>
                  </a:cubicBezTo>
                  <a:cubicBezTo>
                    <a:pt x="316925" y="497114"/>
                    <a:pt x="338442" y="491370"/>
                    <a:pt x="338871" y="48374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8" name="Freeform 227">
              <a:extLst>
                <a:ext uri="{FF2B5EF4-FFF2-40B4-BE49-F238E27FC236}">
                  <a16:creationId xmlns:a16="http://schemas.microsoft.com/office/drawing/2014/main" id="{6ACC985A-EEC1-9152-CC37-F0FFB261C565}"/>
                </a:ext>
              </a:extLst>
            </p:cNvPr>
            <p:cNvSpPr/>
            <p:nvPr/>
          </p:nvSpPr>
          <p:spPr>
            <a:xfrm>
              <a:off x="5302603" y="5361184"/>
              <a:ext cx="32851" cy="20167"/>
            </a:xfrm>
            <a:custGeom>
              <a:avLst/>
              <a:gdLst>
                <a:gd name="connsiteX0" fmla="*/ 11 w 32851"/>
                <a:gd name="connsiteY0" fmla="*/ 743 h 20167"/>
                <a:gd name="connsiteX1" fmla="*/ 13984 w 32851"/>
                <a:gd name="connsiteY1" fmla="*/ 9830 h 20167"/>
                <a:gd name="connsiteX2" fmla="*/ 32158 w 32851"/>
                <a:gd name="connsiteY2" fmla="*/ 16174 h 20167"/>
                <a:gd name="connsiteX3" fmla="*/ 11 w 32851"/>
                <a:gd name="connsiteY3" fmla="*/ 743 h 20167"/>
              </a:gdLst>
              <a:ahLst/>
              <a:cxnLst>
                <a:cxn ang="0">
                  <a:pos x="connsiteX0" y="connsiteY0"/>
                </a:cxn>
                <a:cxn ang="0">
                  <a:pos x="connsiteX1" y="connsiteY1"/>
                </a:cxn>
                <a:cxn ang="0">
                  <a:pos x="connsiteX2" y="connsiteY2"/>
                </a:cxn>
                <a:cxn ang="0">
                  <a:pos x="connsiteX3" y="connsiteY3"/>
                </a:cxn>
              </a:cxnLst>
              <a:rect l="l" t="t" r="r" b="b"/>
              <a:pathLst>
                <a:path w="32851" h="20167">
                  <a:moveTo>
                    <a:pt x="11" y="743"/>
                  </a:moveTo>
                  <a:cubicBezTo>
                    <a:pt x="1383" y="7001"/>
                    <a:pt x="7726" y="4258"/>
                    <a:pt x="13984" y="9830"/>
                  </a:cubicBezTo>
                  <a:cubicBezTo>
                    <a:pt x="20242" y="15402"/>
                    <a:pt x="25900" y="25946"/>
                    <a:pt x="32158" y="16174"/>
                  </a:cubicBezTo>
                  <a:cubicBezTo>
                    <a:pt x="38502" y="6315"/>
                    <a:pt x="-761" y="-2686"/>
                    <a:pt x="11" y="743"/>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9" name="Freeform 228">
              <a:extLst>
                <a:ext uri="{FF2B5EF4-FFF2-40B4-BE49-F238E27FC236}">
                  <a16:creationId xmlns:a16="http://schemas.microsoft.com/office/drawing/2014/main" id="{2BA58AB4-7BEE-89E5-309F-35809306E4AE}"/>
                </a:ext>
              </a:extLst>
            </p:cNvPr>
            <p:cNvSpPr/>
            <p:nvPr/>
          </p:nvSpPr>
          <p:spPr>
            <a:xfrm>
              <a:off x="3624033" y="2541828"/>
              <a:ext cx="1437928" cy="1104913"/>
            </a:xfrm>
            <a:custGeom>
              <a:avLst/>
              <a:gdLst>
                <a:gd name="connsiteX0" fmla="*/ 284778 w 1437928"/>
                <a:gd name="connsiteY0" fmla="*/ 968010 h 1104913"/>
                <a:gd name="connsiteX1" fmla="*/ 266176 w 1437928"/>
                <a:gd name="connsiteY1" fmla="*/ 959352 h 1104913"/>
                <a:gd name="connsiteX2" fmla="*/ 247145 w 1437928"/>
                <a:gd name="connsiteY2" fmla="*/ 938178 h 1104913"/>
                <a:gd name="connsiteX3" fmla="*/ 225971 w 1437928"/>
                <a:gd name="connsiteY3" fmla="*/ 933549 h 1104913"/>
                <a:gd name="connsiteX4" fmla="*/ 209083 w 1437928"/>
                <a:gd name="connsiteY4" fmla="*/ 931063 h 1104913"/>
                <a:gd name="connsiteX5" fmla="*/ 214141 w 1437928"/>
                <a:gd name="connsiteY5" fmla="*/ 938607 h 1104913"/>
                <a:gd name="connsiteX6" fmla="*/ 221685 w 1437928"/>
                <a:gd name="connsiteY6" fmla="*/ 943579 h 1104913"/>
                <a:gd name="connsiteX7" fmla="*/ 232829 w 1437928"/>
                <a:gd name="connsiteY7" fmla="*/ 952151 h 1104913"/>
                <a:gd name="connsiteX8" fmla="*/ 243545 w 1437928"/>
                <a:gd name="connsiteY8" fmla="*/ 959352 h 1104913"/>
                <a:gd name="connsiteX9" fmla="*/ 252117 w 1437928"/>
                <a:gd name="connsiteY9" fmla="*/ 968353 h 1104913"/>
                <a:gd name="connsiteX10" fmla="*/ 260347 w 1437928"/>
                <a:gd name="connsiteY10" fmla="*/ 971954 h 1104913"/>
                <a:gd name="connsiteX11" fmla="*/ 267548 w 1437928"/>
                <a:gd name="connsiteY11" fmla="*/ 981041 h 1104913"/>
                <a:gd name="connsiteX12" fmla="*/ 293094 w 1437928"/>
                <a:gd name="connsiteY12" fmla="*/ 981126 h 1104913"/>
                <a:gd name="connsiteX13" fmla="*/ 294808 w 1437928"/>
                <a:gd name="connsiteY13" fmla="*/ 974440 h 1104913"/>
                <a:gd name="connsiteX14" fmla="*/ 284778 w 1437928"/>
                <a:gd name="connsiteY14" fmla="*/ 968010 h 1104913"/>
                <a:gd name="connsiteX15" fmla="*/ 272520 w 1437928"/>
                <a:gd name="connsiteY15" fmla="*/ 398282 h 1104913"/>
                <a:gd name="connsiteX16" fmla="*/ 295494 w 1437928"/>
                <a:gd name="connsiteY16" fmla="*/ 424085 h 1104913"/>
                <a:gd name="connsiteX17" fmla="*/ 306210 w 1437928"/>
                <a:gd name="connsiteY17" fmla="*/ 416884 h 1104913"/>
                <a:gd name="connsiteX18" fmla="*/ 321983 w 1437928"/>
                <a:gd name="connsiteY18" fmla="*/ 412598 h 1104913"/>
                <a:gd name="connsiteX19" fmla="*/ 337756 w 1437928"/>
                <a:gd name="connsiteY19" fmla="*/ 400425 h 1104913"/>
                <a:gd name="connsiteX20" fmla="*/ 352844 w 1437928"/>
                <a:gd name="connsiteY20" fmla="*/ 384652 h 1104913"/>
                <a:gd name="connsiteX21" fmla="*/ 365703 w 1437928"/>
                <a:gd name="connsiteY21" fmla="*/ 368878 h 1104913"/>
                <a:gd name="connsiteX22" fmla="*/ 417309 w 1437928"/>
                <a:gd name="connsiteY22" fmla="*/ 347361 h 1104913"/>
                <a:gd name="connsiteX23" fmla="*/ 397250 w 1437928"/>
                <a:gd name="connsiteY23" fmla="*/ 329445 h 1104913"/>
                <a:gd name="connsiteX24" fmla="*/ 364246 w 1437928"/>
                <a:gd name="connsiteY24" fmla="*/ 325844 h 1104913"/>
                <a:gd name="connsiteX25" fmla="*/ 354216 w 1437928"/>
                <a:gd name="connsiteY25" fmla="*/ 322244 h 1104913"/>
                <a:gd name="connsiteX26" fmla="*/ 321983 w 1437928"/>
                <a:gd name="connsiteY26" fmla="*/ 312900 h 1104913"/>
                <a:gd name="connsiteX27" fmla="*/ 271062 w 1437928"/>
                <a:gd name="connsiteY27" fmla="*/ 320787 h 1104913"/>
                <a:gd name="connsiteX28" fmla="*/ 278263 w 1437928"/>
                <a:gd name="connsiteY28" fmla="*/ 335874 h 1104913"/>
                <a:gd name="connsiteX29" fmla="*/ 266776 w 1437928"/>
                <a:gd name="connsiteY29" fmla="*/ 360220 h 1104913"/>
                <a:gd name="connsiteX30" fmla="*/ 252460 w 1437928"/>
                <a:gd name="connsiteY30" fmla="*/ 384566 h 1104913"/>
                <a:gd name="connsiteX31" fmla="*/ 272520 w 1437928"/>
                <a:gd name="connsiteY31" fmla="*/ 398282 h 1104913"/>
                <a:gd name="connsiteX32" fmla="*/ 631022 w 1437928"/>
                <a:gd name="connsiteY32" fmla="*/ 457089 h 1104913"/>
                <a:gd name="connsiteX33" fmla="*/ 653996 w 1437928"/>
                <a:gd name="connsiteY33" fmla="*/ 456404 h 1104913"/>
                <a:gd name="connsiteX34" fmla="*/ 625278 w 1437928"/>
                <a:gd name="connsiteY34" fmla="*/ 434886 h 1104913"/>
                <a:gd name="connsiteX35" fmla="*/ 599475 w 1437928"/>
                <a:gd name="connsiteY35" fmla="*/ 421942 h 1104913"/>
                <a:gd name="connsiteX36" fmla="*/ 593046 w 1437928"/>
                <a:gd name="connsiteY36" fmla="*/ 398968 h 1104913"/>
                <a:gd name="connsiteX37" fmla="*/ 586616 w 1437928"/>
                <a:gd name="connsiteY37" fmla="*/ 362363 h 1104913"/>
                <a:gd name="connsiteX38" fmla="*/ 588759 w 1437928"/>
                <a:gd name="connsiteY38" fmla="*/ 339389 h 1104913"/>
                <a:gd name="connsiteX39" fmla="*/ 557213 w 1437928"/>
                <a:gd name="connsiteY39" fmla="*/ 346590 h 1104913"/>
                <a:gd name="connsiteX40" fmla="*/ 577272 w 1437928"/>
                <a:gd name="connsiteY40" fmla="*/ 363821 h 1104913"/>
                <a:gd name="connsiteX41" fmla="*/ 555069 w 1437928"/>
                <a:gd name="connsiteY41" fmla="*/ 355248 h 1104913"/>
                <a:gd name="connsiteX42" fmla="*/ 537839 w 1437928"/>
                <a:gd name="connsiteY42" fmla="*/ 355248 h 1104913"/>
                <a:gd name="connsiteX43" fmla="*/ 548554 w 1437928"/>
                <a:gd name="connsiteY43" fmla="*/ 394681 h 1104913"/>
                <a:gd name="connsiteX44" fmla="*/ 538525 w 1437928"/>
                <a:gd name="connsiteY44" fmla="*/ 403254 h 1104913"/>
                <a:gd name="connsiteX45" fmla="*/ 526351 w 1437928"/>
                <a:gd name="connsiteY45" fmla="*/ 375308 h 1104913"/>
                <a:gd name="connsiteX46" fmla="*/ 496262 w 1437928"/>
                <a:gd name="connsiteY46" fmla="*/ 363821 h 1104913"/>
                <a:gd name="connsiteX47" fmla="*/ 508435 w 1437928"/>
                <a:gd name="connsiteY47" fmla="*/ 377451 h 1104913"/>
                <a:gd name="connsiteX48" fmla="*/ 489833 w 1437928"/>
                <a:gd name="connsiteY48" fmla="*/ 378908 h 1104913"/>
                <a:gd name="connsiteX49" fmla="*/ 484775 w 1437928"/>
                <a:gd name="connsiteY49" fmla="*/ 374622 h 1104913"/>
                <a:gd name="connsiteX50" fmla="*/ 458972 w 1437928"/>
                <a:gd name="connsiteY50" fmla="*/ 362449 h 1104913"/>
                <a:gd name="connsiteX51" fmla="*/ 448256 w 1437928"/>
                <a:gd name="connsiteY51" fmla="*/ 377536 h 1104913"/>
                <a:gd name="connsiteX52" fmla="*/ 436083 w 1437928"/>
                <a:gd name="connsiteY52" fmla="*/ 372479 h 1104913"/>
                <a:gd name="connsiteX53" fmla="*/ 438912 w 1437928"/>
                <a:gd name="connsiteY53" fmla="*/ 353877 h 1104913"/>
                <a:gd name="connsiteX54" fmla="*/ 398021 w 1437928"/>
                <a:gd name="connsiteY54" fmla="*/ 363220 h 1104913"/>
                <a:gd name="connsiteX55" fmla="*/ 368618 w 1437928"/>
                <a:gd name="connsiteY55" fmla="*/ 380451 h 1104913"/>
                <a:gd name="connsiteX56" fmla="*/ 363560 w 1437928"/>
                <a:gd name="connsiteY56" fmla="*/ 391938 h 1104913"/>
                <a:gd name="connsiteX57" fmla="*/ 371446 w 1437928"/>
                <a:gd name="connsiteY57" fmla="*/ 405569 h 1104913"/>
                <a:gd name="connsiteX58" fmla="*/ 377876 w 1437928"/>
                <a:gd name="connsiteY58" fmla="*/ 413455 h 1104913"/>
                <a:gd name="connsiteX59" fmla="*/ 415852 w 1437928"/>
                <a:gd name="connsiteY59" fmla="*/ 408397 h 1104913"/>
                <a:gd name="connsiteX60" fmla="*/ 373504 w 1437928"/>
                <a:gd name="connsiteY60" fmla="*/ 424857 h 1104913"/>
                <a:gd name="connsiteX61" fmla="*/ 420824 w 1437928"/>
                <a:gd name="connsiteY61" fmla="*/ 434886 h 1104913"/>
                <a:gd name="connsiteX62" fmla="*/ 476031 w 1437928"/>
                <a:gd name="connsiteY62" fmla="*/ 442773 h 1104913"/>
                <a:gd name="connsiteX63" fmla="*/ 434454 w 1437928"/>
                <a:gd name="connsiteY63" fmla="*/ 445602 h 1104913"/>
                <a:gd name="connsiteX64" fmla="*/ 387134 w 1437928"/>
                <a:gd name="connsiteY64" fmla="*/ 456318 h 1104913"/>
                <a:gd name="connsiteX65" fmla="*/ 409337 w 1437928"/>
                <a:gd name="connsiteY65" fmla="*/ 471405 h 1104913"/>
                <a:gd name="connsiteX66" fmla="*/ 446627 w 1437928"/>
                <a:gd name="connsiteY66" fmla="*/ 479292 h 1104913"/>
                <a:gd name="connsiteX67" fmla="*/ 481774 w 1437928"/>
                <a:gd name="connsiteY67" fmla="*/ 495066 h 1104913"/>
                <a:gd name="connsiteX68" fmla="*/ 530552 w 1437928"/>
                <a:gd name="connsiteY68" fmla="*/ 484350 h 1104913"/>
                <a:gd name="connsiteX69" fmla="*/ 554212 w 1437928"/>
                <a:gd name="connsiteY69" fmla="*/ 474320 h 1104913"/>
                <a:gd name="connsiteX70" fmla="*/ 566385 w 1437928"/>
                <a:gd name="connsiteY70" fmla="*/ 475006 h 1104913"/>
                <a:gd name="connsiteX71" fmla="*/ 587216 w 1437928"/>
                <a:gd name="connsiteY71" fmla="*/ 482207 h 1104913"/>
                <a:gd name="connsiteX72" fmla="*/ 638137 w 1437928"/>
                <a:gd name="connsiteY72" fmla="*/ 482893 h 1104913"/>
                <a:gd name="connsiteX73" fmla="*/ 627421 w 1437928"/>
                <a:gd name="connsiteY73" fmla="*/ 468577 h 1104913"/>
                <a:gd name="connsiteX74" fmla="*/ 615248 w 1437928"/>
                <a:gd name="connsiteY74" fmla="*/ 467891 h 1104913"/>
                <a:gd name="connsiteX75" fmla="*/ 631022 w 1437928"/>
                <a:gd name="connsiteY75" fmla="*/ 457089 h 1104913"/>
                <a:gd name="connsiteX76" fmla="*/ 358588 w 1437928"/>
                <a:gd name="connsiteY76" fmla="*/ 280667 h 1104913"/>
                <a:gd name="connsiteX77" fmla="*/ 383705 w 1437928"/>
                <a:gd name="connsiteY77" fmla="*/ 264208 h 1104913"/>
                <a:gd name="connsiteX78" fmla="*/ 358588 w 1437928"/>
                <a:gd name="connsiteY78" fmla="*/ 280667 h 1104913"/>
                <a:gd name="connsiteX79" fmla="*/ 299095 w 1437928"/>
                <a:gd name="connsiteY79" fmla="*/ 260608 h 1104913"/>
                <a:gd name="connsiteX80" fmla="*/ 304838 w 1437928"/>
                <a:gd name="connsiteY80" fmla="*/ 269952 h 1104913"/>
                <a:gd name="connsiteX81" fmla="*/ 316325 w 1437928"/>
                <a:gd name="connsiteY81" fmla="*/ 267809 h 1104913"/>
                <a:gd name="connsiteX82" fmla="*/ 329270 w 1437928"/>
                <a:gd name="connsiteY82" fmla="*/ 259922 h 1104913"/>
                <a:gd name="connsiteX83" fmla="*/ 340757 w 1437928"/>
                <a:gd name="connsiteY83" fmla="*/ 272866 h 1104913"/>
                <a:gd name="connsiteX84" fmla="*/ 354387 w 1437928"/>
                <a:gd name="connsiteY84" fmla="*/ 260693 h 1104913"/>
                <a:gd name="connsiteX85" fmla="*/ 365103 w 1437928"/>
                <a:gd name="connsiteY85" fmla="*/ 253492 h 1104913"/>
                <a:gd name="connsiteX86" fmla="*/ 374447 w 1437928"/>
                <a:gd name="connsiteY86" fmla="*/ 238405 h 1104913"/>
                <a:gd name="connsiteX87" fmla="*/ 379505 w 1437928"/>
                <a:gd name="connsiteY87" fmla="*/ 252721 h 1104913"/>
                <a:gd name="connsiteX88" fmla="*/ 394592 w 1437928"/>
                <a:gd name="connsiteY88" fmla="*/ 249121 h 1104913"/>
                <a:gd name="connsiteX89" fmla="*/ 407537 w 1437928"/>
                <a:gd name="connsiteY89" fmla="*/ 242691 h 1104913"/>
                <a:gd name="connsiteX90" fmla="*/ 407537 w 1437928"/>
                <a:gd name="connsiteY90" fmla="*/ 230518 h 1104913"/>
                <a:gd name="connsiteX91" fmla="*/ 417567 w 1437928"/>
                <a:gd name="connsiteY91" fmla="*/ 221946 h 1104913"/>
                <a:gd name="connsiteX92" fmla="*/ 404708 w 1437928"/>
                <a:gd name="connsiteY92" fmla="*/ 214745 h 1104913"/>
                <a:gd name="connsiteX93" fmla="*/ 394678 w 1437928"/>
                <a:gd name="connsiteY93" fmla="*/ 221174 h 1104913"/>
                <a:gd name="connsiteX94" fmla="*/ 373161 w 1437928"/>
                <a:gd name="connsiteY94" fmla="*/ 219031 h 1104913"/>
                <a:gd name="connsiteX95" fmla="*/ 343757 w 1437928"/>
                <a:gd name="connsiteY95" fmla="*/ 234119 h 1104913"/>
                <a:gd name="connsiteX96" fmla="*/ 320783 w 1437928"/>
                <a:gd name="connsiteY96" fmla="*/ 249206 h 1104913"/>
                <a:gd name="connsiteX97" fmla="*/ 299095 w 1437928"/>
                <a:gd name="connsiteY97" fmla="*/ 260608 h 1104913"/>
                <a:gd name="connsiteX98" fmla="*/ 410966 w 1437928"/>
                <a:gd name="connsiteY98" fmla="*/ 257093 h 1104913"/>
                <a:gd name="connsiteX99" fmla="*/ 413109 w 1437928"/>
                <a:gd name="connsiteY99" fmla="*/ 267809 h 1104913"/>
                <a:gd name="connsiteX100" fmla="*/ 411652 w 1437928"/>
                <a:gd name="connsiteY100" fmla="*/ 270637 h 1104913"/>
                <a:gd name="connsiteX101" fmla="*/ 399479 w 1437928"/>
                <a:gd name="connsiteY101" fmla="*/ 281353 h 1104913"/>
                <a:gd name="connsiteX102" fmla="*/ 415938 w 1437928"/>
                <a:gd name="connsiteY102" fmla="*/ 281353 h 1104913"/>
                <a:gd name="connsiteX103" fmla="*/ 387220 w 1437928"/>
                <a:gd name="connsiteY103" fmla="*/ 290697 h 1104913"/>
                <a:gd name="connsiteX104" fmla="*/ 408051 w 1437928"/>
                <a:gd name="connsiteY104" fmla="*/ 296441 h 1104913"/>
                <a:gd name="connsiteX105" fmla="*/ 430254 w 1437928"/>
                <a:gd name="connsiteY105" fmla="*/ 294298 h 1104913"/>
                <a:gd name="connsiteX106" fmla="*/ 443198 w 1437928"/>
                <a:gd name="connsiteY106" fmla="*/ 289240 h 1104913"/>
                <a:gd name="connsiteX107" fmla="*/ 474059 w 1437928"/>
                <a:gd name="connsiteY107" fmla="*/ 291383 h 1104913"/>
                <a:gd name="connsiteX108" fmla="*/ 450399 w 1437928"/>
                <a:gd name="connsiteY108" fmla="*/ 304327 h 1104913"/>
                <a:gd name="connsiteX109" fmla="*/ 449713 w 1437928"/>
                <a:gd name="connsiteY109" fmla="*/ 319415 h 1104913"/>
                <a:gd name="connsiteX110" fmla="*/ 507063 w 1437928"/>
                <a:gd name="connsiteY110" fmla="*/ 301498 h 1104913"/>
                <a:gd name="connsiteX111" fmla="*/ 530038 w 1437928"/>
                <a:gd name="connsiteY111" fmla="*/ 300041 h 1104913"/>
                <a:gd name="connsiteX112" fmla="*/ 566642 w 1437928"/>
                <a:gd name="connsiteY112" fmla="*/ 297898 h 1104913"/>
                <a:gd name="connsiteX113" fmla="*/ 572386 w 1437928"/>
                <a:gd name="connsiteY113" fmla="*/ 264894 h 1104913"/>
                <a:gd name="connsiteX114" fmla="*/ 554469 w 1437928"/>
                <a:gd name="connsiteY114" fmla="*/ 271323 h 1104913"/>
                <a:gd name="connsiteX115" fmla="*/ 535867 w 1437928"/>
                <a:gd name="connsiteY115" fmla="*/ 256236 h 1104913"/>
                <a:gd name="connsiteX116" fmla="*/ 524380 w 1437928"/>
                <a:gd name="connsiteY116" fmla="*/ 239005 h 1104913"/>
                <a:gd name="connsiteX117" fmla="*/ 507149 w 1437928"/>
                <a:gd name="connsiteY117" fmla="*/ 256922 h 1104913"/>
                <a:gd name="connsiteX118" fmla="*/ 508606 w 1437928"/>
                <a:gd name="connsiteY118" fmla="*/ 267637 h 1104913"/>
                <a:gd name="connsiteX119" fmla="*/ 520779 w 1437928"/>
                <a:gd name="connsiteY119" fmla="*/ 279810 h 1104913"/>
                <a:gd name="connsiteX120" fmla="*/ 483489 w 1437928"/>
                <a:gd name="connsiteY120" fmla="*/ 273381 h 1104913"/>
                <a:gd name="connsiteX121" fmla="*/ 445513 w 1437928"/>
                <a:gd name="connsiteY121" fmla="*/ 256150 h 1104913"/>
                <a:gd name="connsiteX122" fmla="*/ 428282 w 1437928"/>
                <a:gd name="connsiteY122" fmla="*/ 246806 h 1104913"/>
                <a:gd name="connsiteX123" fmla="*/ 410966 w 1437928"/>
                <a:gd name="connsiteY123" fmla="*/ 257093 h 1104913"/>
                <a:gd name="connsiteX124" fmla="*/ 448256 w 1437928"/>
                <a:gd name="connsiteY124" fmla="*/ 205401 h 1104913"/>
                <a:gd name="connsiteX125" fmla="*/ 426739 w 1437928"/>
                <a:gd name="connsiteY125" fmla="*/ 201114 h 1104913"/>
                <a:gd name="connsiteX126" fmla="*/ 448256 w 1437928"/>
                <a:gd name="connsiteY126" fmla="*/ 205401 h 1104913"/>
                <a:gd name="connsiteX127" fmla="*/ 507749 w 1437928"/>
                <a:gd name="connsiteY127" fmla="*/ 201800 h 1104913"/>
                <a:gd name="connsiteX128" fmla="*/ 497719 w 1437928"/>
                <a:gd name="connsiteY128" fmla="*/ 195371 h 1104913"/>
                <a:gd name="connsiteX129" fmla="*/ 456828 w 1437928"/>
                <a:gd name="connsiteY129" fmla="*/ 208315 h 1104913"/>
                <a:gd name="connsiteX130" fmla="*/ 478346 w 1437928"/>
                <a:gd name="connsiteY130" fmla="*/ 222632 h 1104913"/>
                <a:gd name="connsiteX131" fmla="*/ 501320 w 1437928"/>
                <a:gd name="connsiteY131" fmla="*/ 208315 h 1104913"/>
                <a:gd name="connsiteX132" fmla="*/ 507749 w 1437928"/>
                <a:gd name="connsiteY132" fmla="*/ 201800 h 1104913"/>
                <a:gd name="connsiteX133" fmla="*/ 472602 w 1437928"/>
                <a:gd name="connsiteY133" fmla="*/ 188256 h 1104913"/>
                <a:gd name="connsiteX134" fmla="*/ 491976 w 1437928"/>
                <a:gd name="connsiteY134" fmla="*/ 186113 h 1104913"/>
                <a:gd name="connsiteX135" fmla="*/ 519236 w 1437928"/>
                <a:gd name="connsiteY135" fmla="*/ 182512 h 1104913"/>
                <a:gd name="connsiteX136" fmla="*/ 484089 w 1437928"/>
                <a:gd name="connsiteY136" fmla="*/ 173940 h 1104913"/>
                <a:gd name="connsiteX137" fmla="*/ 453228 w 1437928"/>
                <a:gd name="connsiteY137" fmla="*/ 186884 h 1104913"/>
                <a:gd name="connsiteX138" fmla="*/ 472602 w 1437928"/>
                <a:gd name="connsiteY138" fmla="*/ 188256 h 1104913"/>
                <a:gd name="connsiteX139" fmla="*/ 592360 w 1437928"/>
                <a:gd name="connsiteY139" fmla="*/ 165967 h 1104913"/>
                <a:gd name="connsiteX140" fmla="*/ 613877 w 1437928"/>
                <a:gd name="connsiteY140" fmla="*/ 175997 h 1104913"/>
                <a:gd name="connsiteX141" fmla="*/ 588074 w 1437928"/>
                <a:gd name="connsiteY141" fmla="*/ 180283 h 1104913"/>
                <a:gd name="connsiteX142" fmla="*/ 608819 w 1437928"/>
                <a:gd name="connsiteY142" fmla="*/ 186027 h 1104913"/>
                <a:gd name="connsiteX143" fmla="*/ 651853 w 1437928"/>
                <a:gd name="connsiteY143" fmla="*/ 193914 h 1104913"/>
                <a:gd name="connsiteX144" fmla="*/ 681942 w 1437928"/>
                <a:gd name="connsiteY144" fmla="*/ 197514 h 1104913"/>
                <a:gd name="connsiteX145" fmla="*/ 675513 w 1437928"/>
                <a:gd name="connsiteY145" fmla="*/ 179597 h 1104913"/>
                <a:gd name="connsiteX146" fmla="*/ 656139 w 1437928"/>
                <a:gd name="connsiteY146" fmla="*/ 168110 h 1104913"/>
                <a:gd name="connsiteX147" fmla="*/ 638908 w 1437928"/>
                <a:gd name="connsiteY147" fmla="*/ 156623 h 1104913"/>
                <a:gd name="connsiteX148" fmla="*/ 628193 w 1437928"/>
                <a:gd name="connsiteY148" fmla="*/ 155166 h 1104913"/>
                <a:gd name="connsiteX149" fmla="*/ 581558 w 1437928"/>
                <a:gd name="connsiteY149" fmla="*/ 148736 h 1104913"/>
                <a:gd name="connsiteX150" fmla="*/ 592360 w 1437928"/>
                <a:gd name="connsiteY150" fmla="*/ 165967 h 1104913"/>
                <a:gd name="connsiteX151" fmla="*/ 597332 w 1437928"/>
                <a:gd name="connsiteY151" fmla="*/ 226232 h 1104913"/>
                <a:gd name="connsiteX152" fmla="*/ 572986 w 1437928"/>
                <a:gd name="connsiteY152" fmla="*/ 206858 h 1104913"/>
                <a:gd name="connsiteX153" fmla="*/ 597332 w 1437928"/>
                <a:gd name="connsiteY153" fmla="*/ 226232 h 1104913"/>
                <a:gd name="connsiteX154" fmla="*/ 690601 w 1437928"/>
                <a:gd name="connsiteY154" fmla="*/ 132277 h 1104913"/>
                <a:gd name="connsiteX155" fmla="*/ 669084 w 1437928"/>
                <a:gd name="connsiteY155" fmla="*/ 124390 h 1104913"/>
                <a:gd name="connsiteX156" fmla="*/ 690601 w 1437928"/>
                <a:gd name="connsiteY156" fmla="*/ 132277 h 1104913"/>
                <a:gd name="connsiteX157" fmla="*/ 609591 w 1437928"/>
                <a:gd name="connsiteY157" fmla="*/ 295069 h 1104913"/>
                <a:gd name="connsiteX158" fmla="*/ 594503 w 1437928"/>
                <a:gd name="connsiteY158" fmla="*/ 287182 h 1104913"/>
                <a:gd name="connsiteX159" fmla="*/ 609591 w 1437928"/>
                <a:gd name="connsiteY159" fmla="*/ 295069 h 1104913"/>
                <a:gd name="connsiteX160" fmla="*/ 690601 w 1437928"/>
                <a:gd name="connsiteY160" fmla="*/ 244834 h 1104913"/>
                <a:gd name="connsiteX161" fmla="*/ 660511 w 1437928"/>
                <a:gd name="connsiteY161" fmla="*/ 238405 h 1104913"/>
                <a:gd name="connsiteX162" fmla="*/ 665569 w 1437928"/>
                <a:gd name="connsiteY162" fmla="*/ 257007 h 1104913"/>
                <a:gd name="connsiteX163" fmla="*/ 646967 w 1437928"/>
                <a:gd name="connsiteY163" fmla="*/ 251949 h 1104913"/>
                <a:gd name="connsiteX164" fmla="*/ 641223 w 1437928"/>
                <a:gd name="connsiteY164" fmla="*/ 263436 h 1104913"/>
                <a:gd name="connsiteX165" fmla="*/ 631193 w 1437928"/>
                <a:gd name="connsiteY165" fmla="*/ 264122 h 1104913"/>
                <a:gd name="connsiteX166" fmla="*/ 604704 w 1437928"/>
                <a:gd name="connsiteY166" fmla="*/ 239777 h 1104913"/>
                <a:gd name="connsiteX167" fmla="*/ 602561 w 1437928"/>
                <a:gd name="connsiteY167" fmla="*/ 259836 h 1104913"/>
                <a:gd name="connsiteX168" fmla="*/ 628364 w 1437928"/>
                <a:gd name="connsiteY168" fmla="*/ 277753 h 1104913"/>
                <a:gd name="connsiteX169" fmla="*/ 667112 w 1437928"/>
                <a:gd name="connsiteY169" fmla="*/ 277067 h 1104913"/>
                <a:gd name="connsiteX170" fmla="*/ 663511 w 1437928"/>
                <a:gd name="connsiteY170" fmla="*/ 297127 h 1104913"/>
                <a:gd name="connsiteX171" fmla="*/ 697201 w 1437928"/>
                <a:gd name="connsiteY171" fmla="*/ 298584 h 1104913"/>
                <a:gd name="connsiteX172" fmla="*/ 710832 w 1437928"/>
                <a:gd name="connsiteY172" fmla="*/ 285725 h 1104913"/>
                <a:gd name="connsiteX173" fmla="*/ 709374 w 1437928"/>
                <a:gd name="connsiteY173" fmla="*/ 269266 h 1104913"/>
                <a:gd name="connsiteX174" fmla="*/ 690601 w 1437928"/>
                <a:gd name="connsiteY174" fmla="*/ 244834 h 1104913"/>
                <a:gd name="connsiteX175" fmla="*/ 720690 w 1437928"/>
                <a:gd name="connsiteY175" fmla="*/ 202572 h 1104913"/>
                <a:gd name="connsiteX176" fmla="*/ 749408 w 1437928"/>
                <a:gd name="connsiteY176" fmla="*/ 197514 h 1104913"/>
                <a:gd name="connsiteX177" fmla="*/ 750865 w 1437928"/>
                <a:gd name="connsiteY177" fmla="*/ 185341 h 1104913"/>
                <a:gd name="connsiteX178" fmla="*/ 733635 w 1437928"/>
                <a:gd name="connsiteY178" fmla="*/ 178912 h 1104913"/>
                <a:gd name="connsiteX179" fmla="*/ 699945 w 1437928"/>
                <a:gd name="connsiteY179" fmla="*/ 168196 h 1104913"/>
                <a:gd name="connsiteX180" fmla="*/ 720690 w 1437928"/>
                <a:gd name="connsiteY180" fmla="*/ 202572 h 1104913"/>
                <a:gd name="connsiteX181" fmla="*/ 778726 w 1437928"/>
                <a:gd name="connsiteY181" fmla="*/ 206172 h 1104913"/>
                <a:gd name="connsiteX182" fmla="*/ 731406 w 1437928"/>
                <a:gd name="connsiteY182" fmla="*/ 214745 h 1104913"/>
                <a:gd name="connsiteX183" fmla="*/ 778726 w 1437928"/>
                <a:gd name="connsiteY183" fmla="*/ 206172 h 1104913"/>
                <a:gd name="connsiteX184" fmla="*/ 770839 w 1437928"/>
                <a:gd name="connsiteY184" fmla="*/ 310842 h 1104913"/>
                <a:gd name="connsiteX185" fmla="*/ 762953 w 1437928"/>
                <a:gd name="connsiteY185" fmla="*/ 283582 h 1104913"/>
                <a:gd name="connsiteX186" fmla="*/ 722062 w 1437928"/>
                <a:gd name="connsiteY186" fmla="*/ 299355 h 1104913"/>
                <a:gd name="connsiteX187" fmla="*/ 770839 w 1437928"/>
                <a:gd name="connsiteY187" fmla="*/ 310842 h 1104913"/>
                <a:gd name="connsiteX188" fmla="*/ 679113 w 1437928"/>
                <a:gd name="connsiteY188" fmla="*/ 411227 h 1104913"/>
                <a:gd name="connsiteX189" fmla="*/ 707831 w 1437928"/>
                <a:gd name="connsiteY189" fmla="*/ 403340 h 1104913"/>
                <a:gd name="connsiteX190" fmla="*/ 729348 w 1437928"/>
                <a:gd name="connsiteY190" fmla="*/ 363906 h 1104913"/>
                <a:gd name="connsiteX191" fmla="*/ 719319 w 1437928"/>
                <a:gd name="connsiteY191" fmla="*/ 361763 h 1104913"/>
                <a:gd name="connsiteX192" fmla="*/ 717175 w 1437928"/>
                <a:gd name="connsiteY192" fmla="*/ 368192 h 1104913"/>
                <a:gd name="connsiteX193" fmla="*/ 697116 w 1437928"/>
                <a:gd name="connsiteY193" fmla="*/ 360306 h 1104913"/>
                <a:gd name="connsiteX194" fmla="*/ 717947 w 1437928"/>
                <a:gd name="connsiteY194" fmla="*/ 343075 h 1104913"/>
                <a:gd name="connsiteX195" fmla="*/ 706460 w 1437928"/>
                <a:gd name="connsiteY195" fmla="*/ 327987 h 1104913"/>
                <a:gd name="connsiteX196" fmla="*/ 685629 w 1437928"/>
                <a:gd name="connsiteY196" fmla="*/ 333045 h 1104913"/>
                <a:gd name="connsiteX197" fmla="*/ 676285 w 1437928"/>
                <a:gd name="connsiteY197" fmla="*/ 335874 h 1104913"/>
                <a:gd name="connsiteX198" fmla="*/ 648338 w 1437928"/>
                <a:gd name="connsiteY198" fmla="*/ 348819 h 1104913"/>
                <a:gd name="connsiteX199" fmla="*/ 666255 w 1437928"/>
                <a:gd name="connsiteY199" fmla="*/ 363135 h 1104913"/>
                <a:gd name="connsiteX200" fmla="*/ 634022 w 1437928"/>
                <a:gd name="connsiteY200" fmla="*/ 360306 h 1104913"/>
                <a:gd name="connsiteX201" fmla="*/ 646195 w 1437928"/>
                <a:gd name="connsiteY201" fmla="*/ 383966 h 1104913"/>
                <a:gd name="connsiteX202" fmla="*/ 679113 w 1437928"/>
                <a:gd name="connsiteY202" fmla="*/ 411227 h 1104913"/>
                <a:gd name="connsiteX203" fmla="*/ 795957 w 1437928"/>
                <a:gd name="connsiteY203" fmla="*/ 296526 h 1104913"/>
                <a:gd name="connsiteX204" fmla="*/ 814559 w 1437928"/>
                <a:gd name="connsiteY204" fmla="*/ 306556 h 1104913"/>
                <a:gd name="connsiteX205" fmla="*/ 841134 w 1437928"/>
                <a:gd name="connsiteY205" fmla="*/ 310157 h 1104913"/>
                <a:gd name="connsiteX206" fmla="*/ 852621 w 1437928"/>
                <a:gd name="connsiteY206" fmla="*/ 305185 h 1104913"/>
                <a:gd name="connsiteX207" fmla="*/ 906370 w 1437928"/>
                <a:gd name="connsiteY207" fmla="*/ 315214 h 1104913"/>
                <a:gd name="connsiteX208" fmla="*/ 942204 w 1437928"/>
                <a:gd name="connsiteY208" fmla="*/ 306642 h 1104913"/>
                <a:gd name="connsiteX209" fmla="*/ 985238 w 1437928"/>
                <a:gd name="connsiteY209" fmla="*/ 310243 h 1104913"/>
                <a:gd name="connsiteX210" fmla="*/ 999554 w 1437928"/>
                <a:gd name="connsiteY210" fmla="*/ 284439 h 1104913"/>
                <a:gd name="connsiteX211" fmla="*/ 908514 w 1437928"/>
                <a:gd name="connsiteY211" fmla="*/ 278010 h 1104913"/>
                <a:gd name="connsiteX212" fmla="*/ 862651 w 1437928"/>
                <a:gd name="connsiteY212" fmla="*/ 280153 h 1104913"/>
                <a:gd name="connsiteX213" fmla="*/ 836162 w 1437928"/>
                <a:gd name="connsiteY213" fmla="*/ 272266 h 1104913"/>
                <a:gd name="connsiteX214" fmla="*/ 841219 w 1437928"/>
                <a:gd name="connsiteY214" fmla="*/ 257179 h 1104913"/>
                <a:gd name="connsiteX215" fmla="*/ 798186 w 1437928"/>
                <a:gd name="connsiteY215" fmla="*/ 244234 h 1104913"/>
                <a:gd name="connsiteX216" fmla="*/ 763810 w 1437928"/>
                <a:gd name="connsiteY216" fmla="*/ 234204 h 1104913"/>
                <a:gd name="connsiteX217" fmla="*/ 722919 w 1437928"/>
                <a:gd name="connsiteY217" fmla="*/ 239948 h 1104913"/>
                <a:gd name="connsiteX218" fmla="*/ 773840 w 1437928"/>
                <a:gd name="connsiteY218" fmla="*/ 255036 h 1104913"/>
                <a:gd name="connsiteX219" fmla="*/ 795357 w 1437928"/>
                <a:gd name="connsiteY219" fmla="*/ 271495 h 1104913"/>
                <a:gd name="connsiteX220" fmla="*/ 795957 w 1437928"/>
                <a:gd name="connsiteY220" fmla="*/ 296526 h 1104913"/>
                <a:gd name="connsiteX221" fmla="*/ 832561 w 1437928"/>
                <a:gd name="connsiteY221" fmla="*/ 211916 h 1104913"/>
                <a:gd name="connsiteX222" fmla="*/ 816788 w 1437928"/>
                <a:gd name="connsiteY222" fmla="*/ 224089 h 1104913"/>
                <a:gd name="connsiteX223" fmla="*/ 832561 w 1437928"/>
                <a:gd name="connsiteY223" fmla="*/ 211916 h 1104913"/>
                <a:gd name="connsiteX224" fmla="*/ 729263 w 1437928"/>
                <a:gd name="connsiteY224" fmla="*/ 131591 h 1104913"/>
                <a:gd name="connsiteX225" fmla="*/ 745036 w 1437928"/>
                <a:gd name="connsiteY225" fmla="*/ 148822 h 1104913"/>
                <a:gd name="connsiteX226" fmla="*/ 792356 w 1437928"/>
                <a:gd name="connsiteY226" fmla="*/ 150280 h 1104913"/>
                <a:gd name="connsiteX227" fmla="*/ 763638 w 1437928"/>
                <a:gd name="connsiteY227" fmla="*/ 163910 h 1104913"/>
                <a:gd name="connsiteX228" fmla="*/ 786613 w 1437928"/>
                <a:gd name="connsiteY228" fmla="*/ 181141 h 1104913"/>
                <a:gd name="connsiteX229" fmla="*/ 824589 w 1437928"/>
                <a:gd name="connsiteY229" fmla="*/ 191856 h 1104913"/>
                <a:gd name="connsiteX230" fmla="*/ 847563 w 1437928"/>
                <a:gd name="connsiteY230" fmla="*/ 191170 h 1104913"/>
                <a:gd name="connsiteX231" fmla="*/ 864022 w 1437928"/>
                <a:gd name="connsiteY231" fmla="*/ 173254 h 1104913"/>
                <a:gd name="connsiteX232" fmla="*/ 880482 w 1437928"/>
                <a:gd name="connsiteY232" fmla="*/ 159624 h 1104913"/>
                <a:gd name="connsiteX233" fmla="*/ 907742 w 1437928"/>
                <a:gd name="connsiteY233" fmla="*/ 150280 h 1104913"/>
                <a:gd name="connsiteX234" fmla="*/ 891969 w 1437928"/>
                <a:gd name="connsiteY234" fmla="*/ 143079 h 1104913"/>
                <a:gd name="connsiteX235" fmla="*/ 876195 w 1437928"/>
                <a:gd name="connsiteY235" fmla="*/ 132363 h 1104913"/>
                <a:gd name="connsiteX236" fmla="*/ 868994 w 1437928"/>
                <a:gd name="connsiteY236" fmla="*/ 117275 h 1104913"/>
                <a:gd name="connsiteX237" fmla="*/ 857507 w 1437928"/>
                <a:gd name="connsiteY237" fmla="*/ 114446 h 1104913"/>
                <a:gd name="connsiteX238" fmla="*/ 842420 w 1437928"/>
                <a:gd name="connsiteY238" fmla="*/ 107245 h 1104913"/>
                <a:gd name="connsiteX239" fmla="*/ 791499 w 1437928"/>
                <a:gd name="connsiteY239" fmla="*/ 79299 h 1104913"/>
                <a:gd name="connsiteX240" fmla="*/ 763553 w 1437928"/>
                <a:gd name="connsiteY240" fmla="*/ 75699 h 1104913"/>
                <a:gd name="connsiteX241" fmla="*/ 765010 w 1437928"/>
                <a:gd name="connsiteY241" fmla="*/ 82900 h 1104913"/>
                <a:gd name="connsiteX242" fmla="*/ 754294 w 1437928"/>
                <a:gd name="connsiteY242" fmla="*/ 89329 h 1104913"/>
                <a:gd name="connsiteX243" fmla="*/ 740664 w 1437928"/>
                <a:gd name="connsiteY243" fmla="*/ 97216 h 1104913"/>
                <a:gd name="connsiteX244" fmla="*/ 743493 w 1437928"/>
                <a:gd name="connsiteY244" fmla="*/ 115132 h 1104913"/>
                <a:gd name="connsiteX245" fmla="*/ 734920 w 1437928"/>
                <a:gd name="connsiteY245" fmla="*/ 123019 h 1104913"/>
                <a:gd name="connsiteX246" fmla="*/ 729263 w 1437928"/>
                <a:gd name="connsiteY246" fmla="*/ 131591 h 1104913"/>
                <a:gd name="connsiteX247" fmla="*/ 816016 w 1437928"/>
                <a:gd name="connsiteY247" fmla="*/ 60611 h 1104913"/>
                <a:gd name="connsiteX248" fmla="*/ 825360 w 1437928"/>
                <a:gd name="connsiteY248" fmla="*/ 62754 h 1104913"/>
                <a:gd name="connsiteX249" fmla="*/ 831790 w 1437928"/>
                <a:gd name="connsiteY249" fmla="*/ 69184 h 1104913"/>
                <a:gd name="connsiteX250" fmla="*/ 826732 w 1437928"/>
                <a:gd name="connsiteY250" fmla="*/ 79899 h 1104913"/>
                <a:gd name="connsiteX251" fmla="*/ 841820 w 1437928"/>
                <a:gd name="connsiteY251" fmla="*/ 89929 h 1104913"/>
                <a:gd name="connsiteX252" fmla="*/ 882710 w 1437928"/>
                <a:gd name="connsiteY252" fmla="*/ 91387 h 1104913"/>
                <a:gd name="connsiteX253" fmla="*/ 887768 w 1437928"/>
                <a:gd name="connsiteY253" fmla="*/ 99273 h 1104913"/>
                <a:gd name="connsiteX254" fmla="*/ 933631 w 1437928"/>
                <a:gd name="connsiteY254" fmla="*/ 102874 h 1104913"/>
                <a:gd name="connsiteX255" fmla="*/ 950862 w 1437928"/>
                <a:gd name="connsiteY255" fmla="*/ 100731 h 1104913"/>
                <a:gd name="connsiteX256" fmla="*/ 1002468 w 1437928"/>
                <a:gd name="connsiteY256" fmla="*/ 84271 h 1104913"/>
                <a:gd name="connsiteX257" fmla="*/ 1002468 w 1437928"/>
                <a:gd name="connsiteY257" fmla="*/ 97902 h 1104913"/>
                <a:gd name="connsiteX258" fmla="*/ 949404 w 1437928"/>
                <a:gd name="connsiteY258" fmla="*/ 109389 h 1104913"/>
                <a:gd name="connsiteX259" fmla="*/ 969464 w 1437928"/>
                <a:gd name="connsiteY259" fmla="*/ 130906 h 1104913"/>
                <a:gd name="connsiteX260" fmla="*/ 942204 w 1437928"/>
                <a:gd name="connsiteY260" fmla="*/ 123019 h 1104913"/>
                <a:gd name="connsiteX261" fmla="*/ 891283 w 1437928"/>
                <a:gd name="connsiteY261" fmla="*/ 111532 h 1104913"/>
                <a:gd name="connsiteX262" fmla="*/ 891969 w 1437928"/>
                <a:gd name="connsiteY262" fmla="*/ 137335 h 1104913"/>
                <a:gd name="connsiteX263" fmla="*/ 922058 w 1437928"/>
                <a:gd name="connsiteY263" fmla="*/ 156709 h 1104913"/>
                <a:gd name="connsiteX264" fmla="*/ 953605 w 1437928"/>
                <a:gd name="connsiteY264" fmla="*/ 176083 h 1104913"/>
                <a:gd name="connsiteX265" fmla="*/ 909885 w 1437928"/>
                <a:gd name="connsiteY265" fmla="*/ 167510 h 1104913"/>
                <a:gd name="connsiteX266" fmla="*/ 868308 w 1437928"/>
                <a:gd name="connsiteY266" fmla="*/ 186113 h 1104913"/>
                <a:gd name="connsiteX267" fmla="*/ 907056 w 1437928"/>
                <a:gd name="connsiteY267" fmla="*/ 186798 h 1104913"/>
                <a:gd name="connsiteX268" fmla="*/ 903456 w 1437928"/>
                <a:gd name="connsiteY268" fmla="*/ 196828 h 1104913"/>
                <a:gd name="connsiteX269" fmla="*/ 922058 w 1437928"/>
                <a:gd name="connsiteY269" fmla="*/ 218345 h 1104913"/>
                <a:gd name="connsiteX270" fmla="*/ 900541 w 1437928"/>
                <a:gd name="connsiteY270" fmla="*/ 216202 h 1104913"/>
                <a:gd name="connsiteX271" fmla="*/ 872595 w 1437928"/>
                <a:gd name="connsiteY271" fmla="*/ 201886 h 1104913"/>
                <a:gd name="connsiteX272" fmla="*/ 870452 w 1437928"/>
                <a:gd name="connsiteY272" fmla="*/ 217659 h 1104913"/>
                <a:gd name="connsiteX273" fmla="*/ 869766 w 1437928"/>
                <a:gd name="connsiteY273" fmla="*/ 227689 h 1104913"/>
                <a:gd name="connsiteX274" fmla="*/ 836762 w 1437928"/>
                <a:gd name="connsiteY274" fmla="*/ 244148 h 1104913"/>
                <a:gd name="connsiteX275" fmla="*/ 889826 w 1437928"/>
                <a:gd name="connsiteY275" fmla="*/ 249892 h 1104913"/>
                <a:gd name="connsiteX276" fmla="*/ 918543 w 1437928"/>
                <a:gd name="connsiteY276" fmla="*/ 251349 h 1104913"/>
                <a:gd name="connsiteX277" fmla="*/ 951548 w 1437928"/>
                <a:gd name="connsiteY277" fmla="*/ 247749 h 1104913"/>
                <a:gd name="connsiteX278" fmla="*/ 975893 w 1437928"/>
                <a:gd name="connsiteY278" fmla="*/ 255635 h 1104913"/>
                <a:gd name="connsiteX279" fmla="*/ 1001697 w 1437928"/>
                <a:gd name="connsiteY279" fmla="*/ 253492 h 1104913"/>
                <a:gd name="connsiteX280" fmla="*/ 1019613 w 1437928"/>
                <a:gd name="connsiteY280" fmla="*/ 247749 h 1104913"/>
                <a:gd name="connsiteX281" fmla="*/ 1026814 w 1437928"/>
                <a:gd name="connsiteY281" fmla="*/ 233433 h 1104913"/>
                <a:gd name="connsiteX282" fmla="*/ 1007440 w 1437928"/>
                <a:gd name="connsiteY282" fmla="*/ 233433 h 1104913"/>
                <a:gd name="connsiteX283" fmla="*/ 973750 w 1437928"/>
                <a:gd name="connsiteY283" fmla="*/ 227003 h 1104913"/>
                <a:gd name="connsiteX284" fmla="*/ 974436 w 1437928"/>
                <a:gd name="connsiteY284" fmla="*/ 217659 h 1104913"/>
                <a:gd name="connsiteX285" fmla="*/ 1016784 w 1437928"/>
                <a:gd name="connsiteY285" fmla="*/ 216202 h 1104913"/>
                <a:gd name="connsiteX286" fmla="*/ 1019613 w 1437928"/>
                <a:gd name="connsiteY286" fmla="*/ 200429 h 1104913"/>
                <a:gd name="connsiteX287" fmla="*/ 1049703 w 1437928"/>
                <a:gd name="connsiteY287" fmla="*/ 198286 h 1104913"/>
                <a:gd name="connsiteX288" fmla="*/ 1081935 w 1437928"/>
                <a:gd name="connsiteY288" fmla="*/ 165281 h 1104913"/>
                <a:gd name="connsiteX289" fmla="*/ 1038901 w 1437928"/>
                <a:gd name="connsiteY289" fmla="*/ 155938 h 1104913"/>
                <a:gd name="connsiteX290" fmla="*/ 1075506 w 1437928"/>
                <a:gd name="connsiteY290" fmla="*/ 146593 h 1104913"/>
                <a:gd name="connsiteX291" fmla="*/ 1095566 w 1437928"/>
                <a:gd name="connsiteY291" fmla="*/ 131506 h 1104913"/>
                <a:gd name="connsiteX292" fmla="*/ 1127112 w 1437928"/>
                <a:gd name="connsiteY292" fmla="*/ 133649 h 1104913"/>
                <a:gd name="connsiteX293" fmla="*/ 1140743 w 1437928"/>
                <a:gd name="connsiteY293" fmla="*/ 119333 h 1104913"/>
                <a:gd name="connsiteX294" fmla="*/ 1191663 w 1437928"/>
                <a:gd name="connsiteY294" fmla="*/ 92844 h 1104913"/>
                <a:gd name="connsiteX295" fmla="*/ 1245413 w 1437928"/>
                <a:gd name="connsiteY295" fmla="*/ 69870 h 1104913"/>
                <a:gd name="connsiteX296" fmla="*/ 1197407 w 1437928"/>
                <a:gd name="connsiteY296" fmla="*/ 66955 h 1104913"/>
                <a:gd name="connsiteX297" fmla="*/ 1235383 w 1437928"/>
                <a:gd name="connsiteY297" fmla="*/ 58382 h 1104913"/>
                <a:gd name="connsiteX298" fmla="*/ 1284846 w 1437928"/>
                <a:gd name="connsiteY298" fmla="*/ 44066 h 1104913"/>
                <a:gd name="connsiteX299" fmla="*/ 1289133 w 1437928"/>
                <a:gd name="connsiteY299" fmla="*/ 28293 h 1104913"/>
                <a:gd name="connsiteX300" fmla="*/ 1264015 w 1437928"/>
                <a:gd name="connsiteY300" fmla="*/ 18263 h 1104913"/>
                <a:gd name="connsiteX301" fmla="*/ 1245327 w 1437928"/>
                <a:gd name="connsiteY301" fmla="*/ 13291 h 1104913"/>
                <a:gd name="connsiteX302" fmla="*/ 1208723 w 1437928"/>
                <a:gd name="connsiteY302" fmla="*/ 18263 h 1104913"/>
                <a:gd name="connsiteX303" fmla="*/ 1215152 w 1437928"/>
                <a:gd name="connsiteY303" fmla="*/ 8233 h 1104913"/>
                <a:gd name="connsiteX304" fmla="*/ 1158488 w 1437928"/>
                <a:gd name="connsiteY304" fmla="*/ 1804 h 1104913"/>
                <a:gd name="connsiteX305" fmla="*/ 1129770 w 1437928"/>
                <a:gd name="connsiteY305" fmla="*/ 3947 h 1104913"/>
                <a:gd name="connsiteX306" fmla="*/ 1101823 w 1437928"/>
                <a:gd name="connsiteY306" fmla="*/ 9005 h 1104913"/>
                <a:gd name="connsiteX307" fmla="*/ 1089651 w 1437928"/>
                <a:gd name="connsiteY307" fmla="*/ 8319 h 1104913"/>
                <a:gd name="connsiteX308" fmla="*/ 1049531 w 1437928"/>
                <a:gd name="connsiteY308" fmla="*/ 6862 h 1104913"/>
                <a:gd name="connsiteX309" fmla="*/ 1024414 w 1437928"/>
                <a:gd name="connsiteY309" fmla="*/ 11919 h 1104913"/>
                <a:gd name="connsiteX310" fmla="*/ 995010 w 1437928"/>
                <a:gd name="connsiteY310" fmla="*/ 10462 h 1104913"/>
                <a:gd name="connsiteX311" fmla="*/ 986438 w 1437928"/>
                <a:gd name="connsiteY311" fmla="*/ 14748 h 1104913"/>
                <a:gd name="connsiteX312" fmla="*/ 976408 w 1437928"/>
                <a:gd name="connsiteY312" fmla="*/ 22635 h 1104913"/>
                <a:gd name="connsiteX313" fmla="*/ 949919 w 1437928"/>
                <a:gd name="connsiteY313" fmla="*/ 28379 h 1104913"/>
                <a:gd name="connsiteX314" fmla="*/ 930545 w 1437928"/>
                <a:gd name="connsiteY314" fmla="*/ 33436 h 1104913"/>
                <a:gd name="connsiteX315" fmla="*/ 902598 w 1437928"/>
                <a:gd name="connsiteY315" fmla="*/ 30607 h 1104913"/>
                <a:gd name="connsiteX316" fmla="*/ 886825 w 1437928"/>
                <a:gd name="connsiteY316" fmla="*/ 39952 h 1104913"/>
                <a:gd name="connsiteX317" fmla="*/ 876110 w 1437928"/>
                <a:gd name="connsiteY317" fmla="*/ 47838 h 1104913"/>
                <a:gd name="connsiteX318" fmla="*/ 850992 w 1437928"/>
                <a:gd name="connsiteY318" fmla="*/ 44238 h 1104913"/>
                <a:gd name="connsiteX319" fmla="*/ 838133 w 1437928"/>
                <a:gd name="connsiteY319" fmla="*/ 54268 h 1104913"/>
                <a:gd name="connsiteX320" fmla="*/ 803758 w 1437928"/>
                <a:gd name="connsiteY320" fmla="*/ 57097 h 1104913"/>
                <a:gd name="connsiteX321" fmla="*/ 816016 w 1437928"/>
                <a:gd name="connsiteY321" fmla="*/ 60611 h 1104913"/>
                <a:gd name="connsiteX322" fmla="*/ 996725 w 1437928"/>
                <a:gd name="connsiteY322" fmla="*/ 679374 h 1104913"/>
                <a:gd name="connsiteX323" fmla="*/ 998868 w 1437928"/>
                <a:gd name="connsiteY323" fmla="*/ 661458 h 1104913"/>
                <a:gd name="connsiteX324" fmla="*/ 996725 w 1437928"/>
                <a:gd name="connsiteY324" fmla="*/ 679374 h 1104913"/>
                <a:gd name="connsiteX325" fmla="*/ 933631 w 1437928"/>
                <a:gd name="connsiteY325" fmla="*/ 663601 h 1104913"/>
                <a:gd name="connsiteX326" fmla="*/ 960892 w 1437928"/>
                <a:gd name="connsiteY326" fmla="*/ 645684 h 1104913"/>
                <a:gd name="connsiteX327" fmla="*/ 933631 w 1437928"/>
                <a:gd name="connsiteY327" fmla="*/ 663601 h 1104913"/>
                <a:gd name="connsiteX328" fmla="*/ 985238 w 1437928"/>
                <a:gd name="connsiteY328" fmla="*/ 624167 h 1104913"/>
                <a:gd name="connsiteX329" fmla="*/ 963035 w 1437928"/>
                <a:gd name="connsiteY329" fmla="*/ 606251 h 1104913"/>
                <a:gd name="connsiteX330" fmla="*/ 931488 w 1437928"/>
                <a:gd name="connsiteY330" fmla="*/ 587648 h 1104913"/>
                <a:gd name="connsiteX331" fmla="*/ 911428 w 1437928"/>
                <a:gd name="connsiteY331" fmla="*/ 572647 h 1104913"/>
                <a:gd name="connsiteX332" fmla="*/ 893512 w 1437928"/>
                <a:gd name="connsiteY332" fmla="*/ 583362 h 1104913"/>
                <a:gd name="connsiteX333" fmla="*/ 889225 w 1437928"/>
                <a:gd name="connsiteY333" fmla="*/ 605565 h 1104913"/>
                <a:gd name="connsiteX334" fmla="*/ 875595 w 1437928"/>
                <a:gd name="connsiteY334" fmla="*/ 627082 h 1104913"/>
                <a:gd name="connsiteX335" fmla="*/ 895655 w 1437928"/>
                <a:gd name="connsiteY335" fmla="*/ 626396 h 1104913"/>
                <a:gd name="connsiteX336" fmla="*/ 904227 w 1437928"/>
                <a:gd name="connsiteY336" fmla="*/ 639255 h 1104913"/>
                <a:gd name="connsiteX337" fmla="*/ 931488 w 1437928"/>
                <a:gd name="connsiteY337" fmla="*/ 624253 h 1104913"/>
                <a:gd name="connsiteX338" fmla="*/ 952319 w 1437928"/>
                <a:gd name="connsiteY338" fmla="*/ 623567 h 1104913"/>
                <a:gd name="connsiteX339" fmla="*/ 985238 w 1437928"/>
                <a:gd name="connsiteY339" fmla="*/ 624167 h 1104913"/>
                <a:gd name="connsiteX340" fmla="*/ 1219695 w 1437928"/>
                <a:gd name="connsiteY340" fmla="*/ 561074 h 1104913"/>
                <a:gd name="connsiteX341" fmla="*/ 1243355 w 1437928"/>
                <a:gd name="connsiteY341" fmla="*/ 584048 h 1104913"/>
                <a:gd name="connsiteX342" fmla="*/ 1260586 w 1437928"/>
                <a:gd name="connsiteY342" fmla="*/ 579762 h 1104913"/>
                <a:gd name="connsiteX343" fmla="*/ 1277045 w 1437928"/>
                <a:gd name="connsiteY343" fmla="*/ 570418 h 1104913"/>
                <a:gd name="connsiteX344" fmla="*/ 1297877 w 1437928"/>
                <a:gd name="connsiteY344" fmla="*/ 549672 h 1104913"/>
                <a:gd name="connsiteX345" fmla="*/ 1279274 w 1437928"/>
                <a:gd name="connsiteY345" fmla="*/ 538185 h 1104913"/>
                <a:gd name="connsiteX346" fmla="*/ 1265644 w 1437928"/>
                <a:gd name="connsiteY346" fmla="*/ 526012 h 1104913"/>
                <a:gd name="connsiteX347" fmla="*/ 1236926 w 1437928"/>
                <a:gd name="connsiteY347" fmla="*/ 510925 h 1104913"/>
                <a:gd name="connsiteX348" fmla="*/ 1208208 w 1437928"/>
                <a:gd name="connsiteY348" fmla="*/ 500895 h 1104913"/>
                <a:gd name="connsiteX349" fmla="*/ 1186691 w 1437928"/>
                <a:gd name="connsiteY349" fmla="*/ 482978 h 1104913"/>
                <a:gd name="connsiteX350" fmla="*/ 1208894 w 1437928"/>
                <a:gd name="connsiteY350" fmla="*/ 478006 h 1104913"/>
                <a:gd name="connsiteX351" fmla="*/ 1190292 w 1437928"/>
                <a:gd name="connsiteY351" fmla="*/ 468662 h 1104913"/>
                <a:gd name="connsiteX352" fmla="*/ 1199636 w 1437928"/>
                <a:gd name="connsiteY352" fmla="*/ 461461 h 1104913"/>
                <a:gd name="connsiteX353" fmla="*/ 1191063 w 1437928"/>
                <a:gd name="connsiteY353" fmla="*/ 447831 h 1104913"/>
                <a:gd name="connsiteX354" fmla="*/ 1179576 w 1437928"/>
                <a:gd name="connsiteY354" fmla="*/ 453575 h 1104913"/>
                <a:gd name="connsiteX355" fmla="*/ 1182405 w 1437928"/>
                <a:gd name="connsiteY355" fmla="*/ 440716 h 1104913"/>
                <a:gd name="connsiteX356" fmla="*/ 1157288 w 1437928"/>
                <a:gd name="connsiteY356" fmla="*/ 432829 h 1104913"/>
                <a:gd name="connsiteX357" fmla="*/ 1145800 w 1437928"/>
                <a:gd name="connsiteY357" fmla="*/ 424942 h 1104913"/>
                <a:gd name="connsiteX358" fmla="*/ 1124969 w 1437928"/>
                <a:gd name="connsiteY358" fmla="*/ 429229 h 1104913"/>
                <a:gd name="connsiteX359" fmla="*/ 1119226 w 1437928"/>
                <a:gd name="connsiteY359" fmla="*/ 424171 h 1104913"/>
                <a:gd name="connsiteX360" fmla="*/ 1132856 w 1437928"/>
                <a:gd name="connsiteY360" fmla="*/ 411312 h 1104913"/>
                <a:gd name="connsiteX361" fmla="*/ 1108510 w 1437928"/>
                <a:gd name="connsiteY361" fmla="*/ 411998 h 1104913"/>
                <a:gd name="connsiteX362" fmla="*/ 1089908 w 1437928"/>
                <a:gd name="connsiteY362" fmla="*/ 396910 h 1104913"/>
                <a:gd name="connsiteX363" fmla="*/ 1069848 w 1437928"/>
                <a:gd name="connsiteY363" fmla="*/ 385423 h 1104913"/>
                <a:gd name="connsiteX364" fmla="*/ 1035472 w 1437928"/>
                <a:gd name="connsiteY364" fmla="*/ 371793 h 1104913"/>
                <a:gd name="connsiteX365" fmla="*/ 1017556 w 1437928"/>
                <a:gd name="connsiteY365" fmla="*/ 385423 h 1104913"/>
                <a:gd name="connsiteX366" fmla="*/ 1007526 w 1437928"/>
                <a:gd name="connsiteY366" fmla="*/ 381823 h 1104913"/>
                <a:gd name="connsiteX367" fmla="*/ 981037 w 1437928"/>
                <a:gd name="connsiteY367" fmla="*/ 390395 h 1104913"/>
                <a:gd name="connsiteX368" fmla="*/ 981723 w 1437928"/>
                <a:gd name="connsiteY368" fmla="*/ 363135 h 1104913"/>
                <a:gd name="connsiteX369" fmla="*/ 970236 w 1437928"/>
                <a:gd name="connsiteY369" fmla="*/ 343761 h 1104913"/>
                <a:gd name="connsiteX370" fmla="*/ 938689 w 1437928"/>
                <a:gd name="connsiteY370" fmla="*/ 343761 h 1104913"/>
                <a:gd name="connsiteX371" fmla="*/ 904313 w 1437928"/>
                <a:gd name="connsiteY371" fmla="*/ 357391 h 1104913"/>
                <a:gd name="connsiteX372" fmla="*/ 909371 w 1437928"/>
                <a:gd name="connsiteY372" fmla="*/ 381051 h 1104913"/>
                <a:gd name="connsiteX373" fmla="*/ 900798 w 1437928"/>
                <a:gd name="connsiteY373" fmla="*/ 396139 h 1104913"/>
                <a:gd name="connsiteX374" fmla="*/ 918029 w 1437928"/>
                <a:gd name="connsiteY374" fmla="*/ 408312 h 1104913"/>
                <a:gd name="connsiteX375" fmla="*/ 890769 w 1437928"/>
                <a:gd name="connsiteY375" fmla="*/ 397596 h 1104913"/>
                <a:gd name="connsiteX376" fmla="*/ 887168 w 1437928"/>
                <a:gd name="connsiteY376" fmla="*/ 376851 h 1104913"/>
                <a:gd name="connsiteX377" fmla="*/ 895741 w 1437928"/>
                <a:gd name="connsiteY377" fmla="*/ 353877 h 1104913"/>
                <a:gd name="connsiteX378" fmla="*/ 912200 w 1437928"/>
                <a:gd name="connsiteY378" fmla="*/ 339560 h 1104913"/>
                <a:gd name="connsiteX379" fmla="*/ 848420 w 1437928"/>
                <a:gd name="connsiteY379" fmla="*/ 355334 h 1104913"/>
                <a:gd name="connsiteX380" fmla="*/ 833333 w 1437928"/>
                <a:gd name="connsiteY380" fmla="*/ 411312 h 1104913"/>
                <a:gd name="connsiteX381" fmla="*/ 867708 w 1437928"/>
                <a:gd name="connsiteY381" fmla="*/ 417741 h 1104913"/>
                <a:gd name="connsiteX382" fmla="*/ 864108 w 1437928"/>
                <a:gd name="connsiteY382" fmla="*/ 424942 h 1104913"/>
                <a:gd name="connsiteX383" fmla="*/ 839762 w 1437928"/>
                <a:gd name="connsiteY383" fmla="*/ 427085 h 1104913"/>
                <a:gd name="connsiteX384" fmla="*/ 871309 w 1437928"/>
                <a:gd name="connsiteY384" fmla="*/ 442859 h 1104913"/>
                <a:gd name="connsiteX385" fmla="*/ 887768 w 1437928"/>
                <a:gd name="connsiteY385" fmla="*/ 446459 h 1104913"/>
                <a:gd name="connsiteX386" fmla="*/ 920001 w 1437928"/>
                <a:gd name="connsiteY386" fmla="*/ 451517 h 1104913"/>
                <a:gd name="connsiteX387" fmla="*/ 955834 w 1437928"/>
                <a:gd name="connsiteY387" fmla="*/ 457947 h 1104913"/>
                <a:gd name="connsiteX388" fmla="*/ 972293 w 1437928"/>
                <a:gd name="connsiteY388" fmla="*/ 450746 h 1104913"/>
                <a:gd name="connsiteX389" fmla="*/ 1008898 w 1437928"/>
                <a:gd name="connsiteY389" fmla="*/ 455718 h 1104913"/>
                <a:gd name="connsiteX390" fmla="*/ 1006754 w 1437928"/>
                <a:gd name="connsiteY390" fmla="*/ 445688 h 1104913"/>
                <a:gd name="connsiteX391" fmla="*/ 1010355 w 1437928"/>
                <a:gd name="connsiteY391" fmla="*/ 437801 h 1104913"/>
                <a:gd name="connsiteX392" fmla="*/ 1029729 w 1437928"/>
                <a:gd name="connsiteY392" fmla="*/ 449974 h 1104913"/>
                <a:gd name="connsiteX393" fmla="*/ 1038301 w 1437928"/>
                <a:gd name="connsiteY393" fmla="*/ 457861 h 1104913"/>
                <a:gd name="connsiteX394" fmla="*/ 1062647 w 1437928"/>
                <a:gd name="connsiteY394" fmla="*/ 474320 h 1104913"/>
                <a:gd name="connsiteX395" fmla="*/ 1046874 w 1437928"/>
                <a:gd name="connsiteY395" fmla="*/ 487950 h 1104913"/>
                <a:gd name="connsiteX396" fmla="*/ 1071991 w 1437928"/>
                <a:gd name="connsiteY396" fmla="*/ 480749 h 1104913"/>
                <a:gd name="connsiteX397" fmla="*/ 1087079 w 1437928"/>
                <a:gd name="connsiteY397" fmla="*/ 496523 h 1104913"/>
                <a:gd name="connsiteX398" fmla="*/ 1111425 w 1437928"/>
                <a:gd name="connsiteY398" fmla="*/ 512296 h 1104913"/>
                <a:gd name="connsiteX399" fmla="*/ 1111425 w 1437928"/>
                <a:gd name="connsiteY399" fmla="*/ 540243 h 1104913"/>
                <a:gd name="connsiteX400" fmla="*/ 1137914 w 1437928"/>
                <a:gd name="connsiteY400" fmla="*/ 538099 h 1104913"/>
                <a:gd name="connsiteX401" fmla="*/ 1163031 w 1437928"/>
                <a:gd name="connsiteY401" fmla="*/ 550273 h 1104913"/>
                <a:gd name="connsiteX402" fmla="*/ 1139371 w 1437928"/>
                <a:gd name="connsiteY402" fmla="*/ 561760 h 1104913"/>
                <a:gd name="connsiteX403" fmla="*/ 1098480 w 1437928"/>
                <a:gd name="connsiteY403" fmla="*/ 546672 h 1104913"/>
                <a:gd name="connsiteX404" fmla="*/ 1094194 w 1437928"/>
                <a:gd name="connsiteY404" fmla="*/ 573932 h 1104913"/>
                <a:gd name="connsiteX405" fmla="*/ 1056218 w 1437928"/>
                <a:gd name="connsiteY405" fmla="*/ 581819 h 1104913"/>
                <a:gd name="connsiteX406" fmla="*/ 1034701 w 1437928"/>
                <a:gd name="connsiteY406" fmla="*/ 586106 h 1104913"/>
                <a:gd name="connsiteX407" fmla="*/ 1025357 w 1437928"/>
                <a:gd name="connsiteY407" fmla="*/ 606165 h 1104913"/>
                <a:gd name="connsiteX408" fmla="*/ 1061190 w 1437928"/>
                <a:gd name="connsiteY408" fmla="*/ 607623 h 1104913"/>
                <a:gd name="connsiteX409" fmla="*/ 1076963 w 1437928"/>
                <a:gd name="connsiteY409" fmla="*/ 604708 h 1104913"/>
                <a:gd name="connsiteX410" fmla="*/ 1101309 w 1437928"/>
                <a:gd name="connsiteY410" fmla="*/ 603251 h 1104913"/>
                <a:gd name="connsiteX411" fmla="*/ 1119911 w 1437928"/>
                <a:gd name="connsiteY411" fmla="*/ 619710 h 1104913"/>
                <a:gd name="connsiteX412" fmla="*/ 1129255 w 1437928"/>
                <a:gd name="connsiteY412" fmla="*/ 640541 h 1104913"/>
                <a:gd name="connsiteX413" fmla="*/ 1168003 w 1437928"/>
                <a:gd name="connsiteY413" fmla="*/ 652714 h 1104913"/>
                <a:gd name="connsiteX414" fmla="*/ 1218238 w 1437928"/>
                <a:gd name="connsiteY414" fmla="*/ 672088 h 1104913"/>
                <a:gd name="connsiteX415" fmla="*/ 1175976 w 1437928"/>
                <a:gd name="connsiteY415" fmla="*/ 629054 h 1104913"/>
                <a:gd name="connsiteX416" fmla="*/ 1200322 w 1437928"/>
                <a:gd name="connsiteY416" fmla="*/ 633340 h 1104913"/>
                <a:gd name="connsiteX417" fmla="*/ 1244041 w 1437928"/>
                <a:gd name="connsiteY417" fmla="*/ 636169 h 1104913"/>
                <a:gd name="connsiteX418" fmla="*/ 1235469 w 1437928"/>
                <a:gd name="connsiteY418" fmla="*/ 617566 h 1104913"/>
                <a:gd name="connsiteX419" fmla="*/ 1219010 w 1437928"/>
                <a:gd name="connsiteY419" fmla="*/ 595364 h 1104913"/>
                <a:gd name="connsiteX420" fmla="*/ 1192521 w 1437928"/>
                <a:gd name="connsiteY420" fmla="*/ 571018 h 1104913"/>
                <a:gd name="connsiteX421" fmla="*/ 1196807 w 1437928"/>
                <a:gd name="connsiteY421" fmla="*/ 553101 h 1104913"/>
                <a:gd name="connsiteX422" fmla="*/ 1219695 w 1437928"/>
                <a:gd name="connsiteY422" fmla="*/ 561074 h 1104913"/>
                <a:gd name="connsiteX423" fmla="*/ 1068476 w 1437928"/>
                <a:gd name="connsiteY423" fmla="*/ 526612 h 1104913"/>
                <a:gd name="connsiteX424" fmla="*/ 1070620 w 1437928"/>
                <a:gd name="connsiteY424" fmla="*/ 505095 h 1104913"/>
                <a:gd name="connsiteX425" fmla="*/ 1049874 w 1437928"/>
                <a:gd name="connsiteY425" fmla="*/ 500038 h 1104913"/>
                <a:gd name="connsiteX426" fmla="*/ 1035558 w 1437928"/>
                <a:gd name="connsiteY426" fmla="*/ 525155 h 1104913"/>
                <a:gd name="connsiteX427" fmla="*/ 1068476 w 1437928"/>
                <a:gd name="connsiteY427" fmla="*/ 526612 h 1104913"/>
                <a:gd name="connsiteX428" fmla="*/ 978808 w 1437928"/>
                <a:gd name="connsiteY428" fmla="*/ 340246 h 1104913"/>
                <a:gd name="connsiteX429" fmla="*/ 988838 w 1437928"/>
                <a:gd name="connsiteY429" fmla="*/ 360306 h 1104913"/>
                <a:gd name="connsiteX430" fmla="*/ 1013184 w 1437928"/>
                <a:gd name="connsiteY430" fmla="*/ 368192 h 1104913"/>
                <a:gd name="connsiteX431" fmla="*/ 1051932 w 1437928"/>
                <a:gd name="connsiteY431" fmla="*/ 361763 h 1104913"/>
                <a:gd name="connsiteX432" fmla="*/ 1011041 w 1437928"/>
                <a:gd name="connsiteY432" fmla="*/ 341703 h 1104913"/>
                <a:gd name="connsiteX433" fmla="*/ 978808 w 1437928"/>
                <a:gd name="connsiteY433" fmla="*/ 340246 h 1104913"/>
                <a:gd name="connsiteX434" fmla="*/ 1247727 w 1437928"/>
                <a:gd name="connsiteY434" fmla="*/ 950437 h 1104913"/>
                <a:gd name="connsiteX435" fmla="*/ 1292219 w 1437928"/>
                <a:gd name="connsiteY435" fmla="*/ 965524 h 1104913"/>
                <a:gd name="connsiteX436" fmla="*/ 1247727 w 1437928"/>
                <a:gd name="connsiteY436" fmla="*/ 950437 h 1104913"/>
                <a:gd name="connsiteX437" fmla="*/ 1429550 w 1437928"/>
                <a:gd name="connsiteY437" fmla="*/ 993213 h 1104913"/>
                <a:gd name="connsiteX438" fmla="*/ 1428607 w 1437928"/>
                <a:gd name="connsiteY438" fmla="*/ 984641 h 1104913"/>
                <a:gd name="connsiteX439" fmla="*/ 1421921 w 1437928"/>
                <a:gd name="connsiteY439" fmla="*/ 980783 h 1104913"/>
                <a:gd name="connsiteX440" fmla="*/ 1422864 w 1437928"/>
                <a:gd name="connsiteY440" fmla="*/ 965010 h 1104913"/>
                <a:gd name="connsiteX441" fmla="*/ 1410005 w 1437928"/>
                <a:gd name="connsiteY441" fmla="*/ 961667 h 1104913"/>
                <a:gd name="connsiteX442" fmla="*/ 1395689 w 1437928"/>
                <a:gd name="connsiteY442" fmla="*/ 958752 h 1104913"/>
                <a:gd name="connsiteX443" fmla="*/ 1388488 w 1437928"/>
                <a:gd name="connsiteY443" fmla="*/ 949236 h 1104913"/>
                <a:gd name="connsiteX444" fmla="*/ 1376058 w 1437928"/>
                <a:gd name="connsiteY444" fmla="*/ 949751 h 1104913"/>
                <a:gd name="connsiteX445" fmla="*/ 1377515 w 1437928"/>
                <a:gd name="connsiteY445" fmla="*/ 938264 h 1104913"/>
                <a:gd name="connsiteX446" fmla="*/ 1389002 w 1437928"/>
                <a:gd name="connsiteY446" fmla="*/ 920090 h 1104913"/>
                <a:gd name="connsiteX447" fmla="*/ 1381373 w 1437928"/>
                <a:gd name="connsiteY447" fmla="*/ 914861 h 1104913"/>
                <a:gd name="connsiteX448" fmla="*/ 1355055 w 1437928"/>
                <a:gd name="connsiteY448" fmla="*/ 951208 h 1104913"/>
                <a:gd name="connsiteX449" fmla="*/ 1347854 w 1437928"/>
                <a:gd name="connsiteY449" fmla="*/ 966467 h 1104913"/>
                <a:gd name="connsiteX450" fmla="*/ 1338767 w 1437928"/>
                <a:gd name="connsiteY450" fmla="*/ 976068 h 1104913"/>
                <a:gd name="connsiteX451" fmla="*/ 1333967 w 1437928"/>
                <a:gd name="connsiteY451" fmla="*/ 995700 h 1104913"/>
                <a:gd name="connsiteX452" fmla="*/ 1358827 w 1437928"/>
                <a:gd name="connsiteY452" fmla="*/ 995185 h 1104913"/>
                <a:gd name="connsiteX453" fmla="*/ 1381801 w 1437928"/>
                <a:gd name="connsiteY453" fmla="*/ 991327 h 1104913"/>
                <a:gd name="connsiteX454" fmla="*/ 1396632 w 1437928"/>
                <a:gd name="connsiteY454" fmla="*/ 995185 h 1104913"/>
                <a:gd name="connsiteX455" fmla="*/ 1392774 w 1437928"/>
                <a:gd name="connsiteY455" fmla="*/ 1006672 h 1104913"/>
                <a:gd name="connsiteX456" fmla="*/ 1406662 w 1437928"/>
                <a:gd name="connsiteY456" fmla="*/ 1000929 h 1104913"/>
                <a:gd name="connsiteX457" fmla="*/ 1416691 w 1437928"/>
                <a:gd name="connsiteY457" fmla="*/ 1005729 h 1104913"/>
                <a:gd name="connsiteX458" fmla="*/ 1436751 w 1437928"/>
                <a:gd name="connsiteY458" fmla="*/ 1007615 h 1104913"/>
                <a:gd name="connsiteX459" fmla="*/ 1429550 w 1437928"/>
                <a:gd name="connsiteY459" fmla="*/ 993213 h 1104913"/>
                <a:gd name="connsiteX460" fmla="*/ 133560 w 1437928"/>
                <a:gd name="connsiteY460" fmla="*/ 861454 h 1104913"/>
                <a:gd name="connsiteX461" fmla="*/ 158163 w 1437928"/>
                <a:gd name="connsiteY461" fmla="*/ 896944 h 1104913"/>
                <a:gd name="connsiteX462" fmla="*/ 150533 w 1437928"/>
                <a:gd name="connsiteY462" fmla="*/ 871998 h 1104913"/>
                <a:gd name="connsiteX463" fmla="*/ 133560 w 1437928"/>
                <a:gd name="connsiteY463" fmla="*/ 861454 h 1104913"/>
                <a:gd name="connsiteX464" fmla="*/ 1315107 w 1437928"/>
                <a:gd name="connsiteY464" fmla="*/ 1024932 h 1104913"/>
                <a:gd name="connsiteX465" fmla="*/ 1314764 w 1437928"/>
                <a:gd name="connsiteY465" fmla="*/ 1013787 h 1104913"/>
                <a:gd name="connsiteX466" fmla="*/ 1303620 w 1437928"/>
                <a:gd name="connsiteY466" fmla="*/ 1020217 h 1104913"/>
                <a:gd name="connsiteX467" fmla="*/ 1295391 w 1437928"/>
                <a:gd name="connsiteY467" fmla="*/ 1029561 h 1104913"/>
                <a:gd name="connsiteX468" fmla="*/ 1288618 w 1437928"/>
                <a:gd name="connsiteY468" fmla="*/ 1036419 h 1104913"/>
                <a:gd name="connsiteX469" fmla="*/ 1259900 w 1437928"/>
                <a:gd name="connsiteY469" fmla="*/ 1031361 h 1104913"/>
                <a:gd name="connsiteX470" fmla="*/ 1242327 w 1437928"/>
                <a:gd name="connsiteY470" fmla="*/ 1017045 h 1104913"/>
                <a:gd name="connsiteX471" fmla="*/ 1240184 w 1437928"/>
                <a:gd name="connsiteY471" fmla="*/ 1000586 h 1104913"/>
                <a:gd name="connsiteX472" fmla="*/ 1232983 w 1437928"/>
                <a:gd name="connsiteY472" fmla="*/ 995185 h 1104913"/>
                <a:gd name="connsiteX473" fmla="*/ 1231525 w 1437928"/>
                <a:gd name="connsiteY473" fmla="*/ 988756 h 1104913"/>
                <a:gd name="connsiteX474" fmla="*/ 1247299 w 1437928"/>
                <a:gd name="connsiteY474" fmla="*/ 967925 h 1104913"/>
                <a:gd name="connsiteX475" fmla="*/ 1177347 w 1437928"/>
                <a:gd name="connsiteY475" fmla="*/ 979412 h 1104913"/>
                <a:gd name="connsiteX476" fmla="*/ 1142200 w 1437928"/>
                <a:gd name="connsiteY476" fmla="*/ 1009501 h 1104913"/>
                <a:gd name="connsiteX477" fmla="*/ 1156859 w 1437928"/>
                <a:gd name="connsiteY477" fmla="*/ 992613 h 1104913"/>
                <a:gd name="connsiteX478" fmla="*/ 1160117 w 1437928"/>
                <a:gd name="connsiteY478" fmla="*/ 985070 h 1104913"/>
                <a:gd name="connsiteX479" fmla="*/ 1182662 w 1437928"/>
                <a:gd name="connsiteY479" fmla="*/ 963896 h 1104913"/>
                <a:gd name="connsiteX480" fmla="*/ 1199550 w 1437928"/>
                <a:gd name="connsiteY480" fmla="*/ 958923 h 1104913"/>
                <a:gd name="connsiteX481" fmla="*/ 1211380 w 1437928"/>
                <a:gd name="connsiteY481" fmla="*/ 944608 h 1104913"/>
                <a:gd name="connsiteX482" fmla="*/ 1312450 w 1437928"/>
                <a:gd name="connsiteY482" fmla="*/ 939550 h 1104913"/>
                <a:gd name="connsiteX483" fmla="*/ 1341511 w 1437928"/>
                <a:gd name="connsiteY483" fmla="*/ 921633 h 1104913"/>
                <a:gd name="connsiteX484" fmla="*/ 1363713 w 1437928"/>
                <a:gd name="connsiteY484" fmla="*/ 915204 h 1104913"/>
                <a:gd name="connsiteX485" fmla="*/ 1386259 w 1437928"/>
                <a:gd name="connsiteY485" fmla="*/ 901573 h 1104913"/>
                <a:gd name="connsiteX486" fmla="*/ 1384802 w 1437928"/>
                <a:gd name="connsiteY486" fmla="*/ 894801 h 1104913"/>
                <a:gd name="connsiteX487" fmla="*/ 1380173 w 1437928"/>
                <a:gd name="connsiteY487" fmla="*/ 890172 h 1104913"/>
                <a:gd name="connsiteX488" fmla="*/ 1389859 w 1437928"/>
                <a:gd name="connsiteY488" fmla="*/ 880485 h 1104913"/>
                <a:gd name="connsiteX489" fmla="*/ 1381287 w 1437928"/>
                <a:gd name="connsiteY489" fmla="*/ 867884 h 1104913"/>
                <a:gd name="connsiteX490" fmla="*/ 1364056 w 1437928"/>
                <a:gd name="connsiteY490" fmla="*/ 870027 h 1104913"/>
                <a:gd name="connsiteX491" fmla="*/ 1362942 w 1437928"/>
                <a:gd name="connsiteY491" fmla="*/ 857082 h 1104913"/>
                <a:gd name="connsiteX492" fmla="*/ 1337825 w 1437928"/>
                <a:gd name="connsiteY492" fmla="*/ 863169 h 1104913"/>
                <a:gd name="connsiteX493" fmla="*/ 1322394 w 1437928"/>
                <a:gd name="connsiteY493" fmla="*/ 869941 h 1104913"/>
                <a:gd name="connsiteX494" fmla="*/ 1318451 w 1437928"/>
                <a:gd name="connsiteY494" fmla="*/ 863511 h 1104913"/>
                <a:gd name="connsiteX495" fmla="*/ 1327795 w 1437928"/>
                <a:gd name="connsiteY495" fmla="*/ 859568 h 1104913"/>
                <a:gd name="connsiteX496" fmla="*/ 1342453 w 1437928"/>
                <a:gd name="connsiteY496" fmla="*/ 854167 h 1104913"/>
                <a:gd name="connsiteX497" fmla="*/ 1360370 w 1437928"/>
                <a:gd name="connsiteY497" fmla="*/ 847310 h 1104913"/>
                <a:gd name="connsiteX498" fmla="*/ 1348540 w 1437928"/>
                <a:gd name="connsiteY498" fmla="*/ 839766 h 1104913"/>
                <a:gd name="connsiteX499" fmla="*/ 1330281 w 1437928"/>
                <a:gd name="connsiteY499" fmla="*/ 832565 h 1104913"/>
                <a:gd name="connsiteX500" fmla="*/ 1320594 w 1437928"/>
                <a:gd name="connsiteY500" fmla="*/ 830765 h 1104913"/>
                <a:gd name="connsiteX501" fmla="*/ 1309107 w 1437928"/>
                <a:gd name="connsiteY501" fmla="*/ 822878 h 1104913"/>
                <a:gd name="connsiteX502" fmla="*/ 1281846 w 1437928"/>
                <a:gd name="connsiteY502" fmla="*/ 802047 h 1104913"/>
                <a:gd name="connsiteX503" fmla="*/ 1283646 w 1437928"/>
                <a:gd name="connsiteY503" fmla="*/ 797761 h 1104913"/>
                <a:gd name="connsiteX504" fmla="*/ 1296591 w 1437928"/>
                <a:gd name="connsiteY504" fmla="*/ 790560 h 1104913"/>
                <a:gd name="connsiteX505" fmla="*/ 1290161 w 1437928"/>
                <a:gd name="connsiteY505" fmla="*/ 783444 h 1104913"/>
                <a:gd name="connsiteX506" fmla="*/ 1288018 w 1437928"/>
                <a:gd name="connsiteY506" fmla="*/ 774786 h 1104913"/>
                <a:gd name="connsiteX507" fmla="*/ 1277645 w 1437928"/>
                <a:gd name="connsiteY507" fmla="*/ 762956 h 1104913"/>
                <a:gd name="connsiteX508" fmla="*/ 1271559 w 1437928"/>
                <a:gd name="connsiteY508" fmla="*/ 753612 h 1104913"/>
                <a:gd name="connsiteX509" fmla="*/ 1265473 w 1437928"/>
                <a:gd name="connsiteY509" fmla="*/ 741439 h 1104913"/>
                <a:gd name="connsiteX510" fmla="*/ 1254328 w 1437928"/>
                <a:gd name="connsiteY510" fmla="*/ 723523 h 1104913"/>
                <a:gd name="connsiteX511" fmla="*/ 1246099 w 1437928"/>
                <a:gd name="connsiteY511" fmla="*/ 708864 h 1104913"/>
                <a:gd name="connsiteX512" fmla="*/ 1238898 w 1437928"/>
                <a:gd name="connsiteY512" fmla="*/ 714264 h 1104913"/>
                <a:gd name="connsiteX513" fmla="*/ 1231354 w 1437928"/>
                <a:gd name="connsiteY513" fmla="*/ 725409 h 1104913"/>
                <a:gd name="connsiteX514" fmla="*/ 1229211 w 1437928"/>
                <a:gd name="connsiteY514" fmla="*/ 735096 h 1104913"/>
                <a:gd name="connsiteX515" fmla="*/ 1225953 w 1437928"/>
                <a:gd name="connsiteY515" fmla="*/ 744097 h 1104913"/>
                <a:gd name="connsiteX516" fmla="*/ 1220210 w 1437928"/>
                <a:gd name="connsiteY516" fmla="*/ 750183 h 1104913"/>
                <a:gd name="connsiteX517" fmla="*/ 1210523 w 1437928"/>
                <a:gd name="connsiteY517" fmla="*/ 751640 h 1104913"/>
                <a:gd name="connsiteX518" fmla="*/ 1194407 w 1437928"/>
                <a:gd name="connsiteY518" fmla="*/ 760984 h 1104913"/>
                <a:gd name="connsiteX519" fmla="*/ 1185834 w 1437928"/>
                <a:gd name="connsiteY519" fmla="*/ 753784 h 1104913"/>
                <a:gd name="connsiteX520" fmla="*/ 1176490 w 1437928"/>
                <a:gd name="connsiteY520" fmla="*/ 745897 h 1104913"/>
                <a:gd name="connsiteX521" fmla="*/ 1167918 w 1437928"/>
                <a:gd name="connsiteY521" fmla="*/ 740153 h 1104913"/>
                <a:gd name="connsiteX522" fmla="*/ 1161488 w 1437928"/>
                <a:gd name="connsiteY522" fmla="*/ 729009 h 1104913"/>
                <a:gd name="connsiteX523" fmla="*/ 1159688 w 1437928"/>
                <a:gd name="connsiteY523" fmla="*/ 710750 h 1104913"/>
                <a:gd name="connsiteX524" fmla="*/ 1165089 w 1437928"/>
                <a:gd name="connsiteY524" fmla="*/ 697119 h 1104913"/>
                <a:gd name="connsiteX525" fmla="*/ 1156516 w 1437928"/>
                <a:gd name="connsiteY525" fmla="*/ 696434 h 1104913"/>
                <a:gd name="connsiteX526" fmla="*/ 1147515 w 1437928"/>
                <a:gd name="connsiteY526" fmla="*/ 692833 h 1104913"/>
                <a:gd name="connsiteX527" fmla="*/ 1128141 w 1437928"/>
                <a:gd name="connsiteY527" fmla="*/ 686061 h 1104913"/>
                <a:gd name="connsiteX528" fmla="*/ 1120597 w 1437928"/>
                <a:gd name="connsiteY528" fmla="*/ 676717 h 1104913"/>
                <a:gd name="connsiteX529" fmla="*/ 1112711 w 1437928"/>
                <a:gd name="connsiteY529" fmla="*/ 670973 h 1104913"/>
                <a:gd name="connsiteX530" fmla="*/ 1105938 w 1437928"/>
                <a:gd name="connsiteY530" fmla="*/ 664544 h 1104913"/>
                <a:gd name="connsiteX531" fmla="*/ 1094451 w 1437928"/>
                <a:gd name="connsiteY531" fmla="*/ 658800 h 1104913"/>
                <a:gd name="connsiteX532" fmla="*/ 1078335 w 1437928"/>
                <a:gd name="connsiteY532" fmla="*/ 664201 h 1104913"/>
                <a:gd name="connsiteX533" fmla="*/ 1063676 w 1437928"/>
                <a:gd name="connsiteY533" fmla="*/ 661715 h 1104913"/>
                <a:gd name="connsiteX534" fmla="*/ 1050731 w 1437928"/>
                <a:gd name="connsiteY534" fmla="*/ 657429 h 1104913"/>
                <a:gd name="connsiteX535" fmla="*/ 1029214 w 1437928"/>
                <a:gd name="connsiteY535" fmla="*/ 657429 h 1104913"/>
                <a:gd name="connsiteX536" fmla="*/ 1022442 w 1437928"/>
                <a:gd name="connsiteY536" fmla="*/ 669259 h 1104913"/>
                <a:gd name="connsiteX537" fmla="*/ 1032815 w 1437928"/>
                <a:gd name="connsiteY537" fmla="*/ 680403 h 1104913"/>
                <a:gd name="connsiteX538" fmla="*/ 1028872 w 1437928"/>
                <a:gd name="connsiteY538" fmla="*/ 688290 h 1104913"/>
                <a:gd name="connsiteX539" fmla="*/ 1023814 w 1437928"/>
                <a:gd name="connsiteY539" fmla="*/ 695833 h 1104913"/>
                <a:gd name="connsiteX540" fmla="*/ 1028872 w 1437928"/>
                <a:gd name="connsiteY540" fmla="*/ 704835 h 1104913"/>
                <a:gd name="connsiteX541" fmla="*/ 1035301 w 1437928"/>
                <a:gd name="connsiteY541" fmla="*/ 719494 h 1104913"/>
                <a:gd name="connsiteX542" fmla="*/ 1028872 w 1437928"/>
                <a:gd name="connsiteY542" fmla="*/ 727380 h 1104913"/>
                <a:gd name="connsiteX543" fmla="*/ 1024242 w 1437928"/>
                <a:gd name="connsiteY543" fmla="*/ 738525 h 1104913"/>
                <a:gd name="connsiteX544" fmla="*/ 1018842 w 1437928"/>
                <a:gd name="connsiteY544" fmla="*/ 753955 h 1104913"/>
                <a:gd name="connsiteX545" fmla="*/ 1043188 w 1437928"/>
                <a:gd name="connsiteY545" fmla="*/ 773329 h 1104913"/>
                <a:gd name="connsiteX546" fmla="*/ 1046788 w 1437928"/>
                <a:gd name="connsiteY546" fmla="*/ 808819 h 1104913"/>
                <a:gd name="connsiteX547" fmla="*/ 1023814 w 1437928"/>
                <a:gd name="connsiteY547" fmla="*/ 831365 h 1104913"/>
                <a:gd name="connsiteX548" fmla="*/ 1001268 w 1437928"/>
                <a:gd name="connsiteY548" fmla="*/ 839594 h 1104913"/>
                <a:gd name="connsiteX549" fmla="*/ 1005554 w 1437928"/>
                <a:gd name="connsiteY549" fmla="*/ 855368 h 1104913"/>
                <a:gd name="connsiteX550" fmla="*/ 1009841 w 1437928"/>
                <a:gd name="connsiteY550" fmla="*/ 871484 h 1104913"/>
                <a:gd name="connsiteX551" fmla="*/ 1014470 w 1437928"/>
                <a:gd name="connsiteY551" fmla="*/ 890858 h 1104913"/>
                <a:gd name="connsiteX552" fmla="*/ 1010869 w 1437928"/>
                <a:gd name="connsiteY552" fmla="*/ 904488 h 1104913"/>
                <a:gd name="connsiteX553" fmla="*/ 1013355 w 1437928"/>
                <a:gd name="connsiteY553" fmla="*/ 912718 h 1104913"/>
                <a:gd name="connsiteX554" fmla="*/ 1006154 w 1437928"/>
                <a:gd name="connsiteY554" fmla="*/ 912032 h 1104913"/>
                <a:gd name="connsiteX555" fmla="*/ 997153 w 1437928"/>
                <a:gd name="connsiteY555" fmla="*/ 922062 h 1104913"/>
                <a:gd name="connsiteX556" fmla="*/ 983523 w 1437928"/>
                <a:gd name="connsiteY556" fmla="*/ 917090 h 1104913"/>
                <a:gd name="connsiteX557" fmla="*/ 977779 w 1437928"/>
                <a:gd name="connsiteY557" fmla="*/ 905945 h 1104913"/>
                <a:gd name="connsiteX558" fmla="*/ 966292 w 1437928"/>
                <a:gd name="connsiteY558" fmla="*/ 894887 h 1104913"/>
                <a:gd name="connsiteX559" fmla="*/ 955148 w 1437928"/>
                <a:gd name="connsiteY559" fmla="*/ 880571 h 1104913"/>
                <a:gd name="connsiteX560" fmla="*/ 954033 w 1437928"/>
                <a:gd name="connsiteY560" fmla="*/ 855796 h 1104913"/>
                <a:gd name="connsiteX561" fmla="*/ 955834 w 1437928"/>
                <a:gd name="connsiteY561" fmla="*/ 842938 h 1104913"/>
                <a:gd name="connsiteX562" fmla="*/ 946833 w 1437928"/>
                <a:gd name="connsiteY562" fmla="*/ 832908 h 1104913"/>
                <a:gd name="connsiteX563" fmla="*/ 922487 w 1437928"/>
                <a:gd name="connsiteY563" fmla="*/ 831450 h 1104913"/>
                <a:gd name="connsiteX564" fmla="*/ 905599 w 1437928"/>
                <a:gd name="connsiteY564" fmla="*/ 828193 h 1104913"/>
                <a:gd name="connsiteX565" fmla="*/ 883396 w 1437928"/>
                <a:gd name="connsiteY565" fmla="*/ 817477 h 1104913"/>
                <a:gd name="connsiteX566" fmla="*/ 866165 w 1437928"/>
                <a:gd name="connsiteY566" fmla="*/ 805647 h 1104913"/>
                <a:gd name="connsiteX567" fmla="*/ 851506 w 1437928"/>
                <a:gd name="connsiteY567" fmla="*/ 796646 h 1104913"/>
                <a:gd name="connsiteX568" fmla="*/ 833933 w 1437928"/>
                <a:gd name="connsiteY568" fmla="*/ 792360 h 1104913"/>
                <a:gd name="connsiteX569" fmla="*/ 812416 w 1437928"/>
                <a:gd name="connsiteY569" fmla="*/ 783787 h 1104913"/>
                <a:gd name="connsiteX570" fmla="*/ 788413 w 1437928"/>
                <a:gd name="connsiteY570" fmla="*/ 790902 h 1104913"/>
                <a:gd name="connsiteX571" fmla="*/ 790556 w 1437928"/>
                <a:gd name="connsiteY571" fmla="*/ 783016 h 1104913"/>
                <a:gd name="connsiteX572" fmla="*/ 783355 w 1437928"/>
                <a:gd name="connsiteY572" fmla="*/ 762613 h 1104913"/>
                <a:gd name="connsiteX573" fmla="*/ 771525 w 1437928"/>
                <a:gd name="connsiteY573" fmla="*/ 748640 h 1104913"/>
                <a:gd name="connsiteX574" fmla="*/ 753609 w 1437928"/>
                <a:gd name="connsiteY574" fmla="*/ 744354 h 1104913"/>
                <a:gd name="connsiteX575" fmla="*/ 752923 w 1437928"/>
                <a:gd name="connsiteY575" fmla="*/ 713922 h 1104913"/>
                <a:gd name="connsiteX576" fmla="*/ 764067 w 1437928"/>
                <a:gd name="connsiteY576" fmla="*/ 687004 h 1104913"/>
                <a:gd name="connsiteX577" fmla="*/ 775554 w 1437928"/>
                <a:gd name="connsiteY577" fmla="*/ 677660 h 1104913"/>
                <a:gd name="connsiteX578" fmla="*/ 781983 w 1437928"/>
                <a:gd name="connsiteY578" fmla="*/ 665144 h 1104913"/>
                <a:gd name="connsiteX579" fmla="*/ 788756 w 1437928"/>
                <a:gd name="connsiteY579" fmla="*/ 657943 h 1104913"/>
                <a:gd name="connsiteX580" fmla="*/ 792699 w 1437928"/>
                <a:gd name="connsiteY580" fmla="*/ 652885 h 1104913"/>
                <a:gd name="connsiteX581" fmla="*/ 800243 w 1437928"/>
                <a:gd name="connsiteY581" fmla="*/ 648256 h 1104913"/>
                <a:gd name="connsiteX582" fmla="*/ 818931 w 1437928"/>
                <a:gd name="connsiteY582" fmla="*/ 637112 h 1104913"/>
                <a:gd name="connsiteX583" fmla="*/ 795614 w 1437928"/>
                <a:gd name="connsiteY583" fmla="*/ 628111 h 1104913"/>
                <a:gd name="connsiteX584" fmla="*/ 770153 w 1437928"/>
                <a:gd name="connsiteY584" fmla="*/ 616967 h 1104913"/>
                <a:gd name="connsiteX585" fmla="*/ 806758 w 1437928"/>
                <a:gd name="connsiteY585" fmla="*/ 623396 h 1104913"/>
                <a:gd name="connsiteX586" fmla="*/ 826132 w 1437928"/>
                <a:gd name="connsiteY586" fmla="*/ 626225 h 1104913"/>
                <a:gd name="connsiteX587" fmla="*/ 830075 w 1437928"/>
                <a:gd name="connsiteY587" fmla="*/ 612252 h 1104913"/>
                <a:gd name="connsiteX588" fmla="*/ 854078 w 1437928"/>
                <a:gd name="connsiteY588" fmla="*/ 616195 h 1104913"/>
                <a:gd name="connsiteX589" fmla="*/ 877052 w 1437928"/>
                <a:gd name="connsiteY589" fmla="*/ 592535 h 1104913"/>
                <a:gd name="connsiteX590" fmla="*/ 864537 w 1437928"/>
                <a:gd name="connsiteY590" fmla="*/ 584648 h 1104913"/>
                <a:gd name="connsiteX591" fmla="*/ 836590 w 1437928"/>
                <a:gd name="connsiteY591" fmla="*/ 575304 h 1104913"/>
                <a:gd name="connsiteX592" fmla="*/ 837619 w 1437928"/>
                <a:gd name="connsiteY592" fmla="*/ 566303 h 1104913"/>
                <a:gd name="connsiteX593" fmla="*/ 869852 w 1437928"/>
                <a:gd name="connsiteY593" fmla="*/ 582076 h 1104913"/>
                <a:gd name="connsiteX594" fmla="*/ 894197 w 1437928"/>
                <a:gd name="connsiteY594" fmla="*/ 564503 h 1104913"/>
                <a:gd name="connsiteX595" fmla="*/ 884853 w 1437928"/>
                <a:gd name="connsiteY595" fmla="*/ 555159 h 1104913"/>
                <a:gd name="connsiteX596" fmla="*/ 897369 w 1437928"/>
                <a:gd name="connsiteY596" fmla="*/ 549758 h 1104913"/>
                <a:gd name="connsiteX597" fmla="*/ 907742 w 1437928"/>
                <a:gd name="connsiteY597" fmla="*/ 557302 h 1104913"/>
                <a:gd name="connsiteX598" fmla="*/ 924973 w 1437928"/>
                <a:gd name="connsiteY598" fmla="*/ 555502 h 1104913"/>
                <a:gd name="connsiteX599" fmla="*/ 915972 w 1437928"/>
                <a:gd name="connsiteY599" fmla="*/ 544015 h 1104913"/>
                <a:gd name="connsiteX600" fmla="*/ 918801 w 1437928"/>
                <a:gd name="connsiteY600" fmla="*/ 539728 h 1104913"/>
                <a:gd name="connsiteX601" fmla="*/ 929945 w 1437928"/>
                <a:gd name="connsiteY601" fmla="*/ 549415 h 1104913"/>
                <a:gd name="connsiteX602" fmla="*/ 943918 w 1437928"/>
                <a:gd name="connsiteY602" fmla="*/ 549758 h 1104913"/>
                <a:gd name="connsiteX603" fmla="*/ 958577 w 1437928"/>
                <a:gd name="connsiteY603" fmla="*/ 538614 h 1104913"/>
                <a:gd name="connsiteX604" fmla="*/ 967921 w 1437928"/>
                <a:gd name="connsiteY604" fmla="*/ 532527 h 1104913"/>
                <a:gd name="connsiteX605" fmla="*/ 960034 w 1437928"/>
                <a:gd name="connsiteY605" fmla="*/ 514954 h 1104913"/>
                <a:gd name="connsiteX606" fmla="*/ 954634 w 1437928"/>
                <a:gd name="connsiteY606" fmla="*/ 503466 h 1104913"/>
                <a:gd name="connsiteX607" fmla="*/ 954976 w 1437928"/>
                <a:gd name="connsiteY607" fmla="*/ 496609 h 1104913"/>
                <a:gd name="connsiteX608" fmla="*/ 971093 w 1437928"/>
                <a:gd name="connsiteY608" fmla="*/ 490865 h 1104913"/>
                <a:gd name="connsiteX609" fmla="*/ 966807 w 1437928"/>
                <a:gd name="connsiteY609" fmla="*/ 481178 h 1104913"/>
                <a:gd name="connsiteX610" fmla="*/ 961406 w 1437928"/>
                <a:gd name="connsiteY610" fmla="*/ 473977 h 1104913"/>
                <a:gd name="connsiteX611" fmla="*/ 949233 w 1437928"/>
                <a:gd name="connsiteY611" fmla="*/ 465405 h 1104913"/>
                <a:gd name="connsiteX612" fmla="*/ 930974 w 1437928"/>
                <a:gd name="connsiteY612" fmla="*/ 460347 h 1104913"/>
                <a:gd name="connsiteX613" fmla="*/ 905513 w 1437928"/>
                <a:gd name="connsiteY613" fmla="*/ 458204 h 1104913"/>
                <a:gd name="connsiteX614" fmla="*/ 906971 w 1437928"/>
                <a:gd name="connsiteY614" fmla="*/ 473634 h 1104913"/>
                <a:gd name="connsiteX615" fmla="*/ 912028 w 1437928"/>
                <a:gd name="connsiteY615" fmla="*/ 481521 h 1104913"/>
                <a:gd name="connsiteX616" fmla="*/ 909199 w 1437928"/>
                <a:gd name="connsiteY616" fmla="*/ 488636 h 1104913"/>
                <a:gd name="connsiteX617" fmla="*/ 898827 w 1437928"/>
                <a:gd name="connsiteY617" fmla="*/ 495837 h 1104913"/>
                <a:gd name="connsiteX618" fmla="*/ 890940 w 1437928"/>
                <a:gd name="connsiteY618" fmla="*/ 511953 h 1104913"/>
                <a:gd name="connsiteX619" fmla="*/ 883739 w 1437928"/>
                <a:gd name="connsiteY619" fmla="*/ 501923 h 1104913"/>
                <a:gd name="connsiteX620" fmla="*/ 881596 w 1437928"/>
                <a:gd name="connsiteY620" fmla="*/ 514439 h 1104913"/>
                <a:gd name="connsiteX621" fmla="*/ 887682 w 1437928"/>
                <a:gd name="connsiteY621" fmla="*/ 524469 h 1104913"/>
                <a:gd name="connsiteX622" fmla="*/ 876195 w 1437928"/>
                <a:gd name="connsiteY622" fmla="*/ 532356 h 1104913"/>
                <a:gd name="connsiteX623" fmla="*/ 867194 w 1437928"/>
                <a:gd name="connsiteY623" fmla="*/ 525155 h 1104913"/>
                <a:gd name="connsiteX624" fmla="*/ 856479 w 1437928"/>
                <a:gd name="connsiteY624" fmla="*/ 508267 h 1104913"/>
                <a:gd name="connsiteX625" fmla="*/ 863251 w 1437928"/>
                <a:gd name="connsiteY625" fmla="*/ 501066 h 1104913"/>
                <a:gd name="connsiteX626" fmla="*/ 862908 w 1437928"/>
                <a:gd name="connsiteY626" fmla="*/ 490351 h 1104913"/>
                <a:gd name="connsiteX627" fmla="*/ 852192 w 1437928"/>
                <a:gd name="connsiteY627" fmla="*/ 479206 h 1104913"/>
                <a:gd name="connsiteX628" fmla="*/ 837105 w 1437928"/>
                <a:gd name="connsiteY628" fmla="*/ 475606 h 1104913"/>
                <a:gd name="connsiteX629" fmla="*/ 831018 w 1437928"/>
                <a:gd name="connsiteY629" fmla="*/ 487093 h 1104913"/>
                <a:gd name="connsiteX630" fmla="*/ 823817 w 1437928"/>
                <a:gd name="connsiteY630" fmla="*/ 500038 h 1104913"/>
                <a:gd name="connsiteX631" fmla="*/ 818417 w 1437928"/>
                <a:gd name="connsiteY631" fmla="*/ 480664 h 1104913"/>
                <a:gd name="connsiteX632" fmla="*/ 820560 w 1437928"/>
                <a:gd name="connsiteY632" fmla="*/ 473892 h 1104913"/>
                <a:gd name="connsiteX633" fmla="*/ 824503 w 1437928"/>
                <a:gd name="connsiteY633" fmla="*/ 467462 h 1104913"/>
                <a:gd name="connsiteX634" fmla="*/ 808387 w 1437928"/>
                <a:gd name="connsiteY634" fmla="*/ 461033 h 1104913"/>
                <a:gd name="connsiteX635" fmla="*/ 796214 w 1437928"/>
                <a:gd name="connsiteY635" fmla="*/ 464290 h 1104913"/>
                <a:gd name="connsiteX636" fmla="*/ 796900 w 1437928"/>
                <a:gd name="connsiteY636" fmla="*/ 450317 h 1104913"/>
                <a:gd name="connsiteX637" fmla="*/ 806244 w 1437928"/>
                <a:gd name="connsiteY637" fmla="*/ 447060 h 1104913"/>
                <a:gd name="connsiteX638" fmla="*/ 796214 w 1437928"/>
                <a:gd name="connsiteY638" fmla="*/ 436687 h 1104913"/>
                <a:gd name="connsiteX639" fmla="*/ 781898 w 1437928"/>
                <a:gd name="connsiteY639" fmla="*/ 428114 h 1104913"/>
                <a:gd name="connsiteX640" fmla="*/ 782583 w 1437928"/>
                <a:gd name="connsiteY640" fmla="*/ 413798 h 1104913"/>
                <a:gd name="connsiteX641" fmla="*/ 761752 w 1437928"/>
                <a:gd name="connsiteY641" fmla="*/ 399482 h 1104913"/>
                <a:gd name="connsiteX642" fmla="*/ 757809 w 1437928"/>
                <a:gd name="connsiteY642" fmla="*/ 392281 h 1104913"/>
                <a:gd name="connsiteX643" fmla="*/ 769639 w 1437928"/>
                <a:gd name="connsiteY643" fmla="*/ 383709 h 1104913"/>
                <a:gd name="connsiteX644" fmla="*/ 772125 w 1437928"/>
                <a:gd name="connsiteY644" fmla="*/ 373336 h 1104913"/>
                <a:gd name="connsiteX645" fmla="*/ 773240 w 1437928"/>
                <a:gd name="connsiteY645" fmla="*/ 367935 h 1104913"/>
                <a:gd name="connsiteX646" fmla="*/ 798357 w 1437928"/>
                <a:gd name="connsiteY646" fmla="*/ 370078 h 1104913"/>
                <a:gd name="connsiteX647" fmla="*/ 821674 w 1437928"/>
                <a:gd name="connsiteY647" fmla="*/ 338189 h 1104913"/>
                <a:gd name="connsiteX648" fmla="*/ 804786 w 1437928"/>
                <a:gd name="connsiteY648" fmla="*/ 330988 h 1104913"/>
                <a:gd name="connsiteX649" fmla="*/ 778297 w 1437928"/>
                <a:gd name="connsiteY649" fmla="*/ 325244 h 1104913"/>
                <a:gd name="connsiteX650" fmla="*/ 744607 w 1437928"/>
                <a:gd name="connsiteY650" fmla="*/ 330645 h 1104913"/>
                <a:gd name="connsiteX651" fmla="*/ 748894 w 1437928"/>
                <a:gd name="connsiteY651" fmla="*/ 340332 h 1104913"/>
                <a:gd name="connsiteX652" fmla="*/ 738521 w 1437928"/>
                <a:gd name="connsiteY652" fmla="*/ 339303 h 1104913"/>
                <a:gd name="connsiteX653" fmla="*/ 738521 w 1437928"/>
                <a:gd name="connsiteY653" fmla="*/ 357906 h 1104913"/>
                <a:gd name="connsiteX654" fmla="*/ 744607 w 1437928"/>
                <a:gd name="connsiteY654" fmla="*/ 375822 h 1104913"/>
                <a:gd name="connsiteX655" fmla="*/ 747436 w 1437928"/>
                <a:gd name="connsiteY655" fmla="*/ 394424 h 1104913"/>
                <a:gd name="connsiteX656" fmla="*/ 737407 w 1437928"/>
                <a:gd name="connsiteY656" fmla="*/ 403768 h 1104913"/>
                <a:gd name="connsiteX657" fmla="*/ 742464 w 1437928"/>
                <a:gd name="connsiteY657" fmla="*/ 413455 h 1104913"/>
                <a:gd name="connsiteX658" fmla="*/ 729177 w 1437928"/>
                <a:gd name="connsiteY658" fmla="*/ 411998 h 1104913"/>
                <a:gd name="connsiteX659" fmla="*/ 725919 w 1437928"/>
                <a:gd name="connsiteY659" fmla="*/ 429572 h 1104913"/>
                <a:gd name="connsiteX660" fmla="*/ 728748 w 1437928"/>
                <a:gd name="connsiteY660" fmla="*/ 437458 h 1104913"/>
                <a:gd name="connsiteX661" fmla="*/ 729777 w 1437928"/>
                <a:gd name="connsiteY661" fmla="*/ 455718 h 1104913"/>
                <a:gd name="connsiteX662" fmla="*/ 762438 w 1437928"/>
                <a:gd name="connsiteY662" fmla="*/ 467205 h 1104913"/>
                <a:gd name="connsiteX663" fmla="*/ 762095 w 1437928"/>
                <a:gd name="connsiteY663" fmla="*/ 475434 h 1104913"/>
                <a:gd name="connsiteX664" fmla="*/ 757037 w 1437928"/>
                <a:gd name="connsiteY664" fmla="*/ 488379 h 1104913"/>
                <a:gd name="connsiteX665" fmla="*/ 764924 w 1437928"/>
                <a:gd name="connsiteY665" fmla="*/ 482635 h 1104913"/>
                <a:gd name="connsiteX666" fmla="*/ 772125 w 1437928"/>
                <a:gd name="connsiteY666" fmla="*/ 491636 h 1104913"/>
                <a:gd name="connsiteX667" fmla="*/ 760981 w 1437928"/>
                <a:gd name="connsiteY667" fmla="*/ 501323 h 1104913"/>
                <a:gd name="connsiteX668" fmla="*/ 745208 w 1437928"/>
                <a:gd name="connsiteY668" fmla="*/ 507753 h 1104913"/>
                <a:gd name="connsiteX669" fmla="*/ 745208 w 1437928"/>
                <a:gd name="connsiteY669" fmla="*/ 523526 h 1104913"/>
                <a:gd name="connsiteX670" fmla="*/ 736635 w 1437928"/>
                <a:gd name="connsiteY670" fmla="*/ 529613 h 1104913"/>
                <a:gd name="connsiteX671" fmla="*/ 728063 w 1437928"/>
                <a:gd name="connsiteY671" fmla="*/ 516325 h 1104913"/>
                <a:gd name="connsiteX672" fmla="*/ 730206 w 1437928"/>
                <a:gd name="connsiteY672" fmla="*/ 503809 h 1104913"/>
                <a:gd name="connsiteX673" fmla="*/ 711603 w 1437928"/>
                <a:gd name="connsiteY673" fmla="*/ 498409 h 1104913"/>
                <a:gd name="connsiteX674" fmla="*/ 723433 w 1437928"/>
                <a:gd name="connsiteY674" fmla="*/ 496609 h 1104913"/>
                <a:gd name="connsiteX675" fmla="*/ 732006 w 1437928"/>
                <a:gd name="connsiteY675" fmla="*/ 490179 h 1104913"/>
                <a:gd name="connsiteX676" fmla="*/ 750608 w 1437928"/>
                <a:gd name="connsiteY676" fmla="*/ 488722 h 1104913"/>
                <a:gd name="connsiteX677" fmla="*/ 741607 w 1437928"/>
                <a:gd name="connsiteY677" fmla="*/ 474749 h 1104913"/>
                <a:gd name="connsiteX678" fmla="*/ 728663 w 1437928"/>
                <a:gd name="connsiteY678" fmla="*/ 473720 h 1104913"/>
                <a:gd name="connsiteX679" fmla="*/ 741950 w 1437928"/>
                <a:gd name="connsiteY679" fmla="*/ 471234 h 1104913"/>
                <a:gd name="connsiteX680" fmla="*/ 732263 w 1437928"/>
                <a:gd name="connsiteY680" fmla="*/ 465490 h 1104913"/>
                <a:gd name="connsiteX681" fmla="*/ 714346 w 1437928"/>
                <a:gd name="connsiteY681" fmla="*/ 461547 h 1104913"/>
                <a:gd name="connsiteX682" fmla="*/ 695744 w 1437928"/>
                <a:gd name="connsiteY682" fmla="*/ 465833 h 1104913"/>
                <a:gd name="connsiteX683" fmla="*/ 679285 w 1437928"/>
                <a:gd name="connsiteY683" fmla="*/ 476977 h 1104913"/>
                <a:gd name="connsiteX684" fmla="*/ 693601 w 1437928"/>
                <a:gd name="connsiteY684" fmla="*/ 485207 h 1104913"/>
                <a:gd name="connsiteX685" fmla="*/ 705774 w 1437928"/>
                <a:gd name="connsiteY685" fmla="*/ 494551 h 1104913"/>
                <a:gd name="connsiteX686" fmla="*/ 698230 w 1437928"/>
                <a:gd name="connsiteY686" fmla="*/ 498838 h 1104913"/>
                <a:gd name="connsiteX687" fmla="*/ 691801 w 1437928"/>
                <a:gd name="connsiteY687" fmla="*/ 503124 h 1104913"/>
                <a:gd name="connsiteX688" fmla="*/ 690686 w 1437928"/>
                <a:gd name="connsiteY688" fmla="*/ 513496 h 1104913"/>
                <a:gd name="connsiteX689" fmla="*/ 675599 w 1437928"/>
                <a:gd name="connsiteY689" fmla="*/ 513153 h 1104913"/>
                <a:gd name="connsiteX690" fmla="*/ 644052 w 1437928"/>
                <a:gd name="connsiteY690" fmla="*/ 517097 h 1104913"/>
                <a:gd name="connsiteX691" fmla="*/ 618592 w 1437928"/>
                <a:gd name="connsiteY691" fmla="*/ 511010 h 1104913"/>
                <a:gd name="connsiteX692" fmla="*/ 601361 w 1437928"/>
                <a:gd name="connsiteY692" fmla="*/ 507067 h 1104913"/>
                <a:gd name="connsiteX693" fmla="*/ 587045 w 1437928"/>
                <a:gd name="connsiteY693" fmla="*/ 499866 h 1104913"/>
                <a:gd name="connsiteX694" fmla="*/ 578815 w 1437928"/>
                <a:gd name="connsiteY694" fmla="*/ 486922 h 1104913"/>
                <a:gd name="connsiteX695" fmla="*/ 552326 w 1437928"/>
                <a:gd name="connsiteY695" fmla="*/ 488036 h 1104913"/>
                <a:gd name="connsiteX696" fmla="*/ 528666 w 1437928"/>
                <a:gd name="connsiteY696" fmla="*/ 498409 h 1104913"/>
                <a:gd name="connsiteX697" fmla="*/ 535867 w 1437928"/>
                <a:gd name="connsiteY697" fmla="*/ 505181 h 1104913"/>
                <a:gd name="connsiteX698" fmla="*/ 550955 w 1437928"/>
                <a:gd name="connsiteY698" fmla="*/ 500123 h 1104913"/>
                <a:gd name="connsiteX699" fmla="*/ 572472 w 1437928"/>
                <a:gd name="connsiteY699" fmla="*/ 494037 h 1104913"/>
                <a:gd name="connsiteX700" fmla="*/ 545983 w 1437928"/>
                <a:gd name="connsiteY700" fmla="*/ 508010 h 1104913"/>
                <a:gd name="connsiteX701" fmla="*/ 547783 w 1437928"/>
                <a:gd name="connsiteY701" fmla="*/ 530213 h 1104913"/>
                <a:gd name="connsiteX702" fmla="*/ 543839 w 1437928"/>
                <a:gd name="connsiteY702" fmla="*/ 542386 h 1104913"/>
                <a:gd name="connsiteX703" fmla="*/ 533810 w 1437928"/>
                <a:gd name="connsiteY703" fmla="*/ 538099 h 1104913"/>
                <a:gd name="connsiteX704" fmla="*/ 532009 w 1437928"/>
                <a:gd name="connsiteY704" fmla="*/ 524812 h 1104913"/>
                <a:gd name="connsiteX705" fmla="*/ 523780 w 1437928"/>
                <a:gd name="connsiteY705" fmla="*/ 520183 h 1104913"/>
                <a:gd name="connsiteX706" fmla="*/ 512978 w 1437928"/>
                <a:gd name="connsiteY706" fmla="*/ 516582 h 1104913"/>
                <a:gd name="connsiteX707" fmla="*/ 498662 w 1437928"/>
                <a:gd name="connsiteY707" fmla="*/ 512982 h 1104913"/>
                <a:gd name="connsiteX708" fmla="*/ 468916 w 1437928"/>
                <a:gd name="connsiteY708" fmla="*/ 517954 h 1104913"/>
                <a:gd name="connsiteX709" fmla="*/ 421253 w 1437928"/>
                <a:gd name="connsiteY709" fmla="*/ 514696 h 1104913"/>
                <a:gd name="connsiteX710" fmla="*/ 439512 w 1437928"/>
                <a:gd name="connsiteY710" fmla="*/ 502181 h 1104913"/>
                <a:gd name="connsiteX711" fmla="*/ 433426 w 1437928"/>
                <a:gd name="connsiteY711" fmla="*/ 490008 h 1104913"/>
                <a:gd name="connsiteX712" fmla="*/ 407279 w 1437928"/>
                <a:gd name="connsiteY712" fmla="*/ 483578 h 1104913"/>
                <a:gd name="connsiteX713" fmla="*/ 383619 w 1437928"/>
                <a:gd name="connsiteY713" fmla="*/ 481435 h 1104913"/>
                <a:gd name="connsiteX714" fmla="*/ 359959 w 1437928"/>
                <a:gd name="connsiteY714" fmla="*/ 473892 h 1104913"/>
                <a:gd name="connsiteX715" fmla="*/ 328412 w 1437928"/>
                <a:gd name="connsiteY715" fmla="*/ 463176 h 1104913"/>
                <a:gd name="connsiteX716" fmla="*/ 291808 w 1437928"/>
                <a:gd name="connsiteY716" fmla="*/ 464633 h 1104913"/>
                <a:gd name="connsiteX717" fmla="*/ 273206 w 1437928"/>
                <a:gd name="connsiteY717" fmla="*/ 471491 h 1104913"/>
                <a:gd name="connsiteX718" fmla="*/ 273891 w 1437928"/>
                <a:gd name="connsiteY718" fmla="*/ 461118 h 1104913"/>
                <a:gd name="connsiteX719" fmla="*/ 268491 w 1437928"/>
                <a:gd name="connsiteY719" fmla="*/ 448603 h 1104913"/>
                <a:gd name="connsiteX720" fmla="*/ 246631 w 1437928"/>
                <a:gd name="connsiteY720" fmla="*/ 471577 h 1104913"/>
                <a:gd name="connsiteX721" fmla="*/ 222285 w 1437928"/>
                <a:gd name="connsiteY721" fmla="*/ 439344 h 1104913"/>
                <a:gd name="connsiteX722" fmla="*/ 212598 w 1437928"/>
                <a:gd name="connsiteY722" fmla="*/ 442259 h 1104913"/>
                <a:gd name="connsiteX723" fmla="*/ 206854 w 1437928"/>
                <a:gd name="connsiteY723" fmla="*/ 451603 h 1104913"/>
                <a:gd name="connsiteX724" fmla="*/ 195024 w 1437928"/>
                <a:gd name="connsiteY724" fmla="*/ 461976 h 1104913"/>
                <a:gd name="connsiteX725" fmla="*/ 179251 w 1437928"/>
                <a:gd name="connsiteY725" fmla="*/ 464462 h 1104913"/>
                <a:gd name="connsiteX726" fmla="*/ 163820 w 1437928"/>
                <a:gd name="connsiteY726" fmla="*/ 469519 h 1104913"/>
                <a:gd name="connsiteX727" fmla="*/ 138703 w 1437928"/>
                <a:gd name="connsiteY727" fmla="*/ 483150 h 1104913"/>
                <a:gd name="connsiteX728" fmla="*/ 127987 w 1437928"/>
                <a:gd name="connsiteY728" fmla="*/ 490351 h 1104913"/>
                <a:gd name="connsiteX729" fmla="*/ 131931 w 1437928"/>
                <a:gd name="connsiteY729" fmla="*/ 481350 h 1104913"/>
                <a:gd name="connsiteX730" fmla="*/ 163135 w 1437928"/>
                <a:gd name="connsiteY730" fmla="*/ 463433 h 1104913"/>
                <a:gd name="connsiteX731" fmla="*/ 188595 w 1437928"/>
                <a:gd name="connsiteY731" fmla="*/ 451260 h 1104913"/>
                <a:gd name="connsiteX732" fmla="*/ 174622 w 1437928"/>
                <a:gd name="connsiteY732" fmla="*/ 449460 h 1104913"/>
                <a:gd name="connsiteX733" fmla="*/ 149161 w 1437928"/>
                <a:gd name="connsiteY733" fmla="*/ 459147 h 1104913"/>
                <a:gd name="connsiteX734" fmla="*/ 131245 w 1437928"/>
                <a:gd name="connsiteY734" fmla="*/ 467719 h 1104913"/>
                <a:gd name="connsiteX735" fmla="*/ 119758 w 1437928"/>
                <a:gd name="connsiteY735" fmla="*/ 470977 h 1104913"/>
                <a:gd name="connsiteX736" fmla="*/ 116157 w 1437928"/>
                <a:gd name="connsiteY736" fmla="*/ 468491 h 1104913"/>
                <a:gd name="connsiteX737" fmla="*/ 107585 w 1437928"/>
                <a:gd name="connsiteY737" fmla="*/ 464890 h 1104913"/>
                <a:gd name="connsiteX738" fmla="*/ 96869 w 1437928"/>
                <a:gd name="connsiteY738" fmla="*/ 470634 h 1104913"/>
                <a:gd name="connsiteX739" fmla="*/ 85382 w 1437928"/>
                <a:gd name="connsiteY739" fmla="*/ 481007 h 1104913"/>
                <a:gd name="connsiteX740" fmla="*/ 91811 w 1437928"/>
                <a:gd name="connsiteY740" fmla="*/ 490351 h 1104913"/>
                <a:gd name="connsiteX741" fmla="*/ 67466 w 1437928"/>
                <a:gd name="connsiteY741" fmla="*/ 483921 h 1104913"/>
                <a:gd name="connsiteX742" fmla="*/ 29832 w 1437928"/>
                <a:gd name="connsiteY742" fmla="*/ 466348 h 1104913"/>
                <a:gd name="connsiteX743" fmla="*/ 0 w 1437928"/>
                <a:gd name="connsiteY743" fmla="*/ 463947 h 1104913"/>
                <a:gd name="connsiteX744" fmla="*/ 0 w 1437928"/>
                <a:gd name="connsiteY744" fmla="*/ 711693 h 1104913"/>
                <a:gd name="connsiteX745" fmla="*/ 8573 w 1437928"/>
                <a:gd name="connsiteY745" fmla="*/ 713493 h 1104913"/>
                <a:gd name="connsiteX746" fmla="*/ 23403 w 1437928"/>
                <a:gd name="connsiteY746" fmla="*/ 710664 h 1104913"/>
                <a:gd name="connsiteX747" fmla="*/ 34376 w 1437928"/>
                <a:gd name="connsiteY747" fmla="*/ 718808 h 1104913"/>
                <a:gd name="connsiteX748" fmla="*/ 50664 w 1437928"/>
                <a:gd name="connsiteY748" fmla="*/ 735096 h 1104913"/>
                <a:gd name="connsiteX749" fmla="*/ 63094 w 1437928"/>
                <a:gd name="connsiteY749" fmla="*/ 743239 h 1104913"/>
                <a:gd name="connsiteX750" fmla="*/ 77924 w 1437928"/>
                <a:gd name="connsiteY750" fmla="*/ 731752 h 1104913"/>
                <a:gd name="connsiteX751" fmla="*/ 99870 w 1437928"/>
                <a:gd name="connsiteY751" fmla="*/ 732695 h 1104913"/>
                <a:gd name="connsiteX752" fmla="*/ 134760 w 1437928"/>
                <a:gd name="connsiteY752" fmla="*/ 772300 h 1104913"/>
                <a:gd name="connsiteX753" fmla="*/ 163478 w 1437928"/>
                <a:gd name="connsiteY753" fmla="*/ 806247 h 1104913"/>
                <a:gd name="connsiteX754" fmla="*/ 178737 w 1437928"/>
                <a:gd name="connsiteY754" fmla="*/ 823478 h 1104913"/>
                <a:gd name="connsiteX755" fmla="*/ 182080 w 1437928"/>
                <a:gd name="connsiteY755" fmla="*/ 838308 h 1104913"/>
                <a:gd name="connsiteX756" fmla="*/ 171021 w 1437928"/>
                <a:gd name="connsiteY756" fmla="*/ 846109 h 1104913"/>
                <a:gd name="connsiteX757" fmla="*/ 177879 w 1437928"/>
                <a:gd name="connsiteY757" fmla="*/ 854339 h 1104913"/>
                <a:gd name="connsiteX758" fmla="*/ 173593 w 1437928"/>
                <a:gd name="connsiteY758" fmla="*/ 861197 h 1104913"/>
                <a:gd name="connsiteX759" fmla="*/ 176508 w 1437928"/>
                <a:gd name="connsiteY759" fmla="*/ 873370 h 1104913"/>
                <a:gd name="connsiteX760" fmla="*/ 190481 w 1437928"/>
                <a:gd name="connsiteY760" fmla="*/ 872684 h 1104913"/>
                <a:gd name="connsiteX761" fmla="*/ 194081 w 1437928"/>
                <a:gd name="connsiteY761" fmla="*/ 882028 h 1104913"/>
                <a:gd name="connsiteX762" fmla="*/ 200854 w 1437928"/>
                <a:gd name="connsiteY762" fmla="*/ 887429 h 1104913"/>
                <a:gd name="connsiteX763" fmla="*/ 214141 w 1437928"/>
                <a:gd name="connsiteY763" fmla="*/ 895658 h 1104913"/>
                <a:gd name="connsiteX764" fmla="*/ 215255 w 1437928"/>
                <a:gd name="connsiteY764" fmla="*/ 902859 h 1104913"/>
                <a:gd name="connsiteX765" fmla="*/ 214570 w 1437928"/>
                <a:gd name="connsiteY765" fmla="*/ 912546 h 1104913"/>
                <a:gd name="connsiteX766" fmla="*/ 218170 w 1437928"/>
                <a:gd name="connsiteY766" fmla="*/ 921119 h 1104913"/>
                <a:gd name="connsiteX767" fmla="*/ 235401 w 1437928"/>
                <a:gd name="connsiteY767" fmla="*/ 927548 h 1104913"/>
                <a:gd name="connsiteX768" fmla="*/ 246545 w 1437928"/>
                <a:gd name="connsiteY768" fmla="*/ 934320 h 1104913"/>
                <a:gd name="connsiteX769" fmla="*/ 260518 w 1437928"/>
                <a:gd name="connsiteY769" fmla="*/ 938607 h 1104913"/>
                <a:gd name="connsiteX770" fmla="*/ 266605 w 1437928"/>
                <a:gd name="connsiteY770" fmla="*/ 948294 h 1104913"/>
                <a:gd name="connsiteX771" fmla="*/ 278778 w 1437928"/>
                <a:gd name="connsiteY771" fmla="*/ 950094 h 1104913"/>
                <a:gd name="connsiteX772" fmla="*/ 288465 w 1437928"/>
                <a:gd name="connsiteY772" fmla="*/ 954723 h 1104913"/>
                <a:gd name="connsiteX773" fmla="*/ 300895 w 1437928"/>
                <a:gd name="connsiteY773" fmla="*/ 969811 h 1104913"/>
                <a:gd name="connsiteX774" fmla="*/ 746493 w 1437928"/>
                <a:gd name="connsiteY774" fmla="*/ 967410 h 1104913"/>
                <a:gd name="connsiteX775" fmla="*/ 752065 w 1437928"/>
                <a:gd name="connsiteY775" fmla="*/ 960209 h 1104913"/>
                <a:gd name="connsiteX776" fmla="*/ 758752 w 1437928"/>
                <a:gd name="connsiteY776" fmla="*/ 972640 h 1104913"/>
                <a:gd name="connsiteX777" fmla="*/ 772639 w 1437928"/>
                <a:gd name="connsiteY777" fmla="*/ 977440 h 1104913"/>
                <a:gd name="connsiteX778" fmla="*/ 787470 w 1437928"/>
                <a:gd name="connsiteY778" fmla="*/ 977954 h 1104913"/>
                <a:gd name="connsiteX779" fmla="*/ 800843 w 1437928"/>
                <a:gd name="connsiteY779" fmla="*/ 983184 h 1104913"/>
                <a:gd name="connsiteX780" fmla="*/ 814730 w 1437928"/>
                <a:gd name="connsiteY780" fmla="*/ 985584 h 1104913"/>
                <a:gd name="connsiteX781" fmla="*/ 837876 w 1437928"/>
                <a:gd name="connsiteY781" fmla="*/ 988841 h 1104913"/>
                <a:gd name="connsiteX782" fmla="*/ 858965 w 1437928"/>
                <a:gd name="connsiteY782" fmla="*/ 969125 h 1104913"/>
                <a:gd name="connsiteX783" fmla="*/ 893426 w 1437928"/>
                <a:gd name="connsiteY783" fmla="*/ 983441 h 1104913"/>
                <a:gd name="connsiteX784" fmla="*/ 910657 w 1437928"/>
                <a:gd name="connsiteY784" fmla="*/ 995614 h 1104913"/>
                <a:gd name="connsiteX785" fmla="*/ 919743 w 1437928"/>
                <a:gd name="connsiteY785" fmla="*/ 1018159 h 1104913"/>
                <a:gd name="connsiteX786" fmla="*/ 928916 w 1437928"/>
                <a:gd name="connsiteY786" fmla="*/ 1024589 h 1104913"/>
                <a:gd name="connsiteX787" fmla="*/ 953605 w 1437928"/>
                <a:gd name="connsiteY787" fmla="*/ 1027846 h 1104913"/>
                <a:gd name="connsiteX788" fmla="*/ 983694 w 1437928"/>
                <a:gd name="connsiteY788" fmla="*/ 1035733 h 1104913"/>
                <a:gd name="connsiteX789" fmla="*/ 989438 w 1437928"/>
                <a:gd name="connsiteY789" fmla="*/ 1057936 h 1104913"/>
                <a:gd name="connsiteX790" fmla="*/ 968693 w 1437928"/>
                <a:gd name="connsiteY790" fmla="*/ 1052964 h 1104913"/>
                <a:gd name="connsiteX791" fmla="*/ 963635 w 1437928"/>
                <a:gd name="connsiteY791" fmla="*/ 1067280 h 1104913"/>
                <a:gd name="connsiteX792" fmla="*/ 952148 w 1437928"/>
                <a:gd name="connsiteY792" fmla="*/ 1092397 h 1104913"/>
                <a:gd name="connsiteX793" fmla="*/ 951719 w 1437928"/>
                <a:gd name="connsiteY793" fmla="*/ 1092226 h 1104913"/>
                <a:gd name="connsiteX794" fmla="*/ 954376 w 1437928"/>
                <a:gd name="connsiteY794" fmla="*/ 1104913 h 1104913"/>
                <a:gd name="connsiteX795" fmla="*/ 974436 w 1437928"/>
                <a:gd name="connsiteY795" fmla="*/ 1094540 h 1104913"/>
                <a:gd name="connsiteX796" fmla="*/ 995267 w 1437928"/>
                <a:gd name="connsiteY796" fmla="*/ 1096684 h 1104913"/>
                <a:gd name="connsiteX797" fmla="*/ 1005297 w 1437928"/>
                <a:gd name="connsiteY797" fmla="*/ 1093083 h 1104913"/>
                <a:gd name="connsiteX798" fmla="*/ 1005040 w 1437928"/>
                <a:gd name="connsiteY798" fmla="*/ 1094712 h 1104913"/>
                <a:gd name="connsiteX799" fmla="*/ 1009841 w 1437928"/>
                <a:gd name="connsiteY799" fmla="*/ 1090683 h 1104913"/>
                <a:gd name="connsiteX800" fmla="*/ 1008898 w 1437928"/>
                <a:gd name="connsiteY800" fmla="*/ 1084253 h 1104913"/>
                <a:gd name="connsiteX801" fmla="*/ 997410 w 1437928"/>
                <a:gd name="connsiteY801" fmla="*/ 1080824 h 1104913"/>
                <a:gd name="connsiteX802" fmla="*/ 1030415 w 1437928"/>
                <a:gd name="connsiteY802" fmla="*/ 1067966 h 1104913"/>
                <a:gd name="connsiteX803" fmla="*/ 1052789 w 1437928"/>
                <a:gd name="connsiteY803" fmla="*/ 1066337 h 1104913"/>
                <a:gd name="connsiteX804" fmla="*/ 1074392 w 1437928"/>
                <a:gd name="connsiteY804" fmla="*/ 1049963 h 1104913"/>
                <a:gd name="connsiteX805" fmla="*/ 1129856 w 1437928"/>
                <a:gd name="connsiteY805" fmla="*/ 1049449 h 1104913"/>
                <a:gd name="connsiteX806" fmla="*/ 1149915 w 1437928"/>
                <a:gd name="connsiteY806" fmla="*/ 1028447 h 1104913"/>
                <a:gd name="connsiteX807" fmla="*/ 1170489 w 1437928"/>
                <a:gd name="connsiteY807" fmla="*/ 999729 h 1104913"/>
                <a:gd name="connsiteX808" fmla="*/ 1192006 w 1437928"/>
                <a:gd name="connsiteY808" fmla="*/ 1005986 h 1104913"/>
                <a:gd name="connsiteX809" fmla="*/ 1205636 w 1437928"/>
                <a:gd name="connsiteY809" fmla="*/ 1050992 h 1104913"/>
                <a:gd name="connsiteX810" fmla="*/ 1222610 w 1437928"/>
                <a:gd name="connsiteY810" fmla="*/ 1043877 h 1104913"/>
                <a:gd name="connsiteX811" fmla="*/ 1241641 w 1437928"/>
                <a:gd name="connsiteY811" fmla="*/ 1030247 h 1104913"/>
                <a:gd name="connsiteX812" fmla="*/ 1242670 w 1437928"/>
                <a:gd name="connsiteY812" fmla="*/ 1037105 h 1104913"/>
                <a:gd name="connsiteX813" fmla="*/ 1257414 w 1437928"/>
                <a:gd name="connsiteY813" fmla="*/ 1042848 h 1104913"/>
                <a:gd name="connsiteX814" fmla="*/ 1245241 w 1437928"/>
                <a:gd name="connsiteY814" fmla="*/ 1046106 h 1104913"/>
                <a:gd name="connsiteX815" fmla="*/ 1224410 w 1437928"/>
                <a:gd name="connsiteY815" fmla="*/ 1056822 h 1104913"/>
                <a:gd name="connsiteX816" fmla="*/ 1222610 w 1437928"/>
                <a:gd name="connsiteY816" fmla="*/ 1074738 h 1104913"/>
                <a:gd name="connsiteX817" fmla="*/ 1243784 w 1437928"/>
                <a:gd name="connsiteY817" fmla="*/ 1070795 h 1104913"/>
                <a:gd name="connsiteX818" fmla="*/ 1259215 w 1437928"/>
                <a:gd name="connsiteY818" fmla="*/ 1057507 h 1104913"/>
                <a:gd name="connsiteX819" fmla="*/ 1296505 w 1437928"/>
                <a:gd name="connsiteY819" fmla="*/ 1047478 h 1104913"/>
                <a:gd name="connsiteX820" fmla="*/ 1299763 w 1437928"/>
                <a:gd name="connsiteY820" fmla="*/ 1039248 h 1104913"/>
                <a:gd name="connsiteX821" fmla="*/ 1321279 w 1437928"/>
                <a:gd name="connsiteY821" fmla="*/ 1031361 h 1104913"/>
                <a:gd name="connsiteX822" fmla="*/ 1315107 w 1437928"/>
                <a:gd name="connsiteY822" fmla="*/ 1024932 h 1104913"/>
                <a:gd name="connsiteX823" fmla="*/ 381991 w 1437928"/>
                <a:gd name="connsiteY823" fmla="*/ 560302 h 1104913"/>
                <a:gd name="connsiteX824" fmla="*/ 359788 w 1437928"/>
                <a:gd name="connsiteY824" fmla="*/ 571961 h 1104913"/>
                <a:gd name="connsiteX825" fmla="*/ 348987 w 1437928"/>
                <a:gd name="connsiteY825" fmla="*/ 578562 h 1104913"/>
                <a:gd name="connsiteX826" fmla="*/ 344186 w 1437928"/>
                <a:gd name="connsiteY826" fmla="*/ 587134 h 1104913"/>
                <a:gd name="connsiteX827" fmla="*/ 323698 w 1437928"/>
                <a:gd name="connsiteY827" fmla="*/ 596221 h 1104913"/>
                <a:gd name="connsiteX828" fmla="*/ 335356 w 1437928"/>
                <a:gd name="connsiteY828" fmla="*/ 576247 h 1104913"/>
                <a:gd name="connsiteX829" fmla="*/ 316240 w 1437928"/>
                <a:gd name="connsiteY829" fmla="*/ 587906 h 1104913"/>
                <a:gd name="connsiteX830" fmla="*/ 301666 w 1437928"/>
                <a:gd name="connsiteY830" fmla="*/ 592706 h 1104913"/>
                <a:gd name="connsiteX831" fmla="*/ 294551 w 1437928"/>
                <a:gd name="connsiteY831" fmla="*/ 586706 h 1104913"/>
                <a:gd name="connsiteX832" fmla="*/ 303724 w 1437928"/>
                <a:gd name="connsiteY832" fmla="*/ 577276 h 1104913"/>
                <a:gd name="connsiteX833" fmla="*/ 304581 w 1437928"/>
                <a:gd name="connsiteY833" fmla="*/ 566989 h 1104913"/>
                <a:gd name="connsiteX834" fmla="*/ 322240 w 1437928"/>
                <a:gd name="connsiteY834" fmla="*/ 564417 h 1104913"/>
                <a:gd name="connsiteX835" fmla="*/ 302009 w 1437928"/>
                <a:gd name="connsiteY835" fmla="*/ 557302 h 1104913"/>
                <a:gd name="connsiteX836" fmla="*/ 270634 w 1437928"/>
                <a:gd name="connsiteY836" fmla="*/ 562445 h 1104913"/>
                <a:gd name="connsiteX837" fmla="*/ 313411 w 1437928"/>
                <a:gd name="connsiteY837" fmla="*/ 549930 h 1104913"/>
                <a:gd name="connsiteX838" fmla="*/ 353273 w 1437928"/>
                <a:gd name="connsiteY838" fmla="*/ 542214 h 1104913"/>
                <a:gd name="connsiteX839" fmla="*/ 345900 w 1437928"/>
                <a:gd name="connsiteY839" fmla="*/ 556787 h 1104913"/>
                <a:gd name="connsiteX840" fmla="*/ 373247 w 1437928"/>
                <a:gd name="connsiteY840" fmla="*/ 553101 h 1104913"/>
                <a:gd name="connsiteX841" fmla="*/ 381991 w 1437928"/>
                <a:gd name="connsiteY841" fmla="*/ 560302 h 1104913"/>
                <a:gd name="connsiteX842" fmla="*/ 472602 w 1437928"/>
                <a:gd name="connsiteY842" fmla="*/ 675431 h 1104913"/>
                <a:gd name="connsiteX843" fmla="*/ 452628 w 1437928"/>
                <a:gd name="connsiteY843" fmla="*/ 684260 h 1104913"/>
                <a:gd name="connsiteX844" fmla="*/ 438912 w 1437928"/>
                <a:gd name="connsiteY844" fmla="*/ 696519 h 1104913"/>
                <a:gd name="connsiteX845" fmla="*/ 395021 w 1437928"/>
                <a:gd name="connsiteY845" fmla="*/ 691976 h 1104913"/>
                <a:gd name="connsiteX846" fmla="*/ 411566 w 1437928"/>
                <a:gd name="connsiteY846" fmla="*/ 686575 h 1104913"/>
                <a:gd name="connsiteX847" fmla="*/ 424424 w 1437928"/>
                <a:gd name="connsiteY847" fmla="*/ 674059 h 1104913"/>
                <a:gd name="connsiteX848" fmla="*/ 419281 w 1437928"/>
                <a:gd name="connsiteY848" fmla="*/ 658972 h 1104913"/>
                <a:gd name="connsiteX849" fmla="*/ 442684 w 1437928"/>
                <a:gd name="connsiteY849" fmla="*/ 658715 h 1104913"/>
                <a:gd name="connsiteX850" fmla="*/ 467458 w 1437928"/>
                <a:gd name="connsiteY850" fmla="*/ 667801 h 1104913"/>
                <a:gd name="connsiteX851" fmla="*/ 511350 w 1437928"/>
                <a:gd name="connsiteY851" fmla="*/ 651514 h 1104913"/>
                <a:gd name="connsiteX852" fmla="*/ 472602 w 1437928"/>
                <a:gd name="connsiteY852" fmla="*/ 675431 h 1104913"/>
                <a:gd name="connsiteX853" fmla="*/ 722147 w 1437928"/>
                <a:gd name="connsiteY853" fmla="*/ 936035 h 1104913"/>
                <a:gd name="connsiteX854" fmla="*/ 708517 w 1437928"/>
                <a:gd name="connsiteY854" fmla="*/ 907317 h 1104913"/>
                <a:gd name="connsiteX855" fmla="*/ 684171 w 1437928"/>
                <a:gd name="connsiteY855" fmla="*/ 871484 h 1104913"/>
                <a:gd name="connsiteX856" fmla="*/ 704231 w 1437928"/>
                <a:gd name="connsiteY856" fmla="*/ 865055 h 1104913"/>
                <a:gd name="connsiteX857" fmla="*/ 723605 w 1437928"/>
                <a:gd name="connsiteY857" fmla="*/ 910917 h 1104913"/>
                <a:gd name="connsiteX858" fmla="*/ 722147 w 1437928"/>
                <a:gd name="connsiteY858" fmla="*/ 936035 h 110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Lst>
              <a:rect l="l" t="t" r="r" b="b"/>
              <a:pathLst>
                <a:path w="1437928" h="1104913">
                  <a:moveTo>
                    <a:pt x="284778" y="968010"/>
                  </a:moveTo>
                  <a:cubicBezTo>
                    <a:pt x="280149" y="962953"/>
                    <a:pt x="267891" y="964067"/>
                    <a:pt x="266176" y="959352"/>
                  </a:cubicBezTo>
                  <a:cubicBezTo>
                    <a:pt x="264376" y="954723"/>
                    <a:pt x="253232" y="937835"/>
                    <a:pt x="247145" y="938178"/>
                  </a:cubicBezTo>
                  <a:cubicBezTo>
                    <a:pt x="241059" y="938521"/>
                    <a:pt x="233172" y="938864"/>
                    <a:pt x="225971" y="933549"/>
                  </a:cubicBezTo>
                  <a:cubicBezTo>
                    <a:pt x="218770" y="928148"/>
                    <a:pt x="214141" y="927805"/>
                    <a:pt x="209083" y="931063"/>
                  </a:cubicBezTo>
                  <a:cubicBezTo>
                    <a:pt x="204026" y="934320"/>
                    <a:pt x="214484" y="935006"/>
                    <a:pt x="214141" y="938607"/>
                  </a:cubicBezTo>
                  <a:cubicBezTo>
                    <a:pt x="213798" y="942207"/>
                    <a:pt x="217399" y="944350"/>
                    <a:pt x="221685" y="943579"/>
                  </a:cubicBezTo>
                  <a:cubicBezTo>
                    <a:pt x="225971" y="942893"/>
                    <a:pt x="228457" y="951808"/>
                    <a:pt x="232829" y="952151"/>
                  </a:cubicBezTo>
                  <a:cubicBezTo>
                    <a:pt x="237115" y="952494"/>
                    <a:pt x="238573" y="959352"/>
                    <a:pt x="243545" y="959352"/>
                  </a:cubicBezTo>
                  <a:cubicBezTo>
                    <a:pt x="248517" y="959352"/>
                    <a:pt x="249631" y="965096"/>
                    <a:pt x="252117" y="968353"/>
                  </a:cubicBezTo>
                  <a:cubicBezTo>
                    <a:pt x="254603" y="971611"/>
                    <a:pt x="260347" y="968696"/>
                    <a:pt x="260347" y="971954"/>
                  </a:cubicBezTo>
                  <a:cubicBezTo>
                    <a:pt x="260347" y="974868"/>
                    <a:pt x="266090" y="977440"/>
                    <a:pt x="267548" y="981041"/>
                  </a:cubicBezTo>
                  <a:cubicBezTo>
                    <a:pt x="277320" y="982241"/>
                    <a:pt x="285807" y="983098"/>
                    <a:pt x="293094" y="981126"/>
                  </a:cubicBezTo>
                  <a:cubicBezTo>
                    <a:pt x="293179" y="978898"/>
                    <a:pt x="293780" y="976411"/>
                    <a:pt x="294808" y="974440"/>
                  </a:cubicBezTo>
                  <a:cubicBezTo>
                    <a:pt x="297294" y="969725"/>
                    <a:pt x="289408" y="972982"/>
                    <a:pt x="284778" y="968010"/>
                  </a:cubicBezTo>
                  <a:close/>
                  <a:moveTo>
                    <a:pt x="272520" y="398282"/>
                  </a:moveTo>
                  <a:cubicBezTo>
                    <a:pt x="285464" y="401111"/>
                    <a:pt x="286836" y="424085"/>
                    <a:pt x="295494" y="424085"/>
                  </a:cubicBezTo>
                  <a:cubicBezTo>
                    <a:pt x="301238" y="424085"/>
                    <a:pt x="296951" y="416884"/>
                    <a:pt x="306210" y="416884"/>
                  </a:cubicBezTo>
                  <a:cubicBezTo>
                    <a:pt x="315468" y="416884"/>
                    <a:pt x="313411" y="411826"/>
                    <a:pt x="321983" y="412598"/>
                  </a:cubicBezTo>
                  <a:cubicBezTo>
                    <a:pt x="330556" y="413284"/>
                    <a:pt x="337756" y="410455"/>
                    <a:pt x="337756" y="400425"/>
                  </a:cubicBezTo>
                  <a:cubicBezTo>
                    <a:pt x="337756" y="390395"/>
                    <a:pt x="344186" y="386795"/>
                    <a:pt x="352844" y="384652"/>
                  </a:cubicBezTo>
                  <a:cubicBezTo>
                    <a:pt x="361417" y="382509"/>
                    <a:pt x="353530" y="371793"/>
                    <a:pt x="365703" y="368878"/>
                  </a:cubicBezTo>
                  <a:cubicBezTo>
                    <a:pt x="377876" y="366049"/>
                    <a:pt x="411566" y="351648"/>
                    <a:pt x="417309" y="347361"/>
                  </a:cubicBezTo>
                  <a:cubicBezTo>
                    <a:pt x="423053" y="343075"/>
                    <a:pt x="410108" y="337331"/>
                    <a:pt x="397250" y="329445"/>
                  </a:cubicBezTo>
                  <a:cubicBezTo>
                    <a:pt x="384305" y="321558"/>
                    <a:pt x="374275" y="319415"/>
                    <a:pt x="364246" y="325844"/>
                  </a:cubicBezTo>
                  <a:cubicBezTo>
                    <a:pt x="354216" y="332274"/>
                    <a:pt x="362102" y="318643"/>
                    <a:pt x="354216" y="322244"/>
                  </a:cubicBezTo>
                  <a:cubicBezTo>
                    <a:pt x="346329" y="325844"/>
                    <a:pt x="324812" y="316500"/>
                    <a:pt x="321983" y="312900"/>
                  </a:cubicBezTo>
                  <a:cubicBezTo>
                    <a:pt x="319068" y="309299"/>
                    <a:pt x="280407" y="320787"/>
                    <a:pt x="271062" y="320787"/>
                  </a:cubicBezTo>
                  <a:cubicBezTo>
                    <a:pt x="261718" y="320787"/>
                    <a:pt x="271748" y="330816"/>
                    <a:pt x="278263" y="335874"/>
                  </a:cubicBezTo>
                  <a:cubicBezTo>
                    <a:pt x="284693" y="340932"/>
                    <a:pt x="262490" y="356705"/>
                    <a:pt x="266776" y="360220"/>
                  </a:cubicBezTo>
                  <a:cubicBezTo>
                    <a:pt x="271062" y="363821"/>
                    <a:pt x="262490" y="373165"/>
                    <a:pt x="252460" y="384566"/>
                  </a:cubicBezTo>
                  <a:cubicBezTo>
                    <a:pt x="242430" y="396139"/>
                    <a:pt x="259661" y="395453"/>
                    <a:pt x="272520" y="398282"/>
                  </a:cubicBezTo>
                  <a:close/>
                  <a:moveTo>
                    <a:pt x="631022" y="457089"/>
                  </a:moveTo>
                  <a:cubicBezTo>
                    <a:pt x="635308" y="452031"/>
                    <a:pt x="653225" y="467119"/>
                    <a:pt x="653996" y="456404"/>
                  </a:cubicBezTo>
                  <a:cubicBezTo>
                    <a:pt x="654682" y="445688"/>
                    <a:pt x="633936" y="440630"/>
                    <a:pt x="625278" y="434886"/>
                  </a:cubicBezTo>
                  <a:cubicBezTo>
                    <a:pt x="616706" y="429143"/>
                    <a:pt x="613105" y="432058"/>
                    <a:pt x="599475" y="421942"/>
                  </a:cubicBezTo>
                  <a:cubicBezTo>
                    <a:pt x="585845" y="411912"/>
                    <a:pt x="603075" y="406854"/>
                    <a:pt x="593046" y="398968"/>
                  </a:cubicBezTo>
                  <a:cubicBezTo>
                    <a:pt x="583016" y="391081"/>
                    <a:pt x="579415" y="369564"/>
                    <a:pt x="586616" y="362363"/>
                  </a:cubicBezTo>
                  <a:cubicBezTo>
                    <a:pt x="593817" y="355162"/>
                    <a:pt x="601704" y="344447"/>
                    <a:pt x="588759" y="339389"/>
                  </a:cubicBezTo>
                  <a:cubicBezTo>
                    <a:pt x="575815" y="334331"/>
                    <a:pt x="555069" y="343675"/>
                    <a:pt x="557213" y="346590"/>
                  </a:cubicBezTo>
                  <a:cubicBezTo>
                    <a:pt x="559356" y="349419"/>
                    <a:pt x="577272" y="359534"/>
                    <a:pt x="577272" y="363821"/>
                  </a:cubicBezTo>
                  <a:cubicBezTo>
                    <a:pt x="577272" y="368107"/>
                    <a:pt x="560813" y="351648"/>
                    <a:pt x="555069" y="355248"/>
                  </a:cubicBezTo>
                  <a:cubicBezTo>
                    <a:pt x="549326" y="358848"/>
                    <a:pt x="542896" y="348047"/>
                    <a:pt x="537839" y="355248"/>
                  </a:cubicBezTo>
                  <a:cubicBezTo>
                    <a:pt x="532781" y="362449"/>
                    <a:pt x="544268" y="387566"/>
                    <a:pt x="548554" y="394681"/>
                  </a:cubicBezTo>
                  <a:cubicBezTo>
                    <a:pt x="552841" y="401883"/>
                    <a:pt x="544268" y="401883"/>
                    <a:pt x="538525" y="403254"/>
                  </a:cubicBezTo>
                  <a:cubicBezTo>
                    <a:pt x="532781" y="404711"/>
                    <a:pt x="532095" y="383194"/>
                    <a:pt x="526351" y="375308"/>
                  </a:cubicBezTo>
                  <a:cubicBezTo>
                    <a:pt x="520608" y="367421"/>
                    <a:pt x="497719" y="358077"/>
                    <a:pt x="496262" y="363821"/>
                  </a:cubicBezTo>
                  <a:cubicBezTo>
                    <a:pt x="494805" y="369564"/>
                    <a:pt x="510578" y="369564"/>
                    <a:pt x="508435" y="377451"/>
                  </a:cubicBezTo>
                  <a:cubicBezTo>
                    <a:pt x="506292" y="385337"/>
                    <a:pt x="497719" y="372393"/>
                    <a:pt x="489833" y="378908"/>
                  </a:cubicBezTo>
                  <a:cubicBezTo>
                    <a:pt x="481946" y="385337"/>
                    <a:pt x="483403" y="381051"/>
                    <a:pt x="484775" y="374622"/>
                  </a:cubicBezTo>
                  <a:cubicBezTo>
                    <a:pt x="486232" y="368192"/>
                    <a:pt x="473288" y="360992"/>
                    <a:pt x="458972" y="362449"/>
                  </a:cubicBezTo>
                  <a:cubicBezTo>
                    <a:pt x="444656" y="363906"/>
                    <a:pt x="452542" y="373936"/>
                    <a:pt x="448256" y="377536"/>
                  </a:cubicBezTo>
                  <a:cubicBezTo>
                    <a:pt x="443970" y="381137"/>
                    <a:pt x="422453" y="375393"/>
                    <a:pt x="436083" y="372479"/>
                  </a:cubicBezTo>
                  <a:cubicBezTo>
                    <a:pt x="449713" y="369650"/>
                    <a:pt x="443970" y="361763"/>
                    <a:pt x="438912" y="353877"/>
                  </a:cubicBezTo>
                  <a:cubicBezTo>
                    <a:pt x="433854" y="345990"/>
                    <a:pt x="420310" y="355334"/>
                    <a:pt x="398021" y="363220"/>
                  </a:cubicBezTo>
                  <a:cubicBezTo>
                    <a:pt x="375818" y="371107"/>
                    <a:pt x="365789" y="379680"/>
                    <a:pt x="368618" y="380451"/>
                  </a:cubicBezTo>
                  <a:cubicBezTo>
                    <a:pt x="371446" y="381137"/>
                    <a:pt x="372218" y="384738"/>
                    <a:pt x="363560" y="391938"/>
                  </a:cubicBezTo>
                  <a:cubicBezTo>
                    <a:pt x="354987" y="399139"/>
                    <a:pt x="363560" y="405569"/>
                    <a:pt x="371446" y="405569"/>
                  </a:cubicBezTo>
                  <a:cubicBezTo>
                    <a:pt x="379333" y="405569"/>
                    <a:pt x="372389" y="411912"/>
                    <a:pt x="377876" y="413455"/>
                  </a:cubicBezTo>
                  <a:cubicBezTo>
                    <a:pt x="382934" y="414913"/>
                    <a:pt x="408737" y="403426"/>
                    <a:pt x="415852" y="408397"/>
                  </a:cubicBezTo>
                  <a:cubicBezTo>
                    <a:pt x="423053" y="413455"/>
                    <a:pt x="373504" y="416284"/>
                    <a:pt x="373504" y="424857"/>
                  </a:cubicBezTo>
                  <a:cubicBezTo>
                    <a:pt x="373504" y="433429"/>
                    <a:pt x="400764" y="438487"/>
                    <a:pt x="420824" y="434886"/>
                  </a:cubicBezTo>
                  <a:cubicBezTo>
                    <a:pt x="440884" y="431286"/>
                    <a:pt x="476031" y="437716"/>
                    <a:pt x="476031" y="442773"/>
                  </a:cubicBezTo>
                  <a:cubicBezTo>
                    <a:pt x="476031" y="447745"/>
                    <a:pt x="452371" y="446374"/>
                    <a:pt x="434454" y="445602"/>
                  </a:cubicBezTo>
                  <a:cubicBezTo>
                    <a:pt x="416538" y="444916"/>
                    <a:pt x="385677" y="450660"/>
                    <a:pt x="387134" y="456318"/>
                  </a:cubicBezTo>
                  <a:cubicBezTo>
                    <a:pt x="388763" y="462747"/>
                    <a:pt x="390735" y="462747"/>
                    <a:pt x="409337" y="471405"/>
                  </a:cubicBezTo>
                  <a:cubicBezTo>
                    <a:pt x="427939" y="479978"/>
                    <a:pt x="447313" y="467119"/>
                    <a:pt x="446627" y="479292"/>
                  </a:cubicBezTo>
                  <a:cubicBezTo>
                    <a:pt x="445942" y="491465"/>
                    <a:pt x="456657" y="494380"/>
                    <a:pt x="481774" y="495066"/>
                  </a:cubicBezTo>
                  <a:cubicBezTo>
                    <a:pt x="506892" y="495751"/>
                    <a:pt x="518379" y="483578"/>
                    <a:pt x="530552" y="484350"/>
                  </a:cubicBezTo>
                  <a:cubicBezTo>
                    <a:pt x="542725" y="485036"/>
                    <a:pt x="548469" y="482893"/>
                    <a:pt x="554212" y="474320"/>
                  </a:cubicBezTo>
                  <a:cubicBezTo>
                    <a:pt x="559956" y="465748"/>
                    <a:pt x="564928" y="470720"/>
                    <a:pt x="566385" y="475006"/>
                  </a:cubicBezTo>
                  <a:cubicBezTo>
                    <a:pt x="567842" y="479292"/>
                    <a:pt x="583616" y="478606"/>
                    <a:pt x="587216" y="482207"/>
                  </a:cubicBezTo>
                  <a:cubicBezTo>
                    <a:pt x="596389" y="491379"/>
                    <a:pt x="626650" y="488636"/>
                    <a:pt x="638137" y="482893"/>
                  </a:cubicBezTo>
                  <a:cubicBezTo>
                    <a:pt x="649624" y="477149"/>
                    <a:pt x="633079" y="461375"/>
                    <a:pt x="627421" y="468577"/>
                  </a:cubicBezTo>
                  <a:cubicBezTo>
                    <a:pt x="621678" y="475777"/>
                    <a:pt x="616706" y="471491"/>
                    <a:pt x="615248" y="467891"/>
                  </a:cubicBezTo>
                  <a:cubicBezTo>
                    <a:pt x="613877" y="464290"/>
                    <a:pt x="626736" y="462147"/>
                    <a:pt x="631022" y="457089"/>
                  </a:cubicBezTo>
                  <a:close/>
                  <a:moveTo>
                    <a:pt x="358588" y="280667"/>
                  </a:moveTo>
                  <a:cubicBezTo>
                    <a:pt x="371532" y="282125"/>
                    <a:pt x="384391" y="270637"/>
                    <a:pt x="383705" y="264208"/>
                  </a:cubicBezTo>
                  <a:cubicBezTo>
                    <a:pt x="382934" y="257779"/>
                    <a:pt x="352158" y="279982"/>
                    <a:pt x="358588" y="280667"/>
                  </a:cubicBezTo>
                  <a:close/>
                  <a:moveTo>
                    <a:pt x="299095" y="260608"/>
                  </a:moveTo>
                  <a:cubicBezTo>
                    <a:pt x="304152" y="262751"/>
                    <a:pt x="299095" y="272780"/>
                    <a:pt x="304838" y="269952"/>
                  </a:cubicBezTo>
                  <a:cubicBezTo>
                    <a:pt x="310582" y="267123"/>
                    <a:pt x="312039" y="266351"/>
                    <a:pt x="316325" y="267809"/>
                  </a:cubicBezTo>
                  <a:cubicBezTo>
                    <a:pt x="324041" y="270380"/>
                    <a:pt x="325669" y="263522"/>
                    <a:pt x="329270" y="259922"/>
                  </a:cubicBezTo>
                  <a:cubicBezTo>
                    <a:pt x="332870" y="256321"/>
                    <a:pt x="331413" y="272866"/>
                    <a:pt x="340757" y="272866"/>
                  </a:cubicBezTo>
                  <a:cubicBezTo>
                    <a:pt x="348644" y="272866"/>
                    <a:pt x="347186" y="255635"/>
                    <a:pt x="354387" y="260693"/>
                  </a:cubicBezTo>
                  <a:cubicBezTo>
                    <a:pt x="361588" y="265665"/>
                    <a:pt x="363731" y="258550"/>
                    <a:pt x="365103" y="253492"/>
                  </a:cubicBezTo>
                  <a:cubicBezTo>
                    <a:pt x="366560" y="248520"/>
                    <a:pt x="366560" y="239862"/>
                    <a:pt x="374447" y="238405"/>
                  </a:cubicBezTo>
                  <a:cubicBezTo>
                    <a:pt x="382334" y="236947"/>
                    <a:pt x="375904" y="246291"/>
                    <a:pt x="379505" y="252721"/>
                  </a:cubicBezTo>
                  <a:cubicBezTo>
                    <a:pt x="384734" y="262151"/>
                    <a:pt x="393821" y="253407"/>
                    <a:pt x="394592" y="249121"/>
                  </a:cubicBezTo>
                  <a:cubicBezTo>
                    <a:pt x="395278" y="244834"/>
                    <a:pt x="408222" y="247663"/>
                    <a:pt x="407537" y="242691"/>
                  </a:cubicBezTo>
                  <a:cubicBezTo>
                    <a:pt x="406851" y="237633"/>
                    <a:pt x="411137" y="236262"/>
                    <a:pt x="407537" y="230518"/>
                  </a:cubicBezTo>
                  <a:cubicBezTo>
                    <a:pt x="403936" y="224775"/>
                    <a:pt x="413280" y="226232"/>
                    <a:pt x="417567" y="221946"/>
                  </a:cubicBezTo>
                  <a:cubicBezTo>
                    <a:pt x="421853" y="217659"/>
                    <a:pt x="411823" y="221260"/>
                    <a:pt x="404708" y="214745"/>
                  </a:cubicBezTo>
                  <a:cubicBezTo>
                    <a:pt x="397507" y="208315"/>
                    <a:pt x="394678" y="216888"/>
                    <a:pt x="394678" y="221174"/>
                  </a:cubicBezTo>
                  <a:cubicBezTo>
                    <a:pt x="394678" y="225460"/>
                    <a:pt x="381048" y="221860"/>
                    <a:pt x="373161" y="219031"/>
                  </a:cubicBezTo>
                  <a:cubicBezTo>
                    <a:pt x="365274" y="216202"/>
                    <a:pt x="355244" y="228375"/>
                    <a:pt x="343757" y="234119"/>
                  </a:cubicBezTo>
                  <a:cubicBezTo>
                    <a:pt x="332270" y="239862"/>
                    <a:pt x="331584" y="249892"/>
                    <a:pt x="320783" y="249206"/>
                  </a:cubicBezTo>
                  <a:cubicBezTo>
                    <a:pt x="309810" y="248435"/>
                    <a:pt x="294037" y="258465"/>
                    <a:pt x="299095" y="260608"/>
                  </a:cubicBezTo>
                  <a:close/>
                  <a:moveTo>
                    <a:pt x="410966" y="257093"/>
                  </a:moveTo>
                  <a:cubicBezTo>
                    <a:pt x="400936" y="257779"/>
                    <a:pt x="401622" y="267809"/>
                    <a:pt x="413109" y="267809"/>
                  </a:cubicBezTo>
                  <a:cubicBezTo>
                    <a:pt x="424596" y="267809"/>
                    <a:pt x="428196" y="271409"/>
                    <a:pt x="411652" y="270637"/>
                  </a:cubicBezTo>
                  <a:cubicBezTo>
                    <a:pt x="395192" y="269952"/>
                    <a:pt x="387991" y="284268"/>
                    <a:pt x="399479" y="281353"/>
                  </a:cubicBezTo>
                  <a:cubicBezTo>
                    <a:pt x="410966" y="278524"/>
                    <a:pt x="424596" y="278524"/>
                    <a:pt x="415938" y="281353"/>
                  </a:cubicBezTo>
                  <a:cubicBezTo>
                    <a:pt x="407365" y="284268"/>
                    <a:pt x="383877" y="286154"/>
                    <a:pt x="387220" y="290697"/>
                  </a:cubicBezTo>
                  <a:cubicBezTo>
                    <a:pt x="389363" y="293526"/>
                    <a:pt x="398707" y="292840"/>
                    <a:pt x="408051" y="296441"/>
                  </a:cubicBezTo>
                  <a:cubicBezTo>
                    <a:pt x="417395" y="300041"/>
                    <a:pt x="423139" y="302184"/>
                    <a:pt x="430254" y="294298"/>
                  </a:cubicBezTo>
                  <a:cubicBezTo>
                    <a:pt x="437455" y="286411"/>
                    <a:pt x="446713" y="278524"/>
                    <a:pt x="443198" y="289240"/>
                  </a:cubicBezTo>
                  <a:cubicBezTo>
                    <a:pt x="439598" y="299955"/>
                    <a:pt x="454685" y="292069"/>
                    <a:pt x="474059" y="291383"/>
                  </a:cubicBezTo>
                  <a:cubicBezTo>
                    <a:pt x="493433" y="290697"/>
                    <a:pt x="470459" y="302870"/>
                    <a:pt x="450399" y="304327"/>
                  </a:cubicBezTo>
                  <a:cubicBezTo>
                    <a:pt x="430339" y="305785"/>
                    <a:pt x="433940" y="315815"/>
                    <a:pt x="449713" y="319415"/>
                  </a:cubicBezTo>
                  <a:cubicBezTo>
                    <a:pt x="465487" y="323015"/>
                    <a:pt x="499177" y="309385"/>
                    <a:pt x="507063" y="301498"/>
                  </a:cubicBezTo>
                  <a:cubicBezTo>
                    <a:pt x="514950" y="293612"/>
                    <a:pt x="522151" y="305785"/>
                    <a:pt x="530038" y="300041"/>
                  </a:cubicBezTo>
                  <a:cubicBezTo>
                    <a:pt x="537924" y="294298"/>
                    <a:pt x="553012" y="300727"/>
                    <a:pt x="566642" y="297898"/>
                  </a:cubicBezTo>
                  <a:cubicBezTo>
                    <a:pt x="580273" y="294983"/>
                    <a:pt x="582416" y="269266"/>
                    <a:pt x="572386" y="264894"/>
                  </a:cubicBezTo>
                  <a:cubicBezTo>
                    <a:pt x="562356" y="260608"/>
                    <a:pt x="562356" y="269866"/>
                    <a:pt x="554469" y="271323"/>
                  </a:cubicBezTo>
                  <a:cubicBezTo>
                    <a:pt x="546583" y="272780"/>
                    <a:pt x="542296" y="262751"/>
                    <a:pt x="535867" y="256236"/>
                  </a:cubicBezTo>
                  <a:cubicBezTo>
                    <a:pt x="529438" y="249806"/>
                    <a:pt x="533724" y="237633"/>
                    <a:pt x="524380" y="239005"/>
                  </a:cubicBezTo>
                  <a:cubicBezTo>
                    <a:pt x="515122" y="240462"/>
                    <a:pt x="494976" y="255464"/>
                    <a:pt x="507149" y="256922"/>
                  </a:cubicBezTo>
                  <a:cubicBezTo>
                    <a:pt x="519322" y="258379"/>
                    <a:pt x="515036" y="264808"/>
                    <a:pt x="508606" y="267637"/>
                  </a:cubicBezTo>
                  <a:cubicBezTo>
                    <a:pt x="502177" y="270466"/>
                    <a:pt x="523694" y="275524"/>
                    <a:pt x="520779" y="279810"/>
                  </a:cubicBezTo>
                  <a:cubicBezTo>
                    <a:pt x="517950" y="284096"/>
                    <a:pt x="484946" y="280496"/>
                    <a:pt x="483489" y="273381"/>
                  </a:cubicBezTo>
                  <a:cubicBezTo>
                    <a:pt x="482032" y="266180"/>
                    <a:pt x="456228" y="253321"/>
                    <a:pt x="445513" y="256150"/>
                  </a:cubicBezTo>
                  <a:cubicBezTo>
                    <a:pt x="434797" y="258979"/>
                    <a:pt x="439083" y="247578"/>
                    <a:pt x="428282" y="246806"/>
                  </a:cubicBezTo>
                  <a:cubicBezTo>
                    <a:pt x="417395" y="246291"/>
                    <a:pt x="420995" y="256321"/>
                    <a:pt x="410966" y="257093"/>
                  </a:cubicBezTo>
                  <a:close/>
                  <a:moveTo>
                    <a:pt x="448256" y="205401"/>
                  </a:moveTo>
                  <a:cubicBezTo>
                    <a:pt x="451857" y="196828"/>
                    <a:pt x="424510" y="198200"/>
                    <a:pt x="426739" y="201114"/>
                  </a:cubicBezTo>
                  <a:cubicBezTo>
                    <a:pt x="431711" y="207544"/>
                    <a:pt x="444656" y="214059"/>
                    <a:pt x="448256" y="205401"/>
                  </a:cubicBezTo>
                  <a:close/>
                  <a:moveTo>
                    <a:pt x="507749" y="201800"/>
                  </a:moveTo>
                  <a:cubicBezTo>
                    <a:pt x="517093" y="200343"/>
                    <a:pt x="512807" y="193228"/>
                    <a:pt x="497719" y="195371"/>
                  </a:cubicBezTo>
                  <a:cubicBezTo>
                    <a:pt x="482632" y="197514"/>
                    <a:pt x="456828" y="197514"/>
                    <a:pt x="456828" y="208315"/>
                  </a:cubicBezTo>
                  <a:cubicBezTo>
                    <a:pt x="456828" y="216888"/>
                    <a:pt x="461801" y="221260"/>
                    <a:pt x="478346" y="222632"/>
                  </a:cubicBezTo>
                  <a:cubicBezTo>
                    <a:pt x="494805" y="224089"/>
                    <a:pt x="509206" y="208315"/>
                    <a:pt x="501320" y="208315"/>
                  </a:cubicBezTo>
                  <a:cubicBezTo>
                    <a:pt x="493433" y="208315"/>
                    <a:pt x="498405" y="203258"/>
                    <a:pt x="507749" y="201800"/>
                  </a:cubicBezTo>
                  <a:close/>
                  <a:moveTo>
                    <a:pt x="472602" y="188256"/>
                  </a:moveTo>
                  <a:cubicBezTo>
                    <a:pt x="479803" y="191170"/>
                    <a:pt x="486918" y="181826"/>
                    <a:pt x="491976" y="186113"/>
                  </a:cubicBezTo>
                  <a:cubicBezTo>
                    <a:pt x="497034" y="190399"/>
                    <a:pt x="519236" y="193999"/>
                    <a:pt x="519236" y="182512"/>
                  </a:cubicBezTo>
                  <a:cubicBezTo>
                    <a:pt x="519236" y="171025"/>
                    <a:pt x="491290" y="169568"/>
                    <a:pt x="484089" y="173940"/>
                  </a:cubicBezTo>
                  <a:cubicBezTo>
                    <a:pt x="476888" y="178226"/>
                    <a:pt x="443970" y="179683"/>
                    <a:pt x="453228" y="186884"/>
                  </a:cubicBezTo>
                  <a:cubicBezTo>
                    <a:pt x="458972" y="191170"/>
                    <a:pt x="465401" y="185341"/>
                    <a:pt x="472602" y="188256"/>
                  </a:cubicBezTo>
                  <a:close/>
                  <a:moveTo>
                    <a:pt x="592360" y="165967"/>
                  </a:moveTo>
                  <a:cubicBezTo>
                    <a:pt x="600932" y="160224"/>
                    <a:pt x="616706" y="169568"/>
                    <a:pt x="613877" y="175997"/>
                  </a:cubicBezTo>
                  <a:cubicBezTo>
                    <a:pt x="611048" y="182426"/>
                    <a:pt x="586188" y="174711"/>
                    <a:pt x="588074" y="180283"/>
                  </a:cubicBezTo>
                  <a:cubicBezTo>
                    <a:pt x="588759" y="182426"/>
                    <a:pt x="591674" y="190999"/>
                    <a:pt x="608819" y="186027"/>
                  </a:cubicBezTo>
                  <a:cubicBezTo>
                    <a:pt x="626050" y="181055"/>
                    <a:pt x="640366" y="184570"/>
                    <a:pt x="651853" y="193914"/>
                  </a:cubicBezTo>
                  <a:cubicBezTo>
                    <a:pt x="663340" y="203258"/>
                    <a:pt x="674056" y="206858"/>
                    <a:pt x="681942" y="197514"/>
                  </a:cubicBezTo>
                  <a:cubicBezTo>
                    <a:pt x="689829" y="188170"/>
                    <a:pt x="671913" y="186798"/>
                    <a:pt x="675513" y="179597"/>
                  </a:cubicBezTo>
                  <a:cubicBezTo>
                    <a:pt x="679113" y="172397"/>
                    <a:pt x="664026" y="168110"/>
                    <a:pt x="656139" y="168110"/>
                  </a:cubicBezTo>
                  <a:cubicBezTo>
                    <a:pt x="648252" y="168110"/>
                    <a:pt x="645423" y="153794"/>
                    <a:pt x="638908" y="156623"/>
                  </a:cubicBezTo>
                  <a:cubicBezTo>
                    <a:pt x="632479" y="159452"/>
                    <a:pt x="628193" y="164510"/>
                    <a:pt x="628193" y="155166"/>
                  </a:cubicBezTo>
                  <a:cubicBezTo>
                    <a:pt x="628193" y="145822"/>
                    <a:pt x="590903" y="145136"/>
                    <a:pt x="581558" y="148736"/>
                  </a:cubicBezTo>
                  <a:cubicBezTo>
                    <a:pt x="572300" y="152337"/>
                    <a:pt x="583702" y="171711"/>
                    <a:pt x="592360" y="165967"/>
                  </a:cubicBezTo>
                  <a:close/>
                  <a:moveTo>
                    <a:pt x="597332" y="226232"/>
                  </a:moveTo>
                  <a:cubicBezTo>
                    <a:pt x="603075" y="219117"/>
                    <a:pt x="574358" y="196143"/>
                    <a:pt x="572986" y="206858"/>
                  </a:cubicBezTo>
                  <a:cubicBezTo>
                    <a:pt x="571529" y="217659"/>
                    <a:pt x="591245" y="233861"/>
                    <a:pt x="597332" y="226232"/>
                  </a:cubicBezTo>
                  <a:close/>
                  <a:moveTo>
                    <a:pt x="690601" y="132277"/>
                  </a:moveTo>
                  <a:cubicBezTo>
                    <a:pt x="695658" y="123705"/>
                    <a:pt x="660340" y="116932"/>
                    <a:pt x="669084" y="124390"/>
                  </a:cubicBezTo>
                  <a:cubicBezTo>
                    <a:pt x="674056" y="128677"/>
                    <a:pt x="685543" y="140936"/>
                    <a:pt x="690601" y="132277"/>
                  </a:cubicBezTo>
                  <a:close/>
                  <a:moveTo>
                    <a:pt x="609591" y="295069"/>
                  </a:moveTo>
                  <a:cubicBezTo>
                    <a:pt x="614648" y="289326"/>
                    <a:pt x="598875" y="277153"/>
                    <a:pt x="594503" y="287182"/>
                  </a:cubicBezTo>
                  <a:cubicBezTo>
                    <a:pt x="590217" y="297212"/>
                    <a:pt x="604447" y="300898"/>
                    <a:pt x="609591" y="295069"/>
                  </a:cubicBezTo>
                  <a:close/>
                  <a:moveTo>
                    <a:pt x="690601" y="244834"/>
                  </a:moveTo>
                  <a:cubicBezTo>
                    <a:pt x="689915" y="252035"/>
                    <a:pt x="673370" y="243377"/>
                    <a:pt x="660511" y="238405"/>
                  </a:cubicBezTo>
                  <a:cubicBezTo>
                    <a:pt x="647567" y="233347"/>
                    <a:pt x="655453" y="248435"/>
                    <a:pt x="665569" y="257007"/>
                  </a:cubicBezTo>
                  <a:cubicBezTo>
                    <a:pt x="675599" y="265580"/>
                    <a:pt x="660511" y="261293"/>
                    <a:pt x="646967" y="251949"/>
                  </a:cubicBezTo>
                  <a:cubicBezTo>
                    <a:pt x="633336" y="242605"/>
                    <a:pt x="634794" y="258379"/>
                    <a:pt x="641223" y="263436"/>
                  </a:cubicBezTo>
                  <a:cubicBezTo>
                    <a:pt x="647652" y="268494"/>
                    <a:pt x="639766" y="275610"/>
                    <a:pt x="631193" y="264122"/>
                  </a:cubicBezTo>
                  <a:cubicBezTo>
                    <a:pt x="622621" y="252635"/>
                    <a:pt x="618334" y="240462"/>
                    <a:pt x="604704" y="239777"/>
                  </a:cubicBezTo>
                  <a:cubicBezTo>
                    <a:pt x="591074" y="239091"/>
                    <a:pt x="597332" y="252978"/>
                    <a:pt x="602561" y="259836"/>
                  </a:cubicBezTo>
                  <a:cubicBezTo>
                    <a:pt x="609762" y="269180"/>
                    <a:pt x="616877" y="271323"/>
                    <a:pt x="628364" y="277753"/>
                  </a:cubicBezTo>
                  <a:cubicBezTo>
                    <a:pt x="639851" y="284182"/>
                    <a:pt x="658454" y="274924"/>
                    <a:pt x="667112" y="277067"/>
                  </a:cubicBezTo>
                  <a:cubicBezTo>
                    <a:pt x="675685" y="279210"/>
                    <a:pt x="657768" y="290011"/>
                    <a:pt x="663511" y="297127"/>
                  </a:cubicBezTo>
                  <a:cubicBezTo>
                    <a:pt x="669255" y="304327"/>
                    <a:pt x="685029" y="299270"/>
                    <a:pt x="697201" y="298584"/>
                  </a:cubicBezTo>
                  <a:cubicBezTo>
                    <a:pt x="709374" y="297898"/>
                    <a:pt x="703631" y="290697"/>
                    <a:pt x="710832" y="285725"/>
                  </a:cubicBezTo>
                  <a:cubicBezTo>
                    <a:pt x="718033" y="280667"/>
                    <a:pt x="703631" y="281439"/>
                    <a:pt x="709374" y="269266"/>
                  </a:cubicBezTo>
                  <a:cubicBezTo>
                    <a:pt x="714946" y="257093"/>
                    <a:pt x="691286" y="237719"/>
                    <a:pt x="690601" y="244834"/>
                  </a:cubicBezTo>
                  <a:close/>
                  <a:moveTo>
                    <a:pt x="720690" y="202572"/>
                  </a:moveTo>
                  <a:cubicBezTo>
                    <a:pt x="731406" y="202572"/>
                    <a:pt x="740064" y="201114"/>
                    <a:pt x="749408" y="197514"/>
                  </a:cubicBezTo>
                  <a:cubicBezTo>
                    <a:pt x="758752" y="193914"/>
                    <a:pt x="744350" y="193914"/>
                    <a:pt x="750865" y="185341"/>
                  </a:cubicBezTo>
                  <a:cubicBezTo>
                    <a:pt x="757295" y="176769"/>
                    <a:pt x="735092" y="175997"/>
                    <a:pt x="733635" y="178912"/>
                  </a:cubicBezTo>
                  <a:cubicBezTo>
                    <a:pt x="732177" y="181741"/>
                    <a:pt x="704231" y="161681"/>
                    <a:pt x="699945" y="168196"/>
                  </a:cubicBezTo>
                  <a:cubicBezTo>
                    <a:pt x="695573" y="174625"/>
                    <a:pt x="709975" y="202572"/>
                    <a:pt x="720690" y="202572"/>
                  </a:cubicBezTo>
                  <a:close/>
                  <a:moveTo>
                    <a:pt x="778726" y="206172"/>
                  </a:moveTo>
                  <a:cubicBezTo>
                    <a:pt x="777269" y="201886"/>
                    <a:pt x="722919" y="208401"/>
                    <a:pt x="731406" y="214745"/>
                  </a:cubicBezTo>
                  <a:cubicBezTo>
                    <a:pt x="745808" y="225546"/>
                    <a:pt x="780183" y="210458"/>
                    <a:pt x="778726" y="206172"/>
                  </a:cubicBezTo>
                  <a:close/>
                  <a:moveTo>
                    <a:pt x="770839" y="310842"/>
                  </a:moveTo>
                  <a:cubicBezTo>
                    <a:pt x="783784" y="310157"/>
                    <a:pt x="777269" y="294383"/>
                    <a:pt x="762953" y="283582"/>
                  </a:cubicBezTo>
                  <a:cubicBezTo>
                    <a:pt x="748636" y="272780"/>
                    <a:pt x="716404" y="294898"/>
                    <a:pt x="722062" y="299355"/>
                  </a:cubicBezTo>
                  <a:cubicBezTo>
                    <a:pt x="728577" y="304413"/>
                    <a:pt x="757980" y="311528"/>
                    <a:pt x="770839" y="310842"/>
                  </a:cubicBezTo>
                  <a:close/>
                  <a:moveTo>
                    <a:pt x="679113" y="411227"/>
                  </a:moveTo>
                  <a:cubicBezTo>
                    <a:pt x="694887" y="421942"/>
                    <a:pt x="689829" y="402654"/>
                    <a:pt x="707831" y="403340"/>
                  </a:cubicBezTo>
                  <a:cubicBezTo>
                    <a:pt x="725748" y="404026"/>
                    <a:pt x="726519" y="374622"/>
                    <a:pt x="729348" y="363906"/>
                  </a:cubicBezTo>
                  <a:cubicBezTo>
                    <a:pt x="732177" y="353191"/>
                    <a:pt x="715032" y="353877"/>
                    <a:pt x="719319" y="361763"/>
                  </a:cubicBezTo>
                  <a:cubicBezTo>
                    <a:pt x="723605" y="369650"/>
                    <a:pt x="718633" y="377536"/>
                    <a:pt x="717175" y="368192"/>
                  </a:cubicBezTo>
                  <a:cubicBezTo>
                    <a:pt x="715718" y="358848"/>
                    <a:pt x="702088" y="367507"/>
                    <a:pt x="697116" y="360306"/>
                  </a:cubicBezTo>
                  <a:cubicBezTo>
                    <a:pt x="692144" y="353105"/>
                    <a:pt x="712889" y="352419"/>
                    <a:pt x="717947" y="343075"/>
                  </a:cubicBezTo>
                  <a:cubicBezTo>
                    <a:pt x="723005" y="333731"/>
                    <a:pt x="701488" y="335188"/>
                    <a:pt x="706460" y="327987"/>
                  </a:cubicBezTo>
                  <a:cubicBezTo>
                    <a:pt x="711518" y="320787"/>
                    <a:pt x="674913" y="328673"/>
                    <a:pt x="685629" y="333045"/>
                  </a:cubicBezTo>
                  <a:cubicBezTo>
                    <a:pt x="696344" y="337331"/>
                    <a:pt x="686314" y="343075"/>
                    <a:pt x="676285" y="335874"/>
                  </a:cubicBezTo>
                  <a:cubicBezTo>
                    <a:pt x="666255" y="328673"/>
                    <a:pt x="638394" y="340675"/>
                    <a:pt x="648338" y="348819"/>
                  </a:cubicBezTo>
                  <a:cubicBezTo>
                    <a:pt x="656225" y="355248"/>
                    <a:pt x="679885" y="344533"/>
                    <a:pt x="666255" y="363135"/>
                  </a:cubicBezTo>
                  <a:cubicBezTo>
                    <a:pt x="652624" y="381737"/>
                    <a:pt x="646881" y="358077"/>
                    <a:pt x="634022" y="360306"/>
                  </a:cubicBezTo>
                  <a:cubicBezTo>
                    <a:pt x="621078" y="362449"/>
                    <a:pt x="626821" y="378222"/>
                    <a:pt x="646195" y="383966"/>
                  </a:cubicBezTo>
                  <a:cubicBezTo>
                    <a:pt x="665483" y="389709"/>
                    <a:pt x="663340" y="400425"/>
                    <a:pt x="679113" y="411227"/>
                  </a:cubicBezTo>
                  <a:close/>
                  <a:moveTo>
                    <a:pt x="795957" y="296526"/>
                  </a:moveTo>
                  <a:cubicBezTo>
                    <a:pt x="801014" y="310842"/>
                    <a:pt x="806672" y="300813"/>
                    <a:pt x="814559" y="306556"/>
                  </a:cubicBezTo>
                  <a:cubicBezTo>
                    <a:pt x="822446" y="312300"/>
                    <a:pt x="834619" y="315900"/>
                    <a:pt x="841134" y="310157"/>
                  </a:cubicBezTo>
                  <a:cubicBezTo>
                    <a:pt x="847563" y="304413"/>
                    <a:pt x="850478" y="300127"/>
                    <a:pt x="852621" y="305185"/>
                  </a:cubicBezTo>
                  <a:cubicBezTo>
                    <a:pt x="856136" y="313328"/>
                    <a:pt x="871995" y="314529"/>
                    <a:pt x="906370" y="315214"/>
                  </a:cubicBezTo>
                  <a:cubicBezTo>
                    <a:pt x="940746" y="315900"/>
                    <a:pt x="932174" y="300898"/>
                    <a:pt x="942204" y="306642"/>
                  </a:cubicBezTo>
                  <a:cubicBezTo>
                    <a:pt x="952233" y="312386"/>
                    <a:pt x="975208" y="312386"/>
                    <a:pt x="985238" y="310243"/>
                  </a:cubicBezTo>
                  <a:cubicBezTo>
                    <a:pt x="995267" y="308099"/>
                    <a:pt x="1000325" y="292326"/>
                    <a:pt x="999554" y="284439"/>
                  </a:cubicBezTo>
                  <a:cubicBezTo>
                    <a:pt x="998868" y="276552"/>
                    <a:pt x="922144" y="270123"/>
                    <a:pt x="908514" y="278010"/>
                  </a:cubicBezTo>
                  <a:cubicBezTo>
                    <a:pt x="894883" y="285896"/>
                    <a:pt x="873366" y="274409"/>
                    <a:pt x="862651" y="280153"/>
                  </a:cubicBezTo>
                  <a:cubicBezTo>
                    <a:pt x="851935" y="285896"/>
                    <a:pt x="855450" y="272952"/>
                    <a:pt x="836162" y="272266"/>
                  </a:cubicBezTo>
                  <a:cubicBezTo>
                    <a:pt x="816788" y="271580"/>
                    <a:pt x="837619" y="261551"/>
                    <a:pt x="841219" y="257179"/>
                  </a:cubicBezTo>
                  <a:cubicBezTo>
                    <a:pt x="844820" y="252892"/>
                    <a:pt x="811816" y="241405"/>
                    <a:pt x="798186" y="244234"/>
                  </a:cubicBezTo>
                  <a:cubicBezTo>
                    <a:pt x="784555" y="247063"/>
                    <a:pt x="776669" y="239948"/>
                    <a:pt x="763810" y="234204"/>
                  </a:cubicBezTo>
                  <a:cubicBezTo>
                    <a:pt x="750865" y="228461"/>
                    <a:pt x="715889" y="229832"/>
                    <a:pt x="722919" y="239948"/>
                  </a:cubicBezTo>
                  <a:cubicBezTo>
                    <a:pt x="727977" y="247063"/>
                    <a:pt x="769553" y="262151"/>
                    <a:pt x="773840" y="255036"/>
                  </a:cubicBezTo>
                  <a:cubicBezTo>
                    <a:pt x="778126" y="247835"/>
                    <a:pt x="788927" y="263608"/>
                    <a:pt x="795357" y="271495"/>
                  </a:cubicBezTo>
                  <a:cubicBezTo>
                    <a:pt x="801700" y="279296"/>
                    <a:pt x="790985" y="282125"/>
                    <a:pt x="795957" y="296526"/>
                  </a:cubicBezTo>
                  <a:close/>
                  <a:moveTo>
                    <a:pt x="832561" y="211916"/>
                  </a:moveTo>
                  <a:cubicBezTo>
                    <a:pt x="819702" y="205487"/>
                    <a:pt x="803500" y="219117"/>
                    <a:pt x="816788" y="224089"/>
                  </a:cubicBezTo>
                  <a:cubicBezTo>
                    <a:pt x="828275" y="228375"/>
                    <a:pt x="845420" y="218345"/>
                    <a:pt x="832561" y="211916"/>
                  </a:cubicBezTo>
                  <a:close/>
                  <a:moveTo>
                    <a:pt x="729263" y="131591"/>
                  </a:moveTo>
                  <a:cubicBezTo>
                    <a:pt x="739807" y="136907"/>
                    <a:pt x="733549" y="143764"/>
                    <a:pt x="745036" y="148822"/>
                  </a:cubicBezTo>
                  <a:cubicBezTo>
                    <a:pt x="756523" y="153880"/>
                    <a:pt x="789527" y="142393"/>
                    <a:pt x="792356" y="150280"/>
                  </a:cubicBezTo>
                  <a:cubicBezTo>
                    <a:pt x="795185" y="158166"/>
                    <a:pt x="758666" y="158852"/>
                    <a:pt x="763638" y="163910"/>
                  </a:cubicBezTo>
                  <a:cubicBezTo>
                    <a:pt x="768610" y="168882"/>
                    <a:pt x="789442" y="176854"/>
                    <a:pt x="786613" y="181141"/>
                  </a:cubicBezTo>
                  <a:cubicBezTo>
                    <a:pt x="783784" y="185427"/>
                    <a:pt x="820988" y="197600"/>
                    <a:pt x="824589" y="191856"/>
                  </a:cubicBezTo>
                  <a:cubicBezTo>
                    <a:pt x="828189" y="186113"/>
                    <a:pt x="838219" y="187570"/>
                    <a:pt x="847563" y="191170"/>
                  </a:cubicBezTo>
                  <a:cubicBezTo>
                    <a:pt x="856907" y="194771"/>
                    <a:pt x="857593" y="168968"/>
                    <a:pt x="864022" y="173254"/>
                  </a:cubicBezTo>
                  <a:cubicBezTo>
                    <a:pt x="870452" y="177540"/>
                    <a:pt x="869766" y="163910"/>
                    <a:pt x="880482" y="159624"/>
                  </a:cubicBezTo>
                  <a:cubicBezTo>
                    <a:pt x="891197" y="155337"/>
                    <a:pt x="906713" y="155252"/>
                    <a:pt x="907742" y="150280"/>
                  </a:cubicBezTo>
                  <a:cubicBezTo>
                    <a:pt x="908428" y="146679"/>
                    <a:pt x="904913" y="141707"/>
                    <a:pt x="891969" y="143079"/>
                  </a:cubicBezTo>
                  <a:cubicBezTo>
                    <a:pt x="879024" y="144536"/>
                    <a:pt x="870452" y="139478"/>
                    <a:pt x="876195" y="132363"/>
                  </a:cubicBezTo>
                  <a:cubicBezTo>
                    <a:pt x="881939" y="125162"/>
                    <a:pt x="861879" y="123019"/>
                    <a:pt x="868994" y="117275"/>
                  </a:cubicBezTo>
                  <a:cubicBezTo>
                    <a:pt x="876195" y="111532"/>
                    <a:pt x="855364" y="105788"/>
                    <a:pt x="857507" y="114446"/>
                  </a:cubicBezTo>
                  <a:cubicBezTo>
                    <a:pt x="859650" y="123019"/>
                    <a:pt x="844563" y="115132"/>
                    <a:pt x="842420" y="107245"/>
                  </a:cubicBezTo>
                  <a:cubicBezTo>
                    <a:pt x="840277" y="99359"/>
                    <a:pt x="810873" y="96530"/>
                    <a:pt x="791499" y="79299"/>
                  </a:cubicBezTo>
                  <a:cubicBezTo>
                    <a:pt x="772125" y="62069"/>
                    <a:pt x="752065" y="73556"/>
                    <a:pt x="763553" y="75699"/>
                  </a:cubicBezTo>
                  <a:cubicBezTo>
                    <a:pt x="775040" y="77842"/>
                    <a:pt x="774268" y="83586"/>
                    <a:pt x="765010" y="82900"/>
                  </a:cubicBezTo>
                  <a:cubicBezTo>
                    <a:pt x="755666" y="82214"/>
                    <a:pt x="739207" y="83586"/>
                    <a:pt x="754294" y="89329"/>
                  </a:cubicBezTo>
                  <a:cubicBezTo>
                    <a:pt x="769382" y="95073"/>
                    <a:pt x="752837" y="97216"/>
                    <a:pt x="740664" y="97216"/>
                  </a:cubicBezTo>
                  <a:cubicBezTo>
                    <a:pt x="728491" y="97216"/>
                    <a:pt x="727720" y="112989"/>
                    <a:pt x="743493" y="115132"/>
                  </a:cubicBezTo>
                  <a:cubicBezTo>
                    <a:pt x="759266" y="117275"/>
                    <a:pt x="747779" y="126619"/>
                    <a:pt x="734920" y="123019"/>
                  </a:cubicBezTo>
                  <a:cubicBezTo>
                    <a:pt x="722147" y="119419"/>
                    <a:pt x="717861" y="125848"/>
                    <a:pt x="729263" y="131591"/>
                  </a:cubicBezTo>
                  <a:close/>
                  <a:moveTo>
                    <a:pt x="816016" y="60611"/>
                  </a:moveTo>
                  <a:cubicBezTo>
                    <a:pt x="826046" y="54182"/>
                    <a:pt x="833933" y="58468"/>
                    <a:pt x="825360" y="62754"/>
                  </a:cubicBezTo>
                  <a:cubicBezTo>
                    <a:pt x="816788" y="67040"/>
                    <a:pt x="819617" y="69955"/>
                    <a:pt x="831790" y="69184"/>
                  </a:cubicBezTo>
                  <a:cubicBezTo>
                    <a:pt x="843963" y="68498"/>
                    <a:pt x="826732" y="72784"/>
                    <a:pt x="826732" y="79899"/>
                  </a:cubicBezTo>
                  <a:cubicBezTo>
                    <a:pt x="826732" y="87100"/>
                    <a:pt x="841048" y="82728"/>
                    <a:pt x="841820" y="89929"/>
                  </a:cubicBezTo>
                  <a:cubicBezTo>
                    <a:pt x="842505" y="97130"/>
                    <a:pt x="873366" y="99959"/>
                    <a:pt x="882710" y="91387"/>
                  </a:cubicBezTo>
                  <a:cubicBezTo>
                    <a:pt x="892054" y="82814"/>
                    <a:pt x="888454" y="93530"/>
                    <a:pt x="887768" y="99273"/>
                  </a:cubicBezTo>
                  <a:cubicBezTo>
                    <a:pt x="887082" y="105017"/>
                    <a:pt x="931488" y="109989"/>
                    <a:pt x="933631" y="102874"/>
                  </a:cubicBezTo>
                  <a:cubicBezTo>
                    <a:pt x="935774" y="95673"/>
                    <a:pt x="942204" y="98587"/>
                    <a:pt x="950862" y="100731"/>
                  </a:cubicBezTo>
                  <a:cubicBezTo>
                    <a:pt x="959434" y="102874"/>
                    <a:pt x="1001782" y="92844"/>
                    <a:pt x="1002468" y="84271"/>
                  </a:cubicBezTo>
                  <a:cubicBezTo>
                    <a:pt x="1003154" y="75699"/>
                    <a:pt x="1016098" y="88558"/>
                    <a:pt x="1002468" y="97902"/>
                  </a:cubicBezTo>
                  <a:cubicBezTo>
                    <a:pt x="988838" y="107245"/>
                    <a:pt x="961577" y="105788"/>
                    <a:pt x="949404" y="109389"/>
                  </a:cubicBezTo>
                  <a:cubicBezTo>
                    <a:pt x="937231" y="112989"/>
                    <a:pt x="957291" y="121562"/>
                    <a:pt x="969464" y="130906"/>
                  </a:cubicBezTo>
                  <a:cubicBezTo>
                    <a:pt x="981637" y="140250"/>
                    <a:pt x="953691" y="135192"/>
                    <a:pt x="942204" y="123019"/>
                  </a:cubicBezTo>
                  <a:cubicBezTo>
                    <a:pt x="930716" y="110846"/>
                    <a:pt x="904913" y="110846"/>
                    <a:pt x="891283" y="111532"/>
                  </a:cubicBezTo>
                  <a:cubicBezTo>
                    <a:pt x="877653" y="112218"/>
                    <a:pt x="881939" y="137335"/>
                    <a:pt x="891969" y="137335"/>
                  </a:cubicBezTo>
                  <a:cubicBezTo>
                    <a:pt x="901998" y="137335"/>
                    <a:pt x="912028" y="140936"/>
                    <a:pt x="922058" y="156709"/>
                  </a:cubicBezTo>
                  <a:cubicBezTo>
                    <a:pt x="932088" y="172482"/>
                    <a:pt x="953605" y="168882"/>
                    <a:pt x="953605" y="176083"/>
                  </a:cubicBezTo>
                  <a:cubicBezTo>
                    <a:pt x="953605" y="183284"/>
                    <a:pt x="925659" y="170339"/>
                    <a:pt x="909885" y="167510"/>
                  </a:cubicBezTo>
                  <a:cubicBezTo>
                    <a:pt x="894112" y="164681"/>
                    <a:pt x="868994" y="174711"/>
                    <a:pt x="868308" y="186113"/>
                  </a:cubicBezTo>
                  <a:cubicBezTo>
                    <a:pt x="867623" y="197600"/>
                    <a:pt x="891283" y="196143"/>
                    <a:pt x="907056" y="186798"/>
                  </a:cubicBezTo>
                  <a:cubicBezTo>
                    <a:pt x="922830" y="177454"/>
                    <a:pt x="911342" y="189627"/>
                    <a:pt x="903456" y="196828"/>
                  </a:cubicBezTo>
                  <a:cubicBezTo>
                    <a:pt x="895569" y="204029"/>
                    <a:pt x="922058" y="209687"/>
                    <a:pt x="922058" y="218345"/>
                  </a:cubicBezTo>
                  <a:cubicBezTo>
                    <a:pt x="922058" y="226918"/>
                    <a:pt x="902684" y="224089"/>
                    <a:pt x="900541" y="216202"/>
                  </a:cubicBezTo>
                  <a:cubicBezTo>
                    <a:pt x="898398" y="208315"/>
                    <a:pt x="891197" y="200429"/>
                    <a:pt x="872595" y="201886"/>
                  </a:cubicBezTo>
                  <a:cubicBezTo>
                    <a:pt x="853992" y="203343"/>
                    <a:pt x="858965" y="216202"/>
                    <a:pt x="870452" y="217659"/>
                  </a:cubicBezTo>
                  <a:cubicBezTo>
                    <a:pt x="881939" y="219117"/>
                    <a:pt x="882625" y="227689"/>
                    <a:pt x="869766" y="227689"/>
                  </a:cubicBezTo>
                  <a:cubicBezTo>
                    <a:pt x="856821" y="227689"/>
                    <a:pt x="827761" y="235747"/>
                    <a:pt x="836762" y="244148"/>
                  </a:cubicBezTo>
                  <a:cubicBezTo>
                    <a:pt x="846792" y="253492"/>
                    <a:pt x="883396" y="244148"/>
                    <a:pt x="889826" y="249892"/>
                  </a:cubicBezTo>
                  <a:cubicBezTo>
                    <a:pt x="896255" y="255635"/>
                    <a:pt x="914171" y="257779"/>
                    <a:pt x="918543" y="251349"/>
                  </a:cubicBezTo>
                  <a:cubicBezTo>
                    <a:pt x="922830" y="244920"/>
                    <a:pt x="937231" y="247749"/>
                    <a:pt x="951548" y="247749"/>
                  </a:cubicBezTo>
                  <a:cubicBezTo>
                    <a:pt x="965864" y="247749"/>
                    <a:pt x="969464" y="249892"/>
                    <a:pt x="975893" y="255635"/>
                  </a:cubicBezTo>
                  <a:cubicBezTo>
                    <a:pt x="982323" y="261379"/>
                    <a:pt x="993810" y="259236"/>
                    <a:pt x="1001697" y="253492"/>
                  </a:cubicBezTo>
                  <a:cubicBezTo>
                    <a:pt x="1009583" y="247749"/>
                    <a:pt x="1009583" y="247749"/>
                    <a:pt x="1019613" y="247749"/>
                  </a:cubicBezTo>
                  <a:cubicBezTo>
                    <a:pt x="1029643" y="247749"/>
                    <a:pt x="1031786" y="241320"/>
                    <a:pt x="1026814" y="233433"/>
                  </a:cubicBezTo>
                  <a:cubicBezTo>
                    <a:pt x="1021842" y="225546"/>
                    <a:pt x="1008898" y="239176"/>
                    <a:pt x="1007440" y="233433"/>
                  </a:cubicBezTo>
                  <a:cubicBezTo>
                    <a:pt x="1005640" y="226318"/>
                    <a:pt x="993810" y="224089"/>
                    <a:pt x="973750" y="227003"/>
                  </a:cubicBezTo>
                  <a:cubicBezTo>
                    <a:pt x="953691" y="229918"/>
                    <a:pt x="962263" y="214059"/>
                    <a:pt x="974436" y="217659"/>
                  </a:cubicBezTo>
                  <a:cubicBezTo>
                    <a:pt x="986609" y="221260"/>
                    <a:pt x="1003154" y="219802"/>
                    <a:pt x="1016784" y="216202"/>
                  </a:cubicBezTo>
                  <a:cubicBezTo>
                    <a:pt x="1030415" y="212602"/>
                    <a:pt x="1019613" y="206172"/>
                    <a:pt x="1019613" y="200429"/>
                  </a:cubicBezTo>
                  <a:cubicBezTo>
                    <a:pt x="1019613" y="194685"/>
                    <a:pt x="1036844" y="198286"/>
                    <a:pt x="1049703" y="198286"/>
                  </a:cubicBezTo>
                  <a:cubicBezTo>
                    <a:pt x="1062561" y="198286"/>
                    <a:pt x="1081250" y="177454"/>
                    <a:pt x="1081935" y="165281"/>
                  </a:cubicBezTo>
                  <a:cubicBezTo>
                    <a:pt x="1082621" y="153108"/>
                    <a:pt x="1053217" y="155938"/>
                    <a:pt x="1038901" y="155938"/>
                  </a:cubicBezTo>
                  <a:cubicBezTo>
                    <a:pt x="1024585" y="155938"/>
                    <a:pt x="1048245" y="145136"/>
                    <a:pt x="1075506" y="146593"/>
                  </a:cubicBezTo>
                  <a:cubicBezTo>
                    <a:pt x="1102766" y="148051"/>
                    <a:pt x="1090594" y="135878"/>
                    <a:pt x="1095566" y="131506"/>
                  </a:cubicBezTo>
                  <a:cubicBezTo>
                    <a:pt x="1100623" y="127220"/>
                    <a:pt x="1113482" y="136564"/>
                    <a:pt x="1127112" y="133649"/>
                  </a:cubicBezTo>
                  <a:cubicBezTo>
                    <a:pt x="1140743" y="130820"/>
                    <a:pt x="1131399" y="119333"/>
                    <a:pt x="1140743" y="119333"/>
                  </a:cubicBezTo>
                  <a:cubicBezTo>
                    <a:pt x="1147343" y="119333"/>
                    <a:pt x="1162260" y="109303"/>
                    <a:pt x="1191663" y="92844"/>
                  </a:cubicBezTo>
                  <a:cubicBezTo>
                    <a:pt x="1221067" y="76385"/>
                    <a:pt x="1244041" y="79214"/>
                    <a:pt x="1245413" y="69870"/>
                  </a:cubicBezTo>
                  <a:cubicBezTo>
                    <a:pt x="1246870" y="60526"/>
                    <a:pt x="1204522" y="69870"/>
                    <a:pt x="1197407" y="66955"/>
                  </a:cubicBezTo>
                  <a:cubicBezTo>
                    <a:pt x="1190206" y="64126"/>
                    <a:pt x="1226811" y="56239"/>
                    <a:pt x="1235383" y="58382"/>
                  </a:cubicBezTo>
                  <a:cubicBezTo>
                    <a:pt x="1243956" y="60526"/>
                    <a:pt x="1255443" y="58382"/>
                    <a:pt x="1284846" y="44066"/>
                  </a:cubicBezTo>
                  <a:cubicBezTo>
                    <a:pt x="1314250" y="29750"/>
                    <a:pt x="1301306" y="26150"/>
                    <a:pt x="1289133" y="28293"/>
                  </a:cubicBezTo>
                  <a:cubicBezTo>
                    <a:pt x="1276960" y="30436"/>
                    <a:pt x="1263329" y="26150"/>
                    <a:pt x="1264015" y="18263"/>
                  </a:cubicBezTo>
                  <a:cubicBezTo>
                    <a:pt x="1264701" y="10376"/>
                    <a:pt x="1246099" y="17577"/>
                    <a:pt x="1245327" y="13291"/>
                  </a:cubicBezTo>
                  <a:cubicBezTo>
                    <a:pt x="1244641" y="9005"/>
                    <a:pt x="1227411" y="11148"/>
                    <a:pt x="1208723" y="18263"/>
                  </a:cubicBezTo>
                  <a:cubicBezTo>
                    <a:pt x="1190120" y="25464"/>
                    <a:pt x="1207265" y="11062"/>
                    <a:pt x="1215152" y="8233"/>
                  </a:cubicBezTo>
                  <a:cubicBezTo>
                    <a:pt x="1223039" y="5404"/>
                    <a:pt x="1167832" y="8233"/>
                    <a:pt x="1158488" y="1804"/>
                  </a:cubicBezTo>
                  <a:cubicBezTo>
                    <a:pt x="1149144" y="-4626"/>
                    <a:pt x="1138428" y="12519"/>
                    <a:pt x="1129770" y="3947"/>
                  </a:cubicBezTo>
                  <a:cubicBezTo>
                    <a:pt x="1121197" y="-4626"/>
                    <a:pt x="1098909" y="2490"/>
                    <a:pt x="1101823" y="9005"/>
                  </a:cubicBezTo>
                  <a:cubicBezTo>
                    <a:pt x="1104738" y="15434"/>
                    <a:pt x="1098223" y="15434"/>
                    <a:pt x="1089651" y="8319"/>
                  </a:cubicBezTo>
                  <a:cubicBezTo>
                    <a:pt x="1081078" y="1118"/>
                    <a:pt x="1064533" y="9005"/>
                    <a:pt x="1049531" y="6862"/>
                  </a:cubicBezTo>
                  <a:cubicBezTo>
                    <a:pt x="1034444" y="4718"/>
                    <a:pt x="1040959" y="19035"/>
                    <a:pt x="1024414" y="11919"/>
                  </a:cubicBezTo>
                  <a:cubicBezTo>
                    <a:pt x="1007955" y="4718"/>
                    <a:pt x="990038" y="8319"/>
                    <a:pt x="995010" y="10462"/>
                  </a:cubicBezTo>
                  <a:cubicBezTo>
                    <a:pt x="999982" y="12605"/>
                    <a:pt x="993553" y="16892"/>
                    <a:pt x="986438" y="14748"/>
                  </a:cubicBezTo>
                  <a:cubicBezTo>
                    <a:pt x="979237" y="12605"/>
                    <a:pt x="972807" y="15434"/>
                    <a:pt x="976408" y="22635"/>
                  </a:cubicBezTo>
                  <a:cubicBezTo>
                    <a:pt x="980008" y="29836"/>
                    <a:pt x="949919" y="20492"/>
                    <a:pt x="949919" y="28379"/>
                  </a:cubicBezTo>
                  <a:cubicBezTo>
                    <a:pt x="949919" y="36265"/>
                    <a:pt x="939203" y="40551"/>
                    <a:pt x="930545" y="33436"/>
                  </a:cubicBezTo>
                  <a:cubicBezTo>
                    <a:pt x="921972" y="26236"/>
                    <a:pt x="894712" y="24092"/>
                    <a:pt x="902598" y="30607"/>
                  </a:cubicBezTo>
                  <a:cubicBezTo>
                    <a:pt x="910485" y="37037"/>
                    <a:pt x="878253" y="33436"/>
                    <a:pt x="886825" y="39952"/>
                  </a:cubicBezTo>
                  <a:cubicBezTo>
                    <a:pt x="895398" y="46381"/>
                    <a:pt x="876110" y="51439"/>
                    <a:pt x="876110" y="47838"/>
                  </a:cubicBezTo>
                  <a:cubicBezTo>
                    <a:pt x="876110" y="44238"/>
                    <a:pt x="858193" y="37808"/>
                    <a:pt x="850992" y="44238"/>
                  </a:cubicBezTo>
                  <a:cubicBezTo>
                    <a:pt x="843791" y="50667"/>
                    <a:pt x="841648" y="58554"/>
                    <a:pt x="838133" y="54268"/>
                  </a:cubicBezTo>
                  <a:cubicBezTo>
                    <a:pt x="834533" y="49981"/>
                    <a:pt x="818759" y="51439"/>
                    <a:pt x="803758" y="57097"/>
                  </a:cubicBezTo>
                  <a:cubicBezTo>
                    <a:pt x="788842" y="62754"/>
                    <a:pt x="805987" y="67040"/>
                    <a:pt x="816016" y="60611"/>
                  </a:cubicBezTo>
                  <a:close/>
                  <a:moveTo>
                    <a:pt x="996725" y="679374"/>
                  </a:moveTo>
                  <a:cubicBezTo>
                    <a:pt x="1001782" y="678688"/>
                    <a:pt x="1011812" y="660772"/>
                    <a:pt x="998868" y="661458"/>
                  </a:cubicBezTo>
                  <a:cubicBezTo>
                    <a:pt x="986009" y="662144"/>
                    <a:pt x="988924" y="680489"/>
                    <a:pt x="996725" y="679374"/>
                  </a:cubicBezTo>
                  <a:close/>
                  <a:moveTo>
                    <a:pt x="933631" y="663601"/>
                  </a:moveTo>
                  <a:cubicBezTo>
                    <a:pt x="945118" y="670802"/>
                    <a:pt x="962349" y="651428"/>
                    <a:pt x="960892" y="645684"/>
                  </a:cubicBezTo>
                  <a:cubicBezTo>
                    <a:pt x="959434" y="639941"/>
                    <a:pt x="919743" y="654943"/>
                    <a:pt x="933631" y="663601"/>
                  </a:cubicBezTo>
                  <a:close/>
                  <a:moveTo>
                    <a:pt x="985238" y="624167"/>
                  </a:moveTo>
                  <a:cubicBezTo>
                    <a:pt x="986695" y="616967"/>
                    <a:pt x="961577" y="614137"/>
                    <a:pt x="963035" y="606251"/>
                  </a:cubicBezTo>
                  <a:cubicBezTo>
                    <a:pt x="964492" y="598364"/>
                    <a:pt x="939375" y="591935"/>
                    <a:pt x="931488" y="587648"/>
                  </a:cubicBezTo>
                  <a:cubicBezTo>
                    <a:pt x="923601" y="583362"/>
                    <a:pt x="911428" y="581219"/>
                    <a:pt x="911428" y="572647"/>
                  </a:cubicBezTo>
                  <a:cubicBezTo>
                    <a:pt x="911428" y="564074"/>
                    <a:pt x="894197" y="570503"/>
                    <a:pt x="893512" y="583362"/>
                  </a:cubicBezTo>
                  <a:cubicBezTo>
                    <a:pt x="892826" y="596307"/>
                    <a:pt x="885625" y="593392"/>
                    <a:pt x="889225" y="605565"/>
                  </a:cubicBezTo>
                  <a:cubicBezTo>
                    <a:pt x="892826" y="617738"/>
                    <a:pt x="873452" y="620653"/>
                    <a:pt x="875595" y="627082"/>
                  </a:cubicBezTo>
                  <a:cubicBezTo>
                    <a:pt x="877738" y="633511"/>
                    <a:pt x="887082" y="626396"/>
                    <a:pt x="895655" y="626396"/>
                  </a:cubicBezTo>
                  <a:cubicBezTo>
                    <a:pt x="904227" y="626396"/>
                    <a:pt x="893340" y="638398"/>
                    <a:pt x="904227" y="639255"/>
                  </a:cubicBezTo>
                  <a:cubicBezTo>
                    <a:pt x="912800" y="639941"/>
                    <a:pt x="927887" y="629911"/>
                    <a:pt x="931488" y="624253"/>
                  </a:cubicBezTo>
                  <a:cubicBezTo>
                    <a:pt x="935088" y="618510"/>
                    <a:pt x="942204" y="616366"/>
                    <a:pt x="952319" y="623567"/>
                  </a:cubicBezTo>
                  <a:cubicBezTo>
                    <a:pt x="962349" y="630597"/>
                    <a:pt x="983866" y="631282"/>
                    <a:pt x="985238" y="624167"/>
                  </a:cubicBezTo>
                  <a:close/>
                  <a:moveTo>
                    <a:pt x="1219695" y="561074"/>
                  </a:moveTo>
                  <a:cubicBezTo>
                    <a:pt x="1228268" y="561760"/>
                    <a:pt x="1229725" y="572561"/>
                    <a:pt x="1243355" y="584048"/>
                  </a:cubicBezTo>
                  <a:cubicBezTo>
                    <a:pt x="1256986" y="595535"/>
                    <a:pt x="1258443" y="587648"/>
                    <a:pt x="1260586" y="579762"/>
                  </a:cubicBezTo>
                  <a:cubicBezTo>
                    <a:pt x="1262729" y="571875"/>
                    <a:pt x="1277817" y="578305"/>
                    <a:pt x="1277045" y="570418"/>
                  </a:cubicBezTo>
                  <a:cubicBezTo>
                    <a:pt x="1276360" y="562531"/>
                    <a:pt x="1289218" y="553187"/>
                    <a:pt x="1297877" y="549672"/>
                  </a:cubicBezTo>
                  <a:cubicBezTo>
                    <a:pt x="1306449" y="546072"/>
                    <a:pt x="1290676" y="537499"/>
                    <a:pt x="1279274" y="538185"/>
                  </a:cubicBezTo>
                  <a:cubicBezTo>
                    <a:pt x="1267787" y="538871"/>
                    <a:pt x="1265644" y="530984"/>
                    <a:pt x="1265644" y="526012"/>
                  </a:cubicBezTo>
                  <a:cubicBezTo>
                    <a:pt x="1265644" y="520954"/>
                    <a:pt x="1244127" y="508781"/>
                    <a:pt x="1236926" y="510925"/>
                  </a:cubicBezTo>
                  <a:cubicBezTo>
                    <a:pt x="1229725" y="513068"/>
                    <a:pt x="1217552" y="501581"/>
                    <a:pt x="1208208" y="500895"/>
                  </a:cubicBezTo>
                  <a:cubicBezTo>
                    <a:pt x="1198864" y="500209"/>
                    <a:pt x="1185234" y="493008"/>
                    <a:pt x="1186691" y="482978"/>
                  </a:cubicBezTo>
                  <a:cubicBezTo>
                    <a:pt x="1188149" y="472948"/>
                    <a:pt x="1205294" y="485807"/>
                    <a:pt x="1208894" y="478006"/>
                  </a:cubicBezTo>
                  <a:cubicBezTo>
                    <a:pt x="1212494" y="470120"/>
                    <a:pt x="1190978" y="474406"/>
                    <a:pt x="1190292" y="468662"/>
                  </a:cubicBezTo>
                  <a:cubicBezTo>
                    <a:pt x="1189606" y="462919"/>
                    <a:pt x="1195349" y="465062"/>
                    <a:pt x="1199636" y="461461"/>
                  </a:cubicBezTo>
                  <a:cubicBezTo>
                    <a:pt x="1203922" y="457861"/>
                    <a:pt x="1196035" y="450746"/>
                    <a:pt x="1191063" y="447831"/>
                  </a:cubicBezTo>
                  <a:cubicBezTo>
                    <a:pt x="1186005" y="445002"/>
                    <a:pt x="1184634" y="453575"/>
                    <a:pt x="1179576" y="453575"/>
                  </a:cubicBezTo>
                  <a:cubicBezTo>
                    <a:pt x="1174518" y="453575"/>
                    <a:pt x="1178890" y="445688"/>
                    <a:pt x="1182405" y="440716"/>
                  </a:cubicBezTo>
                  <a:cubicBezTo>
                    <a:pt x="1186005" y="435658"/>
                    <a:pt x="1165946" y="430000"/>
                    <a:pt x="1157288" y="432829"/>
                  </a:cubicBezTo>
                  <a:cubicBezTo>
                    <a:pt x="1148715" y="435658"/>
                    <a:pt x="1145800" y="430686"/>
                    <a:pt x="1145800" y="424942"/>
                  </a:cubicBezTo>
                  <a:cubicBezTo>
                    <a:pt x="1145800" y="419199"/>
                    <a:pt x="1130713" y="424942"/>
                    <a:pt x="1124969" y="429229"/>
                  </a:cubicBezTo>
                  <a:cubicBezTo>
                    <a:pt x="1119226" y="433515"/>
                    <a:pt x="1112025" y="424942"/>
                    <a:pt x="1119226" y="424171"/>
                  </a:cubicBezTo>
                  <a:cubicBezTo>
                    <a:pt x="1126427" y="423485"/>
                    <a:pt x="1134999" y="417741"/>
                    <a:pt x="1132856" y="411312"/>
                  </a:cubicBezTo>
                  <a:cubicBezTo>
                    <a:pt x="1130713" y="404883"/>
                    <a:pt x="1112025" y="404111"/>
                    <a:pt x="1108510" y="411998"/>
                  </a:cubicBezTo>
                  <a:cubicBezTo>
                    <a:pt x="1104910" y="419885"/>
                    <a:pt x="1089908" y="403426"/>
                    <a:pt x="1089908" y="396910"/>
                  </a:cubicBezTo>
                  <a:cubicBezTo>
                    <a:pt x="1089908" y="390481"/>
                    <a:pt x="1066933" y="396225"/>
                    <a:pt x="1069848" y="385423"/>
                  </a:cubicBezTo>
                  <a:cubicBezTo>
                    <a:pt x="1072677" y="374708"/>
                    <a:pt x="1043359" y="371793"/>
                    <a:pt x="1035472" y="371793"/>
                  </a:cubicBezTo>
                  <a:cubicBezTo>
                    <a:pt x="1027586" y="371793"/>
                    <a:pt x="1016098" y="378222"/>
                    <a:pt x="1017556" y="385423"/>
                  </a:cubicBezTo>
                  <a:cubicBezTo>
                    <a:pt x="1019013" y="392624"/>
                    <a:pt x="1008983" y="389709"/>
                    <a:pt x="1007526" y="381823"/>
                  </a:cubicBezTo>
                  <a:cubicBezTo>
                    <a:pt x="1006069" y="373936"/>
                    <a:pt x="986695" y="390395"/>
                    <a:pt x="981037" y="390395"/>
                  </a:cubicBezTo>
                  <a:cubicBezTo>
                    <a:pt x="975293" y="390395"/>
                    <a:pt x="984637" y="369564"/>
                    <a:pt x="981723" y="363135"/>
                  </a:cubicBezTo>
                  <a:cubicBezTo>
                    <a:pt x="978894" y="356705"/>
                    <a:pt x="974522" y="354562"/>
                    <a:pt x="970236" y="343761"/>
                  </a:cubicBezTo>
                  <a:cubicBezTo>
                    <a:pt x="965949" y="333045"/>
                    <a:pt x="944432" y="337331"/>
                    <a:pt x="938689" y="343761"/>
                  </a:cubicBezTo>
                  <a:cubicBezTo>
                    <a:pt x="932945" y="350190"/>
                    <a:pt x="914343" y="347361"/>
                    <a:pt x="904313" y="357391"/>
                  </a:cubicBezTo>
                  <a:cubicBezTo>
                    <a:pt x="894283" y="367421"/>
                    <a:pt x="904999" y="377451"/>
                    <a:pt x="909371" y="381051"/>
                  </a:cubicBezTo>
                  <a:cubicBezTo>
                    <a:pt x="913657" y="384652"/>
                    <a:pt x="894283" y="390395"/>
                    <a:pt x="900798" y="396139"/>
                  </a:cubicBezTo>
                  <a:cubicBezTo>
                    <a:pt x="907228" y="401883"/>
                    <a:pt x="917258" y="398968"/>
                    <a:pt x="918029" y="408312"/>
                  </a:cubicBezTo>
                  <a:cubicBezTo>
                    <a:pt x="918715" y="417656"/>
                    <a:pt x="894369" y="405483"/>
                    <a:pt x="890769" y="397596"/>
                  </a:cubicBezTo>
                  <a:cubicBezTo>
                    <a:pt x="887168" y="389709"/>
                    <a:pt x="892226" y="382509"/>
                    <a:pt x="887168" y="376851"/>
                  </a:cubicBezTo>
                  <a:cubicBezTo>
                    <a:pt x="882110" y="371107"/>
                    <a:pt x="886482" y="363906"/>
                    <a:pt x="895741" y="353877"/>
                  </a:cubicBezTo>
                  <a:cubicBezTo>
                    <a:pt x="905085" y="343847"/>
                    <a:pt x="912200" y="345304"/>
                    <a:pt x="912200" y="339560"/>
                  </a:cubicBezTo>
                  <a:cubicBezTo>
                    <a:pt x="912200" y="333817"/>
                    <a:pt x="872080" y="333817"/>
                    <a:pt x="848420" y="355334"/>
                  </a:cubicBezTo>
                  <a:cubicBezTo>
                    <a:pt x="824760" y="376851"/>
                    <a:pt x="831961" y="405569"/>
                    <a:pt x="833333" y="411312"/>
                  </a:cubicBezTo>
                  <a:cubicBezTo>
                    <a:pt x="834790" y="417056"/>
                    <a:pt x="855536" y="414141"/>
                    <a:pt x="867708" y="417741"/>
                  </a:cubicBezTo>
                  <a:cubicBezTo>
                    <a:pt x="879881" y="421342"/>
                    <a:pt x="873452" y="426314"/>
                    <a:pt x="864108" y="424942"/>
                  </a:cubicBezTo>
                  <a:cubicBezTo>
                    <a:pt x="854764" y="423485"/>
                    <a:pt x="838991" y="420656"/>
                    <a:pt x="839762" y="427085"/>
                  </a:cubicBezTo>
                  <a:cubicBezTo>
                    <a:pt x="840448" y="433515"/>
                    <a:pt x="859822" y="445688"/>
                    <a:pt x="871309" y="442859"/>
                  </a:cubicBezTo>
                  <a:cubicBezTo>
                    <a:pt x="882796" y="439944"/>
                    <a:pt x="882796" y="439944"/>
                    <a:pt x="887768" y="446459"/>
                  </a:cubicBezTo>
                  <a:cubicBezTo>
                    <a:pt x="892740" y="452889"/>
                    <a:pt x="906370" y="450746"/>
                    <a:pt x="920001" y="451517"/>
                  </a:cubicBezTo>
                  <a:cubicBezTo>
                    <a:pt x="933631" y="452203"/>
                    <a:pt x="949404" y="457261"/>
                    <a:pt x="955834" y="457947"/>
                  </a:cubicBezTo>
                  <a:cubicBezTo>
                    <a:pt x="962263" y="458632"/>
                    <a:pt x="970150" y="454346"/>
                    <a:pt x="972293" y="450746"/>
                  </a:cubicBezTo>
                  <a:cubicBezTo>
                    <a:pt x="974436" y="447145"/>
                    <a:pt x="1001011" y="456489"/>
                    <a:pt x="1008898" y="455718"/>
                  </a:cubicBezTo>
                  <a:cubicBezTo>
                    <a:pt x="1016784" y="455032"/>
                    <a:pt x="1011727" y="447831"/>
                    <a:pt x="1006754" y="445688"/>
                  </a:cubicBezTo>
                  <a:cubicBezTo>
                    <a:pt x="1001697" y="443545"/>
                    <a:pt x="1003926" y="434201"/>
                    <a:pt x="1010355" y="437801"/>
                  </a:cubicBezTo>
                  <a:cubicBezTo>
                    <a:pt x="1016784" y="441402"/>
                    <a:pt x="1027586" y="443545"/>
                    <a:pt x="1029729" y="449974"/>
                  </a:cubicBezTo>
                  <a:cubicBezTo>
                    <a:pt x="1031529" y="455461"/>
                    <a:pt x="1037615" y="452803"/>
                    <a:pt x="1038301" y="457861"/>
                  </a:cubicBezTo>
                  <a:cubicBezTo>
                    <a:pt x="1038987" y="462919"/>
                    <a:pt x="1061961" y="468577"/>
                    <a:pt x="1062647" y="474320"/>
                  </a:cubicBezTo>
                  <a:cubicBezTo>
                    <a:pt x="1063333" y="480064"/>
                    <a:pt x="1040444" y="482893"/>
                    <a:pt x="1046874" y="487950"/>
                  </a:cubicBezTo>
                  <a:cubicBezTo>
                    <a:pt x="1053303" y="493008"/>
                    <a:pt x="1063333" y="481521"/>
                    <a:pt x="1071991" y="480749"/>
                  </a:cubicBezTo>
                  <a:cubicBezTo>
                    <a:pt x="1080564" y="480064"/>
                    <a:pt x="1080564" y="499352"/>
                    <a:pt x="1087079" y="496523"/>
                  </a:cubicBezTo>
                  <a:cubicBezTo>
                    <a:pt x="1095908" y="492579"/>
                    <a:pt x="1102852" y="500123"/>
                    <a:pt x="1111425" y="512296"/>
                  </a:cubicBezTo>
                  <a:cubicBezTo>
                    <a:pt x="1119997" y="524469"/>
                    <a:pt x="1110739" y="535956"/>
                    <a:pt x="1111425" y="540243"/>
                  </a:cubicBezTo>
                  <a:cubicBezTo>
                    <a:pt x="1112110" y="544529"/>
                    <a:pt x="1128655" y="543071"/>
                    <a:pt x="1137914" y="538099"/>
                  </a:cubicBezTo>
                  <a:cubicBezTo>
                    <a:pt x="1147258" y="533042"/>
                    <a:pt x="1155830" y="543843"/>
                    <a:pt x="1163031" y="550273"/>
                  </a:cubicBezTo>
                  <a:cubicBezTo>
                    <a:pt x="1170232" y="556702"/>
                    <a:pt x="1136542" y="567503"/>
                    <a:pt x="1139371" y="561760"/>
                  </a:cubicBezTo>
                  <a:cubicBezTo>
                    <a:pt x="1142200" y="556016"/>
                    <a:pt x="1119311" y="538785"/>
                    <a:pt x="1098480" y="546672"/>
                  </a:cubicBezTo>
                  <a:cubicBezTo>
                    <a:pt x="1077735" y="554559"/>
                    <a:pt x="1092051" y="566732"/>
                    <a:pt x="1094194" y="573932"/>
                  </a:cubicBezTo>
                  <a:cubicBezTo>
                    <a:pt x="1096337" y="581133"/>
                    <a:pt x="1075506" y="588249"/>
                    <a:pt x="1056218" y="581819"/>
                  </a:cubicBezTo>
                  <a:cubicBezTo>
                    <a:pt x="1036844" y="575390"/>
                    <a:pt x="1042587" y="586106"/>
                    <a:pt x="1034701" y="586106"/>
                  </a:cubicBezTo>
                  <a:cubicBezTo>
                    <a:pt x="1026814" y="586106"/>
                    <a:pt x="1018242" y="598278"/>
                    <a:pt x="1025357" y="606165"/>
                  </a:cubicBezTo>
                  <a:cubicBezTo>
                    <a:pt x="1032558" y="614052"/>
                    <a:pt x="1048331" y="606851"/>
                    <a:pt x="1061190" y="607623"/>
                  </a:cubicBezTo>
                  <a:cubicBezTo>
                    <a:pt x="1074134" y="608308"/>
                    <a:pt x="1075506" y="611909"/>
                    <a:pt x="1076963" y="604708"/>
                  </a:cubicBezTo>
                  <a:cubicBezTo>
                    <a:pt x="1078421" y="597593"/>
                    <a:pt x="1092051" y="601107"/>
                    <a:pt x="1101309" y="603251"/>
                  </a:cubicBezTo>
                  <a:cubicBezTo>
                    <a:pt x="1110653" y="605394"/>
                    <a:pt x="1108510" y="618252"/>
                    <a:pt x="1119911" y="619710"/>
                  </a:cubicBezTo>
                  <a:cubicBezTo>
                    <a:pt x="1131399" y="621167"/>
                    <a:pt x="1122055" y="632654"/>
                    <a:pt x="1129255" y="640541"/>
                  </a:cubicBezTo>
                  <a:cubicBezTo>
                    <a:pt x="1136456" y="648427"/>
                    <a:pt x="1159345" y="644141"/>
                    <a:pt x="1168003" y="652714"/>
                  </a:cubicBezTo>
                  <a:cubicBezTo>
                    <a:pt x="1176576" y="661286"/>
                    <a:pt x="1213094" y="678431"/>
                    <a:pt x="1218238" y="672088"/>
                  </a:cubicBezTo>
                  <a:cubicBezTo>
                    <a:pt x="1223982" y="664887"/>
                    <a:pt x="1186691" y="631968"/>
                    <a:pt x="1175976" y="629054"/>
                  </a:cubicBezTo>
                  <a:cubicBezTo>
                    <a:pt x="1165260" y="626225"/>
                    <a:pt x="1186691" y="622624"/>
                    <a:pt x="1200322" y="633340"/>
                  </a:cubicBezTo>
                  <a:cubicBezTo>
                    <a:pt x="1213952" y="644056"/>
                    <a:pt x="1234011" y="649113"/>
                    <a:pt x="1244041" y="636169"/>
                  </a:cubicBezTo>
                  <a:cubicBezTo>
                    <a:pt x="1254071" y="623224"/>
                    <a:pt x="1235469" y="626825"/>
                    <a:pt x="1235469" y="617566"/>
                  </a:cubicBezTo>
                  <a:cubicBezTo>
                    <a:pt x="1235469" y="608222"/>
                    <a:pt x="1229039" y="595364"/>
                    <a:pt x="1219010" y="595364"/>
                  </a:cubicBezTo>
                  <a:cubicBezTo>
                    <a:pt x="1208980" y="595364"/>
                    <a:pt x="1183177" y="575304"/>
                    <a:pt x="1192521" y="571018"/>
                  </a:cubicBezTo>
                  <a:cubicBezTo>
                    <a:pt x="1201865" y="566732"/>
                    <a:pt x="1189692" y="560988"/>
                    <a:pt x="1196807" y="553101"/>
                  </a:cubicBezTo>
                  <a:cubicBezTo>
                    <a:pt x="1203922" y="545300"/>
                    <a:pt x="1211123" y="560302"/>
                    <a:pt x="1219695" y="561074"/>
                  </a:cubicBezTo>
                  <a:close/>
                  <a:moveTo>
                    <a:pt x="1068476" y="526612"/>
                  </a:moveTo>
                  <a:cubicBezTo>
                    <a:pt x="1077049" y="525155"/>
                    <a:pt x="1075506" y="511868"/>
                    <a:pt x="1070620" y="505095"/>
                  </a:cubicBezTo>
                  <a:cubicBezTo>
                    <a:pt x="1067019" y="500038"/>
                    <a:pt x="1057675" y="499352"/>
                    <a:pt x="1049874" y="500038"/>
                  </a:cubicBezTo>
                  <a:cubicBezTo>
                    <a:pt x="1041987" y="500723"/>
                    <a:pt x="1028357" y="512982"/>
                    <a:pt x="1035558" y="525155"/>
                  </a:cubicBezTo>
                  <a:cubicBezTo>
                    <a:pt x="1042587" y="537414"/>
                    <a:pt x="1059818" y="528070"/>
                    <a:pt x="1068476" y="526612"/>
                  </a:cubicBezTo>
                  <a:close/>
                  <a:moveTo>
                    <a:pt x="978808" y="340246"/>
                  </a:moveTo>
                  <a:cubicBezTo>
                    <a:pt x="974522" y="349590"/>
                    <a:pt x="988152" y="349590"/>
                    <a:pt x="988838" y="360306"/>
                  </a:cubicBezTo>
                  <a:cubicBezTo>
                    <a:pt x="989524" y="371022"/>
                    <a:pt x="1003154" y="374622"/>
                    <a:pt x="1013184" y="368192"/>
                  </a:cubicBezTo>
                  <a:cubicBezTo>
                    <a:pt x="1023214" y="361763"/>
                    <a:pt x="1051932" y="370078"/>
                    <a:pt x="1051932" y="361763"/>
                  </a:cubicBezTo>
                  <a:cubicBezTo>
                    <a:pt x="1051932" y="353877"/>
                    <a:pt x="1021842" y="339560"/>
                    <a:pt x="1011041" y="341703"/>
                  </a:cubicBezTo>
                  <a:cubicBezTo>
                    <a:pt x="1000325" y="343847"/>
                    <a:pt x="983094" y="330902"/>
                    <a:pt x="978808" y="340246"/>
                  </a:cubicBezTo>
                  <a:close/>
                  <a:moveTo>
                    <a:pt x="1247727" y="950437"/>
                  </a:moveTo>
                  <a:cubicBezTo>
                    <a:pt x="1249185" y="956180"/>
                    <a:pt x="1290761" y="973411"/>
                    <a:pt x="1292219" y="965524"/>
                  </a:cubicBezTo>
                  <a:cubicBezTo>
                    <a:pt x="1293590" y="957552"/>
                    <a:pt x="1246442" y="945465"/>
                    <a:pt x="1247727" y="950437"/>
                  </a:cubicBezTo>
                  <a:close/>
                  <a:moveTo>
                    <a:pt x="1429550" y="993213"/>
                  </a:moveTo>
                  <a:cubicBezTo>
                    <a:pt x="1426721" y="998443"/>
                    <a:pt x="1422349" y="989356"/>
                    <a:pt x="1428607" y="984641"/>
                  </a:cubicBezTo>
                  <a:cubicBezTo>
                    <a:pt x="1434779" y="979840"/>
                    <a:pt x="1427664" y="977954"/>
                    <a:pt x="1421921" y="980783"/>
                  </a:cubicBezTo>
                  <a:cubicBezTo>
                    <a:pt x="1416177" y="983612"/>
                    <a:pt x="1417634" y="967839"/>
                    <a:pt x="1422864" y="965010"/>
                  </a:cubicBezTo>
                  <a:cubicBezTo>
                    <a:pt x="1428093" y="962181"/>
                    <a:pt x="1410005" y="956437"/>
                    <a:pt x="1410005" y="961667"/>
                  </a:cubicBezTo>
                  <a:cubicBezTo>
                    <a:pt x="1410005" y="966896"/>
                    <a:pt x="1397060" y="963553"/>
                    <a:pt x="1395689" y="958752"/>
                  </a:cubicBezTo>
                  <a:cubicBezTo>
                    <a:pt x="1394231" y="953952"/>
                    <a:pt x="1385145" y="952580"/>
                    <a:pt x="1388488" y="949236"/>
                  </a:cubicBezTo>
                  <a:cubicBezTo>
                    <a:pt x="1391831" y="945893"/>
                    <a:pt x="1377515" y="944007"/>
                    <a:pt x="1376058" y="949751"/>
                  </a:cubicBezTo>
                  <a:cubicBezTo>
                    <a:pt x="1374600" y="955495"/>
                    <a:pt x="1370314" y="945893"/>
                    <a:pt x="1377515" y="938264"/>
                  </a:cubicBezTo>
                  <a:cubicBezTo>
                    <a:pt x="1384716" y="930634"/>
                    <a:pt x="1382316" y="923948"/>
                    <a:pt x="1389002" y="920090"/>
                  </a:cubicBezTo>
                  <a:cubicBezTo>
                    <a:pt x="1395689" y="916233"/>
                    <a:pt x="1388488" y="911946"/>
                    <a:pt x="1381373" y="914861"/>
                  </a:cubicBezTo>
                  <a:cubicBezTo>
                    <a:pt x="1374172" y="917776"/>
                    <a:pt x="1355055" y="944007"/>
                    <a:pt x="1355055" y="951208"/>
                  </a:cubicBezTo>
                  <a:cubicBezTo>
                    <a:pt x="1355055" y="958409"/>
                    <a:pt x="1354541" y="966982"/>
                    <a:pt x="1347854" y="966467"/>
                  </a:cubicBezTo>
                  <a:cubicBezTo>
                    <a:pt x="1341168" y="965953"/>
                    <a:pt x="1333538" y="972211"/>
                    <a:pt x="1338767" y="976068"/>
                  </a:cubicBezTo>
                  <a:cubicBezTo>
                    <a:pt x="1343997" y="979926"/>
                    <a:pt x="1324880" y="990727"/>
                    <a:pt x="1333967" y="995700"/>
                  </a:cubicBezTo>
                  <a:cubicBezTo>
                    <a:pt x="1340225" y="999043"/>
                    <a:pt x="1350254" y="994242"/>
                    <a:pt x="1358827" y="995185"/>
                  </a:cubicBezTo>
                  <a:cubicBezTo>
                    <a:pt x="1367399" y="996128"/>
                    <a:pt x="1374600" y="996642"/>
                    <a:pt x="1381801" y="991327"/>
                  </a:cubicBezTo>
                  <a:cubicBezTo>
                    <a:pt x="1389002" y="986098"/>
                    <a:pt x="1389002" y="996128"/>
                    <a:pt x="1396632" y="995185"/>
                  </a:cubicBezTo>
                  <a:cubicBezTo>
                    <a:pt x="1404261" y="994242"/>
                    <a:pt x="1392345" y="1001357"/>
                    <a:pt x="1392774" y="1006672"/>
                  </a:cubicBezTo>
                  <a:cubicBezTo>
                    <a:pt x="1393289" y="1011901"/>
                    <a:pt x="1400918" y="1003843"/>
                    <a:pt x="1406662" y="1000929"/>
                  </a:cubicBezTo>
                  <a:cubicBezTo>
                    <a:pt x="1412405" y="998014"/>
                    <a:pt x="1419520" y="1000929"/>
                    <a:pt x="1416691" y="1005729"/>
                  </a:cubicBezTo>
                  <a:cubicBezTo>
                    <a:pt x="1413863" y="1010530"/>
                    <a:pt x="1432465" y="1015245"/>
                    <a:pt x="1436751" y="1007615"/>
                  </a:cubicBezTo>
                  <a:cubicBezTo>
                    <a:pt x="1441037" y="999900"/>
                    <a:pt x="1432465" y="987899"/>
                    <a:pt x="1429550" y="993213"/>
                  </a:cubicBezTo>
                  <a:close/>
                  <a:moveTo>
                    <a:pt x="133560" y="861454"/>
                  </a:moveTo>
                  <a:cubicBezTo>
                    <a:pt x="120615" y="868312"/>
                    <a:pt x="151648" y="901059"/>
                    <a:pt x="158163" y="896944"/>
                  </a:cubicBezTo>
                  <a:cubicBezTo>
                    <a:pt x="162620" y="894115"/>
                    <a:pt x="150533" y="880399"/>
                    <a:pt x="150533" y="871998"/>
                  </a:cubicBezTo>
                  <a:cubicBezTo>
                    <a:pt x="150533" y="863426"/>
                    <a:pt x="146504" y="854596"/>
                    <a:pt x="133560" y="861454"/>
                  </a:cubicBezTo>
                  <a:close/>
                  <a:moveTo>
                    <a:pt x="1315107" y="1024932"/>
                  </a:moveTo>
                  <a:cubicBezTo>
                    <a:pt x="1310049" y="1025617"/>
                    <a:pt x="1313993" y="1017731"/>
                    <a:pt x="1314764" y="1013787"/>
                  </a:cubicBezTo>
                  <a:cubicBezTo>
                    <a:pt x="1315450" y="1009844"/>
                    <a:pt x="1304049" y="1015588"/>
                    <a:pt x="1303620" y="1020217"/>
                  </a:cubicBezTo>
                  <a:cubicBezTo>
                    <a:pt x="1303277" y="1024846"/>
                    <a:pt x="1295391" y="1026646"/>
                    <a:pt x="1295391" y="1029561"/>
                  </a:cubicBezTo>
                  <a:cubicBezTo>
                    <a:pt x="1295391" y="1037962"/>
                    <a:pt x="1294276" y="1033504"/>
                    <a:pt x="1288618" y="1036419"/>
                  </a:cubicBezTo>
                  <a:cubicBezTo>
                    <a:pt x="1282875" y="1039248"/>
                    <a:pt x="1260672" y="1036419"/>
                    <a:pt x="1259900" y="1031361"/>
                  </a:cubicBezTo>
                  <a:cubicBezTo>
                    <a:pt x="1259215" y="1026303"/>
                    <a:pt x="1243013" y="1023817"/>
                    <a:pt x="1242327" y="1017045"/>
                  </a:cubicBezTo>
                  <a:cubicBezTo>
                    <a:pt x="1241641" y="1010273"/>
                    <a:pt x="1233754" y="1008044"/>
                    <a:pt x="1240184" y="1000586"/>
                  </a:cubicBezTo>
                  <a:cubicBezTo>
                    <a:pt x="1246613" y="993042"/>
                    <a:pt x="1239069" y="989442"/>
                    <a:pt x="1232983" y="995185"/>
                  </a:cubicBezTo>
                  <a:cubicBezTo>
                    <a:pt x="1226896" y="1000929"/>
                    <a:pt x="1223296" y="991928"/>
                    <a:pt x="1231525" y="988756"/>
                  </a:cubicBezTo>
                  <a:cubicBezTo>
                    <a:pt x="1239755" y="985498"/>
                    <a:pt x="1255185" y="982326"/>
                    <a:pt x="1247299" y="967925"/>
                  </a:cubicBezTo>
                  <a:cubicBezTo>
                    <a:pt x="1239412" y="953609"/>
                    <a:pt x="1189949" y="972211"/>
                    <a:pt x="1177347" y="979412"/>
                  </a:cubicBezTo>
                  <a:cubicBezTo>
                    <a:pt x="1164831" y="986613"/>
                    <a:pt x="1149058" y="1009501"/>
                    <a:pt x="1142200" y="1009501"/>
                  </a:cubicBezTo>
                  <a:cubicBezTo>
                    <a:pt x="1135428" y="1009501"/>
                    <a:pt x="1154030" y="997328"/>
                    <a:pt x="1156859" y="992613"/>
                  </a:cubicBezTo>
                  <a:cubicBezTo>
                    <a:pt x="1159688" y="987984"/>
                    <a:pt x="1156173" y="983269"/>
                    <a:pt x="1160117" y="985070"/>
                  </a:cubicBezTo>
                  <a:cubicBezTo>
                    <a:pt x="1164060" y="986870"/>
                    <a:pt x="1175204" y="969639"/>
                    <a:pt x="1182662" y="963896"/>
                  </a:cubicBezTo>
                  <a:cubicBezTo>
                    <a:pt x="1190206" y="958152"/>
                    <a:pt x="1198436" y="963553"/>
                    <a:pt x="1199550" y="958923"/>
                  </a:cubicBezTo>
                  <a:cubicBezTo>
                    <a:pt x="1200664" y="954294"/>
                    <a:pt x="1204179" y="951037"/>
                    <a:pt x="1211380" y="944608"/>
                  </a:cubicBezTo>
                  <a:cubicBezTo>
                    <a:pt x="1218581" y="938178"/>
                    <a:pt x="1304220" y="939207"/>
                    <a:pt x="1312450" y="939550"/>
                  </a:cubicBezTo>
                  <a:cubicBezTo>
                    <a:pt x="1320680" y="939892"/>
                    <a:pt x="1336796" y="928834"/>
                    <a:pt x="1341511" y="921633"/>
                  </a:cubicBezTo>
                  <a:cubicBezTo>
                    <a:pt x="1346140" y="914432"/>
                    <a:pt x="1352226" y="914432"/>
                    <a:pt x="1363713" y="915204"/>
                  </a:cubicBezTo>
                  <a:cubicBezTo>
                    <a:pt x="1375200" y="915890"/>
                    <a:pt x="1380515" y="905517"/>
                    <a:pt x="1386259" y="901573"/>
                  </a:cubicBezTo>
                  <a:cubicBezTo>
                    <a:pt x="1392003" y="897630"/>
                    <a:pt x="1389859" y="895830"/>
                    <a:pt x="1384802" y="894801"/>
                  </a:cubicBezTo>
                  <a:cubicBezTo>
                    <a:pt x="1379830" y="893687"/>
                    <a:pt x="1375115" y="890515"/>
                    <a:pt x="1380173" y="890172"/>
                  </a:cubicBezTo>
                  <a:cubicBezTo>
                    <a:pt x="1385230" y="889829"/>
                    <a:pt x="1387716" y="886915"/>
                    <a:pt x="1389859" y="880485"/>
                  </a:cubicBezTo>
                  <a:cubicBezTo>
                    <a:pt x="1392003" y="874056"/>
                    <a:pt x="1388059" y="876885"/>
                    <a:pt x="1381287" y="867884"/>
                  </a:cubicBezTo>
                  <a:cubicBezTo>
                    <a:pt x="1374515" y="858968"/>
                    <a:pt x="1370914" y="870712"/>
                    <a:pt x="1364056" y="870027"/>
                  </a:cubicBezTo>
                  <a:cubicBezTo>
                    <a:pt x="1357284" y="869341"/>
                    <a:pt x="1368685" y="860683"/>
                    <a:pt x="1362942" y="857082"/>
                  </a:cubicBezTo>
                  <a:cubicBezTo>
                    <a:pt x="1357198" y="853482"/>
                    <a:pt x="1346483" y="856053"/>
                    <a:pt x="1337825" y="863169"/>
                  </a:cubicBezTo>
                  <a:cubicBezTo>
                    <a:pt x="1329252" y="870370"/>
                    <a:pt x="1329938" y="862826"/>
                    <a:pt x="1322394" y="869941"/>
                  </a:cubicBezTo>
                  <a:cubicBezTo>
                    <a:pt x="1314850" y="877142"/>
                    <a:pt x="1314850" y="866341"/>
                    <a:pt x="1318451" y="863511"/>
                  </a:cubicBezTo>
                  <a:cubicBezTo>
                    <a:pt x="1322051" y="860597"/>
                    <a:pt x="1324537" y="863854"/>
                    <a:pt x="1327795" y="859568"/>
                  </a:cubicBezTo>
                  <a:cubicBezTo>
                    <a:pt x="1331052" y="855282"/>
                    <a:pt x="1334224" y="859568"/>
                    <a:pt x="1342453" y="854167"/>
                  </a:cubicBezTo>
                  <a:cubicBezTo>
                    <a:pt x="1350683" y="848767"/>
                    <a:pt x="1357884" y="851339"/>
                    <a:pt x="1360370" y="847310"/>
                  </a:cubicBezTo>
                  <a:cubicBezTo>
                    <a:pt x="1362856" y="843366"/>
                    <a:pt x="1356427" y="837966"/>
                    <a:pt x="1348540" y="839766"/>
                  </a:cubicBezTo>
                  <a:cubicBezTo>
                    <a:pt x="1340653" y="841566"/>
                    <a:pt x="1335253" y="829050"/>
                    <a:pt x="1330281" y="832565"/>
                  </a:cubicBezTo>
                  <a:cubicBezTo>
                    <a:pt x="1325223" y="836165"/>
                    <a:pt x="1326337" y="827164"/>
                    <a:pt x="1320594" y="830765"/>
                  </a:cubicBezTo>
                  <a:cubicBezTo>
                    <a:pt x="1314850" y="834365"/>
                    <a:pt x="1311593" y="829736"/>
                    <a:pt x="1309107" y="822878"/>
                  </a:cubicBezTo>
                  <a:cubicBezTo>
                    <a:pt x="1306620" y="816106"/>
                    <a:pt x="1291190" y="804961"/>
                    <a:pt x="1281846" y="802047"/>
                  </a:cubicBezTo>
                  <a:cubicBezTo>
                    <a:pt x="1272502" y="799218"/>
                    <a:pt x="1278589" y="794160"/>
                    <a:pt x="1283646" y="797761"/>
                  </a:cubicBezTo>
                  <a:cubicBezTo>
                    <a:pt x="1288704" y="801361"/>
                    <a:pt x="1294362" y="794160"/>
                    <a:pt x="1296591" y="790560"/>
                  </a:cubicBezTo>
                  <a:cubicBezTo>
                    <a:pt x="1298734" y="786959"/>
                    <a:pt x="1292990" y="783787"/>
                    <a:pt x="1290161" y="783444"/>
                  </a:cubicBezTo>
                  <a:cubicBezTo>
                    <a:pt x="1287332" y="783101"/>
                    <a:pt x="1287332" y="778387"/>
                    <a:pt x="1288018" y="774786"/>
                  </a:cubicBezTo>
                  <a:cubicBezTo>
                    <a:pt x="1288704" y="771186"/>
                    <a:pt x="1277988" y="766557"/>
                    <a:pt x="1277645" y="762956"/>
                  </a:cubicBezTo>
                  <a:cubicBezTo>
                    <a:pt x="1277303" y="759356"/>
                    <a:pt x="1271216" y="756870"/>
                    <a:pt x="1271559" y="753612"/>
                  </a:cubicBezTo>
                  <a:cubicBezTo>
                    <a:pt x="1271902" y="750355"/>
                    <a:pt x="1265473" y="745725"/>
                    <a:pt x="1265473" y="741439"/>
                  </a:cubicBezTo>
                  <a:cubicBezTo>
                    <a:pt x="1265473" y="737153"/>
                    <a:pt x="1254757" y="728495"/>
                    <a:pt x="1254328" y="723523"/>
                  </a:cubicBezTo>
                  <a:cubicBezTo>
                    <a:pt x="1253985" y="718465"/>
                    <a:pt x="1248242" y="714950"/>
                    <a:pt x="1246099" y="708864"/>
                  </a:cubicBezTo>
                  <a:cubicBezTo>
                    <a:pt x="1243956" y="702777"/>
                    <a:pt x="1241041" y="705606"/>
                    <a:pt x="1238898" y="714264"/>
                  </a:cubicBezTo>
                  <a:cubicBezTo>
                    <a:pt x="1236755" y="722837"/>
                    <a:pt x="1229211" y="722494"/>
                    <a:pt x="1231354" y="725409"/>
                  </a:cubicBezTo>
                  <a:cubicBezTo>
                    <a:pt x="1235726" y="731324"/>
                    <a:pt x="1232468" y="731495"/>
                    <a:pt x="1229211" y="735096"/>
                  </a:cubicBezTo>
                  <a:cubicBezTo>
                    <a:pt x="1225953" y="738696"/>
                    <a:pt x="1231354" y="744097"/>
                    <a:pt x="1225953" y="744097"/>
                  </a:cubicBezTo>
                  <a:cubicBezTo>
                    <a:pt x="1220553" y="744097"/>
                    <a:pt x="1223124" y="755241"/>
                    <a:pt x="1220210" y="750183"/>
                  </a:cubicBezTo>
                  <a:cubicBezTo>
                    <a:pt x="1217381" y="745211"/>
                    <a:pt x="1210523" y="746583"/>
                    <a:pt x="1210523" y="751640"/>
                  </a:cubicBezTo>
                  <a:cubicBezTo>
                    <a:pt x="1210523" y="756698"/>
                    <a:pt x="1199036" y="761327"/>
                    <a:pt x="1194407" y="760984"/>
                  </a:cubicBezTo>
                  <a:cubicBezTo>
                    <a:pt x="1189777" y="760641"/>
                    <a:pt x="1189777" y="750955"/>
                    <a:pt x="1185834" y="753784"/>
                  </a:cubicBezTo>
                  <a:cubicBezTo>
                    <a:pt x="1181891" y="756612"/>
                    <a:pt x="1182576" y="745554"/>
                    <a:pt x="1176490" y="745897"/>
                  </a:cubicBezTo>
                  <a:cubicBezTo>
                    <a:pt x="1170403" y="746240"/>
                    <a:pt x="1166117" y="745554"/>
                    <a:pt x="1167918" y="740153"/>
                  </a:cubicBezTo>
                  <a:cubicBezTo>
                    <a:pt x="1169718" y="734753"/>
                    <a:pt x="1157545" y="732267"/>
                    <a:pt x="1161488" y="729009"/>
                  </a:cubicBezTo>
                  <a:cubicBezTo>
                    <a:pt x="1165431" y="725752"/>
                    <a:pt x="1160374" y="720094"/>
                    <a:pt x="1159688" y="710750"/>
                  </a:cubicBezTo>
                  <a:cubicBezTo>
                    <a:pt x="1159002" y="701405"/>
                    <a:pt x="1165089" y="700720"/>
                    <a:pt x="1165089" y="697119"/>
                  </a:cubicBezTo>
                  <a:cubicBezTo>
                    <a:pt x="1165089" y="693519"/>
                    <a:pt x="1160802" y="693519"/>
                    <a:pt x="1156516" y="696434"/>
                  </a:cubicBezTo>
                  <a:cubicBezTo>
                    <a:pt x="1152230" y="699262"/>
                    <a:pt x="1152230" y="692490"/>
                    <a:pt x="1147515" y="692833"/>
                  </a:cubicBezTo>
                  <a:cubicBezTo>
                    <a:pt x="1142886" y="693176"/>
                    <a:pt x="1128913" y="692490"/>
                    <a:pt x="1128141" y="686061"/>
                  </a:cubicBezTo>
                  <a:cubicBezTo>
                    <a:pt x="1127455" y="679632"/>
                    <a:pt x="1122740" y="682803"/>
                    <a:pt x="1120597" y="676717"/>
                  </a:cubicBezTo>
                  <a:cubicBezTo>
                    <a:pt x="1118454" y="670630"/>
                    <a:pt x="1112711" y="675259"/>
                    <a:pt x="1112711" y="670973"/>
                  </a:cubicBezTo>
                  <a:cubicBezTo>
                    <a:pt x="1112711" y="666687"/>
                    <a:pt x="1110224" y="664887"/>
                    <a:pt x="1105938" y="664544"/>
                  </a:cubicBezTo>
                  <a:cubicBezTo>
                    <a:pt x="1101652" y="664201"/>
                    <a:pt x="1100195" y="659572"/>
                    <a:pt x="1094451" y="658800"/>
                  </a:cubicBezTo>
                  <a:cubicBezTo>
                    <a:pt x="1088708" y="658114"/>
                    <a:pt x="1081507" y="662744"/>
                    <a:pt x="1078335" y="664201"/>
                  </a:cubicBezTo>
                  <a:cubicBezTo>
                    <a:pt x="1075077" y="665658"/>
                    <a:pt x="1066848" y="659229"/>
                    <a:pt x="1063676" y="661715"/>
                  </a:cubicBezTo>
                  <a:cubicBezTo>
                    <a:pt x="1060418" y="664201"/>
                    <a:pt x="1059732" y="659915"/>
                    <a:pt x="1050731" y="657429"/>
                  </a:cubicBezTo>
                  <a:cubicBezTo>
                    <a:pt x="1041730" y="654943"/>
                    <a:pt x="1029900" y="654171"/>
                    <a:pt x="1029214" y="657429"/>
                  </a:cubicBezTo>
                  <a:cubicBezTo>
                    <a:pt x="1028529" y="660686"/>
                    <a:pt x="1021328" y="661715"/>
                    <a:pt x="1022442" y="669259"/>
                  </a:cubicBezTo>
                  <a:cubicBezTo>
                    <a:pt x="1023556" y="676802"/>
                    <a:pt x="1031015" y="675345"/>
                    <a:pt x="1032815" y="680403"/>
                  </a:cubicBezTo>
                  <a:cubicBezTo>
                    <a:pt x="1034615" y="685375"/>
                    <a:pt x="1029214" y="683661"/>
                    <a:pt x="1028872" y="688290"/>
                  </a:cubicBezTo>
                  <a:cubicBezTo>
                    <a:pt x="1028529" y="692919"/>
                    <a:pt x="1023814" y="692576"/>
                    <a:pt x="1023814" y="695833"/>
                  </a:cubicBezTo>
                  <a:cubicBezTo>
                    <a:pt x="1023814" y="699091"/>
                    <a:pt x="1027071" y="698320"/>
                    <a:pt x="1028872" y="704835"/>
                  </a:cubicBezTo>
                  <a:cubicBezTo>
                    <a:pt x="1030672" y="711264"/>
                    <a:pt x="1034272" y="710921"/>
                    <a:pt x="1035301" y="719494"/>
                  </a:cubicBezTo>
                  <a:cubicBezTo>
                    <a:pt x="1036415" y="728066"/>
                    <a:pt x="1032472" y="726266"/>
                    <a:pt x="1028872" y="727380"/>
                  </a:cubicBezTo>
                  <a:cubicBezTo>
                    <a:pt x="1025271" y="728495"/>
                    <a:pt x="1029214" y="732781"/>
                    <a:pt x="1024242" y="738525"/>
                  </a:cubicBezTo>
                  <a:cubicBezTo>
                    <a:pt x="1019270" y="744268"/>
                    <a:pt x="1014898" y="750355"/>
                    <a:pt x="1018842" y="753955"/>
                  </a:cubicBezTo>
                  <a:cubicBezTo>
                    <a:pt x="1022785" y="757556"/>
                    <a:pt x="1037444" y="763642"/>
                    <a:pt x="1043188" y="773329"/>
                  </a:cubicBezTo>
                  <a:cubicBezTo>
                    <a:pt x="1048931" y="783016"/>
                    <a:pt x="1048588" y="798103"/>
                    <a:pt x="1046788" y="808819"/>
                  </a:cubicBezTo>
                  <a:cubicBezTo>
                    <a:pt x="1044988" y="819535"/>
                    <a:pt x="1032815" y="822106"/>
                    <a:pt x="1023814" y="831365"/>
                  </a:cubicBezTo>
                  <a:cubicBezTo>
                    <a:pt x="1014813" y="840709"/>
                    <a:pt x="1005554" y="839251"/>
                    <a:pt x="1001268" y="839594"/>
                  </a:cubicBezTo>
                  <a:cubicBezTo>
                    <a:pt x="996982" y="839937"/>
                    <a:pt x="999468" y="848595"/>
                    <a:pt x="1005554" y="855368"/>
                  </a:cubicBezTo>
                  <a:cubicBezTo>
                    <a:pt x="1011641" y="862140"/>
                    <a:pt x="1006669" y="864369"/>
                    <a:pt x="1009841" y="871484"/>
                  </a:cubicBezTo>
                  <a:cubicBezTo>
                    <a:pt x="1013098" y="878685"/>
                    <a:pt x="1009841" y="884343"/>
                    <a:pt x="1014470" y="890858"/>
                  </a:cubicBezTo>
                  <a:cubicBezTo>
                    <a:pt x="1019099" y="897287"/>
                    <a:pt x="1016270" y="899859"/>
                    <a:pt x="1010869" y="904488"/>
                  </a:cubicBezTo>
                  <a:cubicBezTo>
                    <a:pt x="1005468" y="909117"/>
                    <a:pt x="1013012" y="906631"/>
                    <a:pt x="1013355" y="912718"/>
                  </a:cubicBezTo>
                  <a:cubicBezTo>
                    <a:pt x="1013698" y="918804"/>
                    <a:pt x="1010869" y="915204"/>
                    <a:pt x="1006154" y="912032"/>
                  </a:cubicBezTo>
                  <a:cubicBezTo>
                    <a:pt x="1001525" y="908774"/>
                    <a:pt x="997153" y="918118"/>
                    <a:pt x="997153" y="922062"/>
                  </a:cubicBezTo>
                  <a:cubicBezTo>
                    <a:pt x="997153" y="926005"/>
                    <a:pt x="986009" y="916661"/>
                    <a:pt x="983523" y="917090"/>
                  </a:cubicBezTo>
                  <a:cubicBezTo>
                    <a:pt x="981037" y="917433"/>
                    <a:pt x="984209" y="911003"/>
                    <a:pt x="977779" y="905945"/>
                  </a:cubicBezTo>
                  <a:cubicBezTo>
                    <a:pt x="971350" y="900973"/>
                    <a:pt x="966292" y="899859"/>
                    <a:pt x="966292" y="894887"/>
                  </a:cubicBezTo>
                  <a:cubicBezTo>
                    <a:pt x="966292" y="889829"/>
                    <a:pt x="955148" y="886314"/>
                    <a:pt x="955148" y="880571"/>
                  </a:cubicBezTo>
                  <a:cubicBezTo>
                    <a:pt x="955148" y="874827"/>
                    <a:pt x="956605" y="860168"/>
                    <a:pt x="954033" y="855796"/>
                  </a:cubicBezTo>
                  <a:cubicBezTo>
                    <a:pt x="951548" y="851510"/>
                    <a:pt x="953691" y="846881"/>
                    <a:pt x="955834" y="842938"/>
                  </a:cubicBezTo>
                  <a:cubicBezTo>
                    <a:pt x="957977" y="838994"/>
                    <a:pt x="953348" y="832908"/>
                    <a:pt x="946833" y="832908"/>
                  </a:cubicBezTo>
                  <a:cubicBezTo>
                    <a:pt x="940403" y="832908"/>
                    <a:pt x="931402" y="830765"/>
                    <a:pt x="922487" y="831450"/>
                  </a:cubicBezTo>
                  <a:cubicBezTo>
                    <a:pt x="913486" y="832136"/>
                    <a:pt x="908514" y="830765"/>
                    <a:pt x="905599" y="828193"/>
                  </a:cubicBezTo>
                  <a:cubicBezTo>
                    <a:pt x="902770" y="825707"/>
                    <a:pt x="894455" y="820306"/>
                    <a:pt x="883396" y="817477"/>
                  </a:cubicBezTo>
                  <a:cubicBezTo>
                    <a:pt x="872252" y="814648"/>
                    <a:pt x="867280" y="808905"/>
                    <a:pt x="866165" y="805647"/>
                  </a:cubicBezTo>
                  <a:cubicBezTo>
                    <a:pt x="865051" y="802390"/>
                    <a:pt x="853992" y="799904"/>
                    <a:pt x="851506" y="796646"/>
                  </a:cubicBezTo>
                  <a:cubicBezTo>
                    <a:pt x="849020" y="793388"/>
                    <a:pt x="838219" y="791588"/>
                    <a:pt x="833933" y="792360"/>
                  </a:cubicBezTo>
                  <a:cubicBezTo>
                    <a:pt x="829647" y="793046"/>
                    <a:pt x="818845" y="783359"/>
                    <a:pt x="812416" y="783787"/>
                  </a:cubicBezTo>
                  <a:cubicBezTo>
                    <a:pt x="805987" y="784130"/>
                    <a:pt x="790899" y="790560"/>
                    <a:pt x="788413" y="790902"/>
                  </a:cubicBezTo>
                  <a:cubicBezTo>
                    <a:pt x="785927" y="791245"/>
                    <a:pt x="788756" y="785502"/>
                    <a:pt x="790556" y="783016"/>
                  </a:cubicBezTo>
                  <a:cubicBezTo>
                    <a:pt x="792356" y="780530"/>
                    <a:pt x="785155" y="769728"/>
                    <a:pt x="783355" y="762613"/>
                  </a:cubicBezTo>
                  <a:cubicBezTo>
                    <a:pt x="781555" y="755412"/>
                    <a:pt x="779069" y="747526"/>
                    <a:pt x="771525" y="748640"/>
                  </a:cubicBezTo>
                  <a:cubicBezTo>
                    <a:pt x="763981" y="749669"/>
                    <a:pt x="755752" y="745811"/>
                    <a:pt x="753609" y="744354"/>
                  </a:cubicBezTo>
                  <a:cubicBezTo>
                    <a:pt x="751465" y="742897"/>
                    <a:pt x="751122" y="722494"/>
                    <a:pt x="752923" y="713922"/>
                  </a:cubicBezTo>
                  <a:cubicBezTo>
                    <a:pt x="754723" y="705349"/>
                    <a:pt x="764067" y="692404"/>
                    <a:pt x="764067" y="687004"/>
                  </a:cubicBezTo>
                  <a:cubicBezTo>
                    <a:pt x="764067" y="681603"/>
                    <a:pt x="770153" y="679117"/>
                    <a:pt x="775554" y="677660"/>
                  </a:cubicBezTo>
                  <a:cubicBezTo>
                    <a:pt x="780955" y="676203"/>
                    <a:pt x="776583" y="665830"/>
                    <a:pt x="781983" y="665144"/>
                  </a:cubicBezTo>
                  <a:cubicBezTo>
                    <a:pt x="787384" y="664458"/>
                    <a:pt x="787727" y="662229"/>
                    <a:pt x="788756" y="657943"/>
                  </a:cubicBezTo>
                  <a:cubicBezTo>
                    <a:pt x="789784" y="653657"/>
                    <a:pt x="796300" y="656486"/>
                    <a:pt x="792699" y="652885"/>
                  </a:cubicBezTo>
                  <a:cubicBezTo>
                    <a:pt x="789099" y="649285"/>
                    <a:pt x="792013" y="648256"/>
                    <a:pt x="800243" y="648256"/>
                  </a:cubicBezTo>
                  <a:cubicBezTo>
                    <a:pt x="808472" y="648256"/>
                    <a:pt x="820645" y="645342"/>
                    <a:pt x="818931" y="637112"/>
                  </a:cubicBezTo>
                  <a:cubicBezTo>
                    <a:pt x="817131" y="628882"/>
                    <a:pt x="795614" y="634969"/>
                    <a:pt x="795614" y="628111"/>
                  </a:cubicBezTo>
                  <a:cubicBezTo>
                    <a:pt x="795614" y="621253"/>
                    <a:pt x="768353" y="620910"/>
                    <a:pt x="770153" y="616967"/>
                  </a:cubicBezTo>
                  <a:cubicBezTo>
                    <a:pt x="771954" y="613023"/>
                    <a:pt x="797414" y="619881"/>
                    <a:pt x="806758" y="623396"/>
                  </a:cubicBezTo>
                  <a:cubicBezTo>
                    <a:pt x="816102" y="626996"/>
                    <a:pt x="818588" y="626653"/>
                    <a:pt x="826132" y="626225"/>
                  </a:cubicBezTo>
                  <a:cubicBezTo>
                    <a:pt x="833676" y="625882"/>
                    <a:pt x="828618" y="616195"/>
                    <a:pt x="830075" y="612252"/>
                  </a:cubicBezTo>
                  <a:cubicBezTo>
                    <a:pt x="831533" y="608308"/>
                    <a:pt x="845849" y="618338"/>
                    <a:pt x="854078" y="616195"/>
                  </a:cubicBezTo>
                  <a:cubicBezTo>
                    <a:pt x="862308" y="614052"/>
                    <a:pt x="870194" y="597164"/>
                    <a:pt x="877052" y="592535"/>
                  </a:cubicBezTo>
                  <a:cubicBezTo>
                    <a:pt x="883825" y="587906"/>
                    <a:pt x="877738" y="583534"/>
                    <a:pt x="864537" y="584648"/>
                  </a:cubicBezTo>
                  <a:cubicBezTo>
                    <a:pt x="851249" y="585677"/>
                    <a:pt x="843705" y="580705"/>
                    <a:pt x="836590" y="575304"/>
                  </a:cubicBezTo>
                  <a:cubicBezTo>
                    <a:pt x="829389" y="569903"/>
                    <a:pt x="830161" y="565617"/>
                    <a:pt x="837619" y="566303"/>
                  </a:cubicBezTo>
                  <a:cubicBezTo>
                    <a:pt x="845163" y="566989"/>
                    <a:pt x="863079" y="581733"/>
                    <a:pt x="869852" y="582076"/>
                  </a:cubicBezTo>
                  <a:cubicBezTo>
                    <a:pt x="876624" y="582419"/>
                    <a:pt x="888454" y="568789"/>
                    <a:pt x="894197" y="564503"/>
                  </a:cubicBezTo>
                  <a:cubicBezTo>
                    <a:pt x="899941" y="560216"/>
                    <a:pt x="888797" y="558416"/>
                    <a:pt x="884853" y="555159"/>
                  </a:cubicBezTo>
                  <a:cubicBezTo>
                    <a:pt x="880910" y="551901"/>
                    <a:pt x="891626" y="549758"/>
                    <a:pt x="897369" y="549758"/>
                  </a:cubicBezTo>
                  <a:cubicBezTo>
                    <a:pt x="903113" y="549758"/>
                    <a:pt x="905599" y="554816"/>
                    <a:pt x="907742" y="557302"/>
                  </a:cubicBezTo>
                  <a:cubicBezTo>
                    <a:pt x="909885" y="559788"/>
                    <a:pt x="919915" y="555502"/>
                    <a:pt x="924973" y="555502"/>
                  </a:cubicBezTo>
                  <a:cubicBezTo>
                    <a:pt x="930031" y="555502"/>
                    <a:pt x="924287" y="547272"/>
                    <a:pt x="915972" y="544015"/>
                  </a:cubicBezTo>
                  <a:cubicBezTo>
                    <a:pt x="907742" y="540757"/>
                    <a:pt x="916315" y="534671"/>
                    <a:pt x="918801" y="539728"/>
                  </a:cubicBezTo>
                  <a:cubicBezTo>
                    <a:pt x="921287" y="544786"/>
                    <a:pt x="927030" y="543672"/>
                    <a:pt x="929945" y="549415"/>
                  </a:cubicBezTo>
                  <a:cubicBezTo>
                    <a:pt x="934145" y="557731"/>
                    <a:pt x="936717" y="552244"/>
                    <a:pt x="943918" y="549758"/>
                  </a:cubicBezTo>
                  <a:cubicBezTo>
                    <a:pt x="951119" y="547272"/>
                    <a:pt x="954634" y="542986"/>
                    <a:pt x="958577" y="538614"/>
                  </a:cubicBezTo>
                  <a:cubicBezTo>
                    <a:pt x="962520" y="534328"/>
                    <a:pt x="963206" y="539300"/>
                    <a:pt x="967921" y="532527"/>
                  </a:cubicBezTo>
                  <a:cubicBezTo>
                    <a:pt x="972550" y="525755"/>
                    <a:pt x="965778" y="519240"/>
                    <a:pt x="960034" y="514954"/>
                  </a:cubicBezTo>
                  <a:cubicBezTo>
                    <a:pt x="954291" y="510667"/>
                    <a:pt x="960377" y="506381"/>
                    <a:pt x="954634" y="503466"/>
                  </a:cubicBezTo>
                  <a:cubicBezTo>
                    <a:pt x="948890" y="500552"/>
                    <a:pt x="947861" y="495237"/>
                    <a:pt x="954976" y="496609"/>
                  </a:cubicBezTo>
                  <a:cubicBezTo>
                    <a:pt x="962177" y="498066"/>
                    <a:pt x="967921" y="495923"/>
                    <a:pt x="971093" y="490865"/>
                  </a:cubicBezTo>
                  <a:cubicBezTo>
                    <a:pt x="974350" y="485893"/>
                    <a:pt x="960377" y="484778"/>
                    <a:pt x="966807" y="481178"/>
                  </a:cubicBezTo>
                  <a:cubicBezTo>
                    <a:pt x="973236" y="477578"/>
                    <a:pt x="967835" y="473977"/>
                    <a:pt x="961406" y="473977"/>
                  </a:cubicBezTo>
                  <a:cubicBezTo>
                    <a:pt x="954976" y="473977"/>
                    <a:pt x="949576" y="470720"/>
                    <a:pt x="949233" y="465405"/>
                  </a:cubicBezTo>
                  <a:cubicBezTo>
                    <a:pt x="948890" y="460004"/>
                    <a:pt x="937746" y="463604"/>
                    <a:pt x="930974" y="460347"/>
                  </a:cubicBezTo>
                  <a:cubicBezTo>
                    <a:pt x="924201" y="457089"/>
                    <a:pt x="909114" y="457861"/>
                    <a:pt x="905513" y="458204"/>
                  </a:cubicBezTo>
                  <a:cubicBezTo>
                    <a:pt x="901913" y="458547"/>
                    <a:pt x="901570" y="473291"/>
                    <a:pt x="906971" y="473634"/>
                  </a:cubicBezTo>
                  <a:cubicBezTo>
                    <a:pt x="912371" y="473977"/>
                    <a:pt x="916658" y="479721"/>
                    <a:pt x="912028" y="481521"/>
                  </a:cubicBezTo>
                  <a:cubicBezTo>
                    <a:pt x="907399" y="483321"/>
                    <a:pt x="912714" y="489065"/>
                    <a:pt x="909199" y="488636"/>
                  </a:cubicBezTo>
                  <a:cubicBezTo>
                    <a:pt x="905599" y="488293"/>
                    <a:pt x="899855" y="486493"/>
                    <a:pt x="898827" y="495837"/>
                  </a:cubicBezTo>
                  <a:cubicBezTo>
                    <a:pt x="897798" y="505181"/>
                    <a:pt x="897026" y="508781"/>
                    <a:pt x="890940" y="511953"/>
                  </a:cubicBezTo>
                  <a:cubicBezTo>
                    <a:pt x="884853" y="515211"/>
                    <a:pt x="889483" y="501581"/>
                    <a:pt x="883739" y="501923"/>
                  </a:cubicBezTo>
                  <a:cubicBezTo>
                    <a:pt x="877995" y="502266"/>
                    <a:pt x="877310" y="513411"/>
                    <a:pt x="881596" y="514439"/>
                  </a:cubicBezTo>
                  <a:cubicBezTo>
                    <a:pt x="885882" y="515554"/>
                    <a:pt x="886654" y="519068"/>
                    <a:pt x="887682" y="524469"/>
                  </a:cubicBezTo>
                  <a:cubicBezTo>
                    <a:pt x="888797" y="529870"/>
                    <a:pt x="879796" y="525926"/>
                    <a:pt x="876195" y="532356"/>
                  </a:cubicBezTo>
                  <a:cubicBezTo>
                    <a:pt x="872595" y="538785"/>
                    <a:pt x="872252" y="529441"/>
                    <a:pt x="867194" y="525155"/>
                  </a:cubicBezTo>
                  <a:cubicBezTo>
                    <a:pt x="862222" y="520869"/>
                    <a:pt x="856050" y="513668"/>
                    <a:pt x="856479" y="508267"/>
                  </a:cubicBezTo>
                  <a:cubicBezTo>
                    <a:pt x="856821" y="503552"/>
                    <a:pt x="859307" y="501838"/>
                    <a:pt x="863251" y="501066"/>
                  </a:cubicBezTo>
                  <a:cubicBezTo>
                    <a:pt x="867194" y="500380"/>
                    <a:pt x="863251" y="496780"/>
                    <a:pt x="862908" y="490351"/>
                  </a:cubicBezTo>
                  <a:cubicBezTo>
                    <a:pt x="862565" y="483921"/>
                    <a:pt x="857850" y="486064"/>
                    <a:pt x="852192" y="479206"/>
                  </a:cubicBezTo>
                  <a:cubicBezTo>
                    <a:pt x="846449" y="472434"/>
                    <a:pt x="840362" y="472434"/>
                    <a:pt x="837105" y="475606"/>
                  </a:cubicBezTo>
                  <a:cubicBezTo>
                    <a:pt x="833847" y="478863"/>
                    <a:pt x="835990" y="484950"/>
                    <a:pt x="831018" y="487093"/>
                  </a:cubicBezTo>
                  <a:cubicBezTo>
                    <a:pt x="825960" y="489236"/>
                    <a:pt x="828189" y="499266"/>
                    <a:pt x="823817" y="500038"/>
                  </a:cubicBezTo>
                  <a:cubicBezTo>
                    <a:pt x="819531" y="500723"/>
                    <a:pt x="822017" y="482464"/>
                    <a:pt x="818417" y="480664"/>
                  </a:cubicBezTo>
                  <a:cubicBezTo>
                    <a:pt x="814816" y="478863"/>
                    <a:pt x="815159" y="474577"/>
                    <a:pt x="820560" y="473892"/>
                  </a:cubicBezTo>
                  <a:cubicBezTo>
                    <a:pt x="825960" y="473206"/>
                    <a:pt x="829132" y="467462"/>
                    <a:pt x="824503" y="467462"/>
                  </a:cubicBezTo>
                  <a:cubicBezTo>
                    <a:pt x="819874" y="467462"/>
                    <a:pt x="811559" y="462404"/>
                    <a:pt x="808387" y="461033"/>
                  </a:cubicBezTo>
                  <a:cubicBezTo>
                    <a:pt x="805129" y="459575"/>
                    <a:pt x="799814" y="467119"/>
                    <a:pt x="796214" y="464290"/>
                  </a:cubicBezTo>
                  <a:cubicBezTo>
                    <a:pt x="792613" y="461461"/>
                    <a:pt x="796557" y="454260"/>
                    <a:pt x="796900" y="450317"/>
                  </a:cubicBezTo>
                  <a:cubicBezTo>
                    <a:pt x="797243" y="446374"/>
                    <a:pt x="802643" y="452117"/>
                    <a:pt x="806244" y="447060"/>
                  </a:cubicBezTo>
                  <a:cubicBezTo>
                    <a:pt x="809844" y="442087"/>
                    <a:pt x="796214" y="442087"/>
                    <a:pt x="796214" y="436687"/>
                  </a:cubicBezTo>
                  <a:cubicBezTo>
                    <a:pt x="796214" y="431286"/>
                    <a:pt x="785498" y="429915"/>
                    <a:pt x="781898" y="428114"/>
                  </a:cubicBezTo>
                  <a:cubicBezTo>
                    <a:pt x="778297" y="426314"/>
                    <a:pt x="784384" y="417399"/>
                    <a:pt x="782583" y="413798"/>
                  </a:cubicBezTo>
                  <a:cubicBezTo>
                    <a:pt x="780783" y="410198"/>
                    <a:pt x="767496" y="398368"/>
                    <a:pt x="761752" y="399482"/>
                  </a:cubicBezTo>
                  <a:cubicBezTo>
                    <a:pt x="756009" y="400596"/>
                    <a:pt x="754552" y="391938"/>
                    <a:pt x="757809" y="392281"/>
                  </a:cubicBezTo>
                  <a:cubicBezTo>
                    <a:pt x="761067" y="392624"/>
                    <a:pt x="763553" y="390481"/>
                    <a:pt x="769639" y="383709"/>
                  </a:cubicBezTo>
                  <a:cubicBezTo>
                    <a:pt x="775726" y="376937"/>
                    <a:pt x="776411" y="374708"/>
                    <a:pt x="772125" y="373336"/>
                  </a:cubicBezTo>
                  <a:cubicBezTo>
                    <a:pt x="767839" y="371879"/>
                    <a:pt x="765696" y="367593"/>
                    <a:pt x="773240" y="367935"/>
                  </a:cubicBezTo>
                  <a:cubicBezTo>
                    <a:pt x="780783" y="368278"/>
                    <a:pt x="794071" y="373336"/>
                    <a:pt x="798357" y="370078"/>
                  </a:cubicBezTo>
                  <a:cubicBezTo>
                    <a:pt x="802643" y="366821"/>
                    <a:pt x="816273" y="345733"/>
                    <a:pt x="821674" y="338189"/>
                  </a:cubicBezTo>
                  <a:cubicBezTo>
                    <a:pt x="827075" y="330645"/>
                    <a:pt x="817731" y="329959"/>
                    <a:pt x="804786" y="330988"/>
                  </a:cubicBezTo>
                  <a:cubicBezTo>
                    <a:pt x="791842" y="332102"/>
                    <a:pt x="789013" y="325930"/>
                    <a:pt x="778297" y="325244"/>
                  </a:cubicBezTo>
                  <a:cubicBezTo>
                    <a:pt x="767582" y="324558"/>
                    <a:pt x="747436" y="327388"/>
                    <a:pt x="744607" y="330645"/>
                  </a:cubicBezTo>
                  <a:cubicBezTo>
                    <a:pt x="741778" y="333902"/>
                    <a:pt x="750008" y="336732"/>
                    <a:pt x="748894" y="340332"/>
                  </a:cubicBezTo>
                  <a:cubicBezTo>
                    <a:pt x="747779" y="343932"/>
                    <a:pt x="741350" y="337846"/>
                    <a:pt x="738521" y="339303"/>
                  </a:cubicBezTo>
                  <a:cubicBezTo>
                    <a:pt x="735692" y="340761"/>
                    <a:pt x="739635" y="345390"/>
                    <a:pt x="738521" y="357906"/>
                  </a:cubicBezTo>
                  <a:cubicBezTo>
                    <a:pt x="737407" y="370421"/>
                    <a:pt x="741007" y="371193"/>
                    <a:pt x="744607" y="375822"/>
                  </a:cubicBezTo>
                  <a:cubicBezTo>
                    <a:pt x="748208" y="380451"/>
                    <a:pt x="747436" y="386538"/>
                    <a:pt x="747436" y="394424"/>
                  </a:cubicBezTo>
                  <a:cubicBezTo>
                    <a:pt x="747436" y="402311"/>
                    <a:pt x="739892" y="401968"/>
                    <a:pt x="737407" y="403768"/>
                  </a:cubicBezTo>
                  <a:cubicBezTo>
                    <a:pt x="734920" y="405569"/>
                    <a:pt x="743836" y="408397"/>
                    <a:pt x="742464" y="413455"/>
                  </a:cubicBezTo>
                  <a:cubicBezTo>
                    <a:pt x="741007" y="418513"/>
                    <a:pt x="733463" y="410626"/>
                    <a:pt x="729177" y="411998"/>
                  </a:cubicBezTo>
                  <a:cubicBezTo>
                    <a:pt x="724891" y="413455"/>
                    <a:pt x="721290" y="425628"/>
                    <a:pt x="725919" y="429572"/>
                  </a:cubicBezTo>
                  <a:cubicBezTo>
                    <a:pt x="730548" y="433515"/>
                    <a:pt x="732349" y="432829"/>
                    <a:pt x="728748" y="437458"/>
                  </a:cubicBezTo>
                  <a:cubicBezTo>
                    <a:pt x="725148" y="442087"/>
                    <a:pt x="721204" y="448945"/>
                    <a:pt x="729777" y="455718"/>
                  </a:cubicBezTo>
                  <a:cubicBezTo>
                    <a:pt x="738349" y="462490"/>
                    <a:pt x="754123" y="461804"/>
                    <a:pt x="762438" y="467205"/>
                  </a:cubicBezTo>
                  <a:cubicBezTo>
                    <a:pt x="770668" y="472606"/>
                    <a:pt x="758838" y="469348"/>
                    <a:pt x="762095" y="475434"/>
                  </a:cubicBezTo>
                  <a:cubicBezTo>
                    <a:pt x="765353" y="481521"/>
                    <a:pt x="756695" y="483664"/>
                    <a:pt x="757037" y="488379"/>
                  </a:cubicBezTo>
                  <a:cubicBezTo>
                    <a:pt x="757380" y="493008"/>
                    <a:pt x="760638" y="490522"/>
                    <a:pt x="764924" y="482635"/>
                  </a:cubicBezTo>
                  <a:cubicBezTo>
                    <a:pt x="769210" y="474749"/>
                    <a:pt x="772468" y="484778"/>
                    <a:pt x="772125" y="491636"/>
                  </a:cubicBezTo>
                  <a:cubicBezTo>
                    <a:pt x="771782" y="498409"/>
                    <a:pt x="765696" y="494465"/>
                    <a:pt x="760981" y="501323"/>
                  </a:cubicBezTo>
                  <a:cubicBezTo>
                    <a:pt x="756352" y="508096"/>
                    <a:pt x="751980" y="509210"/>
                    <a:pt x="745208" y="507753"/>
                  </a:cubicBezTo>
                  <a:cubicBezTo>
                    <a:pt x="738435" y="506296"/>
                    <a:pt x="742379" y="517440"/>
                    <a:pt x="745208" y="523526"/>
                  </a:cubicBezTo>
                  <a:cubicBezTo>
                    <a:pt x="748036" y="529613"/>
                    <a:pt x="744522" y="531756"/>
                    <a:pt x="736635" y="529613"/>
                  </a:cubicBezTo>
                  <a:cubicBezTo>
                    <a:pt x="728748" y="527470"/>
                    <a:pt x="724119" y="522412"/>
                    <a:pt x="728063" y="516325"/>
                  </a:cubicBezTo>
                  <a:cubicBezTo>
                    <a:pt x="732006" y="510239"/>
                    <a:pt x="734835" y="503038"/>
                    <a:pt x="730206" y="503809"/>
                  </a:cubicBezTo>
                  <a:cubicBezTo>
                    <a:pt x="725576" y="504495"/>
                    <a:pt x="714775" y="503466"/>
                    <a:pt x="711603" y="498409"/>
                  </a:cubicBezTo>
                  <a:cubicBezTo>
                    <a:pt x="708346" y="493351"/>
                    <a:pt x="713746" y="495494"/>
                    <a:pt x="723433" y="496609"/>
                  </a:cubicBezTo>
                  <a:cubicBezTo>
                    <a:pt x="733120" y="497637"/>
                    <a:pt x="724891" y="490179"/>
                    <a:pt x="732006" y="490179"/>
                  </a:cubicBezTo>
                  <a:cubicBezTo>
                    <a:pt x="739207" y="490179"/>
                    <a:pt x="744522" y="494122"/>
                    <a:pt x="750608" y="488722"/>
                  </a:cubicBezTo>
                  <a:cubicBezTo>
                    <a:pt x="756695" y="483321"/>
                    <a:pt x="746665" y="472948"/>
                    <a:pt x="741607" y="474749"/>
                  </a:cubicBezTo>
                  <a:cubicBezTo>
                    <a:pt x="736635" y="476549"/>
                    <a:pt x="728663" y="478692"/>
                    <a:pt x="728663" y="473720"/>
                  </a:cubicBezTo>
                  <a:cubicBezTo>
                    <a:pt x="728663" y="468662"/>
                    <a:pt x="737235" y="472263"/>
                    <a:pt x="741950" y="471234"/>
                  </a:cubicBezTo>
                  <a:cubicBezTo>
                    <a:pt x="746579" y="470120"/>
                    <a:pt x="739464" y="463690"/>
                    <a:pt x="732263" y="465490"/>
                  </a:cubicBezTo>
                  <a:cubicBezTo>
                    <a:pt x="725062" y="467291"/>
                    <a:pt x="720090" y="467633"/>
                    <a:pt x="714346" y="461547"/>
                  </a:cubicBezTo>
                  <a:cubicBezTo>
                    <a:pt x="708603" y="455461"/>
                    <a:pt x="698230" y="451860"/>
                    <a:pt x="695744" y="465833"/>
                  </a:cubicBezTo>
                  <a:cubicBezTo>
                    <a:pt x="693258" y="479807"/>
                    <a:pt x="683228" y="472263"/>
                    <a:pt x="679285" y="476977"/>
                  </a:cubicBezTo>
                  <a:cubicBezTo>
                    <a:pt x="675342" y="481607"/>
                    <a:pt x="683914" y="484864"/>
                    <a:pt x="693601" y="485207"/>
                  </a:cubicBezTo>
                  <a:cubicBezTo>
                    <a:pt x="703288" y="485550"/>
                    <a:pt x="710489" y="494551"/>
                    <a:pt x="705774" y="494551"/>
                  </a:cubicBezTo>
                  <a:cubicBezTo>
                    <a:pt x="701145" y="494551"/>
                    <a:pt x="703288" y="501323"/>
                    <a:pt x="698230" y="498838"/>
                  </a:cubicBezTo>
                  <a:cubicBezTo>
                    <a:pt x="693172" y="496351"/>
                    <a:pt x="688200" y="498838"/>
                    <a:pt x="691801" y="503124"/>
                  </a:cubicBezTo>
                  <a:cubicBezTo>
                    <a:pt x="695401" y="507410"/>
                    <a:pt x="690343" y="509210"/>
                    <a:pt x="690686" y="513496"/>
                  </a:cubicBezTo>
                  <a:cubicBezTo>
                    <a:pt x="691029" y="517783"/>
                    <a:pt x="683143" y="513839"/>
                    <a:pt x="675599" y="513153"/>
                  </a:cubicBezTo>
                  <a:cubicBezTo>
                    <a:pt x="668055" y="512468"/>
                    <a:pt x="654082" y="514954"/>
                    <a:pt x="644052" y="517097"/>
                  </a:cubicBezTo>
                  <a:cubicBezTo>
                    <a:pt x="634022" y="519240"/>
                    <a:pt x="622878" y="515640"/>
                    <a:pt x="618592" y="511010"/>
                  </a:cubicBezTo>
                  <a:cubicBezTo>
                    <a:pt x="614305" y="506381"/>
                    <a:pt x="608562" y="507067"/>
                    <a:pt x="601361" y="507067"/>
                  </a:cubicBezTo>
                  <a:cubicBezTo>
                    <a:pt x="594160" y="507067"/>
                    <a:pt x="596303" y="500295"/>
                    <a:pt x="587045" y="499866"/>
                  </a:cubicBezTo>
                  <a:cubicBezTo>
                    <a:pt x="577701" y="499523"/>
                    <a:pt x="579844" y="491636"/>
                    <a:pt x="578815" y="486922"/>
                  </a:cubicBezTo>
                  <a:cubicBezTo>
                    <a:pt x="577701" y="482292"/>
                    <a:pt x="559098" y="483664"/>
                    <a:pt x="552326" y="488036"/>
                  </a:cubicBezTo>
                  <a:cubicBezTo>
                    <a:pt x="545554" y="492322"/>
                    <a:pt x="532267" y="490522"/>
                    <a:pt x="528666" y="498409"/>
                  </a:cubicBezTo>
                  <a:cubicBezTo>
                    <a:pt x="525066" y="506296"/>
                    <a:pt x="531924" y="505181"/>
                    <a:pt x="535867" y="505181"/>
                  </a:cubicBezTo>
                  <a:cubicBezTo>
                    <a:pt x="541353" y="505181"/>
                    <a:pt x="540839" y="498752"/>
                    <a:pt x="550955" y="500123"/>
                  </a:cubicBezTo>
                  <a:cubicBezTo>
                    <a:pt x="560984" y="501581"/>
                    <a:pt x="568185" y="489751"/>
                    <a:pt x="572472" y="494037"/>
                  </a:cubicBezTo>
                  <a:cubicBezTo>
                    <a:pt x="576758" y="498323"/>
                    <a:pt x="555241" y="506553"/>
                    <a:pt x="545983" y="508010"/>
                  </a:cubicBezTo>
                  <a:cubicBezTo>
                    <a:pt x="536639" y="509467"/>
                    <a:pt x="538782" y="517011"/>
                    <a:pt x="547783" y="530213"/>
                  </a:cubicBezTo>
                  <a:cubicBezTo>
                    <a:pt x="556784" y="543500"/>
                    <a:pt x="543839" y="535956"/>
                    <a:pt x="543839" y="542386"/>
                  </a:cubicBezTo>
                  <a:cubicBezTo>
                    <a:pt x="543839" y="548815"/>
                    <a:pt x="526952" y="540243"/>
                    <a:pt x="533810" y="538099"/>
                  </a:cubicBezTo>
                  <a:cubicBezTo>
                    <a:pt x="540582" y="535956"/>
                    <a:pt x="537410" y="529098"/>
                    <a:pt x="532009" y="524812"/>
                  </a:cubicBezTo>
                  <a:cubicBezTo>
                    <a:pt x="526609" y="520526"/>
                    <a:pt x="523094" y="524812"/>
                    <a:pt x="523780" y="520183"/>
                  </a:cubicBezTo>
                  <a:cubicBezTo>
                    <a:pt x="524466" y="515554"/>
                    <a:pt x="518036" y="520526"/>
                    <a:pt x="512978" y="516582"/>
                  </a:cubicBezTo>
                  <a:cubicBezTo>
                    <a:pt x="507921" y="512639"/>
                    <a:pt x="505435" y="509467"/>
                    <a:pt x="498662" y="512982"/>
                  </a:cubicBezTo>
                  <a:cubicBezTo>
                    <a:pt x="491890" y="516582"/>
                    <a:pt x="484003" y="515468"/>
                    <a:pt x="468916" y="517954"/>
                  </a:cubicBezTo>
                  <a:cubicBezTo>
                    <a:pt x="453828" y="520440"/>
                    <a:pt x="426225" y="519754"/>
                    <a:pt x="421253" y="514696"/>
                  </a:cubicBezTo>
                  <a:cubicBezTo>
                    <a:pt x="416195" y="509639"/>
                    <a:pt x="434197" y="500723"/>
                    <a:pt x="439512" y="502181"/>
                  </a:cubicBezTo>
                  <a:cubicBezTo>
                    <a:pt x="444741" y="503552"/>
                    <a:pt x="441655" y="496437"/>
                    <a:pt x="433426" y="490008"/>
                  </a:cubicBezTo>
                  <a:cubicBezTo>
                    <a:pt x="425196" y="483578"/>
                    <a:pt x="406937" y="479635"/>
                    <a:pt x="407279" y="483578"/>
                  </a:cubicBezTo>
                  <a:cubicBezTo>
                    <a:pt x="407622" y="487522"/>
                    <a:pt x="396907" y="483921"/>
                    <a:pt x="383619" y="481435"/>
                  </a:cubicBezTo>
                  <a:cubicBezTo>
                    <a:pt x="370332" y="478949"/>
                    <a:pt x="368532" y="474234"/>
                    <a:pt x="359959" y="473892"/>
                  </a:cubicBezTo>
                  <a:cubicBezTo>
                    <a:pt x="351644" y="473549"/>
                    <a:pt x="338442" y="471062"/>
                    <a:pt x="328412" y="463176"/>
                  </a:cubicBezTo>
                  <a:cubicBezTo>
                    <a:pt x="318383" y="455289"/>
                    <a:pt x="294723" y="457432"/>
                    <a:pt x="291808" y="464633"/>
                  </a:cubicBezTo>
                  <a:cubicBezTo>
                    <a:pt x="288979" y="471834"/>
                    <a:pt x="281092" y="471491"/>
                    <a:pt x="273206" y="471491"/>
                  </a:cubicBezTo>
                  <a:cubicBezTo>
                    <a:pt x="265319" y="471491"/>
                    <a:pt x="276806" y="462576"/>
                    <a:pt x="273891" y="461118"/>
                  </a:cubicBezTo>
                  <a:cubicBezTo>
                    <a:pt x="270119" y="459061"/>
                    <a:pt x="274234" y="449288"/>
                    <a:pt x="268491" y="448603"/>
                  </a:cubicBezTo>
                  <a:cubicBezTo>
                    <a:pt x="262747" y="447917"/>
                    <a:pt x="257346" y="472263"/>
                    <a:pt x="246631" y="471577"/>
                  </a:cubicBezTo>
                  <a:cubicBezTo>
                    <a:pt x="235915" y="470891"/>
                    <a:pt x="231200" y="445774"/>
                    <a:pt x="222285" y="439344"/>
                  </a:cubicBezTo>
                  <a:cubicBezTo>
                    <a:pt x="213284" y="432915"/>
                    <a:pt x="205054" y="432572"/>
                    <a:pt x="212598" y="442259"/>
                  </a:cubicBezTo>
                  <a:cubicBezTo>
                    <a:pt x="220142" y="451946"/>
                    <a:pt x="206169" y="445088"/>
                    <a:pt x="206854" y="451603"/>
                  </a:cubicBezTo>
                  <a:cubicBezTo>
                    <a:pt x="207540" y="458032"/>
                    <a:pt x="194682" y="465576"/>
                    <a:pt x="195024" y="461976"/>
                  </a:cubicBezTo>
                  <a:cubicBezTo>
                    <a:pt x="195367" y="458375"/>
                    <a:pt x="187824" y="454432"/>
                    <a:pt x="179251" y="464462"/>
                  </a:cubicBezTo>
                  <a:cubicBezTo>
                    <a:pt x="170679" y="474491"/>
                    <a:pt x="164592" y="473034"/>
                    <a:pt x="163820" y="469519"/>
                  </a:cubicBezTo>
                  <a:cubicBezTo>
                    <a:pt x="163135" y="465919"/>
                    <a:pt x="137674" y="478863"/>
                    <a:pt x="138703" y="483150"/>
                  </a:cubicBezTo>
                  <a:cubicBezTo>
                    <a:pt x="139817" y="487436"/>
                    <a:pt x="134760" y="490694"/>
                    <a:pt x="127987" y="490351"/>
                  </a:cubicBezTo>
                  <a:cubicBezTo>
                    <a:pt x="121215" y="490008"/>
                    <a:pt x="126530" y="484264"/>
                    <a:pt x="131931" y="481350"/>
                  </a:cubicBezTo>
                  <a:cubicBezTo>
                    <a:pt x="138017" y="478092"/>
                    <a:pt x="154476" y="464890"/>
                    <a:pt x="163135" y="463433"/>
                  </a:cubicBezTo>
                  <a:cubicBezTo>
                    <a:pt x="171707" y="461976"/>
                    <a:pt x="188252" y="455203"/>
                    <a:pt x="188595" y="451260"/>
                  </a:cubicBezTo>
                  <a:cubicBezTo>
                    <a:pt x="188938" y="447317"/>
                    <a:pt x="180365" y="450574"/>
                    <a:pt x="174622" y="449460"/>
                  </a:cubicBezTo>
                  <a:cubicBezTo>
                    <a:pt x="168878" y="448431"/>
                    <a:pt x="158848" y="454861"/>
                    <a:pt x="149161" y="459147"/>
                  </a:cubicBezTo>
                  <a:cubicBezTo>
                    <a:pt x="139475" y="463433"/>
                    <a:pt x="128330" y="461976"/>
                    <a:pt x="131245" y="467719"/>
                  </a:cubicBezTo>
                  <a:cubicBezTo>
                    <a:pt x="134074" y="473463"/>
                    <a:pt x="122244" y="467033"/>
                    <a:pt x="119758" y="470977"/>
                  </a:cubicBezTo>
                  <a:cubicBezTo>
                    <a:pt x="117272" y="474920"/>
                    <a:pt x="112557" y="470634"/>
                    <a:pt x="116157" y="468491"/>
                  </a:cubicBezTo>
                  <a:cubicBezTo>
                    <a:pt x="119758" y="466348"/>
                    <a:pt x="107585" y="462404"/>
                    <a:pt x="107585" y="464890"/>
                  </a:cubicBezTo>
                  <a:cubicBezTo>
                    <a:pt x="107585" y="467376"/>
                    <a:pt x="105442" y="470634"/>
                    <a:pt x="96869" y="470634"/>
                  </a:cubicBezTo>
                  <a:cubicBezTo>
                    <a:pt x="88297" y="470634"/>
                    <a:pt x="79639" y="476720"/>
                    <a:pt x="85382" y="481007"/>
                  </a:cubicBezTo>
                  <a:cubicBezTo>
                    <a:pt x="91126" y="485293"/>
                    <a:pt x="94726" y="487436"/>
                    <a:pt x="91811" y="490351"/>
                  </a:cubicBezTo>
                  <a:cubicBezTo>
                    <a:pt x="88983" y="493180"/>
                    <a:pt x="79981" y="482807"/>
                    <a:pt x="67466" y="483921"/>
                  </a:cubicBezTo>
                  <a:cubicBezTo>
                    <a:pt x="54950" y="484950"/>
                    <a:pt x="29832" y="469948"/>
                    <a:pt x="29832" y="466348"/>
                  </a:cubicBezTo>
                  <a:cubicBezTo>
                    <a:pt x="29832" y="463433"/>
                    <a:pt x="12173" y="465233"/>
                    <a:pt x="0" y="463947"/>
                  </a:cubicBezTo>
                  <a:lnTo>
                    <a:pt x="0" y="711693"/>
                  </a:lnTo>
                  <a:cubicBezTo>
                    <a:pt x="0" y="711693"/>
                    <a:pt x="6258" y="716322"/>
                    <a:pt x="8573" y="713493"/>
                  </a:cubicBezTo>
                  <a:cubicBezTo>
                    <a:pt x="10973" y="710664"/>
                    <a:pt x="15259" y="714436"/>
                    <a:pt x="23403" y="710664"/>
                  </a:cubicBezTo>
                  <a:cubicBezTo>
                    <a:pt x="31547" y="706806"/>
                    <a:pt x="34376" y="714950"/>
                    <a:pt x="34376" y="718808"/>
                  </a:cubicBezTo>
                  <a:cubicBezTo>
                    <a:pt x="34376" y="722665"/>
                    <a:pt x="45863" y="728838"/>
                    <a:pt x="50664" y="735096"/>
                  </a:cubicBezTo>
                  <a:cubicBezTo>
                    <a:pt x="55464" y="741353"/>
                    <a:pt x="57864" y="746583"/>
                    <a:pt x="63094" y="743239"/>
                  </a:cubicBezTo>
                  <a:cubicBezTo>
                    <a:pt x="68323" y="739896"/>
                    <a:pt x="77924" y="738010"/>
                    <a:pt x="77924" y="731752"/>
                  </a:cubicBezTo>
                  <a:cubicBezTo>
                    <a:pt x="77924" y="725580"/>
                    <a:pt x="99870" y="724637"/>
                    <a:pt x="99870" y="732695"/>
                  </a:cubicBezTo>
                  <a:cubicBezTo>
                    <a:pt x="99870" y="740839"/>
                    <a:pt x="122330" y="750355"/>
                    <a:pt x="134760" y="772300"/>
                  </a:cubicBezTo>
                  <a:cubicBezTo>
                    <a:pt x="147190" y="794332"/>
                    <a:pt x="145304" y="799046"/>
                    <a:pt x="163478" y="806247"/>
                  </a:cubicBezTo>
                  <a:cubicBezTo>
                    <a:pt x="181651" y="813448"/>
                    <a:pt x="181137" y="817220"/>
                    <a:pt x="178737" y="823478"/>
                  </a:cubicBezTo>
                  <a:cubicBezTo>
                    <a:pt x="176336" y="829650"/>
                    <a:pt x="189709" y="832993"/>
                    <a:pt x="182080" y="838308"/>
                  </a:cubicBezTo>
                  <a:cubicBezTo>
                    <a:pt x="179165" y="840280"/>
                    <a:pt x="175050" y="843281"/>
                    <a:pt x="171021" y="846109"/>
                  </a:cubicBezTo>
                  <a:cubicBezTo>
                    <a:pt x="171364" y="849281"/>
                    <a:pt x="174193" y="851253"/>
                    <a:pt x="177879" y="854339"/>
                  </a:cubicBezTo>
                  <a:cubicBezTo>
                    <a:pt x="182166" y="857939"/>
                    <a:pt x="169993" y="857939"/>
                    <a:pt x="173593" y="861197"/>
                  </a:cubicBezTo>
                  <a:cubicBezTo>
                    <a:pt x="177194" y="864455"/>
                    <a:pt x="172907" y="869427"/>
                    <a:pt x="176508" y="873370"/>
                  </a:cubicBezTo>
                  <a:cubicBezTo>
                    <a:pt x="180108" y="877313"/>
                    <a:pt x="186538" y="875856"/>
                    <a:pt x="190481" y="872684"/>
                  </a:cubicBezTo>
                  <a:cubicBezTo>
                    <a:pt x="194424" y="869427"/>
                    <a:pt x="197253" y="876627"/>
                    <a:pt x="194081" y="882028"/>
                  </a:cubicBezTo>
                  <a:cubicBezTo>
                    <a:pt x="190824" y="887429"/>
                    <a:pt x="197682" y="891372"/>
                    <a:pt x="200854" y="887429"/>
                  </a:cubicBezTo>
                  <a:cubicBezTo>
                    <a:pt x="204111" y="883486"/>
                    <a:pt x="210884" y="893858"/>
                    <a:pt x="214141" y="895658"/>
                  </a:cubicBezTo>
                  <a:cubicBezTo>
                    <a:pt x="217399" y="897459"/>
                    <a:pt x="220570" y="902859"/>
                    <a:pt x="215255" y="902859"/>
                  </a:cubicBezTo>
                  <a:cubicBezTo>
                    <a:pt x="209855" y="902859"/>
                    <a:pt x="210626" y="912203"/>
                    <a:pt x="214570" y="912546"/>
                  </a:cubicBezTo>
                  <a:cubicBezTo>
                    <a:pt x="218513" y="912889"/>
                    <a:pt x="218170" y="917947"/>
                    <a:pt x="218170" y="921119"/>
                  </a:cubicBezTo>
                  <a:cubicBezTo>
                    <a:pt x="218170" y="924376"/>
                    <a:pt x="230686" y="929006"/>
                    <a:pt x="235401" y="927548"/>
                  </a:cubicBezTo>
                  <a:cubicBezTo>
                    <a:pt x="240030" y="926091"/>
                    <a:pt x="244316" y="930377"/>
                    <a:pt x="246545" y="934320"/>
                  </a:cubicBezTo>
                  <a:cubicBezTo>
                    <a:pt x="248688" y="938264"/>
                    <a:pt x="257261" y="941093"/>
                    <a:pt x="260518" y="938607"/>
                  </a:cubicBezTo>
                  <a:cubicBezTo>
                    <a:pt x="263776" y="936121"/>
                    <a:pt x="265919" y="943236"/>
                    <a:pt x="266605" y="948294"/>
                  </a:cubicBezTo>
                  <a:cubicBezTo>
                    <a:pt x="267291" y="953266"/>
                    <a:pt x="274492" y="950437"/>
                    <a:pt x="278778" y="950094"/>
                  </a:cubicBezTo>
                  <a:cubicBezTo>
                    <a:pt x="283064" y="949751"/>
                    <a:pt x="285550" y="955837"/>
                    <a:pt x="288465" y="954723"/>
                  </a:cubicBezTo>
                  <a:cubicBezTo>
                    <a:pt x="294808" y="952323"/>
                    <a:pt x="296694" y="963381"/>
                    <a:pt x="300895" y="969811"/>
                  </a:cubicBezTo>
                  <a:lnTo>
                    <a:pt x="746493" y="967410"/>
                  </a:lnTo>
                  <a:cubicBezTo>
                    <a:pt x="746493" y="967410"/>
                    <a:pt x="746836" y="956352"/>
                    <a:pt x="752065" y="960209"/>
                  </a:cubicBezTo>
                  <a:cubicBezTo>
                    <a:pt x="757295" y="964067"/>
                    <a:pt x="752580" y="970239"/>
                    <a:pt x="758752" y="972640"/>
                  </a:cubicBezTo>
                  <a:cubicBezTo>
                    <a:pt x="765010" y="975040"/>
                    <a:pt x="769296" y="978898"/>
                    <a:pt x="772639" y="977440"/>
                  </a:cubicBezTo>
                  <a:cubicBezTo>
                    <a:pt x="775983" y="975983"/>
                    <a:pt x="781726" y="971268"/>
                    <a:pt x="787470" y="977954"/>
                  </a:cubicBezTo>
                  <a:cubicBezTo>
                    <a:pt x="793213" y="984641"/>
                    <a:pt x="797500" y="978898"/>
                    <a:pt x="800843" y="983184"/>
                  </a:cubicBezTo>
                  <a:cubicBezTo>
                    <a:pt x="804186" y="987470"/>
                    <a:pt x="810444" y="990813"/>
                    <a:pt x="814730" y="985584"/>
                  </a:cubicBezTo>
                  <a:cubicBezTo>
                    <a:pt x="818245" y="981298"/>
                    <a:pt x="831447" y="986527"/>
                    <a:pt x="837876" y="988841"/>
                  </a:cubicBezTo>
                  <a:cubicBezTo>
                    <a:pt x="845763" y="982584"/>
                    <a:pt x="851935" y="969125"/>
                    <a:pt x="858965" y="969125"/>
                  </a:cubicBezTo>
                  <a:cubicBezTo>
                    <a:pt x="868308" y="969125"/>
                    <a:pt x="891969" y="971268"/>
                    <a:pt x="893426" y="983441"/>
                  </a:cubicBezTo>
                  <a:cubicBezTo>
                    <a:pt x="894883" y="995614"/>
                    <a:pt x="909199" y="984127"/>
                    <a:pt x="910657" y="995614"/>
                  </a:cubicBezTo>
                  <a:cubicBezTo>
                    <a:pt x="911857" y="1005387"/>
                    <a:pt x="921372" y="1013016"/>
                    <a:pt x="919743" y="1018159"/>
                  </a:cubicBezTo>
                  <a:cubicBezTo>
                    <a:pt x="922487" y="1019874"/>
                    <a:pt x="925916" y="1022103"/>
                    <a:pt x="928916" y="1024589"/>
                  </a:cubicBezTo>
                  <a:cubicBezTo>
                    <a:pt x="933460" y="1023046"/>
                    <a:pt x="945632" y="1025017"/>
                    <a:pt x="953605" y="1027846"/>
                  </a:cubicBezTo>
                  <a:cubicBezTo>
                    <a:pt x="963635" y="1031447"/>
                    <a:pt x="978722" y="1023560"/>
                    <a:pt x="983694" y="1035733"/>
                  </a:cubicBezTo>
                  <a:cubicBezTo>
                    <a:pt x="988752" y="1047906"/>
                    <a:pt x="1000325" y="1057079"/>
                    <a:pt x="989438" y="1057936"/>
                  </a:cubicBezTo>
                  <a:cubicBezTo>
                    <a:pt x="980094" y="1058622"/>
                    <a:pt x="967921" y="1045763"/>
                    <a:pt x="968693" y="1052964"/>
                  </a:cubicBezTo>
                  <a:cubicBezTo>
                    <a:pt x="969378" y="1060079"/>
                    <a:pt x="963635" y="1056564"/>
                    <a:pt x="963635" y="1067280"/>
                  </a:cubicBezTo>
                  <a:cubicBezTo>
                    <a:pt x="963635" y="1077996"/>
                    <a:pt x="956434" y="1093083"/>
                    <a:pt x="952148" y="1092397"/>
                  </a:cubicBezTo>
                  <a:cubicBezTo>
                    <a:pt x="951976" y="1092397"/>
                    <a:pt x="951890" y="1092312"/>
                    <a:pt x="951719" y="1092226"/>
                  </a:cubicBezTo>
                  <a:cubicBezTo>
                    <a:pt x="950948" y="1096255"/>
                    <a:pt x="950948" y="1101570"/>
                    <a:pt x="954376" y="1104913"/>
                  </a:cubicBezTo>
                  <a:cubicBezTo>
                    <a:pt x="959863" y="1100970"/>
                    <a:pt x="967664" y="1094112"/>
                    <a:pt x="974436" y="1094540"/>
                  </a:cubicBezTo>
                  <a:cubicBezTo>
                    <a:pt x="985152" y="1095226"/>
                    <a:pt x="988066" y="1101741"/>
                    <a:pt x="995267" y="1096684"/>
                  </a:cubicBezTo>
                  <a:cubicBezTo>
                    <a:pt x="1002468" y="1091626"/>
                    <a:pt x="1003840" y="1089483"/>
                    <a:pt x="1005297" y="1093083"/>
                  </a:cubicBezTo>
                  <a:cubicBezTo>
                    <a:pt x="1005468" y="1093512"/>
                    <a:pt x="1005297" y="1094112"/>
                    <a:pt x="1005040" y="1094712"/>
                  </a:cubicBezTo>
                  <a:cubicBezTo>
                    <a:pt x="1007783" y="1093255"/>
                    <a:pt x="1009669" y="1091883"/>
                    <a:pt x="1009841" y="1090683"/>
                  </a:cubicBezTo>
                  <a:cubicBezTo>
                    <a:pt x="1010012" y="1088883"/>
                    <a:pt x="1009583" y="1086482"/>
                    <a:pt x="1008898" y="1084253"/>
                  </a:cubicBezTo>
                  <a:cubicBezTo>
                    <a:pt x="1001697" y="1085282"/>
                    <a:pt x="999382" y="1085882"/>
                    <a:pt x="997410" y="1080824"/>
                  </a:cubicBezTo>
                  <a:cubicBezTo>
                    <a:pt x="994582" y="1073624"/>
                    <a:pt x="1018927" y="1066509"/>
                    <a:pt x="1030415" y="1067966"/>
                  </a:cubicBezTo>
                  <a:cubicBezTo>
                    <a:pt x="1041302" y="1069337"/>
                    <a:pt x="1048931" y="1061708"/>
                    <a:pt x="1052789" y="1066337"/>
                  </a:cubicBezTo>
                  <a:cubicBezTo>
                    <a:pt x="1059732" y="1060165"/>
                    <a:pt x="1071477" y="1049963"/>
                    <a:pt x="1074392" y="1049963"/>
                  </a:cubicBezTo>
                  <a:cubicBezTo>
                    <a:pt x="1078678" y="1049963"/>
                    <a:pt x="1129856" y="1049449"/>
                    <a:pt x="1129856" y="1049449"/>
                  </a:cubicBezTo>
                  <a:cubicBezTo>
                    <a:pt x="1129856" y="1049449"/>
                    <a:pt x="1147515" y="1038476"/>
                    <a:pt x="1149915" y="1028447"/>
                  </a:cubicBezTo>
                  <a:cubicBezTo>
                    <a:pt x="1152315" y="1018417"/>
                    <a:pt x="1163803" y="994499"/>
                    <a:pt x="1170489" y="999729"/>
                  </a:cubicBezTo>
                  <a:cubicBezTo>
                    <a:pt x="1177176" y="1004958"/>
                    <a:pt x="1191492" y="1001186"/>
                    <a:pt x="1192006" y="1005986"/>
                  </a:cubicBezTo>
                  <a:cubicBezTo>
                    <a:pt x="1192435" y="1010444"/>
                    <a:pt x="1187206" y="1026646"/>
                    <a:pt x="1205636" y="1050992"/>
                  </a:cubicBezTo>
                  <a:cubicBezTo>
                    <a:pt x="1212066" y="1046877"/>
                    <a:pt x="1218752" y="1043706"/>
                    <a:pt x="1222610" y="1043877"/>
                  </a:cubicBezTo>
                  <a:cubicBezTo>
                    <a:pt x="1229039" y="1044220"/>
                    <a:pt x="1238726" y="1035647"/>
                    <a:pt x="1241641" y="1030247"/>
                  </a:cubicBezTo>
                  <a:cubicBezTo>
                    <a:pt x="1244470" y="1024846"/>
                    <a:pt x="1248413" y="1035304"/>
                    <a:pt x="1242670" y="1037105"/>
                  </a:cubicBezTo>
                  <a:cubicBezTo>
                    <a:pt x="1236926" y="1038905"/>
                    <a:pt x="1247299" y="1043191"/>
                    <a:pt x="1257414" y="1042848"/>
                  </a:cubicBezTo>
                  <a:cubicBezTo>
                    <a:pt x="1267444" y="1042505"/>
                    <a:pt x="1252785" y="1046449"/>
                    <a:pt x="1245241" y="1046106"/>
                  </a:cubicBezTo>
                  <a:cubicBezTo>
                    <a:pt x="1237698" y="1045763"/>
                    <a:pt x="1234526" y="1046792"/>
                    <a:pt x="1224410" y="1056822"/>
                  </a:cubicBezTo>
                  <a:cubicBezTo>
                    <a:pt x="1214380" y="1066851"/>
                    <a:pt x="1216866" y="1069766"/>
                    <a:pt x="1222610" y="1074738"/>
                  </a:cubicBezTo>
                  <a:cubicBezTo>
                    <a:pt x="1228354" y="1079796"/>
                    <a:pt x="1235897" y="1077567"/>
                    <a:pt x="1243784" y="1070795"/>
                  </a:cubicBezTo>
                  <a:cubicBezTo>
                    <a:pt x="1251671" y="1064022"/>
                    <a:pt x="1251328" y="1057164"/>
                    <a:pt x="1259215" y="1057507"/>
                  </a:cubicBezTo>
                  <a:cubicBezTo>
                    <a:pt x="1267101" y="1057850"/>
                    <a:pt x="1287504" y="1050306"/>
                    <a:pt x="1296505" y="1047478"/>
                  </a:cubicBezTo>
                  <a:cubicBezTo>
                    <a:pt x="1305506" y="1044648"/>
                    <a:pt x="1299763" y="1043191"/>
                    <a:pt x="1299763" y="1039248"/>
                  </a:cubicBezTo>
                  <a:cubicBezTo>
                    <a:pt x="1299763" y="1035304"/>
                    <a:pt x="1315536" y="1035304"/>
                    <a:pt x="1321279" y="1031361"/>
                  </a:cubicBezTo>
                  <a:cubicBezTo>
                    <a:pt x="1326937" y="1027503"/>
                    <a:pt x="1320079" y="1024246"/>
                    <a:pt x="1315107" y="1024932"/>
                  </a:cubicBezTo>
                  <a:close/>
                  <a:moveTo>
                    <a:pt x="381991" y="560302"/>
                  </a:moveTo>
                  <a:cubicBezTo>
                    <a:pt x="372561" y="571961"/>
                    <a:pt x="369475" y="573675"/>
                    <a:pt x="359788" y="571961"/>
                  </a:cubicBezTo>
                  <a:cubicBezTo>
                    <a:pt x="350101" y="570246"/>
                    <a:pt x="344100" y="575133"/>
                    <a:pt x="348987" y="578562"/>
                  </a:cubicBezTo>
                  <a:cubicBezTo>
                    <a:pt x="353873" y="581991"/>
                    <a:pt x="354130" y="584820"/>
                    <a:pt x="344186" y="587134"/>
                  </a:cubicBezTo>
                  <a:cubicBezTo>
                    <a:pt x="334242" y="589449"/>
                    <a:pt x="327641" y="597078"/>
                    <a:pt x="323698" y="596221"/>
                  </a:cubicBezTo>
                  <a:cubicBezTo>
                    <a:pt x="319668" y="595364"/>
                    <a:pt x="340757" y="580276"/>
                    <a:pt x="335356" y="576247"/>
                  </a:cubicBezTo>
                  <a:cubicBezTo>
                    <a:pt x="329956" y="572218"/>
                    <a:pt x="316583" y="583105"/>
                    <a:pt x="316240" y="587906"/>
                  </a:cubicBezTo>
                  <a:cubicBezTo>
                    <a:pt x="315982" y="592706"/>
                    <a:pt x="307153" y="593049"/>
                    <a:pt x="301666" y="592706"/>
                  </a:cubicBezTo>
                  <a:cubicBezTo>
                    <a:pt x="296266" y="592449"/>
                    <a:pt x="289150" y="587306"/>
                    <a:pt x="294551" y="586706"/>
                  </a:cubicBezTo>
                  <a:cubicBezTo>
                    <a:pt x="299952" y="586106"/>
                    <a:pt x="296266" y="580190"/>
                    <a:pt x="303724" y="577276"/>
                  </a:cubicBezTo>
                  <a:cubicBezTo>
                    <a:pt x="311096" y="574447"/>
                    <a:pt x="302266" y="570161"/>
                    <a:pt x="304581" y="566989"/>
                  </a:cubicBezTo>
                  <a:cubicBezTo>
                    <a:pt x="306896" y="563817"/>
                    <a:pt x="321983" y="570161"/>
                    <a:pt x="322240" y="564417"/>
                  </a:cubicBezTo>
                  <a:cubicBezTo>
                    <a:pt x="322497" y="558673"/>
                    <a:pt x="307153" y="553873"/>
                    <a:pt x="302009" y="557302"/>
                  </a:cubicBezTo>
                  <a:cubicBezTo>
                    <a:pt x="296866" y="560731"/>
                    <a:pt x="284864" y="568703"/>
                    <a:pt x="270634" y="562445"/>
                  </a:cubicBezTo>
                  <a:cubicBezTo>
                    <a:pt x="266176" y="560474"/>
                    <a:pt x="306553" y="556188"/>
                    <a:pt x="313411" y="549930"/>
                  </a:cubicBezTo>
                  <a:cubicBezTo>
                    <a:pt x="320269" y="543672"/>
                    <a:pt x="351044" y="536556"/>
                    <a:pt x="353273" y="542214"/>
                  </a:cubicBezTo>
                  <a:cubicBezTo>
                    <a:pt x="355587" y="547958"/>
                    <a:pt x="336728" y="551644"/>
                    <a:pt x="345900" y="556787"/>
                  </a:cubicBezTo>
                  <a:cubicBezTo>
                    <a:pt x="354987" y="561931"/>
                    <a:pt x="369818" y="558502"/>
                    <a:pt x="373247" y="553101"/>
                  </a:cubicBezTo>
                  <a:cubicBezTo>
                    <a:pt x="376590" y="547786"/>
                    <a:pt x="391420" y="548644"/>
                    <a:pt x="381991" y="560302"/>
                  </a:cubicBezTo>
                  <a:close/>
                  <a:moveTo>
                    <a:pt x="472602" y="675431"/>
                  </a:moveTo>
                  <a:cubicBezTo>
                    <a:pt x="461458" y="685118"/>
                    <a:pt x="462315" y="682546"/>
                    <a:pt x="452628" y="684260"/>
                  </a:cubicBezTo>
                  <a:cubicBezTo>
                    <a:pt x="442941" y="685975"/>
                    <a:pt x="450656" y="695662"/>
                    <a:pt x="438912" y="696519"/>
                  </a:cubicBezTo>
                  <a:cubicBezTo>
                    <a:pt x="427253" y="697376"/>
                    <a:pt x="398964" y="698491"/>
                    <a:pt x="395021" y="691976"/>
                  </a:cubicBezTo>
                  <a:cubicBezTo>
                    <a:pt x="393649" y="689747"/>
                    <a:pt x="410451" y="691376"/>
                    <a:pt x="411566" y="686575"/>
                  </a:cubicBezTo>
                  <a:cubicBezTo>
                    <a:pt x="412680" y="681689"/>
                    <a:pt x="417309" y="674059"/>
                    <a:pt x="424424" y="674059"/>
                  </a:cubicBezTo>
                  <a:cubicBezTo>
                    <a:pt x="431540" y="674059"/>
                    <a:pt x="430940" y="664630"/>
                    <a:pt x="419281" y="658972"/>
                  </a:cubicBezTo>
                  <a:cubicBezTo>
                    <a:pt x="407622" y="653314"/>
                    <a:pt x="436083" y="649542"/>
                    <a:pt x="442684" y="658715"/>
                  </a:cubicBezTo>
                  <a:cubicBezTo>
                    <a:pt x="449285" y="667801"/>
                    <a:pt x="460943" y="674402"/>
                    <a:pt x="467458" y="667801"/>
                  </a:cubicBezTo>
                  <a:cubicBezTo>
                    <a:pt x="473973" y="661201"/>
                    <a:pt x="511350" y="643027"/>
                    <a:pt x="511350" y="651514"/>
                  </a:cubicBezTo>
                  <a:cubicBezTo>
                    <a:pt x="511350" y="660086"/>
                    <a:pt x="483746" y="665744"/>
                    <a:pt x="472602" y="675431"/>
                  </a:cubicBezTo>
                  <a:close/>
                  <a:moveTo>
                    <a:pt x="722147" y="936035"/>
                  </a:moveTo>
                  <a:cubicBezTo>
                    <a:pt x="714261" y="936892"/>
                    <a:pt x="722833" y="915204"/>
                    <a:pt x="708517" y="907317"/>
                  </a:cubicBezTo>
                  <a:cubicBezTo>
                    <a:pt x="691629" y="898059"/>
                    <a:pt x="684171" y="880828"/>
                    <a:pt x="684171" y="871484"/>
                  </a:cubicBezTo>
                  <a:cubicBezTo>
                    <a:pt x="684171" y="862140"/>
                    <a:pt x="698487" y="857854"/>
                    <a:pt x="704231" y="865055"/>
                  </a:cubicBezTo>
                  <a:cubicBezTo>
                    <a:pt x="709975" y="872256"/>
                    <a:pt x="718547" y="901573"/>
                    <a:pt x="723605" y="910917"/>
                  </a:cubicBezTo>
                  <a:cubicBezTo>
                    <a:pt x="728577" y="920261"/>
                    <a:pt x="728577" y="935349"/>
                    <a:pt x="722147" y="93603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0" name="Freeform 229">
              <a:extLst>
                <a:ext uri="{FF2B5EF4-FFF2-40B4-BE49-F238E27FC236}">
                  <a16:creationId xmlns:a16="http://schemas.microsoft.com/office/drawing/2014/main" id="{CDAFFBE2-BF3E-80CF-9E7C-A8D811C09BE7}"/>
                </a:ext>
              </a:extLst>
            </p:cNvPr>
            <p:cNvSpPr/>
            <p:nvPr/>
          </p:nvSpPr>
          <p:spPr>
            <a:xfrm>
              <a:off x="3187862" y="2957006"/>
              <a:ext cx="1641464" cy="1112167"/>
            </a:xfrm>
            <a:custGeom>
              <a:avLst/>
              <a:gdLst>
                <a:gd name="connsiteX0" fmla="*/ 615251 w 1641464"/>
                <a:gd name="connsiteY0" fmla="*/ 408300 h 1112167"/>
                <a:gd name="connsiteX1" fmla="*/ 599992 w 1641464"/>
                <a:gd name="connsiteY1" fmla="*/ 391069 h 1112167"/>
                <a:gd name="connsiteX2" fmla="*/ 571274 w 1641464"/>
                <a:gd name="connsiteY2" fmla="*/ 357122 h 1112167"/>
                <a:gd name="connsiteX3" fmla="*/ 536384 w 1641464"/>
                <a:gd name="connsiteY3" fmla="*/ 317517 h 1112167"/>
                <a:gd name="connsiteX4" fmla="*/ 514438 w 1641464"/>
                <a:gd name="connsiteY4" fmla="*/ 316574 h 1112167"/>
                <a:gd name="connsiteX5" fmla="*/ 499608 w 1641464"/>
                <a:gd name="connsiteY5" fmla="*/ 328061 h 1112167"/>
                <a:gd name="connsiteX6" fmla="*/ 487177 w 1641464"/>
                <a:gd name="connsiteY6" fmla="*/ 319918 h 1112167"/>
                <a:gd name="connsiteX7" fmla="*/ 470890 w 1641464"/>
                <a:gd name="connsiteY7" fmla="*/ 303630 h 1112167"/>
                <a:gd name="connsiteX8" fmla="*/ 459917 w 1641464"/>
                <a:gd name="connsiteY8" fmla="*/ 295486 h 1112167"/>
                <a:gd name="connsiteX9" fmla="*/ 445086 w 1641464"/>
                <a:gd name="connsiteY9" fmla="*/ 298315 h 1112167"/>
                <a:gd name="connsiteX10" fmla="*/ 436514 w 1641464"/>
                <a:gd name="connsiteY10" fmla="*/ 296515 h 1112167"/>
                <a:gd name="connsiteX11" fmla="*/ 436514 w 1641464"/>
                <a:gd name="connsiteY11" fmla="*/ 48769 h 1112167"/>
                <a:gd name="connsiteX12" fmla="*/ 429142 w 1641464"/>
                <a:gd name="connsiteY12" fmla="*/ 47226 h 1112167"/>
                <a:gd name="connsiteX13" fmla="*/ 395109 w 1641464"/>
                <a:gd name="connsiteY13" fmla="*/ 37882 h 1112167"/>
                <a:gd name="connsiteX14" fmla="*/ 364591 w 1641464"/>
                <a:gd name="connsiteY14" fmla="*/ 38911 h 1112167"/>
                <a:gd name="connsiteX15" fmla="*/ 339130 w 1641464"/>
                <a:gd name="connsiteY15" fmla="*/ 35311 h 1112167"/>
                <a:gd name="connsiteX16" fmla="*/ 304669 w 1641464"/>
                <a:gd name="connsiteY16" fmla="*/ 25281 h 1112167"/>
                <a:gd name="connsiteX17" fmla="*/ 263435 w 1641464"/>
                <a:gd name="connsiteY17" fmla="*/ 28110 h 1112167"/>
                <a:gd name="connsiteX18" fmla="*/ 253062 w 1641464"/>
                <a:gd name="connsiteY18" fmla="*/ 23480 h 1112167"/>
                <a:gd name="connsiteX19" fmla="*/ 248005 w 1641464"/>
                <a:gd name="connsiteY19" fmla="*/ 15251 h 1112167"/>
                <a:gd name="connsiteX20" fmla="*/ 220058 w 1641464"/>
                <a:gd name="connsiteY20" fmla="*/ 15594 h 1112167"/>
                <a:gd name="connsiteX21" fmla="*/ 212172 w 1641464"/>
                <a:gd name="connsiteY21" fmla="*/ 9165 h 1112167"/>
                <a:gd name="connsiteX22" fmla="*/ 203942 w 1641464"/>
                <a:gd name="connsiteY22" fmla="*/ 11308 h 1112167"/>
                <a:gd name="connsiteX23" fmla="*/ 191426 w 1641464"/>
                <a:gd name="connsiteY23" fmla="*/ 13451 h 1112167"/>
                <a:gd name="connsiteX24" fmla="*/ 197856 w 1641464"/>
                <a:gd name="connsiteY24" fmla="*/ 6250 h 1112167"/>
                <a:gd name="connsiteX25" fmla="*/ 184911 w 1641464"/>
                <a:gd name="connsiteY25" fmla="*/ 163 h 1112167"/>
                <a:gd name="connsiteX26" fmla="*/ 168023 w 1641464"/>
                <a:gd name="connsiteY26" fmla="*/ 10536 h 1112167"/>
                <a:gd name="connsiteX27" fmla="*/ 142563 w 1641464"/>
                <a:gd name="connsiteY27" fmla="*/ 15937 h 1112167"/>
                <a:gd name="connsiteX28" fmla="*/ 127475 w 1641464"/>
                <a:gd name="connsiteY28" fmla="*/ 20566 h 1112167"/>
                <a:gd name="connsiteX29" fmla="*/ 131076 w 1641464"/>
                <a:gd name="connsiteY29" fmla="*/ 29138 h 1112167"/>
                <a:gd name="connsiteX30" fmla="*/ 119246 w 1641464"/>
                <a:gd name="connsiteY30" fmla="*/ 27681 h 1112167"/>
                <a:gd name="connsiteX31" fmla="*/ 95586 w 1641464"/>
                <a:gd name="connsiteY31" fmla="*/ 31967 h 1112167"/>
                <a:gd name="connsiteX32" fmla="*/ 76555 w 1641464"/>
                <a:gd name="connsiteY32" fmla="*/ 47741 h 1112167"/>
                <a:gd name="connsiteX33" fmla="*/ 69782 w 1641464"/>
                <a:gd name="connsiteY33" fmla="*/ 64971 h 1112167"/>
                <a:gd name="connsiteX34" fmla="*/ 28892 w 1641464"/>
                <a:gd name="connsiteY34" fmla="*/ 73201 h 1112167"/>
                <a:gd name="connsiteX35" fmla="*/ 24605 w 1641464"/>
                <a:gd name="connsiteY35" fmla="*/ 83231 h 1112167"/>
                <a:gd name="connsiteX36" fmla="*/ 42522 w 1641464"/>
                <a:gd name="connsiteY36" fmla="*/ 94718 h 1112167"/>
                <a:gd name="connsiteX37" fmla="*/ 69011 w 1641464"/>
                <a:gd name="connsiteY37" fmla="*/ 122664 h 1112167"/>
                <a:gd name="connsiteX38" fmla="*/ 96271 w 1641464"/>
                <a:gd name="connsiteY38" fmla="*/ 123350 h 1112167"/>
                <a:gd name="connsiteX39" fmla="*/ 101672 w 1641464"/>
                <a:gd name="connsiteY39" fmla="*/ 137323 h 1112167"/>
                <a:gd name="connsiteX40" fmla="*/ 118903 w 1641464"/>
                <a:gd name="connsiteY40" fmla="*/ 140924 h 1112167"/>
                <a:gd name="connsiteX41" fmla="*/ 99529 w 1641464"/>
                <a:gd name="connsiteY41" fmla="*/ 146325 h 1112167"/>
                <a:gd name="connsiteX42" fmla="*/ 85899 w 1641464"/>
                <a:gd name="connsiteY42" fmla="*/ 150268 h 1112167"/>
                <a:gd name="connsiteX43" fmla="*/ 65068 w 1641464"/>
                <a:gd name="connsiteY43" fmla="*/ 149582 h 1112167"/>
                <a:gd name="connsiteX44" fmla="*/ 65068 w 1641464"/>
                <a:gd name="connsiteY44" fmla="*/ 138438 h 1112167"/>
                <a:gd name="connsiteX45" fmla="*/ 45008 w 1641464"/>
                <a:gd name="connsiteY45" fmla="*/ 139124 h 1112167"/>
                <a:gd name="connsiteX46" fmla="*/ 36007 w 1641464"/>
                <a:gd name="connsiteY46" fmla="*/ 148810 h 1112167"/>
                <a:gd name="connsiteX47" fmla="*/ 22034 w 1641464"/>
                <a:gd name="connsiteY47" fmla="*/ 150268 h 1112167"/>
                <a:gd name="connsiteX48" fmla="*/ 174 w 1641464"/>
                <a:gd name="connsiteY48" fmla="*/ 162784 h 1112167"/>
                <a:gd name="connsiteX49" fmla="*/ 23491 w 1641464"/>
                <a:gd name="connsiteY49" fmla="*/ 172128 h 1112167"/>
                <a:gd name="connsiteX50" fmla="*/ 20662 w 1641464"/>
                <a:gd name="connsiteY50" fmla="*/ 180014 h 1112167"/>
                <a:gd name="connsiteX51" fmla="*/ 32835 w 1641464"/>
                <a:gd name="connsiteY51" fmla="*/ 191844 h 1112167"/>
                <a:gd name="connsiteX52" fmla="*/ 67211 w 1641464"/>
                <a:gd name="connsiteY52" fmla="*/ 191844 h 1112167"/>
                <a:gd name="connsiteX53" fmla="*/ 81870 w 1641464"/>
                <a:gd name="connsiteY53" fmla="*/ 193645 h 1112167"/>
                <a:gd name="connsiteX54" fmla="*/ 110588 w 1641464"/>
                <a:gd name="connsiteY54" fmla="*/ 183615 h 1112167"/>
                <a:gd name="connsiteX55" fmla="*/ 105958 w 1641464"/>
                <a:gd name="connsiteY55" fmla="*/ 194673 h 1112167"/>
                <a:gd name="connsiteX56" fmla="*/ 107759 w 1641464"/>
                <a:gd name="connsiteY56" fmla="*/ 216190 h 1112167"/>
                <a:gd name="connsiteX57" fmla="*/ 88042 w 1641464"/>
                <a:gd name="connsiteY57" fmla="*/ 217648 h 1112167"/>
                <a:gd name="connsiteX58" fmla="*/ 79469 w 1641464"/>
                <a:gd name="connsiteY58" fmla="*/ 230935 h 1112167"/>
                <a:gd name="connsiteX59" fmla="*/ 59067 w 1641464"/>
                <a:gd name="connsiteY59" fmla="*/ 225191 h 1112167"/>
                <a:gd name="connsiteX60" fmla="*/ 52637 w 1641464"/>
                <a:gd name="connsiteY60" fmla="*/ 241651 h 1112167"/>
                <a:gd name="connsiteX61" fmla="*/ 36521 w 1641464"/>
                <a:gd name="connsiteY61" fmla="*/ 253481 h 1112167"/>
                <a:gd name="connsiteX62" fmla="*/ 28634 w 1641464"/>
                <a:gd name="connsiteY62" fmla="*/ 267797 h 1112167"/>
                <a:gd name="connsiteX63" fmla="*/ 43379 w 1641464"/>
                <a:gd name="connsiteY63" fmla="*/ 277484 h 1112167"/>
                <a:gd name="connsiteX64" fmla="*/ 42693 w 1641464"/>
                <a:gd name="connsiteY64" fmla="*/ 292914 h 1112167"/>
                <a:gd name="connsiteX65" fmla="*/ 62753 w 1641464"/>
                <a:gd name="connsiteY65" fmla="*/ 311945 h 1112167"/>
                <a:gd name="connsiteX66" fmla="*/ 81784 w 1641464"/>
                <a:gd name="connsiteY66" fmla="*/ 309116 h 1112167"/>
                <a:gd name="connsiteX67" fmla="*/ 90014 w 1641464"/>
                <a:gd name="connsiteY67" fmla="*/ 302258 h 1112167"/>
                <a:gd name="connsiteX68" fmla="*/ 96443 w 1641464"/>
                <a:gd name="connsiteY68" fmla="*/ 320518 h 1112167"/>
                <a:gd name="connsiteX69" fmla="*/ 94986 w 1641464"/>
                <a:gd name="connsiteY69" fmla="*/ 336634 h 1112167"/>
                <a:gd name="connsiteX70" fmla="*/ 112559 w 1641464"/>
                <a:gd name="connsiteY70" fmla="*/ 334491 h 1112167"/>
                <a:gd name="connsiteX71" fmla="*/ 134762 w 1641464"/>
                <a:gd name="connsiteY71" fmla="*/ 336291 h 1112167"/>
                <a:gd name="connsiteX72" fmla="*/ 144792 w 1641464"/>
                <a:gd name="connsiteY72" fmla="*/ 339549 h 1112167"/>
                <a:gd name="connsiteX73" fmla="*/ 151564 w 1641464"/>
                <a:gd name="connsiteY73" fmla="*/ 331319 h 1112167"/>
                <a:gd name="connsiteX74" fmla="*/ 169138 w 1641464"/>
                <a:gd name="connsiteY74" fmla="*/ 333119 h 1112167"/>
                <a:gd name="connsiteX75" fmla="*/ 169481 w 1641464"/>
                <a:gd name="connsiteY75" fmla="*/ 340663 h 1112167"/>
                <a:gd name="connsiteX76" fmla="*/ 163737 w 1641464"/>
                <a:gd name="connsiteY76" fmla="*/ 366466 h 1112167"/>
                <a:gd name="connsiteX77" fmla="*/ 144020 w 1641464"/>
                <a:gd name="connsiteY77" fmla="*/ 383697 h 1112167"/>
                <a:gd name="connsiteX78" fmla="*/ 116760 w 1641464"/>
                <a:gd name="connsiteY78" fmla="*/ 405214 h 1112167"/>
                <a:gd name="connsiteX79" fmla="*/ 91642 w 1641464"/>
                <a:gd name="connsiteY79" fmla="*/ 407700 h 1112167"/>
                <a:gd name="connsiteX80" fmla="*/ 79812 w 1641464"/>
                <a:gd name="connsiteY80" fmla="*/ 425274 h 1112167"/>
                <a:gd name="connsiteX81" fmla="*/ 99186 w 1641464"/>
                <a:gd name="connsiteY81" fmla="*/ 414901 h 1112167"/>
                <a:gd name="connsiteX82" fmla="*/ 104930 w 1641464"/>
                <a:gd name="connsiteY82" fmla="*/ 414558 h 1112167"/>
                <a:gd name="connsiteX83" fmla="*/ 118217 w 1641464"/>
                <a:gd name="connsiteY83" fmla="*/ 410272 h 1112167"/>
                <a:gd name="connsiteX84" fmla="*/ 130047 w 1641464"/>
                <a:gd name="connsiteY84" fmla="*/ 408814 h 1112167"/>
                <a:gd name="connsiteX85" fmla="*/ 144363 w 1641464"/>
                <a:gd name="connsiteY85" fmla="*/ 403071 h 1112167"/>
                <a:gd name="connsiteX86" fmla="*/ 154050 w 1641464"/>
                <a:gd name="connsiteY86" fmla="*/ 393384 h 1112167"/>
                <a:gd name="connsiteX87" fmla="*/ 183454 w 1641464"/>
                <a:gd name="connsiteY87" fmla="*/ 376496 h 1112167"/>
                <a:gd name="connsiteX88" fmla="*/ 189883 w 1641464"/>
                <a:gd name="connsiteY88" fmla="*/ 367838 h 1112167"/>
                <a:gd name="connsiteX89" fmla="*/ 207800 w 1641464"/>
                <a:gd name="connsiteY89" fmla="*/ 356779 h 1112167"/>
                <a:gd name="connsiteX90" fmla="*/ 219973 w 1641464"/>
                <a:gd name="connsiteY90" fmla="*/ 352150 h 1112167"/>
                <a:gd name="connsiteX91" fmla="*/ 225716 w 1641464"/>
                <a:gd name="connsiteY91" fmla="*/ 340320 h 1112167"/>
                <a:gd name="connsiteX92" fmla="*/ 233946 w 1641464"/>
                <a:gd name="connsiteY92" fmla="*/ 332090 h 1112167"/>
                <a:gd name="connsiteX93" fmla="*/ 221001 w 1641464"/>
                <a:gd name="connsiteY93" fmla="*/ 325661 h 1112167"/>
                <a:gd name="connsiteX94" fmla="*/ 234289 w 1641464"/>
                <a:gd name="connsiteY94" fmla="*/ 314174 h 1112167"/>
                <a:gd name="connsiteX95" fmla="*/ 245004 w 1641464"/>
                <a:gd name="connsiteY95" fmla="*/ 304487 h 1112167"/>
                <a:gd name="connsiteX96" fmla="*/ 255720 w 1641464"/>
                <a:gd name="connsiteY96" fmla="*/ 292657 h 1112167"/>
                <a:gd name="connsiteX97" fmla="*/ 263950 w 1641464"/>
                <a:gd name="connsiteY97" fmla="*/ 282970 h 1112167"/>
                <a:gd name="connsiteX98" fmla="*/ 277923 w 1641464"/>
                <a:gd name="connsiteY98" fmla="*/ 273283 h 1112167"/>
                <a:gd name="connsiteX99" fmla="*/ 287610 w 1641464"/>
                <a:gd name="connsiteY99" fmla="*/ 277227 h 1112167"/>
                <a:gd name="connsiteX100" fmla="*/ 287953 w 1641464"/>
                <a:gd name="connsiteY100" fmla="*/ 283313 h 1112167"/>
                <a:gd name="connsiteX101" fmla="*/ 271150 w 1641464"/>
                <a:gd name="connsiteY101" fmla="*/ 286571 h 1112167"/>
                <a:gd name="connsiteX102" fmla="*/ 264721 w 1641464"/>
                <a:gd name="connsiteY102" fmla="*/ 301315 h 1112167"/>
                <a:gd name="connsiteX103" fmla="*/ 265835 w 1641464"/>
                <a:gd name="connsiteY103" fmla="*/ 313145 h 1112167"/>
                <a:gd name="connsiteX104" fmla="*/ 260092 w 1641464"/>
                <a:gd name="connsiteY104" fmla="*/ 320260 h 1112167"/>
                <a:gd name="connsiteX105" fmla="*/ 266521 w 1641464"/>
                <a:gd name="connsiteY105" fmla="*/ 325661 h 1112167"/>
                <a:gd name="connsiteX106" fmla="*/ 298411 w 1641464"/>
                <a:gd name="connsiteY106" fmla="*/ 308088 h 1112167"/>
                <a:gd name="connsiteX107" fmla="*/ 321728 w 1641464"/>
                <a:gd name="connsiteY107" fmla="*/ 306973 h 1112167"/>
                <a:gd name="connsiteX108" fmla="*/ 322071 w 1641464"/>
                <a:gd name="connsiteY108" fmla="*/ 298744 h 1112167"/>
                <a:gd name="connsiteX109" fmla="*/ 314870 w 1641464"/>
                <a:gd name="connsiteY109" fmla="*/ 289057 h 1112167"/>
                <a:gd name="connsiteX110" fmla="*/ 320271 w 1641464"/>
                <a:gd name="connsiteY110" fmla="*/ 281170 h 1112167"/>
                <a:gd name="connsiteX111" fmla="*/ 329272 w 1641464"/>
                <a:gd name="connsiteY111" fmla="*/ 280484 h 1112167"/>
                <a:gd name="connsiteX112" fmla="*/ 341102 w 1641464"/>
                <a:gd name="connsiteY112" fmla="*/ 284770 h 1112167"/>
                <a:gd name="connsiteX113" fmla="*/ 353618 w 1641464"/>
                <a:gd name="connsiteY113" fmla="*/ 287599 h 1112167"/>
                <a:gd name="connsiteX114" fmla="*/ 346417 w 1641464"/>
                <a:gd name="connsiteY114" fmla="*/ 293000 h 1112167"/>
                <a:gd name="connsiteX115" fmla="*/ 348217 w 1641464"/>
                <a:gd name="connsiteY115" fmla="*/ 298744 h 1112167"/>
                <a:gd name="connsiteX116" fmla="*/ 361162 w 1641464"/>
                <a:gd name="connsiteY116" fmla="*/ 296257 h 1112167"/>
                <a:gd name="connsiteX117" fmla="*/ 370849 w 1641464"/>
                <a:gd name="connsiteY117" fmla="*/ 294800 h 1112167"/>
                <a:gd name="connsiteX118" fmla="*/ 374449 w 1641464"/>
                <a:gd name="connsiteY118" fmla="*/ 298058 h 1112167"/>
                <a:gd name="connsiteX119" fmla="*/ 392708 w 1641464"/>
                <a:gd name="connsiteY119" fmla="*/ 303801 h 1112167"/>
                <a:gd name="connsiteX120" fmla="*/ 427856 w 1641464"/>
                <a:gd name="connsiteY120" fmla="*/ 302773 h 1112167"/>
                <a:gd name="connsiteX121" fmla="*/ 442172 w 1641464"/>
                <a:gd name="connsiteY121" fmla="*/ 312460 h 1112167"/>
                <a:gd name="connsiteX122" fmla="*/ 461889 w 1641464"/>
                <a:gd name="connsiteY122" fmla="*/ 306030 h 1112167"/>
                <a:gd name="connsiteX123" fmla="*/ 458631 w 1641464"/>
                <a:gd name="connsiteY123" fmla="*/ 316060 h 1112167"/>
                <a:gd name="connsiteX124" fmla="*/ 466518 w 1641464"/>
                <a:gd name="connsiteY124" fmla="*/ 321804 h 1112167"/>
                <a:gd name="connsiteX125" fmla="*/ 485549 w 1641464"/>
                <a:gd name="connsiteY125" fmla="*/ 331148 h 1112167"/>
                <a:gd name="connsiteX126" fmla="*/ 504580 w 1641464"/>
                <a:gd name="connsiteY126" fmla="*/ 346578 h 1112167"/>
                <a:gd name="connsiteX127" fmla="*/ 513924 w 1641464"/>
                <a:gd name="connsiteY127" fmla="*/ 338691 h 1112167"/>
                <a:gd name="connsiteX128" fmla="*/ 526868 w 1641464"/>
                <a:gd name="connsiteY128" fmla="*/ 345464 h 1112167"/>
                <a:gd name="connsiteX129" fmla="*/ 528325 w 1641464"/>
                <a:gd name="connsiteY129" fmla="*/ 331833 h 1112167"/>
                <a:gd name="connsiteX130" fmla="*/ 534755 w 1641464"/>
                <a:gd name="connsiteY130" fmla="*/ 333291 h 1112167"/>
                <a:gd name="connsiteX131" fmla="*/ 535869 w 1641464"/>
                <a:gd name="connsiteY131" fmla="*/ 354465 h 1112167"/>
                <a:gd name="connsiteX132" fmla="*/ 524039 w 1641464"/>
                <a:gd name="connsiteY132" fmla="*/ 351979 h 1112167"/>
                <a:gd name="connsiteX133" fmla="*/ 512895 w 1641464"/>
                <a:gd name="connsiteY133" fmla="*/ 354808 h 1112167"/>
                <a:gd name="connsiteX134" fmla="*/ 526182 w 1641464"/>
                <a:gd name="connsiteY134" fmla="*/ 370581 h 1112167"/>
                <a:gd name="connsiteX135" fmla="*/ 531240 w 1641464"/>
                <a:gd name="connsiteY135" fmla="*/ 381640 h 1112167"/>
                <a:gd name="connsiteX136" fmla="*/ 538784 w 1641464"/>
                <a:gd name="connsiteY136" fmla="*/ 390984 h 1112167"/>
                <a:gd name="connsiteX137" fmla="*/ 537327 w 1641464"/>
                <a:gd name="connsiteY137" fmla="*/ 373410 h 1112167"/>
                <a:gd name="connsiteX138" fmla="*/ 539813 w 1641464"/>
                <a:gd name="connsiteY138" fmla="*/ 362609 h 1112167"/>
                <a:gd name="connsiteX139" fmla="*/ 541956 w 1641464"/>
                <a:gd name="connsiteY139" fmla="*/ 374096 h 1112167"/>
                <a:gd name="connsiteX140" fmla="*/ 551643 w 1641464"/>
                <a:gd name="connsiteY140" fmla="*/ 368695 h 1112167"/>
                <a:gd name="connsiteX141" fmla="*/ 551300 w 1641464"/>
                <a:gd name="connsiteY141" fmla="*/ 353265 h 1112167"/>
                <a:gd name="connsiteX142" fmla="*/ 560987 w 1641464"/>
                <a:gd name="connsiteY142" fmla="*/ 364409 h 1112167"/>
                <a:gd name="connsiteX143" fmla="*/ 555586 w 1641464"/>
                <a:gd name="connsiteY143" fmla="*/ 375553 h 1112167"/>
                <a:gd name="connsiteX144" fmla="*/ 546671 w 1641464"/>
                <a:gd name="connsiteY144" fmla="*/ 379839 h 1112167"/>
                <a:gd name="connsiteX145" fmla="*/ 548471 w 1641464"/>
                <a:gd name="connsiteY145" fmla="*/ 396727 h 1112167"/>
                <a:gd name="connsiteX146" fmla="*/ 554900 w 1641464"/>
                <a:gd name="connsiteY146" fmla="*/ 390984 h 1112167"/>
                <a:gd name="connsiteX147" fmla="*/ 565273 w 1641464"/>
                <a:gd name="connsiteY147" fmla="*/ 388840 h 1112167"/>
                <a:gd name="connsiteX148" fmla="*/ 578903 w 1641464"/>
                <a:gd name="connsiteY148" fmla="*/ 399556 h 1112167"/>
                <a:gd name="connsiteX149" fmla="*/ 572474 w 1641464"/>
                <a:gd name="connsiteY149" fmla="*/ 391669 h 1112167"/>
                <a:gd name="connsiteX150" fmla="*/ 572817 w 1641464"/>
                <a:gd name="connsiteY150" fmla="*/ 382668 h 1112167"/>
                <a:gd name="connsiteX151" fmla="*/ 585333 w 1641464"/>
                <a:gd name="connsiteY151" fmla="*/ 398785 h 1112167"/>
                <a:gd name="connsiteX152" fmla="*/ 577103 w 1641464"/>
                <a:gd name="connsiteY152" fmla="*/ 407014 h 1112167"/>
                <a:gd name="connsiteX153" fmla="*/ 563130 w 1641464"/>
                <a:gd name="connsiteY153" fmla="*/ 400156 h 1112167"/>
                <a:gd name="connsiteX154" fmla="*/ 565273 w 1641464"/>
                <a:gd name="connsiteY154" fmla="*/ 412672 h 1112167"/>
                <a:gd name="connsiteX155" fmla="*/ 565616 w 1641464"/>
                <a:gd name="connsiteY155" fmla="*/ 428446 h 1112167"/>
                <a:gd name="connsiteX156" fmla="*/ 571017 w 1641464"/>
                <a:gd name="connsiteY156" fmla="*/ 423045 h 1112167"/>
                <a:gd name="connsiteX157" fmla="*/ 580018 w 1641464"/>
                <a:gd name="connsiteY157" fmla="*/ 426302 h 1112167"/>
                <a:gd name="connsiteX158" fmla="*/ 583618 w 1641464"/>
                <a:gd name="connsiteY158" fmla="*/ 417301 h 1112167"/>
                <a:gd name="connsiteX159" fmla="*/ 591848 w 1641464"/>
                <a:gd name="connsiteY159" fmla="*/ 420216 h 1112167"/>
                <a:gd name="connsiteX160" fmla="*/ 599391 w 1641464"/>
                <a:gd name="connsiteY160" fmla="*/ 416272 h 1112167"/>
                <a:gd name="connsiteX161" fmla="*/ 600849 w 1641464"/>
                <a:gd name="connsiteY161" fmla="*/ 427760 h 1112167"/>
                <a:gd name="connsiteX162" fmla="*/ 607621 w 1641464"/>
                <a:gd name="connsiteY162" fmla="*/ 428874 h 1112167"/>
                <a:gd name="connsiteX163" fmla="*/ 607621 w 1641464"/>
                <a:gd name="connsiteY163" fmla="*/ 430674 h 1112167"/>
                <a:gd name="connsiteX164" fmla="*/ 618680 w 1641464"/>
                <a:gd name="connsiteY164" fmla="*/ 422873 h 1112167"/>
                <a:gd name="connsiteX165" fmla="*/ 615251 w 1641464"/>
                <a:gd name="connsiteY165" fmla="*/ 408300 h 1112167"/>
                <a:gd name="connsiteX166" fmla="*/ 10375 w 1641464"/>
                <a:gd name="connsiteY166" fmla="*/ 459221 h 1112167"/>
                <a:gd name="connsiteX167" fmla="*/ 18947 w 1641464"/>
                <a:gd name="connsiteY167" fmla="*/ 447048 h 1112167"/>
                <a:gd name="connsiteX168" fmla="*/ 10375 w 1641464"/>
                <a:gd name="connsiteY168" fmla="*/ 459221 h 1112167"/>
                <a:gd name="connsiteX169" fmla="*/ 71325 w 1641464"/>
                <a:gd name="connsiteY169" fmla="*/ 426988 h 1112167"/>
                <a:gd name="connsiteX170" fmla="*/ 49808 w 1641464"/>
                <a:gd name="connsiteY170" fmla="*/ 437790 h 1112167"/>
                <a:gd name="connsiteX171" fmla="*/ 62667 w 1641464"/>
                <a:gd name="connsiteY171" fmla="*/ 433503 h 1112167"/>
                <a:gd name="connsiteX172" fmla="*/ 71325 w 1641464"/>
                <a:gd name="connsiteY172" fmla="*/ 426988 h 1112167"/>
                <a:gd name="connsiteX173" fmla="*/ 253062 w 1641464"/>
                <a:gd name="connsiteY173" fmla="*/ 342721 h 1112167"/>
                <a:gd name="connsiteX174" fmla="*/ 240547 w 1641464"/>
                <a:gd name="connsiteY174" fmla="*/ 347350 h 1112167"/>
                <a:gd name="connsiteX175" fmla="*/ 226231 w 1641464"/>
                <a:gd name="connsiteY175" fmla="*/ 363895 h 1112167"/>
                <a:gd name="connsiteX176" fmla="*/ 214400 w 1641464"/>
                <a:gd name="connsiteY176" fmla="*/ 368181 h 1112167"/>
                <a:gd name="connsiteX177" fmla="*/ 221173 w 1641464"/>
                <a:gd name="connsiteY177" fmla="*/ 380782 h 1112167"/>
                <a:gd name="connsiteX178" fmla="*/ 229745 w 1641464"/>
                <a:gd name="connsiteY178" fmla="*/ 380782 h 1112167"/>
                <a:gd name="connsiteX179" fmla="*/ 250919 w 1641464"/>
                <a:gd name="connsiteY179" fmla="*/ 365695 h 1112167"/>
                <a:gd name="connsiteX180" fmla="*/ 244833 w 1641464"/>
                <a:gd name="connsiteY180" fmla="*/ 356008 h 1112167"/>
                <a:gd name="connsiteX181" fmla="*/ 256320 w 1641464"/>
                <a:gd name="connsiteY181" fmla="*/ 350607 h 1112167"/>
                <a:gd name="connsiteX182" fmla="*/ 253062 w 1641464"/>
                <a:gd name="connsiteY182" fmla="*/ 342721 h 1112167"/>
                <a:gd name="connsiteX183" fmla="*/ 24691 w 1641464"/>
                <a:gd name="connsiteY183" fmla="*/ 300372 h 1112167"/>
                <a:gd name="connsiteX184" fmla="*/ 10375 w 1641464"/>
                <a:gd name="connsiteY184" fmla="*/ 305430 h 1112167"/>
                <a:gd name="connsiteX185" fmla="*/ 32921 w 1641464"/>
                <a:gd name="connsiteY185" fmla="*/ 312202 h 1112167"/>
                <a:gd name="connsiteX186" fmla="*/ 36178 w 1641464"/>
                <a:gd name="connsiteY186" fmla="*/ 301058 h 1112167"/>
                <a:gd name="connsiteX187" fmla="*/ 24691 w 1641464"/>
                <a:gd name="connsiteY187" fmla="*/ 300372 h 1112167"/>
                <a:gd name="connsiteX188" fmla="*/ 199399 w 1641464"/>
                <a:gd name="connsiteY188" fmla="*/ 1091957 h 1112167"/>
                <a:gd name="connsiteX189" fmla="*/ 200170 w 1641464"/>
                <a:gd name="connsiteY189" fmla="*/ 1111760 h 1112167"/>
                <a:gd name="connsiteX190" fmla="*/ 211743 w 1641464"/>
                <a:gd name="connsiteY190" fmla="*/ 1105159 h 1112167"/>
                <a:gd name="connsiteX191" fmla="*/ 199399 w 1641464"/>
                <a:gd name="connsiteY191" fmla="*/ 1091957 h 1112167"/>
                <a:gd name="connsiteX192" fmla="*/ 187569 w 1641464"/>
                <a:gd name="connsiteY192" fmla="*/ 1078241 h 1112167"/>
                <a:gd name="connsiteX193" fmla="*/ 189112 w 1641464"/>
                <a:gd name="connsiteY193" fmla="*/ 1086128 h 1112167"/>
                <a:gd name="connsiteX194" fmla="*/ 187569 w 1641464"/>
                <a:gd name="connsiteY194" fmla="*/ 1078241 h 1112167"/>
                <a:gd name="connsiteX195" fmla="*/ 131676 w 1641464"/>
                <a:gd name="connsiteY195" fmla="*/ 1060067 h 1112167"/>
                <a:gd name="connsiteX196" fmla="*/ 141191 w 1641464"/>
                <a:gd name="connsiteY196" fmla="*/ 1059296 h 1112167"/>
                <a:gd name="connsiteX197" fmla="*/ 131676 w 1641464"/>
                <a:gd name="connsiteY197" fmla="*/ 1060067 h 1112167"/>
                <a:gd name="connsiteX198" fmla="*/ 156965 w 1641464"/>
                <a:gd name="connsiteY198" fmla="*/ 1070869 h 1112167"/>
                <a:gd name="connsiteX199" fmla="*/ 166995 w 1641464"/>
                <a:gd name="connsiteY199" fmla="*/ 1072497 h 1112167"/>
                <a:gd name="connsiteX200" fmla="*/ 156965 w 1641464"/>
                <a:gd name="connsiteY200" fmla="*/ 1070869 h 1112167"/>
                <a:gd name="connsiteX201" fmla="*/ 1628177 w 1641464"/>
                <a:gd name="connsiteY201" fmla="*/ 590894 h 1112167"/>
                <a:gd name="connsiteX202" fmla="*/ 1606660 w 1641464"/>
                <a:gd name="connsiteY202" fmla="*/ 584637 h 1112167"/>
                <a:gd name="connsiteX203" fmla="*/ 1586086 w 1641464"/>
                <a:gd name="connsiteY203" fmla="*/ 613354 h 1112167"/>
                <a:gd name="connsiteX204" fmla="*/ 1566027 w 1641464"/>
                <a:gd name="connsiteY204" fmla="*/ 634357 h 1112167"/>
                <a:gd name="connsiteX205" fmla="*/ 1510563 w 1641464"/>
                <a:gd name="connsiteY205" fmla="*/ 634871 h 1112167"/>
                <a:gd name="connsiteX206" fmla="*/ 1488960 w 1641464"/>
                <a:gd name="connsiteY206" fmla="*/ 651245 h 1112167"/>
                <a:gd name="connsiteX207" fmla="*/ 1489560 w 1641464"/>
                <a:gd name="connsiteY207" fmla="*/ 652102 h 1112167"/>
                <a:gd name="connsiteX208" fmla="*/ 1458013 w 1641464"/>
                <a:gd name="connsiteY208" fmla="*/ 667875 h 1112167"/>
                <a:gd name="connsiteX209" fmla="*/ 1445154 w 1641464"/>
                <a:gd name="connsiteY209" fmla="*/ 669075 h 1112167"/>
                <a:gd name="connsiteX210" fmla="*/ 1446097 w 1641464"/>
                <a:gd name="connsiteY210" fmla="*/ 675505 h 1112167"/>
                <a:gd name="connsiteX211" fmla="*/ 1441297 w 1641464"/>
                <a:gd name="connsiteY211" fmla="*/ 679534 h 1112167"/>
                <a:gd name="connsiteX212" fmla="*/ 1404264 w 1641464"/>
                <a:gd name="connsiteY212" fmla="*/ 702337 h 1112167"/>
                <a:gd name="connsiteX213" fmla="*/ 1372031 w 1641464"/>
                <a:gd name="connsiteY213" fmla="*/ 695136 h 1112167"/>
                <a:gd name="connsiteX214" fmla="*/ 1384204 w 1641464"/>
                <a:gd name="connsiteY214" fmla="*/ 691535 h 1112167"/>
                <a:gd name="connsiteX215" fmla="*/ 1390719 w 1641464"/>
                <a:gd name="connsiteY215" fmla="*/ 689735 h 1112167"/>
                <a:gd name="connsiteX216" fmla="*/ 1388061 w 1641464"/>
                <a:gd name="connsiteY216" fmla="*/ 677048 h 1112167"/>
                <a:gd name="connsiteX217" fmla="*/ 1382061 w 1641464"/>
                <a:gd name="connsiteY217" fmla="*/ 656388 h 1112167"/>
                <a:gd name="connsiteX218" fmla="*/ 1364830 w 1641464"/>
                <a:gd name="connsiteY218" fmla="*/ 659217 h 1112167"/>
                <a:gd name="connsiteX219" fmla="*/ 1371259 w 1641464"/>
                <a:gd name="connsiteY219" fmla="*/ 629814 h 1112167"/>
                <a:gd name="connsiteX220" fmla="*/ 1346142 w 1641464"/>
                <a:gd name="connsiteY220" fmla="*/ 626984 h 1112167"/>
                <a:gd name="connsiteX221" fmla="*/ 1329683 w 1641464"/>
                <a:gd name="connsiteY221" fmla="*/ 639158 h 1112167"/>
                <a:gd name="connsiteX222" fmla="*/ 1325397 w 1641464"/>
                <a:gd name="connsiteY222" fmla="*/ 673619 h 1112167"/>
                <a:gd name="connsiteX223" fmla="*/ 1313909 w 1641464"/>
                <a:gd name="connsiteY223" fmla="*/ 697279 h 1112167"/>
                <a:gd name="connsiteX224" fmla="*/ 1301736 w 1641464"/>
                <a:gd name="connsiteY224" fmla="*/ 666418 h 1112167"/>
                <a:gd name="connsiteX225" fmla="*/ 1305337 w 1641464"/>
                <a:gd name="connsiteY225" fmla="*/ 638472 h 1112167"/>
                <a:gd name="connsiteX226" fmla="*/ 1329683 w 1641464"/>
                <a:gd name="connsiteY226" fmla="*/ 617640 h 1112167"/>
                <a:gd name="connsiteX227" fmla="*/ 1363373 w 1641464"/>
                <a:gd name="connsiteY227" fmla="*/ 611211 h 1112167"/>
                <a:gd name="connsiteX228" fmla="*/ 1365173 w 1641464"/>
                <a:gd name="connsiteY228" fmla="*/ 609411 h 1112167"/>
                <a:gd name="connsiteX229" fmla="*/ 1356000 w 1641464"/>
                <a:gd name="connsiteY229" fmla="*/ 602982 h 1112167"/>
                <a:gd name="connsiteX230" fmla="*/ 1354029 w 1641464"/>
                <a:gd name="connsiteY230" fmla="*/ 605468 h 1112167"/>
                <a:gd name="connsiteX231" fmla="*/ 1338941 w 1641464"/>
                <a:gd name="connsiteY231" fmla="*/ 599038 h 1112167"/>
                <a:gd name="connsiteX232" fmla="*/ 1308852 w 1641464"/>
                <a:gd name="connsiteY232" fmla="*/ 604782 h 1112167"/>
                <a:gd name="connsiteX233" fmla="*/ 1296679 w 1641464"/>
                <a:gd name="connsiteY233" fmla="*/ 594752 h 1112167"/>
                <a:gd name="connsiteX234" fmla="*/ 1290935 w 1641464"/>
                <a:gd name="connsiteY234" fmla="*/ 586180 h 1112167"/>
                <a:gd name="connsiteX235" fmla="*/ 1254331 w 1641464"/>
                <a:gd name="connsiteY235" fmla="*/ 601267 h 1112167"/>
                <a:gd name="connsiteX236" fmla="*/ 1233499 w 1641464"/>
                <a:gd name="connsiteY236" fmla="*/ 597667 h 1112167"/>
                <a:gd name="connsiteX237" fmla="*/ 1265732 w 1641464"/>
                <a:gd name="connsiteY237" fmla="*/ 576836 h 1112167"/>
                <a:gd name="connsiteX238" fmla="*/ 1274047 w 1641464"/>
                <a:gd name="connsiteY238" fmla="*/ 573663 h 1112167"/>
                <a:gd name="connsiteX239" fmla="*/ 1250901 w 1641464"/>
                <a:gd name="connsiteY239" fmla="*/ 570406 h 1112167"/>
                <a:gd name="connsiteX240" fmla="*/ 1237014 w 1641464"/>
                <a:gd name="connsiteY240" fmla="*/ 568006 h 1112167"/>
                <a:gd name="connsiteX241" fmla="*/ 1223641 w 1641464"/>
                <a:gd name="connsiteY241" fmla="*/ 562777 h 1112167"/>
                <a:gd name="connsiteX242" fmla="*/ 1208811 w 1641464"/>
                <a:gd name="connsiteY242" fmla="*/ 562262 h 1112167"/>
                <a:gd name="connsiteX243" fmla="*/ 1194923 w 1641464"/>
                <a:gd name="connsiteY243" fmla="*/ 557462 h 1112167"/>
                <a:gd name="connsiteX244" fmla="*/ 1188237 w 1641464"/>
                <a:gd name="connsiteY244" fmla="*/ 545031 h 1112167"/>
                <a:gd name="connsiteX245" fmla="*/ 1182664 w 1641464"/>
                <a:gd name="connsiteY245" fmla="*/ 552232 h 1112167"/>
                <a:gd name="connsiteX246" fmla="*/ 737066 w 1641464"/>
                <a:gd name="connsiteY246" fmla="*/ 554633 h 1112167"/>
                <a:gd name="connsiteX247" fmla="*/ 738609 w 1641464"/>
                <a:gd name="connsiteY247" fmla="*/ 556690 h 1112167"/>
                <a:gd name="connsiteX248" fmla="*/ 741438 w 1641464"/>
                <a:gd name="connsiteY248" fmla="*/ 573578 h 1112167"/>
                <a:gd name="connsiteX249" fmla="*/ 736380 w 1641464"/>
                <a:gd name="connsiteY249" fmla="*/ 590037 h 1112167"/>
                <a:gd name="connsiteX250" fmla="*/ 734237 w 1641464"/>
                <a:gd name="connsiteY250" fmla="*/ 581807 h 1112167"/>
                <a:gd name="connsiteX251" fmla="*/ 732094 w 1641464"/>
                <a:gd name="connsiteY251" fmla="*/ 571778 h 1112167"/>
                <a:gd name="connsiteX252" fmla="*/ 728922 w 1641464"/>
                <a:gd name="connsiteY252" fmla="*/ 565948 h 1112167"/>
                <a:gd name="connsiteX253" fmla="*/ 703376 w 1641464"/>
                <a:gd name="connsiteY253" fmla="*/ 565863 h 1112167"/>
                <a:gd name="connsiteX254" fmla="*/ 703719 w 1641464"/>
                <a:gd name="connsiteY254" fmla="*/ 567149 h 1112167"/>
                <a:gd name="connsiteX255" fmla="*/ 711948 w 1641464"/>
                <a:gd name="connsiteY255" fmla="*/ 588665 h 1112167"/>
                <a:gd name="connsiteX256" fmla="*/ 719149 w 1641464"/>
                <a:gd name="connsiteY256" fmla="*/ 603753 h 1112167"/>
                <a:gd name="connsiteX257" fmla="*/ 719149 w 1641464"/>
                <a:gd name="connsiteY257" fmla="*/ 609154 h 1112167"/>
                <a:gd name="connsiteX258" fmla="*/ 715892 w 1641464"/>
                <a:gd name="connsiteY258" fmla="*/ 623898 h 1112167"/>
                <a:gd name="connsiteX259" fmla="*/ 713406 w 1641464"/>
                <a:gd name="connsiteY259" fmla="*/ 663675 h 1112167"/>
                <a:gd name="connsiteX260" fmla="*/ 709119 w 1641464"/>
                <a:gd name="connsiteY260" fmla="*/ 688792 h 1112167"/>
                <a:gd name="connsiteX261" fmla="*/ 714520 w 1641464"/>
                <a:gd name="connsiteY261" fmla="*/ 714938 h 1112167"/>
                <a:gd name="connsiteX262" fmla="*/ 716320 w 1641464"/>
                <a:gd name="connsiteY262" fmla="*/ 736112 h 1112167"/>
                <a:gd name="connsiteX263" fmla="*/ 721378 w 1641464"/>
                <a:gd name="connsiteY263" fmla="*/ 757287 h 1112167"/>
                <a:gd name="connsiteX264" fmla="*/ 733551 w 1641464"/>
                <a:gd name="connsiteY264" fmla="*/ 771260 h 1112167"/>
                <a:gd name="connsiteX265" fmla="*/ 741781 w 1641464"/>
                <a:gd name="connsiteY265" fmla="*/ 780261 h 1112167"/>
                <a:gd name="connsiteX266" fmla="*/ 748210 w 1641464"/>
                <a:gd name="connsiteY266" fmla="*/ 790291 h 1112167"/>
                <a:gd name="connsiteX267" fmla="*/ 750353 w 1641464"/>
                <a:gd name="connsiteY267" fmla="*/ 802807 h 1112167"/>
                <a:gd name="connsiteX268" fmla="*/ 767241 w 1641464"/>
                <a:gd name="connsiteY268" fmla="*/ 821066 h 1112167"/>
                <a:gd name="connsiteX269" fmla="*/ 775471 w 1641464"/>
                <a:gd name="connsiteY269" fmla="*/ 836154 h 1112167"/>
                <a:gd name="connsiteX270" fmla="*/ 795530 w 1641464"/>
                <a:gd name="connsiteY270" fmla="*/ 844383 h 1112167"/>
                <a:gd name="connsiteX271" fmla="*/ 809161 w 1641464"/>
                <a:gd name="connsiteY271" fmla="*/ 847212 h 1112167"/>
                <a:gd name="connsiteX272" fmla="*/ 824248 w 1641464"/>
                <a:gd name="connsiteY272" fmla="*/ 865128 h 1112167"/>
                <a:gd name="connsiteX273" fmla="*/ 827849 w 1641464"/>
                <a:gd name="connsiteY273" fmla="*/ 875330 h 1112167"/>
                <a:gd name="connsiteX274" fmla="*/ 865053 w 1641464"/>
                <a:gd name="connsiteY274" fmla="*/ 870444 h 1112167"/>
                <a:gd name="connsiteX275" fmla="*/ 883056 w 1641464"/>
                <a:gd name="connsiteY275" fmla="*/ 880045 h 1112167"/>
                <a:gd name="connsiteX276" fmla="*/ 924804 w 1641464"/>
                <a:gd name="connsiteY276" fmla="*/ 894618 h 1112167"/>
                <a:gd name="connsiteX277" fmla="*/ 970752 w 1641464"/>
                <a:gd name="connsiteY277" fmla="*/ 894189 h 1112167"/>
                <a:gd name="connsiteX278" fmla="*/ 976153 w 1641464"/>
                <a:gd name="connsiteY278" fmla="*/ 887331 h 1112167"/>
                <a:gd name="connsiteX279" fmla="*/ 1001442 w 1641464"/>
                <a:gd name="connsiteY279" fmla="*/ 887331 h 1112167"/>
                <a:gd name="connsiteX280" fmla="*/ 1019787 w 1641464"/>
                <a:gd name="connsiteY280" fmla="*/ 903791 h 1112167"/>
                <a:gd name="connsiteX281" fmla="*/ 1030160 w 1641464"/>
                <a:gd name="connsiteY281" fmla="*/ 916392 h 1112167"/>
                <a:gd name="connsiteX282" fmla="*/ 1035903 w 1641464"/>
                <a:gd name="connsiteY282" fmla="*/ 926765 h 1112167"/>
                <a:gd name="connsiteX283" fmla="*/ 1054677 w 1641464"/>
                <a:gd name="connsiteY283" fmla="*/ 936366 h 1112167"/>
                <a:gd name="connsiteX284" fmla="*/ 1067279 w 1641464"/>
                <a:gd name="connsiteY284" fmla="*/ 921450 h 1112167"/>
                <a:gd name="connsiteX285" fmla="*/ 1095996 w 1641464"/>
                <a:gd name="connsiteY285" fmla="*/ 937909 h 1112167"/>
                <a:gd name="connsiteX286" fmla="*/ 1111341 w 1641464"/>
                <a:gd name="connsiteY286" fmla="*/ 959769 h 1112167"/>
                <a:gd name="connsiteX287" fmla="*/ 1115199 w 1641464"/>
                <a:gd name="connsiteY287" fmla="*/ 972028 h 1112167"/>
                <a:gd name="connsiteX288" fmla="*/ 1119828 w 1641464"/>
                <a:gd name="connsiteY288" fmla="*/ 981972 h 1112167"/>
                <a:gd name="connsiteX289" fmla="*/ 1142459 w 1641464"/>
                <a:gd name="connsiteY289" fmla="*/ 990030 h 1112167"/>
                <a:gd name="connsiteX290" fmla="*/ 1149232 w 1641464"/>
                <a:gd name="connsiteY290" fmla="*/ 992516 h 1112167"/>
                <a:gd name="connsiteX291" fmla="*/ 1144517 w 1641464"/>
                <a:gd name="connsiteY291" fmla="*/ 971685 h 1112167"/>
                <a:gd name="connsiteX292" fmla="*/ 1148460 w 1641464"/>
                <a:gd name="connsiteY292" fmla="*/ 956254 h 1112167"/>
                <a:gd name="connsiteX293" fmla="*/ 1160290 w 1641464"/>
                <a:gd name="connsiteY293" fmla="*/ 946225 h 1112167"/>
                <a:gd name="connsiteX294" fmla="*/ 1169977 w 1641464"/>
                <a:gd name="connsiteY294" fmla="*/ 942624 h 1112167"/>
                <a:gd name="connsiteX295" fmla="*/ 1185751 w 1641464"/>
                <a:gd name="connsiteY295" fmla="*/ 929337 h 1112167"/>
                <a:gd name="connsiteX296" fmla="*/ 1193637 w 1641464"/>
                <a:gd name="connsiteY296" fmla="*/ 926079 h 1112167"/>
                <a:gd name="connsiteX297" fmla="*/ 1203667 w 1641464"/>
                <a:gd name="connsiteY297" fmla="*/ 919650 h 1112167"/>
                <a:gd name="connsiteX298" fmla="*/ 1211897 w 1641464"/>
                <a:gd name="connsiteY298" fmla="*/ 920335 h 1112167"/>
                <a:gd name="connsiteX299" fmla="*/ 1219783 w 1641464"/>
                <a:gd name="connsiteY299" fmla="*/ 922136 h 1112167"/>
                <a:gd name="connsiteX300" fmla="*/ 1233071 w 1641464"/>
                <a:gd name="connsiteY300" fmla="*/ 922479 h 1112167"/>
                <a:gd name="connsiteX301" fmla="*/ 1243786 w 1641464"/>
                <a:gd name="connsiteY301" fmla="*/ 927451 h 1112167"/>
                <a:gd name="connsiteX302" fmla="*/ 1257417 w 1641464"/>
                <a:gd name="connsiteY302" fmla="*/ 931394 h 1112167"/>
                <a:gd name="connsiteX303" fmla="*/ 1264618 w 1641464"/>
                <a:gd name="connsiteY303" fmla="*/ 925651 h 1112167"/>
                <a:gd name="connsiteX304" fmla="*/ 1278934 w 1641464"/>
                <a:gd name="connsiteY304" fmla="*/ 935680 h 1112167"/>
                <a:gd name="connsiteX305" fmla="*/ 1275333 w 1641464"/>
                <a:gd name="connsiteY305" fmla="*/ 927451 h 1112167"/>
                <a:gd name="connsiteX306" fmla="*/ 1272076 w 1641464"/>
                <a:gd name="connsiteY306" fmla="*/ 918535 h 1112167"/>
                <a:gd name="connsiteX307" fmla="*/ 1286049 w 1641464"/>
                <a:gd name="connsiteY307" fmla="*/ 911334 h 1112167"/>
                <a:gd name="connsiteX308" fmla="*/ 1297536 w 1641464"/>
                <a:gd name="connsiteY308" fmla="*/ 908848 h 1112167"/>
                <a:gd name="connsiteX309" fmla="*/ 1303965 w 1641464"/>
                <a:gd name="connsiteY309" fmla="*/ 913135 h 1112167"/>
                <a:gd name="connsiteX310" fmla="*/ 1325482 w 1641464"/>
                <a:gd name="connsiteY310" fmla="*/ 910649 h 1112167"/>
                <a:gd name="connsiteX311" fmla="*/ 1340570 w 1641464"/>
                <a:gd name="connsiteY311" fmla="*/ 921364 h 1112167"/>
                <a:gd name="connsiteX312" fmla="*/ 1351714 w 1641464"/>
                <a:gd name="connsiteY312" fmla="*/ 923164 h 1112167"/>
                <a:gd name="connsiteX313" fmla="*/ 1366802 w 1641464"/>
                <a:gd name="connsiteY313" fmla="*/ 918107 h 1112167"/>
                <a:gd name="connsiteX314" fmla="*/ 1382918 w 1641464"/>
                <a:gd name="connsiteY314" fmla="*/ 936023 h 1112167"/>
                <a:gd name="connsiteX315" fmla="*/ 1383261 w 1641464"/>
                <a:gd name="connsiteY315" fmla="*/ 954283 h 1112167"/>
                <a:gd name="connsiteX316" fmla="*/ 1390033 w 1641464"/>
                <a:gd name="connsiteY316" fmla="*/ 970399 h 1112167"/>
                <a:gd name="connsiteX317" fmla="*/ 1396463 w 1641464"/>
                <a:gd name="connsiteY317" fmla="*/ 987287 h 1112167"/>
                <a:gd name="connsiteX318" fmla="*/ 1407607 w 1641464"/>
                <a:gd name="connsiteY318" fmla="*/ 1001260 h 1112167"/>
                <a:gd name="connsiteX319" fmla="*/ 1419780 w 1641464"/>
                <a:gd name="connsiteY319" fmla="*/ 1003403 h 1112167"/>
                <a:gd name="connsiteX320" fmla="*/ 1426981 w 1641464"/>
                <a:gd name="connsiteY320" fmla="*/ 984372 h 1112167"/>
                <a:gd name="connsiteX321" fmla="*/ 1417980 w 1641464"/>
                <a:gd name="connsiteY321" fmla="*/ 951711 h 1112167"/>
                <a:gd name="connsiteX322" fmla="*/ 1413350 w 1641464"/>
                <a:gd name="connsiteY322" fmla="*/ 936280 h 1112167"/>
                <a:gd name="connsiteX323" fmla="*/ 1404349 w 1641464"/>
                <a:gd name="connsiteY323" fmla="*/ 904734 h 1112167"/>
                <a:gd name="connsiteX324" fmla="*/ 1423380 w 1641464"/>
                <a:gd name="connsiteY324" fmla="*/ 871044 h 1112167"/>
                <a:gd name="connsiteX325" fmla="*/ 1437696 w 1641464"/>
                <a:gd name="connsiteY325" fmla="*/ 862814 h 1112167"/>
                <a:gd name="connsiteX326" fmla="*/ 1450984 w 1641464"/>
                <a:gd name="connsiteY326" fmla="*/ 849869 h 1112167"/>
                <a:gd name="connsiteX327" fmla="*/ 1460671 w 1641464"/>
                <a:gd name="connsiteY327" fmla="*/ 846269 h 1112167"/>
                <a:gd name="connsiteX328" fmla="*/ 1477901 w 1641464"/>
                <a:gd name="connsiteY328" fmla="*/ 834439 h 1112167"/>
                <a:gd name="connsiteX329" fmla="*/ 1479359 w 1641464"/>
                <a:gd name="connsiteY329" fmla="*/ 823723 h 1112167"/>
                <a:gd name="connsiteX330" fmla="*/ 1483302 w 1641464"/>
                <a:gd name="connsiteY330" fmla="*/ 817980 h 1112167"/>
                <a:gd name="connsiteX331" fmla="*/ 1494446 w 1641464"/>
                <a:gd name="connsiteY331" fmla="*/ 818666 h 1112167"/>
                <a:gd name="connsiteX332" fmla="*/ 1498390 w 1641464"/>
                <a:gd name="connsiteY332" fmla="*/ 808979 h 1112167"/>
                <a:gd name="connsiteX333" fmla="*/ 1493332 w 1641464"/>
                <a:gd name="connsiteY333" fmla="*/ 803578 h 1112167"/>
                <a:gd name="connsiteX334" fmla="*/ 1487588 w 1641464"/>
                <a:gd name="connsiteY334" fmla="*/ 792520 h 1112167"/>
                <a:gd name="connsiteX335" fmla="*/ 1487245 w 1641464"/>
                <a:gd name="connsiteY335" fmla="*/ 784633 h 1112167"/>
                <a:gd name="connsiteX336" fmla="*/ 1476873 w 1641464"/>
                <a:gd name="connsiteY336" fmla="*/ 771003 h 1112167"/>
                <a:gd name="connsiteX337" fmla="*/ 1483302 w 1641464"/>
                <a:gd name="connsiteY337" fmla="*/ 765259 h 1112167"/>
                <a:gd name="connsiteX338" fmla="*/ 1485788 w 1641464"/>
                <a:gd name="connsiteY338" fmla="*/ 744085 h 1112167"/>
                <a:gd name="connsiteX339" fmla="*/ 1491189 w 1641464"/>
                <a:gd name="connsiteY339" fmla="*/ 744085 h 1112167"/>
                <a:gd name="connsiteX340" fmla="*/ 1489731 w 1641464"/>
                <a:gd name="connsiteY340" fmla="*/ 759858 h 1112167"/>
                <a:gd name="connsiteX341" fmla="*/ 1494018 w 1641464"/>
                <a:gd name="connsiteY341" fmla="*/ 779232 h 1112167"/>
                <a:gd name="connsiteX342" fmla="*/ 1501219 w 1641464"/>
                <a:gd name="connsiteY342" fmla="*/ 774603 h 1112167"/>
                <a:gd name="connsiteX343" fmla="*/ 1503705 w 1641464"/>
                <a:gd name="connsiteY343" fmla="*/ 753429 h 1112167"/>
                <a:gd name="connsiteX344" fmla="*/ 1504390 w 1641464"/>
                <a:gd name="connsiteY344" fmla="*/ 746657 h 1112167"/>
                <a:gd name="connsiteX345" fmla="*/ 1515877 w 1641464"/>
                <a:gd name="connsiteY345" fmla="*/ 745971 h 1112167"/>
                <a:gd name="connsiteX346" fmla="*/ 1524450 w 1641464"/>
                <a:gd name="connsiteY346" fmla="*/ 725911 h 1112167"/>
                <a:gd name="connsiteX347" fmla="*/ 1533365 w 1641464"/>
                <a:gd name="connsiteY347" fmla="*/ 721282 h 1112167"/>
                <a:gd name="connsiteX348" fmla="*/ 1557025 w 1641464"/>
                <a:gd name="connsiteY348" fmla="*/ 714853 h 1112167"/>
                <a:gd name="connsiteX349" fmla="*/ 1532251 w 1641464"/>
                <a:gd name="connsiteY349" fmla="*/ 714167 h 1112167"/>
                <a:gd name="connsiteX350" fmla="*/ 1558397 w 1641464"/>
                <a:gd name="connsiteY350" fmla="*/ 705937 h 1112167"/>
                <a:gd name="connsiteX351" fmla="*/ 1566284 w 1641464"/>
                <a:gd name="connsiteY351" fmla="*/ 699165 h 1112167"/>
                <a:gd name="connsiteX352" fmla="*/ 1579914 w 1641464"/>
                <a:gd name="connsiteY352" fmla="*/ 700279 h 1112167"/>
                <a:gd name="connsiteX353" fmla="*/ 1575628 w 1641464"/>
                <a:gd name="connsiteY353" fmla="*/ 687764 h 1112167"/>
                <a:gd name="connsiteX354" fmla="*/ 1577771 w 1641464"/>
                <a:gd name="connsiteY354" fmla="*/ 679534 h 1112167"/>
                <a:gd name="connsiteX355" fmla="*/ 1588144 w 1641464"/>
                <a:gd name="connsiteY355" fmla="*/ 661960 h 1112167"/>
                <a:gd name="connsiteX356" fmla="*/ 1597488 w 1641464"/>
                <a:gd name="connsiteY356" fmla="*/ 656217 h 1112167"/>
                <a:gd name="connsiteX357" fmla="*/ 1609318 w 1641464"/>
                <a:gd name="connsiteY357" fmla="*/ 644387 h 1112167"/>
                <a:gd name="connsiteX358" fmla="*/ 1629377 w 1641464"/>
                <a:gd name="connsiteY358" fmla="*/ 645073 h 1112167"/>
                <a:gd name="connsiteX359" fmla="*/ 1641465 w 1641464"/>
                <a:gd name="connsiteY359" fmla="*/ 635986 h 1112167"/>
                <a:gd name="connsiteX360" fmla="*/ 1628177 w 1641464"/>
                <a:gd name="connsiteY360" fmla="*/ 590894 h 111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1641464" h="1112167">
                  <a:moveTo>
                    <a:pt x="615251" y="408300"/>
                  </a:moveTo>
                  <a:cubicBezTo>
                    <a:pt x="617651" y="402042"/>
                    <a:pt x="618080" y="398270"/>
                    <a:pt x="599992" y="391069"/>
                  </a:cubicBezTo>
                  <a:cubicBezTo>
                    <a:pt x="581818" y="383868"/>
                    <a:pt x="583704" y="379154"/>
                    <a:pt x="571274" y="357122"/>
                  </a:cubicBezTo>
                  <a:cubicBezTo>
                    <a:pt x="558844" y="335177"/>
                    <a:pt x="536384" y="325576"/>
                    <a:pt x="536384" y="317517"/>
                  </a:cubicBezTo>
                  <a:cubicBezTo>
                    <a:pt x="536384" y="309373"/>
                    <a:pt x="514438" y="310317"/>
                    <a:pt x="514438" y="316574"/>
                  </a:cubicBezTo>
                  <a:cubicBezTo>
                    <a:pt x="514438" y="322832"/>
                    <a:pt x="504837" y="324718"/>
                    <a:pt x="499608" y="328061"/>
                  </a:cubicBezTo>
                  <a:cubicBezTo>
                    <a:pt x="494378" y="331405"/>
                    <a:pt x="491978" y="326175"/>
                    <a:pt x="487177" y="319918"/>
                  </a:cubicBezTo>
                  <a:cubicBezTo>
                    <a:pt x="482377" y="313745"/>
                    <a:pt x="470890" y="307487"/>
                    <a:pt x="470890" y="303630"/>
                  </a:cubicBezTo>
                  <a:cubicBezTo>
                    <a:pt x="470890" y="299772"/>
                    <a:pt x="468061" y="291714"/>
                    <a:pt x="459917" y="295486"/>
                  </a:cubicBezTo>
                  <a:cubicBezTo>
                    <a:pt x="451773" y="299343"/>
                    <a:pt x="447487" y="295486"/>
                    <a:pt x="445086" y="298315"/>
                  </a:cubicBezTo>
                  <a:cubicBezTo>
                    <a:pt x="442686" y="301229"/>
                    <a:pt x="436514" y="296515"/>
                    <a:pt x="436514" y="296515"/>
                  </a:cubicBezTo>
                  <a:lnTo>
                    <a:pt x="436514" y="48769"/>
                  </a:lnTo>
                  <a:cubicBezTo>
                    <a:pt x="433685" y="48512"/>
                    <a:pt x="431113" y="47998"/>
                    <a:pt x="429142" y="47226"/>
                  </a:cubicBezTo>
                  <a:cubicBezTo>
                    <a:pt x="418769" y="43283"/>
                    <a:pt x="403338" y="36168"/>
                    <a:pt x="395109" y="37882"/>
                  </a:cubicBezTo>
                  <a:cubicBezTo>
                    <a:pt x="386879" y="39683"/>
                    <a:pt x="370334" y="41826"/>
                    <a:pt x="364591" y="38911"/>
                  </a:cubicBezTo>
                  <a:cubicBezTo>
                    <a:pt x="358847" y="36082"/>
                    <a:pt x="350960" y="33510"/>
                    <a:pt x="339130" y="35311"/>
                  </a:cubicBezTo>
                  <a:cubicBezTo>
                    <a:pt x="327300" y="37111"/>
                    <a:pt x="319757" y="28881"/>
                    <a:pt x="304669" y="25281"/>
                  </a:cubicBezTo>
                  <a:cubicBezTo>
                    <a:pt x="289581" y="21680"/>
                    <a:pt x="268493" y="26310"/>
                    <a:pt x="263435" y="28110"/>
                  </a:cubicBezTo>
                  <a:cubicBezTo>
                    <a:pt x="258377" y="29910"/>
                    <a:pt x="259492" y="22709"/>
                    <a:pt x="253062" y="23480"/>
                  </a:cubicBezTo>
                  <a:cubicBezTo>
                    <a:pt x="246633" y="24166"/>
                    <a:pt x="251605" y="20652"/>
                    <a:pt x="248005" y="15251"/>
                  </a:cubicBezTo>
                  <a:cubicBezTo>
                    <a:pt x="244404" y="9850"/>
                    <a:pt x="226488" y="14908"/>
                    <a:pt x="220058" y="15594"/>
                  </a:cubicBezTo>
                  <a:cubicBezTo>
                    <a:pt x="213629" y="16280"/>
                    <a:pt x="211829" y="12336"/>
                    <a:pt x="212172" y="9165"/>
                  </a:cubicBezTo>
                  <a:cubicBezTo>
                    <a:pt x="212515" y="5907"/>
                    <a:pt x="206428" y="7021"/>
                    <a:pt x="203942" y="11308"/>
                  </a:cubicBezTo>
                  <a:cubicBezTo>
                    <a:pt x="201456" y="15594"/>
                    <a:pt x="194255" y="16365"/>
                    <a:pt x="191426" y="13451"/>
                  </a:cubicBezTo>
                  <a:cubicBezTo>
                    <a:pt x="188512" y="10622"/>
                    <a:pt x="197513" y="9507"/>
                    <a:pt x="197856" y="6250"/>
                  </a:cubicBezTo>
                  <a:cubicBezTo>
                    <a:pt x="198198" y="2992"/>
                    <a:pt x="188512" y="1192"/>
                    <a:pt x="184911" y="163"/>
                  </a:cubicBezTo>
                  <a:cubicBezTo>
                    <a:pt x="181311" y="-951"/>
                    <a:pt x="175567" y="3764"/>
                    <a:pt x="168023" y="10536"/>
                  </a:cubicBezTo>
                  <a:cubicBezTo>
                    <a:pt x="160479" y="17308"/>
                    <a:pt x="149421" y="16623"/>
                    <a:pt x="142563" y="15937"/>
                  </a:cubicBezTo>
                  <a:cubicBezTo>
                    <a:pt x="135791" y="15251"/>
                    <a:pt x="127132" y="16623"/>
                    <a:pt x="127475" y="20566"/>
                  </a:cubicBezTo>
                  <a:cubicBezTo>
                    <a:pt x="127818" y="24509"/>
                    <a:pt x="136048" y="24166"/>
                    <a:pt x="131076" y="29138"/>
                  </a:cubicBezTo>
                  <a:cubicBezTo>
                    <a:pt x="126104" y="34111"/>
                    <a:pt x="124304" y="22280"/>
                    <a:pt x="119246" y="27681"/>
                  </a:cubicBezTo>
                  <a:cubicBezTo>
                    <a:pt x="114188" y="33082"/>
                    <a:pt x="99186" y="32653"/>
                    <a:pt x="95586" y="31967"/>
                  </a:cubicBezTo>
                  <a:cubicBezTo>
                    <a:pt x="91985" y="31281"/>
                    <a:pt x="80155" y="44140"/>
                    <a:pt x="76555" y="47741"/>
                  </a:cubicBezTo>
                  <a:cubicBezTo>
                    <a:pt x="72954" y="51341"/>
                    <a:pt x="79384" y="54599"/>
                    <a:pt x="69782" y="64971"/>
                  </a:cubicBezTo>
                  <a:cubicBezTo>
                    <a:pt x="60181" y="75344"/>
                    <a:pt x="34292" y="73201"/>
                    <a:pt x="28892" y="73201"/>
                  </a:cubicBezTo>
                  <a:cubicBezTo>
                    <a:pt x="23491" y="73201"/>
                    <a:pt x="27434" y="79288"/>
                    <a:pt x="24605" y="83231"/>
                  </a:cubicBezTo>
                  <a:cubicBezTo>
                    <a:pt x="21776" y="87174"/>
                    <a:pt x="27863" y="90775"/>
                    <a:pt x="42522" y="94718"/>
                  </a:cubicBezTo>
                  <a:cubicBezTo>
                    <a:pt x="57181" y="98661"/>
                    <a:pt x="67296" y="118035"/>
                    <a:pt x="69011" y="122664"/>
                  </a:cubicBezTo>
                  <a:cubicBezTo>
                    <a:pt x="70811" y="127294"/>
                    <a:pt x="89071" y="122321"/>
                    <a:pt x="96271" y="123350"/>
                  </a:cubicBezTo>
                  <a:cubicBezTo>
                    <a:pt x="103472" y="124379"/>
                    <a:pt x="95586" y="134494"/>
                    <a:pt x="101672" y="137323"/>
                  </a:cubicBezTo>
                  <a:cubicBezTo>
                    <a:pt x="107759" y="140152"/>
                    <a:pt x="117103" y="135866"/>
                    <a:pt x="118903" y="140924"/>
                  </a:cubicBezTo>
                  <a:cubicBezTo>
                    <a:pt x="120703" y="145982"/>
                    <a:pt x="106730" y="140924"/>
                    <a:pt x="99529" y="146325"/>
                  </a:cubicBezTo>
                  <a:cubicBezTo>
                    <a:pt x="92328" y="151725"/>
                    <a:pt x="88813" y="154211"/>
                    <a:pt x="85899" y="150268"/>
                  </a:cubicBezTo>
                  <a:cubicBezTo>
                    <a:pt x="83070" y="146325"/>
                    <a:pt x="71240" y="148810"/>
                    <a:pt x="65068" y="149582"/>
                  </a:cubicBezTo>
                  <a:cubicBezTo>
                    <a:pt x="58981" y="150268"/>
                    <a:pt x="64725" y="142038"/>
                    <a:pt x="65068" y="138438"/>
                  </a:cubicBezTo>
                  <a:cubicBezTo>
                    <a:pt x="65410" y="134837"/>
                    <a:pt x="56838" y="132351"/>
                    <a:pt x="45008" y="139124"/>
                  </a:cubicBezTo>
                  <a:cubicBezTo>
                    <a:pt x="33178" y="145896"/>
                    <a:pt x="37464" y="143410"/>
                    <a:pt x="36007" y="148810"/>
                  </a:cubicBezTo>
                  <a:cubicBezTo>
                    <a:pt x="34549" y="154211"/>
                    <a:pt x="29577" y="145553"/>
                    <a:pt x="22034" y="150268"/>
                  </a:cubicBezTo>
                  <a:cubicBezTo>
                    <a:pt x="14490" y="154897"/>
                    <a:pt x="2317" y="158155"/>
                    <a:pt x="174" y="162784"/>
                  </a:cubicBezTo>
                  <a:cubicBezTo>
                    <a:pt x="-1969" y="167413"/>
                    <a:pt x="16290" y="170670"/>
                    <a:pt x="23491" y="172128"/>
                  </a:cubicBezTo>
                  <a:cubicBezTo>
                    <a:pt x="30692" y="173585"/>
                    <a:pt x="14918" y="178214"/>
                    <a:pt x="20662" y="180014"/>
                  </a:cubicBezTo>
                  <a:cubicBezTo>
                    <a:pt x="26406" y="181815"/>
                    <a:pt x="23920" y="187215"/>
                    <a:pt x="32835" y="191844"/>
                  </a:cubicBezTo>
                  <a:cubicBezTo>
                    <a:pt x="41750" y="196473"/>
                    <a:pt x="61896" y="191844"/>
                    <a:pt x="67211" y="191844"/>
                  </a:cubicBezTo>
                  <a:cubicBezTo>
                    <a:pt x="72611" y="191844"/>
                    <a:pt x="77583" y="198274"/>
                    <a:pt x="81870" y="193645"/>
                  </a:cubicBezTo>
                  <a:cubicBezTo>
                    <a:pt x="86156" y="189015"/>
                    <a:pt x="102272" y="176071"/>
                    <a:pt x="110588" y="183615"/>
                  </a:cubicBezTo>
                  <a:cubicBezTo>
                    <a:pt x="118817" y="191159"/>
                    <a:pt x="101586" y="190044"/>
                    <a:pt x="105958" y="194673"/>
                  </a:cubicBezTo>
                  <a:cubicBezTo>
                    <a:pt x="110245" y="199303"/>
                    <a:pt x="115645" y="210447"/>
                    <a:pt x="107759" y="216190"/>
                  </a:cubicBezTo>
                  <a:cubicBezTo>
                    <a:pt x="99872" y="221934"/>
                    <a:pt x="92328" y="217991"/>
                    <a:pt x="88042" y="217648"/>
                  </a:cubicBezTo>
                  <a:cubicBezTo>
                    <a:pt x="83756" y="217305"/>
                    <a:pt x="86242" y="225534"/>
                    <a:pt x="79469" y="230935"/>
                  </a:cubicBezTo>
                  <a:cubicBezTo>
                    <a:pt x="72697" y="236336"/>
                    <a:pt x="67639" y="225191"/>
                    <a:pt x="59067" y="225191"/>
                  </a:cubicBezTo>
                  <a:cubicBezTo>
                    <a:pt x="50494" y="225191"/>
                    <a:pt x="52295" y="236336"/>
                    <a:pt x="52637" y="241651"/>
                  </a:cubicBezTo>
                  <a:cubicBezTo>
                    <a:pt x="52980" y="247051"/>
                    <a:pt x="39779" y="240536"/>
                    <a:pt x="36521" y="253481"/>
                  </a:cubicBezTo>
                  <a:cubicBezTo>
                    <a:pt x="33264" y="266425"/>
                    <a:pt x="19633" y="255281"/>
                    <a:pt x="28634" y="267797"/>
                  </a:cubicBezTo>
                  <a:cubicBezTo>
                    <a:pt x="37636" y="280313"/>
                    <a:pt x="36178" y="272426"/>
                    <a:pt x="43379" y="277484"/>
                  </a:cubicBezTo>
                  <a:cubicBezTo>
                    <a:pt x="50580" y="282456"/>
                    <a:pt x="35492" y="291457"/>
                    <a:pt x="42693" y="292914"/>
                  </a:cubicBezTo>
                  <a:cubicBezTo>
                    <a:pt x="49894" y="294372"/>
                    <a:pt x="57781" y="307230"/>
                    <a:pt x="62753" y="311945"/>
                  </a:cubicBezTo>
                  <a:cubicBezTo>
                    <a:pt x="67811" y="316574"/>
                    <a:pt x="74240" y="309459"/>
                    <a:pt x="81784" y="309116"/>
                  </a:cubicBezTo>
                  <a:cubicBezTo>
                    <a:pt x="89328" y="308773"/>
                    <a:pt x="85727" y="298401"/>
                    <a:pt x="90014" y="302258"/>
                  </a:cubicBezTo>
                  <a:cubicBezTo>
                    <a:pt x="94300" y="306202"/>
                    <a:pt x="100386" y="317689"/>
                    <a:pt x="96443" y="320518"/>
                  </a:cubicBezTo>
                  <a:cubicBezTo>
                    <a:pt x="92500" y="323432"/>
                    <a:pt x="95757" y="332348"/>
                    <a:pt x="94986" y="336634"/>
                  </a:cubicBezTo>
                  <a:cubicBezTo>
                    <a:pt x="94300" y="340920"/>
                    <a:pt x="111445" y="339549"/>
                    <a:pt x="112559" y="334491"/>
                  </a:cubicBezTo>
                  <a:cubicBezTo>
                    <a:pt x="113674" y="329519"/>
                    <a:pt x="127218" y="328061"/>
                    <a:pt x="134762" y="336291"/>
                  </a:cubicBezTo>
                  <a:cubicBezTo>
                    <a:pt x="142306" y="344521"/>
                    <a:pt x="144792" y="345978"/>
                    <a:pt x="144792" y="339549"/>
                  </a:cubicBezTo>
                  <a:cubicBezTo>
                    <a:pt x="144792" y="333119"/>
                    <a:pt x="151221" y="325918"/>
                    <a:pt x="151564" y="331319"/>
                  </a:cubicBezTo>
                  <a:cubicBezTo>
                    <a:pt x="151907" y="336720"/>
                    <a:pt x="157993" y="338091"/>
                    <a:pt x="169138" y="333119"/>
                  </a:cubicBezTo>
                  <a:cubicBezTo>
                    <a:pt x="180282" y="328061"/>
                    <a:pt x="175224" y="333462"/>
                    <a:pt x="169481" y="340663"/>
                  </a:cubicBezTo>
                  <a:cubicBezTo>
                    <a:pt x="161594" y="350607"/>
                    <a:pt x="169481" y="365009"/>
                    <a:pt x="163737" y="366466"/>
                  </a:cubicBezTo>
                  <a:cubicBezTo>
                    <a:pt x="157993" y="367923"/>
                    <a:pt x="153364" y="382583"/>
                    <a:pt x="144020" y="383697"/>
                  </a:cubicBezTo>
                  <a:cubicBezTo>
                    <a:pt x="134676" y="384811"/>
                    <a:pt x="118903" y="402385"/>
                    <a:pt x="116760" y="405214"/>
                  </a:cubicBezTo>
                  <a:cubicBezTo>
                    <a:pt x="114617" y="408129"/>
                    <a:pt x="94557" y="399470"/>
                    <a:pt x="91642" y="407700"/>
                  </a:cubicBezTo>
                  <a:cubicBezTo>
                    <a:pt x="88813" y="415930"/>
                    <a:pt x="76640" y="422102"/>
                    <a:pt x="79812" y="425274"/>
                  </a:cubicBezTo>
                  <a:cubicBezTo>
                    <a:pt x="81955" y="427417"/>
                    <a:pt x="98415" y="419187"/>
                    <a:pt x="99186" y="414901"/>
                  </a:cubicBezTo>
                  <a:cubicBezTo>
                    <a:pt x="99872" y="410615"/>
                    <a:pt x="102101" y="411301"/>
                    <a:pt x="104930" y="414558"/>
                  </a:cubicBezTo>
                  <a:cubicBezTo>
                    <a:pt x="107759" y="417815"/>
                    <a:pt x="114959" y="413101"/>
                    <a:pt x="118217" y="410272"/>
                  </a:cubicBezTo>
                  <a:cubicBezTo>
                    <a:pt x="121475" y="407443"/>
                    <a:pt x="126790" y="408471"/>
                    <a:pt x="130047" y="408814"/>
                  </a:cubicBezTo>
                  <a:cubicBezTo>
                    <a:pt x="133305" y="409157"/>
                    <a:pt x="134676" y="404871"/>
                    <a:pt x="144363" y="403071"/>
                  </a:cubicBezTo>
                  <a:cubicBezTo>
                    <a:pt x="154050" y="401271"/>
                    <a:pt x="151907" y="398442"/>
                    <a:pt x="154050" y="393384"/>
                  </a:cubicBezTo>
                  <a:cubicBezTo>
                    <a:pt x="156193" y="388326"/>
                    <a:pt x="179168" y="377610"/>
                    <a:pt x="183454" y="376496"/>
                  </a:cubicBezTo>
                  <a:cubicBezTo>
                    <a:pt x="187740" y="375382"/>
                    <a:pt x="185254" y="368266"/>
                    <a:pt x="189883" y="367838"/>
                  </a:cubicBezTo>
                  <a:cubicBezTo>
                    <a:pt x="194512" y="367495"/>
                    <a:pt x="201713" y="361752"/>
                    <a:pt x="207800" y="356779"/>
                  </a:cubicBezTo>
                  <a:cubicBezTo>
                    <a:pt x="213886" y="351722"/>
                    <a:pt x="215343" y="353865"/>
                    <a:pt x="219973" y="352150"/>
                  </a:cubicBezTo>
                  <a:cubicBezTo>
                    <a:pt x="224602" y="350350"/>
                    <a:pt x="221087" y="341006"/>
                    <a:pt x="225716" y="340320"/>
                  </a:cubicBezTo>
                  <a:cubicBezTo>
                    <a:pt x="230345" y="339634"/>
                    <a:pt x="233946" y="336034"/>
                    <a:pt x="233946" y="332090"/>
                  </a:cubicBezTo>
                  <a:cubicBezTo>
                    <a:pt x="233946" y="328147"/>
                    <a:pt x="222116" y="328147"/>
                    <a:pt x="221001" y="325661"/>
                  </a:cubicBezTo>
                  <a:cubicBezTo>
                    <a:pt x="219887" y="323175"/>
                    <a:pt x="230345" y="313831"/>
                    <a:pt x="234289" y="314174"/>
                  </a:cubicBezTo>
                  <a:cubicBezTo>
                    <a:pt x="238232" y="314517"/>
                    <a:pt x="244661" y="310231"/>
                    <a:pt x="245004" y="304487"/>
                  </a:cubicBezTo>
                  <a:cubicBezTo>
                    <a:pt x="245347" y="298744"/>
                    <a:pt x="251091" y="297629"/>
                    <a:pt x="255720" y="292657"/>
                  </a:cubicBezTo>
                  <a:cubicBezTo>
                    <a:pt x="260349" y="287599"/>
                    <a:pt x="259320" y="283313"/>
                    <a:pt x="263950" y="282970"/>
                  </a:cubicBezTo>
                  <a:cubicBezTo>
                    <a:pt x="268579" y="282627"/>
                    <a:pt x="272951" y="276112"/>
                    <a:pt x="277923" y="273283"/>
                  </a:cubicBezTo>
                  <a:cubicBezTo>
                    <a:pt x="282980" y="270369"/>
                    <a:pt x="277923" y="276884"/>
                    <a:pt x="287610" y="277227"/>
                  </a:cubicBezTo>
                  <a:cubicBezTo>
                    <a:pt x="297297" y="277570"/>
                    <a:pt x="295153" y="286571"/>
                    <a:pt x="287953" y="283313"/>
                  </a:cubicBezTo>
                  <a:cubicBezTo>
                    <a:pt x="280752" y="280055"/>
                    <a:pt x="277580" y="280398"/>
                    <a:pt x="271150" y="286571"/>
                  </a:cubicBezTo>
                  <a:cubicBezTo>
                    <a:pt x="264721" y="292657"/>
                    <a:pt x="269693" y="294457"/>
                    <a:pt x="264721" y="301315"/>
                  </a:cubicBezTo>
                  <a:cubicBezTo>
                    <a:pt x="259663" y="308088"/>
                    <a:pt x="259320" y="312460"/>
                    <a:pt x="265835" y="313145"/>
                  </a:cubicBezTo>
                  <a:cubicBezTo>
                    <a:pt x="272265" y="313831"/>
                    <a:pt x="266178" y="318546"/>
                    <a:pt x="260092" y="320260"/>
                  </a:cubicBezTo>
                  <a:cubicBezTo>
                    <a:pt x="254005" y="322061"/>
                    <a:pt x="258292" y="325661"/>
                    <a:pt x="266521" y="325661"/>
                  </a:cubicBezTo>
                  <a:cubicBezTo>
                    <a:pt x="274751" y="325661"/>
                    <a:pt x="286924" y="313831"/>
                    <a:pt x="298411" y="308088"/>
                  </a:cubicBezTo>
                  <a:cubicBezTo>
                    <a:pt x="309898" y="302344"/>
                    <a:pt x="318471" y="308088"/>
                    <a:pt x="321728" y="306973"/>
                  </a:cubicBezTo>
                  <a:cubicBezTo>
                    <a:pt x="324986" y="305944"/>
                    <a:pt x="318128" y="300544"/>
                    <a:pt x="322071" y="298744"/>
                  </a:cubicBezTo>
                  <a:cubicBezTo>
                    <a:pt x="326014" y="296943"/>
                    <a:pt x="317442" y="295829"/>
                    <a:pt x="314870" y="289057"/>
                  </a:cubicBezTo>
                  <a:cubicBezTo>
                    <a:pt x="312384" y="282284"/>
                    <a:pt x="318814" y="286571"/>
                    <a:pt x="320271" y="281170"/>
                  </a:cubicBezTo>
                  <a:cubicBezTo>
                    <a:pt x="321728" y="275769"/>
                    <a:pt x="325672" y="277912"/>
                    <a:pt x="329272" y="280484"/>
                  </a:cubicBezTo>
                  <a:cubicBezTo>
                    <a:pt x="332872" y="282970"/>
                    <a:pt x="337844" y="277998"/>
                    <a:pt x="341102" y="284770"/>
                  </a:cubicBezTo>
                  <a:cubicBezTo>
                    <a:pt x="344360" y="291543"/>
                    <a:pt x="347874" y="282970"/>
                    <a:pt x="353618" y="287599"/>
                  </a:cubicBezTo>
                  <a:cubicBezTo>
                    <a:pt x="359361" y="292228"/>
                    <a:pt x="352503" y="291543"/>
                    <a:pt x="346417" y="293000"/>
                  </a:cubicBezTo>
                  <a:cubicBezTo>
                    <a:pt x="340331" y="294457"/>
                    <a:pt x="343588" y="302687"/>
                    <a:pt x="348217" y="298744"/>
                  </a:cubicBezTo>
                  <a:cubicBezTo>
                    <a:pt x="352846" y="294800"/>
                    <a:pt x="356790" y="292314"/>
                    <a:pt x="361162" y="296257"/>
                  </a:cubicBezTo>
                  <a:cubicBezTo>
                    <a:pt x="365448" y="300201"/>
                    <a:pt x="367248" y="298401"/>
                    <a:pt x="370849" y="294800"/>
                  </a:cubicBezTo>
                  <a:cubicBezTo>
                    <a:pt x="374449" y="291200"/>
                    <a:pt x="374449" y="295143"/>
                    <a:pt x="374449" y="298058"/>
                  </a:cubicBezTo>
                  <a:cubicBezTo>
                    <a:pt x="374449" y="300887"/>
                    <a:pt x="381993" y="302001"/>
                    <a:pt x="392708" y="303801"/>
                  </a:cubicBezTo>
                  <a:cubicBezTo>
                    <a:pt x="403424" y="305601"/>
                    <a:pt x="422798" y="303115"/>
                    <a:pt x="427856" y="302773"/>
                  </a:cubicBezTo>
                  <a:cubicBezTo>
                    <a:pt x="432914" y="302430"/>
                    <a:pt x="431113" y="310317"/>
                    <a:pt x="442172" y="312460"/>
                  </a:cubicBezTo>
                  <a:cubicBezTo>
                    <a:pt x="453316" y="314603"/>
                    <a:pt x="456145" y="301315"/>
                    <a:pt x="461889" y="306030"/>
                  </a:cubicBezTo>
                  <a:cubicBezTo>
                    <a:pt x="467632" y="310659"/>
                    <a:pt x="461889" y="312460"/>
                    <a:pt x="458631" y="316060"/>
                  </a:cubicBezTo>
                  <a:cubicBezTo>
                    <a:pt x="455373" y="319661"/>
                    <a:pt x="462231" y="320003"/>
                    <a:pt x="466518" y="321804"/>
                  </a:cubicBezTo>
                  <a:cubicBezTo>
                    <a:pt x="470804" y="323604"/>
                    <a:pt x="480834" y="326433"/>
                    <a:pt x="485549" y="331148"/>
                  </a:cubicBezTo>
                  <a:cubicBezTo>
                    <a:pt x="490178" y="335777"/>
                    <a:pt x="493092" y="340835"/>
                    <a:pt x="504580" y="346578"/>
                  </a:cubicBezTo>
                  <a:cubicBezTo>
                    <a:pt x="516067" y="352322"/>
                    <a:pt x="504923" y="332262"/>
                    <a:pt x="513924" y="338691"/>
                  </a:cubicBezTo>
                  <a:cubicBezTo>
                    <a:pt x="522839" y="345121"/>
                    <a:pt x="519667" y="339034"/>
                    <a:pt x="526868" y="345464"/>
                  </a:cubicBezTo>
                  <a:cubicBezTo>
                    <a:pt x="534069" y="351893"/>
                    <a:pt x="531497" y="342549"/>
                    <a:pt x="528325" y="331833"/>
                  </a:cubicBezTo>
                  <a:cubicBezTo>
                    <a:pt x="525068" y="321118"/>
                    <a:pt x="531583" y="328233"/>
                    <a:pt x="534755" y="333291"/>
                  </a:cubicBezTo>
                  <a:cubicBezTo>
                    <a:pt x="538012" y="338348"/>
                    <a:pt x="538012" y="347950"/>
                    <a:pt x="535869" y="354465"/>
                  </a:cubicBezTo>
                  <a:cubicBezTo>
                    <a:pt x="533726" y="360894"/>
                    <a:pt x="522925" y="355493"/>
                    <a:pt x="524039" y="351979"/>
                  </a:cubicBezTo>
                  <a:cubicBezTo>
                    <a:pt x="525154" y="348378"/>
                    <a:pt x="513324" y="349836"/>
                    <a:pt x="512895" y="354808"/>
                  </a:cubicBezTo>
                  <a:cubicBezTo>
                    <a:pt x="512552" y="359780"/>
                    <a:pt x="520439" y="369467"/>
                    <a:pt x="526182" y="370581"/>
                  </a:cubicBezTo>
                  <a:cubicBezTo>
                    <a:pt x="531926" y="371610"/>
                    <a:pt x="527640" y="380611"/>
                    <a:pt x="531240" y="381640"/>
                  </a:cubicBezTo>
                  <a:cubicBezTo>
                    <a:pt x="536126" y="383097"/>
                    <a:pt x="535869" y="392441"/>
                    <a:pt x="538784" y="390984"/>
                  </a:cubicBezTo>
                  <a:cubicBezTo>
                    <a:pt x="541613" y="389526"/>
                    <a:pt x="540584" y="378468"/>
                    <a:pt x="537327" y="373410"/>
                  </a:cubicBezTo>
                  <a:cubicBezTo>
                    <a:pt x="534069" y="368352"/>
                    <a:pt x="535526" y="361237"/>
                    <a:pt x="539813" y="362609"/>
                  </a:cubicBezTo>
                  <a:cubicBezTo>
                    <a:pt x="544099" y="364066"/>
                    <a:pt x="539813" y="371610"/>
                    <a:pt x="541956" y="374096"/>
                  </a:cubicBezTo>
                  <a:cubicBezTo>
                    <a:pt x="544099" y="376582"/>
                    <a:pt x="546585" y="371610"/>
                    <a:pt x="551643" y="368695"/>
                  </a:cubicBezTo>
                  <a:cubicBezTo>
                    <a:pt x="556700" y="365780"/>
                    <a:pt x="549500" y="357551"/>
                    <a:pt x="551300" y="353265"/>
                  </a:cubicBezTo>
                  <a:cubicBezTo>
                    <a:pt x="553100" y="348978"/>
                    <a:pt x="558844" y="356865"/>
                    <a:pt x="560987" y="364409"/>
                  </a:cubicBezTo>
                  <a:cubicBezTo>
                    <a:pt x="563130" y="371953"/>
                    <a:pt x="555586" y="371610"/>
                    <a:pt x="555586" y="375553"/>
                  </a:cubicBezTo>
                  <a:cubicBezTo>
                    <a:pt x="555586" y="379496"/>
                    <a:pt x="548814" y="377696"/>
                    <a:pt x="546671" y="379839"/>
                  </a:cubicBezTo>
                  <a:cubicBezTo>
                    <a:pt x="544527" y="381982"/>
                    <a:pt x="545556" y="396384"/>
                    <a:pt x="548471" y="396727"/>
                  </a:cubicBezTo>
                  <a:cubicBezTo>
                    <a:pt x="551300" y="397070"/>
                    <a:pt x="553100" y="384897"/>
                    <a:pt x="554900" y="390984"/>
                  </a:cubicBezTo>
                  <a:cubicBezTo>
                    <a:pt x="556700" y="397070"/>
                    <a:pt x="563473" y="383097"/>
                    <a:pt x="565273" y="388840"/>
                  </a:cubicBezTo>
                  <a:cubicBezTo>
                    <a:pt x="567073" y="394584"/>
                    <a:pt x="575646" y="401013"/>
                    <a:pt x="578903" y="399556"/>
                  </a:cubicBezTo>
                  <a:cubicBezTo>
                    <a:pt x="582161" y="398099"/>
                    <a:pt x="577446" y="392012"/>
                    <a:pt x="572474" y="391669"/>
                  </a:cubicBezTo>
                  <a:cubicBezTo>
                    <a:pt x="567416" y="391326"/>
                    <a:pt x="568188" y="383097"/>
                    <a:pt x="572817" y="382668"/>
                  </a:cubicBezTo>
                  <a:cubicBezTo>
                    <a:pt x="577446" y="382325"/>
                    <a:pt x="585761" y="394498"/>
                    <a:pt x="585333" y="398785"/>
                  </a:cubicBezTo>
                  <a:cubicBezTo>
                    <a:pt x="584990" y="403071"/>
                    <a:pt x="581046" y="402728"/>
                    <a:pt x="577103" y="407014"/>
                  </a:cubicBezTo>
                  <a:cubicBezTo>
                    <a:pt x="573160" y="411301"/>
                    <a:pt x="567759" y="399813"/>
                    <a:pt x="563130" y="400156"/>
                  </a:cubicBezTo>
                  <a:cubicBezTo>
                    <a:pt x="558501" y="400499"/>
                    <a:pt x="563130" y="407700"/>
                    <a:pt x="565273" y="412672"/>
                  </a:cubicBezTo>
                  <a:cubicBezTo>
                    <a:pt x="567416" y="417730"/>
                    <a:pt x="559529" y="424502"/>
                    <a:pt x="565616" y="428446"/>
                  </a:cubicBezTo>
                  <a:cubicBezTo>
                    <a:pt x="571702" y="432389"/>
                    <a:pt x="569902" y="425959"/>
                    <a:pt x="571017" y="423045"/>
                  </a:cubicBezTo>
                  <a:cubicBezTo>
                    <a:pt x="572131" y="420216"/>
                    <a:pt x="576760" y="423731"/>
                    <a:pt x="580018" y="426302"/>
                  </a:cubicBezTo>
                  <a:cubicBezTo>
                    <a:pt x="583018" y="428617"/>
                    <a:pt x="583618" y="420559"/>
                    <a:pt x="583618" y="417301"/>
                  </a:cubicBezTo>
                  <a:cubicBezTo>
                    <a:pt x="583618" y="414044"/>
                    <a:pt x="589019" y="415844"/>
                    <a:pt x="591848" y="420216"/>
                  </a:cubicBezTo>
                  <a:cubicBezTo>
                    <a:pt x="594677" y="424502"/>
                    <a:pt x="595105" y="415587"/>
                    <a:pt x="599391" y="416272"/>
                  </a:cubicBezTo>
                  <a:cubicBezTo>
                    <a:pt x="603678" y="416958"/>
                    <a:pt x="600849" y="423816"/>
                    <a:pt x="600849" y="427760"/>
                  </a:cubicBezTo>
                  <a:cubicBezTo>
                    <a:pt x="600849" y="431703"/>
                    <a:pt x="608393" y="424502"/>
                    <a:pt x="607621" y="428874"/>
                  </a:cubicBezTo>
                  <a:cubicBezTo>
                    <a:pt x="607535" y="429474"/>
                    <a:pt x="607535" y="430074"/>
                    <a:pt x="607621" y="430674"/>
                  </a:cubicBezTo>
                  <a:cubicBezTo>
                    <a:pt x="611564" y="427845"/>
                    <a:pt x="615679" y="424931"/>
                    <a:pt x="618680" y="422873"/>
                  </a:cubicBezTo>
                  <a:cubicBezTo>
                    <a:pt x="626309" y="417901"/>
                    <a:pt x="612850" y="414558"/>
                    <a:pt x="615251" y="408300"/>
                  </a:cubicBezTo>
                  <a:close/>
                  <a:moveTo>
                    <a:pt x="10375" y="459221"/>
                  </a:moveTo>
                  <a:cubicBezTo>
                    <a:pt x="18947" y="455620"/>
                    <a:pt x="22548" y="451334"/>
                    <a:pt x="18947" y="447048"/>
                  </a:cubicBezTo>
                  <a:cubicBezTo>
                    <a:pt x="15347" y="442761"/>
                    <a:pt x="3774" y="461964"/>
                    <a:pt x="10375" y="459221"/>
                  </a:cubicBezTo>
                  <a:close/>
                  <a:moveTo>
                    <a:pt x="71325" y="426988"/>
                  </a:moveTo>
                  <a:cubicBezTo>
                    <a:pt x="63439" y="424159"/>
                    <a:pt x="42693" y="436761"/>
                    <a:pt x="49808" y="437790"/>
                  </a:cubicBezTo>
                  <a:cubicBezTo>
                    <a:pt x="54866" y="438475"/>
                    <a:pt x="57009" y="433503"/>
                    <a:pt x="62667" y="433503"/>
                  </a:cubicBezTo>
                  <a:cubicBezTo>
                    <a:pt x="68411" y="433417"/>
                    <a:pt x="79212" y="429817"/>
                    <a:pt x="71325" y="426988"/>
                  </a:cubicBezTo>
                  <a:close/>
                  <a:moveTo>
                    <a:pt x="253062" y="342721"/>
                  </a:moveTo>
                  <a:cubicBezTo>
                    <a:pt x="253405" y="338777"/>
                    <a:pt x="247662" y="339120"/>
                    <a:pt x="240547" y="347350"/>
                  </a:cubicBezTo>
                  <a:cubicBezTo>
                    <a:pt x="233346" y="355579"/>
                    <a:pt x="227259" y="359866"/>
                    <a:pt x="226231" y="363895"/>
                  </a:cubicBezTo>
                  <a:cubicBezTo>
                    <a:pt x="225116" y="367838"/>
                    <a:pt x="216886" y="363209"/>
                    <a:pt x="214400" y="368181"/>
                  </a:cubicBezTo>
                  <a:cubicBezTo>
                    <a:pt x="211914" y="373239"/>
                    <a:pt x="216201" y="384297"/>
                    <a:pt x="221173" y="380782"/>
                  </a:cubicBezTo>
                  <a:cubicBezTo>
                    <a:pt x="226231" y="377182"/>
                    <a:pt x="226573" y="380782"/>
                    <a:pt x="229745" y="380782"/>
                  </a:cubicBezTo>
                  <a:cubicBezTo>
                    <a:pt x="233003" y="380782"/>
                    <a:pt x="247662" y="370753"/>
                    <a:pt x="250919" y="365695"/>
                  </a:cubicBezTo>
                  <a:cubicBezTo>
                    <a:pt x="254177" y="360723"/>
                    <a:pt x="245176" y="359265"/>
                    <a:pt x="244833" y="356008"/>
                  </a:cubicBezTo>
                  <a:cubicBezTo>
                    <a:pt x="244490" y="352750"/>
                    <a:pt x="252377" y="352750"/>
                    <a:pt x="256320" y="350607"/>
                  </a:cubicBezTo>
                  <a:cubicBezTo>
                    <a:pt x="260263" y="348464"/>
                    <a:pt x="252720" y="346664"/>
                    <a:pt x="253062" y="342721"/>
                  </a:cubicBezTo>
                  <a:close/>
                  <a:moveTo>
                    <a:pt x="24691" y="300372"/>
                  </a:moveTo>
                  <a:cubicBezTo>
                    <a:pt x="24005" y="294629"/>
                    <a:pt x="8575" y="300029"/>
                    <a:pt x="10375" y="305430"/>
                  </a:cubicBezTo>
                  <a:cubicBezTo>
                    <a:pt x="12175" y="310831"/>
                    <a:pt x="26748" y="314345"/>
                    <a:pt x="32921" y="312202"/>
                  </a:cubicBezTo>
                  <a:cubicBezTo>
                    <a:pt x="38321" y="310402"/>
                    <a:pt x="40122" y="304659"/>
                    <a:pt x="36178" y="301058"/>
                  </a:cubicBezTo>
                  <a:cubicBezTo>
                    <a:pt x="32235" y="297543"/>
                    <a:pt x="25463" y="306116"/>
                    <a:pt x="24691" y="300372"/>
                  </a:cubicBezTo>
                  <a:close/>
                  <a:moveTo>
                    <a:pt x="199399" y="1091957"/>
                  </a:moveTo>
                  <a:cubicBezTo>
                    <a:pt x="190398" y="1092986"/>
                    <a:pt x="195370" y="1115446"/>
                    <a:pt x="200170" y="1111760"/>
                  </a:cubicBezTo>
                  <a:cubicBezTo>
                    <a:pt x="203599" y="1109102"/>
                    <a:pt x="209943" y="1108588"/>
                    <a:pt x="211743" y="1105159"/>
                  </a:cubicBezTo>
                  <a:cubicBezTo>
                    <a:pt x="214229" y="1100615"/>
                    <a:pt x="208400" y="1090928"/>
                    <a:pt x="199399" y="1091957"/>
                  </a:cubicBezTo>
                  <a:close/>
                  <a:moveTo>
                    <a:pt x="187569" y="1078241"/>
                  </a:moveTo>
                  <a:cubicBezTo>
                    <a:pt x="182254" y="1079012"/>
                    <a:pt x="185683" y="1088614"/>
                    <a:pt x="189112" y="1086128"/>
                  </a:cubicBezTo>
                  <a:cubicBezTo>
                    <a:pt x="194941" y="1081927"/>
                    <a:pt x="192798" y="1077470"/>
                    <a:pt x="187569" y="1078241"/>
                  </a:cubicBezTo>
                  <a:close/>
                  <a:moveTo>
                    <a:pt x="131676" y="1060067"/>
                  </a:moveTo>
                  <a:cubicBezTo>
                    <a:pt x="136391" y="1065039"/>
                    <a:pt x="139820" y="1063753"/>
                    <a:pt x="141191" y="1059296"/>
                  </a:cubicBezTo>
                  <a:cubicBezTo>
                    <a:pt x="142477" y="1054838"/>
                    <a:pt x="126532" y="1054752"/>
                    <a:pt x="131676" y="1060067"/>
                  </a:cubicBezTo>
                  <a:close/>
                  <a:moveTo>
                    <a:pt x="156965" y="1070869"/>
                  </a:moveTo>
                  <a:cubicBezTo>
                    <a:pt x="160394" y="1076184"/>
                    <a:pt x="164080" y="1077212"/>
                    <a:pt x="166995" y="1072497"/>
                  </a:cubicBezTo>
                  <a:cubicBezTo>
                    <a:pt x="169909" y="1067697"/>
                    <a:pt x="152936" y="1064697"/>
                    <a:pt x="156965" y="1070869"/>
                  </a:cubicBezTo>
                  <a:close/>
                  <a:moveTo>
                    <a:pt x="1628177" y="590894"/>
                  </a:moveTo>
                  <a:cubicBezTo>
                    <a:pt x="1627663" y="586094"/>
                    <a:pt x="1613347" y="589951"/>
                    <a:pt x="1606660" y="584637"/>
                  </a:cubicBezTo>
                  <a:cubicBezTo>
                    <a:pt x="1599974" y="579407"/>
                    <a:pt x="1588487" y="603325"/>
                    <a:pt x="1586086" y="613354"/>
                  </a:cubicBezTo>
                  <a:cubicBezTo>
                    <a:pt x="1583686" y="623384"/>
                    <a:pt x="1566027" y="634357"/>
                    <a:pt x="1566027" y="634357"/>
                  </a:cubicBezTo>
                  <a:cubicBezTo>
                    <a:pt x="1566027" y="634357"/>
                    <a:pt x="1514849" y="634871"/>
                    <a:pt x="1510563" y="634871"/>
                  </a:cubicBezTo>
                  <a:cubicBezTo>
                    <a:pt x="1507562" y="634871"/>
                    <a:pt x="1495818" y="644987"/>
                    <a:pt x="1488960" y="651245"/>
                  </a:cubicBezTo>
                  <a:cubicBezTo>
                    <a:pt x="1489131" y="651502"/>
                    <a:pt x="1489388" y="651759"/>
                    <a:pt x="1489560" y="652102"/>
                  </a:cubicBezTo>
                  <a:cubicBezTo>
                    <a:pt x="1494703" y="661446"/>
                    <a:pt x="1475930" y="667189"/>
                    <a:pt x="1458013" y="667875"/>
                  </a:cubicBezTo>
                  <a:cubicBezTo>
                    <a:pt x="1452527" y="668133"/>
                    <a:pt x="1448326" y="668647"/>
                    <a:pt x="1445154" y="669075"/>
                  </a:cubicBezTo>
                  <a:cubicBezTo>
                    <a:pt x="1445754" y="671219"/>
                    <a:pt x="1446269" y="673705"/>
                    <a:pt x="1446097" y="675505"/>
                  </a:cubicBezTo>
                  <a:cubicBezTo>
                    <a:pt x="1445926" y="676619"/>
                    <a:pt x="1444040" y="678077"/>
                    <a:pt x="1441297" y="679534"/>
                  </a:cubicBezTo>
                  <a:cubicBezTo>
                    <a:pt x="1438554" y="685106"/>
                    <a:pt x="1416522" y="695822"/>
                    <a:pt x="1404264" y="702337"/>
                  </a:cubicBezTo>
                  <a:cubicBezTo>
                    <a:pt x="1390633" y="709538"/>
                    <a:pt x="1372031" y="705937"/>
                    <a:pt x="1372031" y="695136"/>
                  </a:cubicBezTo>
                  <a:cubicBezTo>
                    <a:pt x="1372031" y="684420"/>
                    <a:pt x="1382061" y="686563"/>
                    <a:pt x="1384204" y="691535"/>
                  </a:cubicBezTo>
                  <a:cubicBezTo>
                    <a:pt x="1384975" y="693421"/>
                    <a:pt x="1387461" y="692050"/>
                    <a:pt x="1390719" y="689735"/>
                  </a:cubicBezTo>
                  <a:cubicBezTo>
                    <a:pt x="1387290" y="686392"/>
                    <a:pt x="1387376" y="681163"/>
                    <a:pt x="1388061" y="677048"/>
                  </a:cubicBezTo>
                  <a:cubicBezTo>
                    <a:pt x="1383947" y="675248"/>
                    <a:pt x="1390376" y="659217"/>
                    <a:pt x="1382061" y="656388"/>
                  </a:cubicBezTo>
                  <a:cubicBezTo>
                    <a:pt x="1373488" y="653559"/>
                    <a:pt x="1363458" y="668561"/>
                    <a:pt x="1364830" y="659217"/>
                  </a:cubicBezTo>
                  <a:cubicBezTo>
                    <a:pt x="1366287" y="649873"/>
                    <a:pt x="1379146" y="641986"/>
                    <a:pt x="1371259" y="629814"/>
                  </a:cubicBezTo>
                  <a:cubicBezTo>
                    <a:pt x="1363373" y="617640"/>
                    <a:pt x="1349057" y="617640"/>
                    <a:pt x="1346142" y="626984"/>
                  </a:cubicBezTo>
                  <a:cubicBezTo>
                    <a:pt x="1343313" y="636329"/>
                    <a:pt x="1333283" y="631957"/>
                    <a:pt x="1329683" y="639158"/>
                  </a:cubicBezTo>
                  <a:cubicBezTo>
                    <a:pt x="1326082" y="646358"/>
                    <a:pt x="1322482" y="662132"/>
                    <a:pt x="1325397" y="673619"/>
                  </a:cubicBezTo>
                  <a:cubicBezTo>
                    <a:pt x="1328225" y="685106"/>
                    <a:pt x="1324711" y="690850"/>
                    <a:pt x="1313909" y="697279"/>
                  </a:cubicBezTo>
                  <a:cubicBezTo>
                    <a:pt x="1303194" y="703708"/>
                    <a:pt x="1297536" y="687421"/>
                    <a:pt x="1301736" y="666418"/>
                  </a:cubicBezTo>
                  <a:cubicBezTo>
                    <a:pt x="1304565" y="652102"/>
                    <a:pt x="1312452" y="638472"/>
                    <a:pt x="1305337" y="638472"/>
                  </a:cubicBezTo>
                  <a:cubicBezTo>
                    <a:pt x="1298136" y="638472"/>
                    <a:pt x="1314681" y="621241"/>
                    <a:pt x="1329683" y="617640"/>
                  </a:cubicBezTo>
                  <a:cubicBezTo>
                    <a:pt x="1344770" y="614040"/>
                    <a:pt x="1363373" y="615497"/>
                    <a:pt x="1363373" y="611211"/>
                  </a:cubicBezTo>
                  <a:cubicBezTo>
                    <a:pt x="1363373" y="610354"/>
                    <a:pt x="1364059" y="609754"/>
                    <a:pt x="1365173" y="609411"/>
                  </a:cubicBezTo>
                  <a:cubicBezTo>
                    <a:pt x="1362087" y="607011"/>
                    <a:pt x="1358658" y="604696"/>
                    <a:pt x="1356000" y="602982"/>
                  </a:cubicBezTo>
                  <a:cubicBezTo>
                    <a:pt x="1355743" y="603925"/>
                    <a:pt x="1355143" y="604782"/>
                    <a:pt x="1354029" y="605468"/>
                  </a:cubicBezTo>
                  <a:cubicBezTo>
                    <a:pt x="1348114" y="609582"/>
                    <a:pt x="1349743" y="599038"/>
                    <a:pt x="1338941" y="599038"/>
                  </a:cubicBezTo>
                  <a:cubicBezTo>
                    <a:pt x="1328225" y="599038"/>
                    <a:pt x="1317424" y="609068"/>
                    <a:pt x="1308852" y="604782"/>
                  </a:cubicBezTo>
                  <a:cubicBezTo>
                    <a:pt x="1300279" y="600495"/>
                    <a:pt x="1304565" y="594752"/>
                    <a:pt x="1296679" y="594752"/>
                  </a:cubicBezTo>
                  <a:cubicBezTo>
                    <a:pt x="1288792" y="594752"/>
                    <a:pt x="1302422" y="579750"/>
                    <a:pt x="1290935" y="586180"/>
                  </a:cubicBezTo>
                  <a:cubicBezTo>
                    <a:pt x="1279448" y="592609"/>
                    <a:pt x="1262217" y="608382"/>
                    <a:pt x="1254331" y="601267"/>
                  </a:cubicBezTo>
                  <a:cubicBezTo>
                    <a:pt x="1246444" y="594152"/>
                    <a:pt x="1239243" y="603410"/>
                    <a:pt x="1233499" y="597667"/>
                  </a:cubicBezTo>
                  <a:cubicBezTo>
                    <a:pt x="1227756" y="591923"/>
                    <a:pt x="1253559" y="576150"/>
                    <a:pt x="1265732" y="576836"/>
                  </a:cubicBezTo>
                  <a:cubicBezTo>
                    <a:pt x="1268732" y="577007"/>
                    <a:pt x="1271476" y="575721"/>
                    <a:pt x="1274047" y="573663"/>
                  </a:cubicBezTo>
                  <a:cubicBezTo>
                    <a:pt x="1267618" y="571349"/>
                    <a:pt x="1254416" y="566120"/>
                    <a:pt x="1250901" y="570406"/>
                  </a:cubicBezTo>
                  <a:cubicBezTo>
                    <a:pt x="1246615" y="575635"/>
                    <a:pt x="1240357" y="572292"/>
                    <a:pt x="1237014" y="568006"/>
                  </a:cubicBezTo>
                  <a:cubicBezTo>
                    <a:pt x="1233671" y="563720"/>
                    <a:pt x="1229385" y="569463"/>
                    <a:pt x="1223641" y="562777"/>
                  </a:cubicBezTo>
                  <a:cubicBezTo>
                    <a:pt x="1217897" y="556090"/>
                    <a:pt x="1212154" y="560891"/>
                    <a:pt x="1208811" y="562262"/>
                  </a:cubicBezTo>
                  <a:cubicBezTo>
                    <a:pt x="1205467" y="563720"/>
                    <a:pt x="1201181" y="559862"/>
                    <a:pt x="1194923" y="557462"/>
                  </a:cubicBezTo>
                  <a:cubicBezTo>
                    <a:pt x="1188751" y="555061"/>
                    <a:pt x="1193466" y="548889"/>
                    <a:pt x="1188237" y="545031"/>
                  </a:cubicBezTo>
                  <a:cubicBezTo>
                    <a:pt x="1183007" y="541259"/>
                    <a:pt x="1182664" y="552232"/>
                    <a:pt x="1182664" y="552232"/>
                  </a:cubicBezTo>
                  <a:lnTo>
                    <a:pt x="737066" y="554633"/>
                  </a:lnTo>
                  <a:cubicBezTo>
                    <a:pt x="737580" y="555404"/>
                    <a:pt x="738095" y="556090"/>
                    <a:pt x="738609" y="556690"/>
                  </a:cubicBezTo>
                  <a:cubicBezTo>
                    <a:pt x="744010" y="562434"/>
                    <a:pt x="739723" y="566720"/>
                    <a:pt x="741438" y="573578"/>
                  </a:cubicBezTo>
                  <a:cubicBezTo>
                    <a:pt x="743238" y="580350"/>
                    <a:pt x="741781" y="590037"/>
                    <a:pt x="736380" y="590037"/>
                  </a:cubicBezTo>
                  <a:cubicBezTo>
                    <a:pt x="730979" y="590037"/>
                    <a:pt x="730294" y="583951"/>
                    <a:pt x="734237" y="581807"/>
                  </a:cubicBezTo>
                  <a:cubicBezTo>
                    <a:pt x="738180" y="579664"/>
                    <a:pt x="736037" y="571778"/>
                    <a:pt x="732094" y="571778"/>
                  </a:cubicBezTo>
                  <a:cubicBezTo>
                    <a:pt x="729779" y="571778"/>
                    <a:pt x="728836" y="569035"/>
                    <a:pt x="728922" y="565948"/>
                  </a:cubicBezTo>
                  <a:cubicBezTo>
                    <a:pt x="721635" y="568006"/>
                    <a:pt x="713234" y="567063"/>
                    <a:pt x="703376" y="565863"/>
                  </a:cubicBezTo>
                  <a:cubicBezTo>
                    <a:pt x="703547" y="566291"/>
                    <a:pt x="703719" y="566720"/>
                    <a:pt x="703719" y="567149"/>
                  </a:cubicBezTo>
                  <a:cubicBezTo>
                    <a:pt x="704062" y="571435"/>
                    <a:pt x="706205" y="581122"/>
                    <a:pt x="711948" y="588665"/>
                  </a:cubicBezTo>
                  <a:cubicBezTo>
                    <a:pt x="717692" y="596209"/>
                    <a:pt x="713749" y="600838"/>
                    <a:pt x="719149" y="603753"/>
                  </a:cubicBezTo>
                  <a:cubicBezTo>
                    <a:pt x="724550" y="606582"/>
                    <a:pt x="724121" y="609839"/>
                    <a:pt x="719149" y="609154"/>
                  </a:cubicBezTo>
                  <a:cubicBezTo>
                    <a:pt x="714092" y="608468"/>
                    <a:pt x="717692" y="613097"/>
                    <a:pt x="715892" y="623898"/>
                  </a:cubicBezTo>
                  <a:cubicBezTo>
                    <a:pt x="714092" y="634614"/>
                    <a:pt x="714434" y="656903"/>
                    <a:pt x="713406" y="663675"/>
                  </a:cubicBezTo>
                  <a:cubicBezTo>
                    <a:pt x="712291" y="670447"/>
                    <a:pt x="704405" y="681591"/>
                    <a:pt x="709119" y="688792"/>
                  </a:cubicBezTo>
                  <a:cubicBezTo>
                    <a:pt x="713749" y="695993"/>
                    <a:pt x="717006" y="706023"/>
                    <a:pt x="714520" y="714938"/>
                  </a:cubicBezTo>
                  <a:cubicBezTo>
                    <a:pt x="712034" y="723854"/>
                    <a:pt x="712377" y="729255"/>
                    <a:pt x="716320" y="736112"/>
                  </a:cubicBezTo>
                  <a:cubicBezTo>
                    <a:pt x="720264" y="742885"/>
                    <a:pt x="717006" y="754715"/>
                    <a:pt x="721378" y="757287"/>
                  </a:cubicBezTo>
                  <a:cubicBezTo>
                    <a:pt x="725664" y="759773"/>
                    <a:pt x="729608" y="764830"/>
                    <a:pt x="733551" y="771260"/>
                  </a:cubicBezTo>
                  <a:cubicBezTo>
                    <a:pt x="737494" y="777689"/>
                    <a:pt x="741095" y="773746"/>
                    <a:pt x="741781" y="780261"/>
                  </a:cubicBezTo>
                  <a:cubicBezTo>
                    <a:pt x="742466" y="786690"/>
                    <a:pt x="742466" y="787805"/>
                    <a:pt x="748210" y="790291"/>
                  </a:cubicBezTo>
                  <a:cubicBezTo>
                    <a:pt x="753954" y="792777"/>
                    <a:pt x="750353" y="799206"/>
                    <a:pt x="750353" y="802807"/>
                  </a:cubicBezTo>
                  <a:cubicBezTo>
                    <a:pt x="750353" y="806407"/>
                    <a:pt x="757897" y="812836"/>
                    <a:pt x="767241" y="821066"/>
                  </a:cubicBezTo>
                  <a:cubicBezTo>
                    <a:pt x="776585" y="829295"/>
                    <a:pt x="768698" y="836154"/>
                    <a:pt x="775471" y="836154"/>
                  </a:cubicBezTo>
                  <a:cubicBezTo>
                    <a:pt x="782243" y="836154"/>
                    <a:pt x="788758" y="840097"/>
                    <a:pt x="795530" y="844383"/>
                  </a:cubicBezTo>
                  <a:cubicBezTo>
                    <a:pt x="802303" y="848669"/>
                    <a:pt x="804531" y="846183"/>
                    <a:pt x="809161" y="847212"/>
                  </a:cubicBezTo>
                  <a:cubicBezTo>
                    <a:pt x="813790" y="848326"/>
                    <a:pt x="822448" y="858356"/>
                    <a:pt x="824248" y="865128"/>
                  </a:cubicBezTo>
                  <a:cubicBezTo>
                    <a:pt x="825105" y="868301"/>
                    <a:pt x="826220" y="871729"/>
                    <a:pt x="827849" y="875330"/>
                  </a:cubicBezTo>
                  <a:lnTo>
                    <a:pt x="865053" y="870444"/>
                  </a:lnTo>
                  <a:cubicBezTo>
                    <a:pt x="865053" y="870444"/>
                    <a:pt x="876540" y="878502"/>
                    <a:pt x="883056" y="880045"/>
                  </a:cubicBezTo>
                  <a:cubicBezTo>
                    <a:pt x="889571" y="881588"/>
                    <a:pt x="924804" y="894618"/>
                    <a:pt x="924804" y="894618"/>
                  </a:cubicBezTo>
                  <a:lnTo>
                    <a:pt x="970752" y="894189"/>
                  </a:lnTo>
                  <a:lnTo>
                    <a:pt x="976153" y="887331"/>
                  </a:lnTo>
                  <a:lnTo>
                    <a:pt x="1001442" y="887331"/>
                  </a:lnTo>
                  <a:cubicBezTo>
                    <a:pt x="1001442" y="887331"/>
                    <a:pt x="1017558" y="903019"/>
                    <a:pt x="1019787" y="903791"/>
                  </a:cubicBezTo>
                  <a:cubicBezTo>
                    <a:pt x="1022102" y="904562"/>
                    <a:pt x="1030160" y="911849"/>
                    <a:pt x="1030160" y="916392"/>
                  </a:cubicBezTo>
                  <a:cubicBezTo>
                    <a:pt x="1030160" y="921021"/>
                    <a:pt x="1032046" y="924793"/>
                    <a:pt x="1035903" y="926765"/>
                  </a:cubicBezTo>
                  <a:cubicBezTo>
                    <a:pt x="1039761" y="928651"/>
                    <a:pt x="1052791" y="937138"/>
                    <a:pt x="1054677" y="936366"/>
                  </a:cubicBezTo>
                  <a:cubicBezTo>
                    <a:pt x="1056563" y="935594"/>
                    <a:pt x="1060421" y="921021"/>
                    <a:pt x="1067279" y="921450"/>
                  </a:cubicBezTo>
                  <a:cubicBezTo>
                    <a:pt x="1074137" y="921793"/>
                    <a:pt x="1092910" y="927194"/>
                    <a:pt x="1095996" y="937909"/>
                  </a:cubicBezTo>
                  <a:cubicBezTo>
                    <a:pt x="1099083" y="948625"/>
                    <a:pt x="1108255" y="957454"/>
                    <a:pt x="1111341" y="959769"/>
                  </a:cubicBezTo>
                  <a:cubicBezTo>
                    <a:pt x="1114427" y="962084"/>
                    <a:pt x="1112884" y="968599"/>
                    <a:pt x="1115199" y="972028"/>
                  </a:cubicBezTo>
                  <a:cubicBezTo>
                    <a:pt x="1117513" y="975457"/>
                    <a:pt x="1117085" y="981972"/>
                    <a:pt x="1119828" y="981972"/>
                  </a:cubicBezTo>
                  <a:cubicBezTo>
                    <a:pt x="1122485" y="981972"/>
                    <a:pt x="1136287" y="990373"/>
                    <a:pt x="1142459" y="990030"/>
                  </a:cubicBezTo>
                  <a:cubicBezTo>
                    <a:pt x="1144260" y="989944"/>
                    <a:pt x="1146746" y="991059"/>
                    <a:pt x="1149232" y="992516"/>
                  </a:cubicBezTo>
                  <a:cubicBezTo>
                    <a:pt x="1150003" y="979657"/>
                    <a:pt x="1136802" y="977514"/>
                    <a:pt x="1144517" y="971685"/>
                  </a:cubicBezTo>
                  <a:cubicBezTo>
                    <a:pt x="1153518" y="964827"/>
                    <a:pt x="1144174" y="959169"/>
                    <a:pt x="1148460" y="956254"/>
                  </a:cubicBezTo>
                  <a:cubicBezTo>
                    <a:pt x="1152746" y="953425"/>
                    <a:pt x="1160290" y="950511"/>
                    <a:pt x="1160290" y="946225"/>
                  </a:cubicBezTo>
                  <a:cubicBezTo>
                    <a:pt x="1160290" y="941938"/>
                    <a:pt x="1164234" y="941938"/>
                    <a:pt x="1169977" y="942624"/>
                  </a:cubicBezTo>
                  <a:cubicBezTo>
                    <a:pt x="1175721" y="943310"/>
                    <a:pt x="1186436" y="933280"/>
                    <a:pt x="1185751" y="929337"/>
                  </a:cubicBezTo>
                  <a:cubicBezTo>
                    <a:pt x="1185065" y="925393"/>
                    <a:pt x="1186779" y="924707"/>
                    <a:pt x="1193637" y="926079"/>
                  </a:cubicBezTo>
                  <a:cubicBezTo>
                    <a:pt x="1200409" y="927537"/>
                    <a:pt x="1199381" y="918192"/>
                    <a:pt x="1203667" y="919650"/>
                  </a:cubicBezTo>
                  <a:cubicBezTo>
                    <a:pt x="1207953" y="921107"/>
                    <a:pt x="1211554" y="923593"/>
                    <a:pt x="1211897" y="920335"/>
                  </a:cubicBezTo>
                  <a:cubicBezTo>
                    <a:pt x="1212240" y="917078"/>
                    <a:pt x="1216526" y="917850"/>
                    <a:pt x="1219783" y="922136"/>
                  </a:cubicBezTo>
                  <a:cubicBezTo>
                    <a:pt x="1223041" y="926422"/>
                    <a:pt x="1232299" y="927537"/>
                    <a:pt x="1233071" y="922479"/>
                  </a:cubicBezTo>
                  <a:cubicBezTo>
                    <a:pt x="1233756" y="917421"/>
                    <a:pt x="1239157" y="922479"/>
                    <a:pt x="1243786" y="927451"/>
                  </a:cubicBezTo>
                  <a:cubicBezTo>
                    <a:pt x="1248415" y="932508"/>
                    <a:pt x="1250559" y="931051"/>
                    <a:pt x="1257417" y="931394"/>
                  </a:cubicBezTo>
                  <a:cubicBezTo>
                    <a:pt x="1264189" y="931737"/>
                    <a:pt x="1264189" y="929937"/>
                    <a:pt x="1264618" y="925651"/>
                  </a:cubicBezTo>
                  <a:cubicBezTo>
                    <a:pt x="1264960" y="921364"/>
                    <a:pt x="1272161" y="934995"/>
                    <a:pt x="1278934" y="935680"/>
                  </a:cubicBezTo>
                  <a:cubicBezTo>
                    <a:pt x="1285706" y="936366"/>
                    <a:pt x="1280391" y="931394"/>
                    <a:pt x="1275333" y="927451"/>
                  </a:cubicBezTo>
                  <a:cubicBezTo>
                    <a:pt x="1270275" y="923507"/>
                    <a:pt x="1276448" y="921707"/>
                    <a:pt x="1272076" y="918535"/>
                  </a:cubicBezTo>
                  <a:cubicBezTo>
                    <a:pt x="1267789" y="915278"/>
                    <a:pt x="1277476" y="910991"/>
                    <a:pt x="1286049" y="911334"/>
                  </a:cubicBezTo>
                  <a:cubicBezTo>
                    <a:pt x="1294621" y="911677"/>
                    <a:pt x="1294278" y="913820"/>
                    <a:pt x="1297536" y="908848"/>
                  </a:cubicBezTo>
                  <a:cubicBezTo>
                    <a:pt x="1300793" y="903791"/>
                    <a:pt x="1303965" y="908848"/>
                    <a:pt x="1303965" y="913135"/>
                  </a:cubicBezTo>
                  <a:cubicBezTo>
                    <a:pt x="1303965" y="917421"/>
                    <a:pt x="1317938" y="910649"/>
                    <a:pt x="1325482" y="910649"/>
                  </a:cubicBezTo>
                  <a:cubicBezTo>
                    <a:pt x="1333026" y="910649"/>
                    <a:pt x="1339798" y="917078"/>
                    <a:pt x="1340570" y="921364"/>
                  </a:cubicBezTo>
                  <a:cubicBezTo>
                    <a:pt x="1341256" y="925651"/>
                    <a:pt x="1346313" y="927794"/>
                    <a:pt x="1351714" y="923164"/>
                  </a:cubicBezTo>
                  <a:cubicBezTo>
                    <a:pt x="1357115" y="918535"/>
                    <a:pt x="1361744" y="913135"/>
                    <a:pt x="1366802" y="918107"/>
                  </a:cubicBezTo>
                  <a:cubicBezTo>
                    <a:pt x="1371859" y="923164"/>
                    <a:pt x="1376832" y="929937"/>
                    <a:pt x="1382918" y="936023"/>
                  </a:cubicBezTo>
                  <a:cubicBezTo>
                    <a:pt x="1389004" y="942110"/>
                    <a:pt x="1380089" y="949653"/>
                    <a:pt x="1383261" y="954283"/>
                  </a:cubicBezTo>
                  <a:cubicBezTo>
                    <a:pt x="1386518" y="958912"/>
                    <a:pt x="1382918" y="965427"/>
                    <a:pt x="1390033" y="970399"/>
                  </a:cubicBezTo>
                  <a:cubicBezTo>
                    <a:pt x="1397234" y="975371"/>
                    <a:pt x="1390719" y="985829"/>
                    <a:pt x="1396463" y="987287"/>
                  </a:cubicBezTo>
                  <a:cubicBezTo>
                    <a:pt x="1402206" y="988744"/>
                    <a:pt x="1406835" y="997660"/>
                    <a:pt x="1407607" y="1001260"/>
                  </a:cubicBezTo>
                  <a:cubicBezTo>
                    <a:pt x="1408293" y="1004860"/>
                    <a:pt x="1419094" y="1009490"/>
                    <a:pt x="1419780" y="1003403"/>
                  </a:cubicBezTo>
                  <a:cubicBezTo>
                    <a:pt x="1420466" y="997317"/>
                    <a:pt x="1426209" y="990116"/>
                    <a:pt x="1426981" y="984372"/>
                  </a:cubicBezTo>
                  <a:cubicBezTo>
                    <a:pt x="1427666" y="978629"/>
                    <a:pt x="1422694" y="958226"/>
                    <a:pt x="1417980" y="951711"/>
                  </a:cubicBezTo>
                  <a:cubicBezTo>
                    <a:pt x="1413350" y="945281"/>
                    <a:pt x="1419008" y="943824"/>
                    <a:pt x="1413350" y="936280"/>
                  </a:cubicBezTo>
                  <a:cubicBezTo>
                    <a:pt x="1407607" y="928737"/>
                    <a:pt x="1404006" y="915449"/>
                    <a:pt x="1404349" y="904734"/>
                  </a:cubicBezTo>
                  <a:cubicBezTo>
                    <a:pt x="1404692" y="894018"/>
                    <a:pt x="1417294" y="876444"/>
                    <a:pt x="1423380" y="871044"/>
                  </a:cubicBezTo>
                  <a:cubicBezTo>
                    <a:pt x="1429467" y="865643"/>
                    <a:pt x="1436325" y="868558"/>
                    <a:pt x="1437696" y="862814"/>
                  </a:cubicBezTo>
                  <a:cubicBezTo>
                    <a:pt x="1439154" y="857071"/>
                    <a:pt x="1446697" y="849869"/>
                    <a:pt x="1450984" y="849869"/>
                  </a:cubicBezTo>
                  <a:cubicBezTo>
                    <a:pt x="1455270" y="849869"/>
                    <a:pt x="1459985" y="850984"/>
                    <a:pt x="1460671" y="846269"/>
                  </a:cubicBezTo>
                  <a:cubicBezTo>
                    <a:pt x="1461356" y="841640"/>
                    <a:pt x="1468557" y="835896"/>
                    <a:pt x="1477901" y="834439"/>
                  </a:cubicBezTo>
                  <a:cubicBezTo>
                    <a:pt x="1487245" y="832982"/>
                    <a:pt x="1481845" y="828010"/>
                    <a:pt x="1479359" y="823723"/>
                  </a:cubicBezTo>
                  <a:cubicBezTo>
                    <a:pt x="1476873" y="819437"/>
                    <a:pt x="1481502" y="815151"/>
                    <a:pt x="1483302" y="817980"/>
                  </a:cubicBezTo>
                  <a:cubicBezTo>
                    <a:pt x="1485102" y="820895"/>
                    <a:pt x="1490846" y="821237"/>
                    <a:pt x="1494446" y="818666"/>
                  </a:cubicBezTo>
                  <a:cubicBezTo>
                    <a:pt x="1498047" y="816180"/>
                    <a:pt x="1506276" y="809322"/>
                    <a:pt x="1498390" y="808979"/>
                  </a:cubicBezTo>
                  <a:cubicBezTo>
                    <a:pt x="1490503" y="808636"/>
                    <a:pt x="1488703" y="805378"/>
                    <a:pt x="1493332" y="803578"/>
                  </a:cubicBezTo>
                  <a:cubicBezTo>
                    <a:pt x="1497961" y="801778"/>
                    <a:pt x="1494018" y="793205"/>
                    <a:pt x="1487588" y="792520"/>
                  </a:cubicBezTo>
                  <a:cubicBezTo>
                    <a:pt x="1481159" y="791748"/>
                    <a:pt x="1483302" y="788576"/>
                    <a:pt x="1487245" y="784633"/>
                  </a:cubicBezTo>
                  <a:cubicBezTo>
                    <a:pt x="1491189" y="780690"/>
                    <a:pt x="1481502" y="774260"/>
                    <a:pt x="1476873" y="771003"/>
                  </a:cubicBezTo>
                  <a:cubicBezTo>
                    <a:pt x="1472243" y="767745"/>
                    <a:pt x="1479702" y="765945"/>
                    <a:pt x="1483302" y="765259"/>
                  </a:cubicBezTo>
                  <a:cubicBezTo>
                    <a:pt x="1486903" y="764573"/>
                    <a:pt x="1483988" y="748028"/>
                    <a:pt x="1485788" y="744085"/>
                  </a:cubicBezTo>
                  <a:cubicBezTo>
                    <a:pt x="1487588" y="740142"/>
                    <a:pt x="1493675" y="740142"/>
                    <a:pt x="1491189" y="744085"/>
                  </a:cubicBezTo>
                  <a:cubicBezTo>
                    <a:pt x="1488703" y="748028"/>
                    <a:pt x="1485102" y="754458"/>
                    <a:pt x="1489731" y="759858"/>
                  </a:cubicBezTo>
                  <a:cubicBezTo>
                    <a:pt x="1494361" y="765259"/>
                    <a:pt x="1495818" y="771003"/>
                    <a:pt x="1494018" y="779232"/>
                  </a:cubicBezTo>
                  <a:cubicBezTo>
                    <a:pt x="1492217" y="787462"/>
                    <a:pt x="1495818" y="785319"/>
                    <a:pt x="1501219" y="774603"/>
                  </a:cubicBezTo>
                  <a:cubicBezTo>
                    <a:pt x="1506619" y="763802"/>
                    <a:pt x="1507305" y="754543"/>
                    <a:pt x="1503705" y="753429"/>
                  </a:cubicBezTo>
                  <a:cubicBezTo>
                    <a:pt x="1500104" y="752315"/>
                    <a:pt x="1500447" y="741599"/>
                    <a:pt x="1504390" y="746657"/>
                  </a:cubicBezTo>
                  <a:cubicBezTo>
                    <a:pt x="1508334" y="751629"/>
                    <a:pt x="1509791" y="752400"/>
                    <a:pt x="1515877" y="745971"/>
                  </a:cubicBezTo>
                  <a:cubicBezTo>
                    <a:pt x="1521964" y="739541"/>
                    <a:pt x="1528393" y="728397"/>
                    <a:pt x="1524450" y="725911"/>
                  </a:cubicBezTo>
                  <a:cubicBezTo>
                    <a:pt x="1520507" y="723425"/>
                    <a:pt x="1526250" y="720853"/>
                    <a:pt x="1533365" y="721282"/>
                  </a:cubicBezTo>
                  <a:cubicBezTo>
                    <a:pt x="1540566" y="721625"/>
                    <a:pt x="1555911" y="716996"/>
                    <a:pt x="1557025" y="714853"/>
                  </a:cubicBezTo>
                  <a:cubicBezTo>
                    <a:pt x="1560540" y="707823"/>
                    <a:pt x="1532251" y="718110"/>
                    <a:pt x="1532251" y="714167"/>
                  </a:cubicBezTo>
                  <a:cubicBezTo>
                    <a:pt x="1532251" y="710224"/>
                    <a:pt x="1550167" y="706280"/>
                    <a:pt x="1558397" y="705937"/>
                  </a:cubicBezTo>
                  <a:cubicBezTo>
                    <a:pt x="1566627" y="705594"/>
                    <a:pt x="1562683" y="694450"/>
                    <a:pt x="1566284" y="699165"/>
                  </a:cubicBezTo>
                  <a:cubicBezTo>
                    <a:pt x="1569884" y="703794"/>
                    <a:pt x="1575285" y="703108"/>
                    <a:pt x="1579914" y="700279"/>
                  </a:cubicBezTo>
                  <a:cubicBezTo>
                    <a:pt x="1584543" y="697365"/>
                    <a:pt x="1581029" y="689135"/>
                    <a:pt x="1575628" y="687764"/>
                  </a:cubicBezTo>
                  <a:cubicBezTo>
                    <a:pt x="1570227" y="686306"/>
                    <a:pt x="1579571" y="682706"/>
                    <a:pt x="1577771" y="679534"/>
                  </a:cubicBezTo>
                  <a:cubicBezTo>
                    <a:pt x="1575971" y="676276"/>
                    <a:pt x="1581371" y="663418"/>
                    <a:pt x="1588144" y="661960"/>
                  </a:cubicBezTo>
                  <a:cubicBezTo>
                    <a:pt x="1594916" y="660503"/>
                    <a:pt x="1591744" y="656217"/>
                    <a:pt x="1597488" y="656217"/>
                  </a:cubicBezTo>
                  <a:cubicBezTo>
                    <a:pt x="1603231" y="656217"/>
                    <a:pt x="1604260" y="649359"/>
                    <a:pt x="1609318" y="644387"/>
                  </a:cubicBezTo>
                  <a:cubicBezTo>
                    <a:pt x="1614376" y="639329"/>
                    <a:pt x="1621491" y="652273"/>
                    <a:pt x="1629377" y="645073"/>
                  </a:cubicBezTo>
                  <a:cubicBezTo>
                    <a:pt x="1632635" y="642158"/>
                    <a:pt x="1637007" y="638900"/>
                    <a:pt x="1641465" y="635986"/>
                  </a:cubicBezTo>
                  <a:cubicBezTo>
                    <a:pt x="1623377" y="611554"/>
                    <a:pt x="1628606" y="595352"/>
                    <a:pt x="1628177" y="590894"/>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1" name="Freeform 230">
              <a:extLst>
                <a:ext uri="{FF2B5EF4-FFF2-40B4-BE49-F238E27FC236}">
                  <a16:creationId xmlns:a16="http://schemas.microsoft.com/office/drawing/2014/main" id="{E1212A70-8041-3832-F4CC-A6C60F1319F8}"/>
                </a:ext>
              </a:extLst>
            </p:cNvPr>
            <p:cNvSpPr/>
            <p:nvPr/>
          </p:nvSpPr>
          <p:spPr>
            <a:xfrm>
              <a:off x="5771552" y="3616480"/>
              <a:ext cx="204979" cy="146986"/>
            </a:xfrm>
            <a:custGeom>
              <a:avLst/>
              <a:gdLst>
                <a:gd name="connsiteX0" fmla="*/ 203403 w 204979"/>
                <a:gd name="connsiteY0" fmla="*/ 26403 h 146986"/>
                <a:gd name="connsiteX1" fmla="*/ 186773 w 204979"/>
                <a:gd name="connsiteY1" fmla="*/ 25889 h 146986"/>
                <a:gd name="connsiteX2" fmla="*/ 167570 w 204979"/>
                <a:gd name="connsiteY2" fmla="*/ 21260 h 146986"/>
                <a:gd name="connsiteX3" fmla="*/ 160027 w 204979"/>
                <a:gd name="connsiteY3" fmla="*/ 19460 h 146986"/>
                <a:gd name="connsiteX4" fmla="*/ 147253 w 204979"/>
                <a:gd name="connsiteY4" fmla="*/ 20660 h 146986"/>
                <a:gd name="connsiteX5" fmla="*/ 131566 w 204979"/>
                <a:gd name="connsiteY5" fmla="*/ 13116 h 146986"/>
                <a:gd name="connsiteX6" fmla="*/ 122393 w 204979"/>
                <a:gd name="connsiteY6" fmla="*/ 8573 h 146986"/>
                <a:gd name="connsiteX7" fmla="*/ 94447 w 204979"/>
                <a:gd name="connsiteY7" fmla="*/ 5487 h 146986"/>
                <a:gd name="connsiteX8" fmla="*/ 41126 w 204979"/>
                <a:gd name="connsiteY8" fmla="*/ 4972 h 146986"/>
                <a:gd name="connsiteX9" fmla="*/ 21495 w 204979"/>
                <a:gd name="connsiteY9" fmla="*/ 0 h 146986"/>
                <a:gd name="connsiteX10" fmla="*/ 8122 w 204979"/>
                <a:gd name="connsiteY10" fmla="*/ 8315 h 146986"/>
                <a:gd name="connsiteX11" fmla="*/ 4521 w 204979"/>
                <a:gd name="connsiteY11" fmla="*/ 20060 h 146986"/>
                <a:gd name="connsiteX12" fmla="*/ 7436 w 204979"/>
                <a:gd name="connsiteY12" fmla="*/ 35833 h 146986"/>
                <a:gd name="connsiteX13" fmla="*/ 11722 w 204979"/>
                <a:gd name="connsiteY13" fmla="*/ 34033 h 146986"/>
                <a:gd name="connsiteX14" fmla="*/ 17552 w 204979"/>
                <a:gd name="connsiteY14" fmla="*/ 34633 h 146986"/>
                <a:gd name="connsiteX15" fmla="*/ 27410 w 204979"/>
                <a:gd name="connsiteY15" fmla="*/ 36947 h 146986"/>
                <a:gd name="connsiteX16" fmla="*/ 33839 w 204979"/>
                <a:gd name="connsiteY16" fmla="*/ 36947 h 146986"/>
                <a:gd name="connsiteX17" fmla="*/ 43698 w 204979"/>
                <a:gd name="connsiteY17" fmla="*/ 38662 h 146986"/>
                <a:gd name="connsiteX18" fmla="*/ 47813 w 204979"/>
                <a:gd name="connsiteY18" fmla="*/ 45091 h 146986"/>
                <a:gd name="connsiteX19" fmla="*/ 37354 w 204979"/>
                <a:gd name="connsiteY19" fmla="*/ 54350 h 146986"/>
                <a:gd name="connsiteX20" fmla="*/ 38554 w 204979"/>
                <a:gd name="connsiteY20" fmla="*/ 69437 h 146986"/>
                <a:gd name="connsiteX21" fmla="*/ 35639 w 204979"/>
                <a:gd name="connsiteY21" fmla="*/ 80496 h 146986"/>
                <a:gd name="connsiteX22" fmla="*/ 31525 w 204979"/>
                <a:gd name="connsiteY22" fmla="*/ 86925 h 146986"/>
                <a:gd name="connsiteX23" fmla="*/ 36154 w 204979"/>
                <a:gd name="connsiteY23" fmla="*/ 95669 h 146986"/>
                <a:gd name="connsiteX24" fmla="*/ 32039 w 204979"/>
                <a:gd name="connsiteY24" fmla="*/ 104413 h 146986"/>
                <a:gd name="connsiteX25" fmla="*/ 35554 w 204979"/>
                <a:gd name="connsiteY25" fmla="*/ 112557 h 146986"/>
                <a:gd name="connsiteX26" fmla="*/ 29124 w 204979"/>
                <a:gd name="connsiteY26" fmla="*/ 122501 h 146986"/>
                <a:gd name="connsiteX27" fmla="*/ 31439 w 204979"/>
                <a:gd name="connsiteY27" fmla="*/ 127730 h 146986"/>
                <a:gd name="connsiteX28" fmla="*/ 40012 w 204979"/>
                <a:gd name="connsiteY28" fmla="*/ 128330 h 146986"/>
                <a:gd name="connsiteX29" fmla="*/ 59642 w 204979"/>
                <a:gd name="connsiteY29" fmla="*/ 146933 h 146986"/>
                <a:gd name="connsiteX30" fmla="*/ 63500 w 204979"/>
                <a:gd name="connsiteY30" fmla="*/ 141703 h 146986"/>
                <a:gd name="connsiteX31" fmla="*/ 72844 w 204979"/>
                <a:gd name="connsiteY31" fmla="*/ 141189 h 146986"/>
                <a:gd name="connsiteX32" fmla="*/ 87675 w 204979"/>
                <a:gd name="connsiteY32" fmla="*/ 135446 h 146986"/>
                <a:gd name="connsiteX33" fmla="*/ 108249 w 204979"/>
                <a:gd name="connsiteY33" fmla="*/ 134760 h 146986"/>
                <a:gd name="connsiteX34" fmla="*/ 119993 w 204979"/>
                <a:gd name="connsiteY34" fmla="*/ 129016 h 146986"/>
                <a:gd name="connsiteX35" fmla="*/ 132680 w 204979"/>
                <a:gd name="connsiteY35" fmla="*/ 120444 h 146986"/>
                <a:gd name="connsiteX36" fmla="*/ 138681 w 204979"/>
                <a:gd name="connsiteY36" fmla="*/ 108956 h 146986"/>
                <a:gd name="connsiteX37" fmla="*/ 150597 w 204979"/>
                <a:gd name="connsiteY37" fmla="*/ 96526 h 146986"/>
                <a:gd name="connsiteX38" fmla="*/ 150854 w 204979"/>
                <a:gd name="connsiteY38" fmla="*/ 72866 h 146986"/>
                <a:gd name="connsiteX39" fmla="*/ 164227 w 204979"/>
                <a:gd name="connsiteY39" fmla="*/ 57093 h 146986"/>
                <a:gd name="connsiteX40" fmla="*/ 179058 w 204979"/>
                <a:gd name="connsiteY40" fmla="*/ 49206 h 146986"/>
                <a:gd name="connsiteX41" fmla="*/ 196717 w 204979"/>
                <a:gd name="connsiteY41" fmla="*/ 39862 h 146986"/>
                <a:gd name="connsiteX42" fmla="*/ 203403 w 204979"/>
                <a:gd name="connsiteY42" fmla="*/ 26403 h 146986"/>
                <a:gd name="connsiteX43" fmla="*/ 204861 w 204979"/>
                <a:gd name="connsiteY43" fmla="*/ 78610 h 146986"/>
                <a:gd name="connsiteX44" fmla="*/ 190716 w 204979"/>
                <a:gd name="connsiteY44" fmla="*/ 83411 h 146986"/>
                <a:gd name="connsiteX45" fmla="*/ 204861 w 204979"/>
                <a:gd name="connsiteY45" fmla="*/ 78610 h 1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4979" h="146986">
                  <a:moveTo>
                    <a:pt x="203403" y="26403"/>
                  </a:moveTo>
                  <a:cubicBezTo>
                    <a:pt x="197660" y="26318"/>
                    <a:pt x="191230" y="26918"/>
                    <a:pt x="186773" y="25889"/>
                  </a:cubicBezTo>
                  <a:cubicBezTo>
                    <a:pt x="181543" y="24689"/>
                    <a:pt x="170485" y="24175"/>
                    <a:pt x="167570" y="21260"/>
                  </a:cubicBezTo>
                  <a:cubicBezTo>
                    <a:pt x="164656" y="18345"/>
                    <a:pt x="160027" y="16031"/>
                    <a:pt x="160027" y="19460"/>
                  </a:cubicBezTo>
                  <a:cubicBezTo>
                    <a:pt x="160027" y="22974"/>
                    <a:pt x="151883" y="23574"/>
                    <a:pt x="147253" y="20660"/>
                  </a:cubicBezTo>
                  <a:cubicBezTo>
                    <a:pt x="142624" y="17745"/>
                    <a:pt x="135081" y="15431"/>
                    <a:pt x="131566" y="13116"/>
                  </a:cubicBezTo>
                  <a:cubicBezTo>
                    <a:pt x="129766" y="11916"/>
                    <a:pt x="125994" y="10373"/>
                    <a:pt x="122393" y="8573"/>
                  </a:cubicBezTo>
                  <a:cubicBezTo>
                    <a:pt x="117507" y="9516"/>
                    <a:pt x="103619" y="4372"/>
                    <a:pt x="94447" y="5487"/>
                  </a:cubicBezTo>
                  <a:cubicBezTo>
                    <a:pt x="84674" y="6687"/>
                    <a:pt x="53299" y="4029"/>
                    <a:pt x="41126" y="4972"/>
                  </a:cubicBezTo>
                  <a:cubicBezTo>
                    <a:pt x="28953" y="5915"/>
                    <a:pt x="28181" y="0"/>
                    <a:pt x="21495" y="0"/>
                  </a:cubicBezTo>
                  <a:cubicBezTo>
                    <a:pt x="14808" y="0"/>
                    <a:pt x="17637" y="8144"/>
                    <a:pt x="8122" y="8315"/>
                  </a:cubicBezTo>
                  <a:cubicBezTo>
                    <a:pt x="-1479" y="8573"/>
                    <a:pt x="-2422" y="14573"/>
                    <a:pt x="4521" y="20060"/>
                  </a:cubicBezTo>
                  <a:cubicBezTo>
                    <a:pt x="8465" y="23231"/>
                    <a:pt x="7950" y="29832"/>
                    <a:pt x="7436" y="35833"/>
                  </a:cubicBezTo>
                  <a:cubicBezTo>
                    <a:pt x="9408" y="35576"/>
                    <a:pt x="10865" y="35061"/>
                    <a:pt x="11722" y="34033"/>
                  </a:cubicBezTo>
                  <a:cubicBezTo>
                    <a:pt x="14637" y="30604"/>
                    <a:pt x="17552" y="31118"/>
                    <a:pt x="17552" y="34633"/>
                  </a:cubicBezTo>
                  <a:cubicBezTo>
                    <a:pt x="17552" y="38148"/>
                    <a:pt x="23981" y="36947"/>
                    <a:pt x="27410" y="36947"/>
                  </a:cubicBezTo>
                  <a:cubicBezTo>
                    <a:pt x="30925" y="36947"/>
                    <a:pt x="29724" y="39862"/>
                    <a:pt x="33839" y="36947"/>
                  </a:cubicBezTo>
                  <a:cubicBezTo>
                    <a:pt x="37868" y="34033"/>
                    <a:pt x="43698" y="35233"/>
                    <a:pt x="43698" y="38662"/>
                  </a:cubicBezTo>
                  <a:cubicBezTo>
                    <a:pt x="43698" y="42177"/>
                    <a:pt x="52442" y="40376"/>
                    <a:pt x="47813" y="45091"/>
                  </a:cubicBezTo>
                  <a:cubicBezTo>
                    <a:pt x="43183" y="49721"/>
                    <a:pt x="37354" y="50921"/>
                    <a:pt x="37354" y="54350"/>
                  </a:cubicBezTo>
                  <a:cubicBezTo>
                    <a:pt x="37354" y="57864"/>
                    <a:pt x="42583" y="65408"/>
                    <a:pt x="38554" y="69437"/>
                  </a:cubicBezTo>
                  <a:cubicBezTo>
                    <a:pt x="34525" y="73552"/>
                    <a:pt x="39754" y="80496"/>
                    <a:pt x="35639" y="80496"/>
                  </a:cubicBezTo>
                  <a:cubicBezTo>
                    <a:pt x="31525" y="80496"/>
                    <a:pt x="26896" y="82210"/>
                    <a:pt x="31525" y="86925"/>
                  </a:cubicBezTo>
                  <a:cubicBezTo>
                    <a:pt x="36154" y="91554"/>
                    <a:pt x="39669" y="95669"/>
                    <a:pt x="36154" y="95669"/>
                  </a:cubicBezTo>
                  <a:cubicBezTo>
                    <a:pt x="32639" y="95669"/>
                    <a:pt x="30325" y="102699"/>
                    <a:pt x="32039" y="104413"/>
                  </a:cubicBezTo>
                  <a:cubicBezTo>
                    <a:pt x="33754" y="106128"/>
                    <a:pt x="41898" y="111357"/>
                    <a:pt x="35554" y="112557"/>
                  </a:cubicBezTo>
                  <a:cubicBezTo>
                    <a:pt x="29124" y="113757"/>
                    <a:pt x="29124" y="118986"/>
                    <a:pt x="29124" y="122501"/>
                  </a:cubicBezTo>
                  <a:cubicBezTo>
                    <a:pt x="29124" y="123787"/>
                    <a:pt x="30153" y="125759"/>
                    <a:pt x="31439" y="127730"/>
                  </a:cubicBezTo>
                  <a:cubicBezTo>
                    <a:pt x="34439" y="127216"/>
                    <a:pt x="37354" y="127130"/>
                    <a:pt x="40012" y="128330"/>
                  </a:cubicBezTo>
                  <a:cubicBezTo>
                    <a:pt x="46698" y="131417"/>
                    <a:pt x="50556" y="148047"/>
                    <a:pt x="59642" y="146933"/>
                  </a:cubicBezTo>
                  <a:cubicBezTo>
                    <a:pt x="63500" y="146418"/>
                    <a:pt x="61528" y="143589"/>
                    <a:pt x="63500" y="141703"/>
                  </a:cubicBezTo>
                  <a:cubicBezTo>
                    <a:pt x="65386" y="139817"/>
                    <a:pt x="68987" y="141189"/>
                    <a:pt x="72844" y="141189"/>
                  </a:cubicBezTo>
                  <a:cubicBezTo>
                    <a:pt x="76702" y="141189"/>
                    <a:pt x="78588" y="135703"/>
                    <a:pt x="87675" y="135446"/>
                  </a:cubicBezTo>
                  <a:cubicBezTo>
                    <a:pt x="96761" y="135189"/>
                    <a:pt x="102505" y="134503"/>
                    <a:pt x="108249" y="134760"/>
                  </a:cubicBezTo>
                  <a:cubicBezTo>
                    <a:pt x="113992" y="135017"/>
                    <a:pt x="118536" y="133045"/>
                    <a:pt x="119993" y="129016"/>
                  </a:cubicBezTo>
                  <a:cubicBezTo>
                    <a:pt x="121450" y="124987"/>
                    <a:pt x="126251" y="121387"/>
                    <a:pt x="132680" y="120444"/>
                  </a:cubicBezTo>
                  <a:cubicBezTo>
                    <a:pt x="139110" y="119501"/>
                    <a:pt x="138167" y="112814"/>
                    <a:pt x="138681" y="108956"/>
                  </a:cubicBezTo>
                  <a:cubicBezTo>
                    <a:pt x="139195" y="105099"/>
                    <a:pt x="149911" y="99355"/>
                    <a:pt x="150597" y="96526"/>
                  </a:cubicBezTo>
                  <a:cubicBezTo>
                    <a:pt x="151282" y="93697"/>
                    <a:pt x="144339" y="82639"/>
                    <a:pt x="150854" y="72866"/>
                  </a:cubicBezTo>
                  <a:cubicBezTo>
                    <a:pt x="157283" y="63094"/>
                    <a:pt x="164227" y="62579"/>
                    <a:pt x="164227" y="57093"/>
                  </a:cubicBezTo>
                  <a:cubicBezTo>
                    <a:pt x="164227" y="52035"/>
                    <a:pt x="170914" y="50149"/>
                    <a:pt x="179058" y="49206"/>
                  </a:cubicBezTo>
                  <a:cubicBezTo>
                    <a:pt x="187201" y="48263"/>
                    <a:pt x="189773" y="42777"/>
                    <a:pt x="196717" y="39862"/>
                  </a:cubicBezTo>
                  <a:cubicBezTo>
                    <a:pt x="202546" y="37548"/>
                    <a:pt x="204603" y="33261"/>
                    <a:pt x="203403" y="26403"/>
                  </a:cubicBezTo>
                  <a:close/>
                  <a:moveTo>
                    <a:pt x="204861" y="78610"/>
                  </a:moveTo>
                  <a:cubicBezTo>
                    <a:pt x="203661" y="70466"/>
                    <a:pt x="187201" y="81010"/>
                    <a:pt x="190716" y="83411"/>
                  </a:cubicBezTo>
                  <a:cubicBezTo>
                    <a:pt x="197917" y="88211"/>
                    <a:pt x="206061" y="86754"/>
                    <a:pt x="204861" y="7861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2" name="Freeform 231">
              <a:extLst>
                <a:ext uri="{FF2B5EF4-FFF2-40B4-BE49-F238E27FC236}">
                  <a16:creationId xmlns:a16="http://schemas.microsoft.com/office/drawing/2014/main" id="{5DD334C8-06CC-2774-1A7B-838EB932352F}"/>
                </a:ext>
              </a:extLst>
            </p:cNvPr>
            <p:cNvSpPr/>
            <p:nvPr/>
          </p:nvSpPr>
          <p:spPr>
            <a:xfrm>
              <a:off x="6130875" y="3552680"/>
              <a:ext cx="54364" cy="29939"/>
            </a:xfrm>
            <a:custGeom>
              <a:avLst/>
              <a:gdLst>
                <a:gd name="connsiteX0" fmla="*/ 100 w 54364"/>
                <a:gd name="connsiteY0" fmla="*/ 26425 h 29939"/>
                <a:gd name="connsiteX1" fmla="*/ 10387 w 54364"/>
                <a:gd name="connsiteY1" fmla="*/ 25138 h 29939"/>
                <a:gd name="connsiteX2" fmla="*/ 13216 w 54364"/>
                <a:gd name="connsiteY2" fmla="*/ 29939 h 29939"/>
                <a:gd name="connsiteX3" fmla="*/ 24618 w 54364"/>
                <a:gd name="connsiteY3" fmla="*/ 27710 h 29939"/>
                <a:gd name="connsiteX4" fmla="*/ 34647 w 54364"/>
                <a:gd name="connsiteY4" fmla="*/ 28053 h 29939"/>
                <a:gd name="connsiteX5" fmla="*/ 40391 w 54364"/>
                <a:gd name="connsiteY5" fmla="*/ 20852 h 29939"/>
                <a:gd name="connsiteX6" fmla="*/ 44334 w 54364"/>
                <a:gd name="connsiteY6" fmla="*/ 12966 h 29939"/>
                <a:gd name="connsiteX7" fmla="*/ 54364 w 54364"/>
                <a:gd name="connsiteY7" fmla="*/ 6108 h 29939"/>
                <a:gd name="connsiteX8" fmla="*/ 50421 w 54364"/>
                <a:gd name="connsiteY8" fmla="*/ 21 h 29939"/>
                <a:gd name="connsiteX9" fmla="*/ 39276 w 54364"/>
                <a:gd name="connsiteY9" fmla="*/ 3622 h 29939"/>
                <a:gd name="connsiteX10" fmla="*/ 25303 w 54364"/>
                <a:gd name="connsiteY10" fmla="*/ 8679 h 29939"/>
                <a:gd name="connsiteX11" fmla="*/ 7387 w 54364"/>
                <a:gd name="connsiteY11" fmla="*/ 5422 h 29939"/>
                <a:gd name="connsiteX12" fmla="*/ 957 w 54364"/>
                <a:gd name="connsiteY12" fmla="*/ 4907 h 29939"/>
                <a:gd name="connsiteX13" fmla="*/ 100 w 54364"/>
                <a:gd name="connsiteY13" fmla="*/ 26425 h 2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64" h="29939">
                  <a:moveTo>
                    <a:pt x="100" y="26425"/>
                  </a:moveTo>
                  <a:cubicBezTo>
                    <a:pt x="3958" y="24881"/>
                    <a:pt x="8330" y="24281"/>
                    <a:pt x="10387" y="25138"/>
                  </a:cubicBezTo>
                  <a:cubicBezTo>
                    <a:pt x="12273" y="25910"/>
                    <a:pt x="12873" y="27882"/>
                    <a:pt x="13216" y="29939"/>
                  </a:cubicBezTo>
                  <a:cubicBezTo>
                    <a:pt x="16474" y="29425"/>
                    <a:pt x="22560" y="28482"/>
                    <a:pt x="24618" y="27710"/>
                  </a:cubicBezTo>
                  <a:cubicBezTo>
                    <a:pt x="27532" y="26596"/>
                    <a:pt x="33962" y="30196"/>
                    <a:pt x="34647" y="28053"/>
                  </a:cubicBezTo>
                  <a:cubicBezTo>
                    <a:pt x="35333" y="25910"/>
                    <a:pt x="37476" y="20852"/>
                    <a:pt x="40391" y="20852"/>
                  </a:cubicBezTo>
                  <a:cubicBezTo>
                    <a:pt x="43220" y="20852"/>
                    <a:pt x="41505" y="13309"/>
                    <a:pt x="44334" y="12966"/>
                  </a:cubicBezTo>
                  <a:cubicBezTo>
                    <a:pt x="47163" y="12623"/>
                    <a:pt x="54364" y="6108"/>
                    <a:pt x="54364" y="6108"/>
                  </a:cubicBezTo>
                  <a:cubicBezTo>
                    <a:pt x="54364" y="6108"/>
                    <a:pt x="51535" y="364"/>
                    <a:pt x="50421" y="21"/>
                  </a:cubicBezTo>
                  <a:cubicBezTo>
                    <a:pt x="49392" y="-322"/>
                    <a:pt x="45792" y="3622"/>
                    <a:pt x="39276" y="3622"/>
                  </a:cubicBezTo>
                  <a:cubicBezTo>
                    <a:pt x="32847" y="3622"/>
                    <a:pt x="28218" y="8679"/>
                    <a:pt x="25303" y="8679"/>
                  </a:cubicBezTo>
                  <a:cubicBezTo>
                    <a:pt x="22474" y="8679"/>
                    <a:pt x="13473" y="5765"/>
                    <a:pt x="7387" y="5422"/>
                  </a:cubicBezTo>
                  <a:cubicBezTo>
                    <a:pt x="5244" y="5336"/>
                    <a:pt x="3015" y="5165"/>
                    <a:pt x="957" y="4907"/>
                  </a:cubicBezTo>
                  <a:cubicBezTo>
                    <a:pt x="357" y="10394"/>
                    <a:pt x="-243" y="18795"/>
                    <a:pt x="100" y="2642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3" name="Freeform 232">
              <a:extLst>
                <a:ext uri="{FF2B5EF4-FFF2-40B4-BE49-F238E27FC236}">
                  <a16:creationId xmlns:a16="http://schemas.microsoft.com/office/drawing/2014/main" id="{578E647E-267A-E342-F5B8-08E09D96F4B1}"/>
                </a:ext>
              </a:extLst>
            </p:cNvPr>
            <p:cNvSpPr/>
            <p:nvPr/>
          </p:nvSpPr>
          <p:spPr>
            <a:xfrm>
              <a:off x="6242418" y="3655056"/>
              <a:ext cx="102637" cy="127997"/>
            </a:xfrm>
            <a:custGeom>
              <a:avLst/>
              <a:gdLst>
                <a:gd name="connsiteX0" fmla="*/ 101413 w 102637"/>
                <a:gd name="connsiteY0" fmla="*/ 0 h 127997"/>
                <a:gd name="connsiteX1" fmla="*/ 93612 w 102637"/>
                <a:gd name="connsiteY1" fmla="*/ 3686 h 127997"/>
                <a:gd name="connsiteX2" fmla="*/ 87354 w 102637"/>
                <a:gd name="connsiteY2" fmla="*/ 7544 h 127997"/>
                <a:gd name="connsiteX3" fmla="*/ 70123 w 102637"/>
                <a:gd name="connsiteY3" fmla="*/ 4715 h 127997"/>
                <a:gd name="connsiteX4" fmla="*/ 48435 w 102637"/>
                <a:gd name="connsiteY4" fmla="*/ 4458 h 127997"/>
                <a:gd name="connsiteX5" fmla="*/ 48092 w 102637"/>
                <a:gd name="connsiteY5" fmla="*/ 5144 h 127997"/>
                <a:gd name="connsiteX6" fmla="*/ 33004 w 102637"/>
                <a:gd name="connsiteY6" fmla="*/ 12087 h 127997"/>
                <a:gd name="connsiteX7" fmla="*/ 25460 w 102637"/>
                <a:gd name="connsiteY7" fmla="*/ 16716 h 127997"/>
                <a:gd name="connsiteX8" fmla="*/ 14316 w 102637"/>
                <a:gd name="connsiteY8" fmla="*/ 18174 h 127997"/>
                <a:gd name="connsiteX9" fmla="*/ 8573 w 102637"/>
                <a:gd name="connsiteY9" fmla="*/ 27518 h 127997"/>
                <a:gd name="connsiteX10" fmla="*/ 4629 w 102637"/>
                <a:gd name="connsiteY10" fmla="*/ 33604 h 127997"/>
                <a:gd name="connsiteX11" fmla="*/ 0 w 102637"/>
                <a:gd name="connsiteY11" fmla="*/ 42348 h 127997"/>
                <a:gd name="connsiteX12" fmla="*/ 686 w 102637"/>
                <a:gd name="connsiteY12" fmla="*/ 42691 h 127997"/>
                <a:gd name="connsiteX13" fmla="*/ 9258 w 102637"/>
                <a:gd name="connsiteY13" fmla="*/ 56579 h 127997"/>
                <a:gd name="connsiteX14" fmla="*/ 20746 w 102637"/>
                <a:gd name="connsiteY14" fmla="*/ 60436 h 127997"/>
                <a:gd name="connsiteX15" fmla="*/ 35319 w 102637"/>
                <a:gd name="connsiteY15" fmla="*/ 65665 h 127997"/>
                <a:gd name="connsiteX16" fmla="*/ 18088 w 102637"/>
                <a:gd name="connsiteY16" fmla="*/ 67123 h 127997"/>
                <a:gd name="connsiteX17" fmla="*/ 21431 w 102637"/>
                <a:gd name="connsiteY17" fmla="*/ 80753 h 127997"/>
                <a:gd name="connsiteX18" fmla="*/ 29832 w 102637"/>
                <a:gd name="connsiteY18" fmla="*/ 91983 h 127997"/>
                <a:gd name="connsiteX19" fmla="*/ 44920 w 102637"/>
                <a:gd name="connsiteY19" fmla="*/ 99184 h 127997"/>
                <a:gd name="connsiteX20" fmla="*/ 42091 w 102637"/>
                <a:gd name="connsiteY20" fmla="*/ 82982 h 127997"/>
                <a:gd name="connsiteX21" fmla="*/ 53321 w 102637"/>
                <a:gd name="connsiteY21" fmla="*/ 82467 h 127997"/>
                <a:gd name="connsiteX22" fmla="*/ 45949 w 102637"/>
                <a:gd name="connsiteY22" fmla="*/ 76038 h 127997"/>
                <a:gd name="connsiteX23" fmla="*/ 51692 w 102637"/>
                <a:gd name="connsiteY23" fmla="*/ 72952 h 127997"/>
                <a:gd name="connsiteX24" fmla="*/ 63437 w 102637"/>
                <a:gd name="connsiteY24" fmla="*/ 71495 h 127997"/>
                <a:gd name="connsiteX25" fmla="*/ 58207 w 102637"/>
                <a:gd name="connsiteY25" fmla="*/ 58379 h 127997"/>
                <a:gd name="connsiteX26" fmla="*/ 44834 w 102637"/>
                <a:gd name="connsiteY26" fmla="*/ 58807 h 127997"/>
                <a:gd name="connsiteX27" fmla="*/ 50064 w 102637"/>
                <a:gd name="connsiteY27" fmla="*/ 50235 h 127997"/>
                <a:gd name="connsiteX28" fmla="*/ 36948 w 102637"/>
                <a:gd name="connsiteY28" fmla="*/ 32061 h 127997"/>
                <a:gd name="connsiteX29" fmla="*/ 45349 w 102637"/>
                <a:gd name="connsiteY29" fmla="*/ 27518 h 127997"/>
                <a:gd name="connsiteX30" fmla="*/ 58293 w 102637"/>
                <a:gd name="connsiteY30" fmla="*/ 29404 h 127997"/>
                <a:gd name="connsiteX31" fmla="*/ 61379 w 102637"/>
                <a:gd name="connsiteY31" fmla="*/ 17231 h 127997"/>
                <a:gd name="connsiteX32" fmla="*/ 71152 w 102637"/>
                <a:gd name="connsiteY32" fmla="*/ 20317 h 127997"/>
                <a:gd name="connsiteX33" fmla="*/ 83325 w 102637"/>
                <a:gd name="connsiteY33" fmla="*/ 14316 h 127997"/>
                <a:gd name="connsiteX34" fmla="*/ 94212 w 102637"/>
                <a:gd name="connsiteY34" fmla="*/ 19545 h 127997"/>
                <a:gd name="connsiteX35" fmla="*/ 97984 w 102637"/>
                <a:gd name="connsiteY35" fmla="*/ 13973 h 127997"/>
                <a:gd name="connsiteX36" fmla="*/ 102613 w 102637"/>
                <a:gd name="connsiteY36" fmla="*/ 6429 h 127997"/>
                <a:gd name="connsiteX37" fmla="*/ 101413 w 102637"/>
                <a:gd name="connsiteY37" fmla="*/ 0 h 127997"/>
                <a:gd name="connsiteX38" fmla="*/ 87954 w 102637"/>
                <a:gd name="connsiteY38" fmla="*/ 120615 h 127997"/>
                <a:gd name="connsiteX39" fmla="*/ 62408 w 102637"/>
                <a:gd name="connsiteY39" fmla="*/ 117786 h 127997"/>
                <a:gd name="connsiteX40" fmla="*/ 52635 w 102637"/>
                <a:gd name="connsiteY40" fmla="*/ 121815 h 127997"/>
                <a:gd name="connsiteX41" fmla="*/ 76295 w 102637"/>
                <a:gd name="connsiteY41" fmla="*/ 127987 h 127997"/>
                <a:gd name="connsiteX42" fmla="*/ 98069 w 102637"/>
                <a:gd name="connsiteY42" fmla="*/ 121301 h 127997"/>
                <a:gd name="connsiteX43" fmla="*/ 87954 w 102637"/>
                <a:gd name="connsiteY43" fmla="*/ 120615 h 1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2637" h="127997">
                  <a:moveTo>
                    <a:pt x="101413" y="0"/>
                  </a:moveTo>
                  <a:cubicBezTo>
                    <a:pt x="97812" y="343"/>
                    <a:pt x="92840" y="1715"/>
                    <a:pt x="93612" y="3686"/>
                  </a:cubicBezTo>
                  <a:cubicBezTo>
                    <a:pt x="94555" y="6086"/>
                    <a:pt x="91212" y="7544"/>
                    <a:pt x="87354" y="7544"/>
                  </a:cubicBezTo>
                  <a:cubicBezTo>
                    <a:pt x="87354" y="7544"/>
                    <a:pt x="73981" y="6601"/>
                    <a:pt x="70123" y="4715"/>
                  </a:cubicBezTo>
                  <a:cubicBezTo>
                    <a:pt x="67209" y="3258"/>
                    <a:pt x="54435" y="4029"/>
                    <a:pt x="48435" y="4458"/>
                  </a:cubicBezTo>
                  <a:cubicBezTo>
                    <a:pt x="48435" y="4715"/>
                    <a:pt x="48349" y="4972"/>
                    <a:pt x="48092" y="5144"/>
                  </a:cubicBezTo>
                  <a:cubicBezTo>
                    <a:pt x="46634" y="7287"/>
                    <a:pt x="35147" y="13116"/>
                    <a:pt x="33004" y="12087"/>
                  </a:cubicBezTo>
                  <a:cubicBezTo>
                    <a:pt x="30861" y="11059"/>
                    <a:pt x="29747" y="15688"/>
                    <a:pt x="25460" y="16716"/>
                  </a:cubicBezTo>
                  <a:cubicBezTo>
                    <a:pt x="21174" y="17831"/>
                    <a:pt x="14745" y="16374"/>
                    <a:pt x="14316" y="18174"/>
                  </a:cubicBezTo>
                  <a:cubicBezTo>
                    <a:pt x="13973" y="19974"/>
                    <a:pt x="11059" y="24946"/>
                    <a:pt x="8573" y="27518"/>
                  </a:cubicBezTo>
                  <a:cubicBezTo>
                    <a:pt x="6087" y="30004"/>
                    <a:pt x="8230" y="32918"/>
                    <a:pt x="4629" y="33604"/>
                  </a:cubicBezTo>
                  <a:cubicBezTo>
                    <a:pt x="2229" y="34119"/>
                    <a:pt x="1286" y="38490"/>
                    <a:pt x="0" y="42348"/>
                  </a:cubicBezTo>
                  <a:cubicBezTo>
                    <a:pt x="257" y="42434"/>
                    <a:pt x="429" y="42605"/>
                    <a:pt x="686" y="42691"/>
                  </a:cubicBezTo>
                  <a:cubicBezTo>
                    <a:pt x="5915" y="44320"/>
                    <a:pt x="10030" y="50578"/>
                    <a:pt x="9258" y="56579"/>
                  </a:cubicBezTo>
                  <a:cubicBezTo>
                    <a:pt x="8573" y="62579"/>
                    <a:pt x="16888" y="64723"/>
                    <a:pt x="20746" y="60436"/>
                  </a:cubicBezTo>
                  <a:cubicBezTo>
                    <a:pt x="24603" y="56150"/>
                    <a:pt x="35319" y="62837"/>
                    <a:pt x="35319" y="65665"/>
                  </a:cubicBezTo>
                  <a:cubicBezTo>
                    <a:pt x="35319" y="68494"/>
                    <a:pt x="24346" y="62579"/>
                    <a:pt x="18088" y="67123"/>
                  </a:cubicBezTo>
                  <a:cubicBezTo>
                    <a:pt x="11916" y="71666"/>
                    <a:pt x="22889" y="75952"/>
                    <a:pt x="21431" y="80753"/>
                  </a:cubicBezTo>
                  <a:cubicBezTo>
                    <a:pt x="19974" y="85554"/>
                    <a:pt x="24260" y="92240"/>
                    <a:pt x="29832" y="91983"/>
                  </a:cubicBezTo>
                  <a:cubicBezTo>
                    <a:pt x="35319" y="91726"/>
                    <a:pt x="41577" y="100813"/>
                    <a:pt x="44920" y="99184"/>
                  </a:cubicBezTo>
                  <a:cubicBezTo>
                    <a:pt x="48263" y="97555"/>
                    <a:pt x="40891" y="84868"/>
                    <a:pt x="42091" y="82982"/>
                  </a:cubicBezTo>
                  <a:cubicBezTo>
                    <a:pt x="43291" y="81096"/>
                    <a:pt x="49978" y="86325"/>
                    <a:pt x="53321" y="82467"/>
                  </a:cubicBezTo>
                  <a:cubicBezTo>
                    <a:pt x="56664" y="78610"/>
                    <a:pt x="50921" y="75781"/>
                    <a:pt x="45949" y="76038"/>
                  </a:cubicBezTo>
                  <a:cubicBezTo>
                    <a:pt x="40977" y="76295"/>
                    <a:pt x="45692" y="69351"/>
                    <a:pt x="51692" y="72952"/>
                  </a:cubicBezTo>
                  <a:cubicBezTo>
                    <a:pt x="57693" y="76552"/>
                    <a:pt x="60522" y="72009"/>
                    <a:pt x="63437" y="71495"/>
                  </a:cubicBezTo>
                  <a:cubicBezTo>
                    <a:pt x="66266" y="70980"/>
                    <a:pt x="67037" y="60693"/>
                    <a:pt x="58207" y="58379"/>
                  </a:cubicBezTo>
                  <a:cubicBezTo>
                    <a:pt x="49378" y="55978"/>
                    <a:pt x="50578" y="64808"/>
                    <a:pt x="44834" y="58807"/>
                  </a:cubicBezTo>
                  <a:cubicBezTo>
                    <a:pt x="39091" y="52807"/>
                    <a:pt x="50064" y="55207"/>
                    <a:pt x="50064" y="50235"/>
                  </a:cubicBezTo>
                  <a:cubicBezTo>
                    <a:pt x="50064" y="45263"/>
                    <a:pt x="41234" y="38062"/>
                    <a:pt x="36948" y="32061"/>
                  </a:cubicBezTo>
                  <a:cubicBezTo>
                    <a:pt x="32661" y="26060"/>
                    <a:pt x="42948" y="23231"/>
                    <a:pt x="45349" y="27518"/>
                  </a:cubicBezTo>
                  <a:cubicBezTo>
                    <a:pt x="47749" y="31804"/>
                    <a:pt x="54178" y="31118"/>
                    <a:pt x="58293" y="29404"/>
                  </a:cubicBezTo>
                  <a:cubicBezTo>
                    <a:pt x="62408" y="27775"/>
                    <a:pt x="54007" y="20060"/>
                    <a:pt x="61379" y="17231"/>
                  </a:cubicBezTo>
                  <a:cubicBezTo>
                    <a:pt x="68837" y="14402"/>
                    <a:pt x="68837" y="19374"/>
                    <a:pt x="71152" y="20317"/>
                  </a:cubicBezTo>
                  <a:cubicBezTo>
                    <a:pt x="73552" y="21260"/>
                    <a:pt x="75695" y="14316"/>
                    <a:pt x="83325" y="14316"/>
                  </a:cubicBezTo>
                  <a:cubicBezTo>
                    <a:pt x="87268" y="14316"/>
                    <a:pt x="90869" y="16974"/>
                    <a:pt x="94212" y="19545"/>
                  </a:cubicBezTo>
                  <a:cubicBezTo>
                    <a:pt x="96269" y="17231"/>
                    <a:pt x="97984" y="15945"/>
                    <a:pt x="97984" y="13973"/>
                  </a:cubicBezTo>
                  <a:cubicBezTo>
                    <a:pt x="97984" y="11487"/>
                    <a:pt x="102613" y="10373"/>
                    <a:pt x="102613" y="6429"/>
                  </a:cubicBezTo>
                  <a:cubicBezTo>
                    <a:pt x="102784" y="4458"/>
                    <a:pt x="102013" y="2143"/>
                    <a:pt x="101413" y="0"/>
                  </a:cubicBezTo>
                  <a:close/>
                  <a:moveTo>
                    <a:pt x="87954" y="120615"/>
                  </a:moveTo>
                  <a:cubicBezTo>
                    <a:pt x="84096" y="118472"/>
                    <a:pt x="66951" y="122072"/>
                    <a:pt x="62408" y="117786"/>
                  </a:cubicBezTo>
                  <a:cubicBezTo>
                    <a:pt x="57864" y="113500"/>
                    <a:pt x="48606" y="121215"/>
                    <a:pt x="52635" y="121815"/>
                  </a:cubicBezTo>
                  <a:cubicBezTo>
                    <a:pt x="58379" y="122758"/>
                    <a:pt x="66951" y="127816"/>
                    <a:pt x="76295" y="127987"/>
                  </a:cubicBezTo>
                  <a:cubicBezTo>
                    <a:pt x="85639" y="128245"/>
                    <a:pt x="98241" y="123701"/>
                    <a:pt x="98069" y="121301"/>
                  </a:cubicBezTo>
                  <a:cubicBezTo>
                    <a:pt x="97727" y="118986"/>
                    <a:pt x="91726" y="122758"/>
                    <a:pt x="87954" y="12061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4" name="Freeform 233">
              <a:extLst>
                <a:ext uri="{FF2B5EF4-FFF2-40B4-BE49-F238E27FC236}">
                  <a16:creationId xmlns:a16="http://schemas.microsoft.com/office/drawing/2014/main" id="{C9828F0E-A76D-0F80-FE04-802EB22A01AF}"/>
                </a:ext>
              </a:extLst>
            </p:cNvPr>
            <p:cNvSpPr/>
            <p:nvPr/>
          </p:nvSpPr>
          <p:spPr>
            <a:xfrm>
              <a:off x="6436013" y="3767826"/>
              <a:ext cx="37427" cy="21272"/>
            </a:xfrm>
            <a:custGeom>
              <a:avLst/>
              <a:gdLst>
                <a:gd name="connsiteX0" fmla="*/ 25518 w 37427"/>
                <a:gd name="connsiteY0" fmla="*/ 14532 h 21272"/>
                <a:gd name="connsiteX1" fmla="*/ 34091 w 37427"/>
                <a:gd name="connsiteY1" fmla="*/ 4245 h 21272"/>
                <a:gd name="connsiteX2" fmla="*/ 33833 w 37427"/>
                <a:gd name="connsiteY2" fmla="*/ 1159 h 21272"/>
                <a:gd name="connsiteX3" fmla="*/ 10859 w 37427"/>
                <a:gd name="connsiteY3" fmla="*/ 8103 h 21272"/>
                <a:gd name="connsiteX4" fmla="*/ 3487 w 37427"/>
                <a:gd name="connsiteY4" fmla="*/ 19590 h 21272"/>
                <a:gd name="connsiteX5" fmla="*/ 25518 w 37427"/>
                <a:gd name="connsiteY5" fmla="*/ 14532 h 2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27" h="21272">
                  <a:moveTo>
                    <a:pt x="25518" y="14532"/>
                  </a:moveTo>
                  <a:cubicBezTo>
                    <a:pt x="25090" y="11875"/>
                    <a:pt x="28604" y="6388"/>
                    <a:pt x="34091" y="4245"/>
                  </a:cubicBezTo>
                  <a:cubicBezTo>
                    <a:pt x="39577" y="2102"/>
                    <a:pt x="37434" y="-2013"/>
                    <a:pt x="33833" y="1159"/>
                  </a:cubicBezTo>
                  <a:cubicBezTo>
                    <a:pt x="30233" y="4245"/>
                    <a:pt x="21661" y="7588"/>
                    <a:pt x="10859" y="8103"/>
                  </a:cubicBezTo>
                  <a:cubicBezTo>
                    <a:pt x="144" y="8617"/>
                    <a:pt x="-3285" y="15647"/>
                    <a:pt x="3487" y="19590"/>
                  </a:cubicBezTo>
                  <a:cubicBezTo>
                    <a:pt x="12145" y="24562"/>
                    <a:pt x="26033" y="17190"/>
                    <a:pt x="25518" y="1453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5" name="Freeform 234">
              <a:extLst>
                <a:ext uri="{FF2B5EF4-FFF2-40B4-BE49-F238E27FC236}">
                  <a16:creationId xmlns:a16="http://schemas.microsoft.com/office/drawing/2014/main" id="{6F4D2465-7D6B-2740-4193-DB825F22D600}"/>
                </a:ext>
              </a:extLst>
            </p:cNvPr>
            <p:cNvSpPr/>
            <p:nvPr/>
          </p:nvSpPr>
          <p:spPr>
            <a:xfrm>
              <a:off x="5529764" y="3092620"/>
              <a:ext cx="171139" cy="83185"/>
            </a:xfrm>
            <a:custGeom>
              <a:avLst/>
              <a:gdLst>
                <a:gd name="connsiteX0" fmla="*/ 145240 w 171139"/>
                <a:gd name="connsiteY0" fmla="*/ 60431 h 83185"/>
                <a:gd name="connsiteX1" fmla="*/ 158099 w 171139"/>
                <a:gd name="connsiteY1" fmla="*/ 50144 h 83185"/>
                <a:gd name="connsiteX2" fmla="*/ 170529 w 171139"/>
                <a:gd name="connsiteY2" fmla="*/ 38228 h 83185"/>
                <a:gd name="connsiteX3" fmla="*/ 162128 w 171139"/>
                <a:gd name="connsiteY3" fmla="*/ 24855 h 83185"/>
                <a:gd name="connsiteX4" fmla="*/ 153298 w 171139"/>
                <a:gd name="connsiteY4" fmla="*/ 16968 h 83185"/>
                <a:gd name="connsiteX5" fmla="*/ 150469 w 171139"/>
                <a:gd name="connsiteY5" fmla="*/ 6938 h 83185"/>
                <a:gd name="connsiteX6" fmla="*/ 139496 w 171139"/>
                <a:gd name="connsiteY6" fmla="*/ 7624 h 83185"/>
                <a:gd name="connsiteX7" fmla="*/ 123980 w 171139"/>
                <a:gd name="connsiteY7" fmla="*/ 252 h 83185"/>
                <a:gd name="connsiteX8" fmla="*/ 122094 w 171139"/>
                <a:gd name="connsiteY8" fmla="*/ 10024 h 83185"/>
                <a:gd name="connsiteX9" fmla="*/ 112579 w 171139"/>
                <a:gd name="connsiteY9" fmla="*/ 10710 h 83185"/>
                <a:gd name="connsiteX10" fmla="*/ 106149 w 171139"/>
                <a:gd name="connsiteY10" fmla="*/ 10967 h 83185"/>
                <a:gd name="connsiteX11" fmla="*/ 96805 w 171139"/>
                <a:gd name="connsiteY11" fmla="*/ 12425 h 83185"/>
                <a:gd name="connsiteX12" fmla="*/ 88404 w 171139"/>
                <a:gd name="connsiteY12" fmla="*/ 9510 h 83185"/>
                <a:gd name="connsiteX13" fmla="*/ 77689 w 171139"/>
                <a:gd name="connsiteY13" fmla="*/ 16968 h 83185"/>
                <a:gd name="connsiteX14" fmla="*/ 71259 w 171139"/>
                <a:gd name="connsiteY14" fmla="*/ 13625 h 83185"/>
                <a:gd name="connsiteX15" fmla="*/ 63887 w 171139"/>
                <a:gd name="connsiteY15" fmla="*/ 18683 h 83185"/>
                <a:gd name="connsiteX16" fmla="*/ 61744 w 171139"/>
                <a:gd name="connsiteY16" fmla="*/ 26055 h 83185"/>
                <a:gd name="connsiteX17" fmla="*/ 51200 w 171139"/>
                <a:gd name="connsiteY17" fmla="*/ 30855 h 83185"/>
                <a:gd name="connsiteX18" fmla="*/ 46913 w 171139"/>
                <a:gd name="connsiteY18" fmla="*/ 17911 h 83185"/>
                <a:gd name="connsiteX19" fmla="*/ 22310 w 171139"/>
                <a:gd name="connsiteY19" fmla="*/ 1623 h 83185"/>
                <a:gd name="connsiteX20" fmla="*/ 24710 w 171139"/>
                <a:gd name="connsiteY20" fmla="*/ 10710 h 83185"/>
                <a:gd name="connsiteX21" fmla="*/ 18710 w 171139"/>
                <a:gd name="connsiteY21" fmla="*/ 10196 h 83185"/>
                <a:gd name="connsiteX22" fmla="*/ 8166 w 171139"/>
                <a:gd name="connsiteY22" fmla="*/ 14225 h 83185"/>
                <a:gd name="connsiteX23" fmla="*/ 22 w 171139"/>
                <a:gd name="connsiteY23" fmla="*/ 24941 h 83185"/>
                <a:gd name="connsiteX24" fmla="*/ 15538 w 171139"/>
                <a:gd name="connsiteY24" fmla="*/ 28798 h 83185"/>
                <a:gd name="connsiteX25" fmla="*/ 35169 w 171139"/>
                <a:gd name="connsiteY25" fmla="*/ 28798 h 83185"/>
                <a:gd name="connsiteX26" fmla="*/ 32083 w 171139"/>
                <a:gd name="connsiteY26" fmla="*/ 36685 h 83185"/>
                <a:gd name="connsiteX27" fmla="*/ 23768 w 171139"/>
                <a:gd name="connsiteY27" fmla="*/ 41228 h 83185"/>
                <a:gd name="connsiteX28" fmla="*/ 5337 w 171139"/>
                <a:gd name="connsiteY28" fmla="*/ 46200 h 83185"/>
                <a:gd name="connsiteX29" fmla="*/ 28740 w 171139"/>
                <a:gd name="connsiteY29" fmla="*/ 46715 h 83185"/>
                <a:gd name="connsiteX30" fmla="*/ 34483 w 171139"/>
                <a:gd name="connsiteY30" fmla="*/ 52715 h 83185"/>
                <a:gd name="connsiteX31" fmla="*/ 39284 w 171139"/>
                <a:gd name="connsiteY31" fmla="*/ 58202 h 83185"/>
                <a:gd name="connsiteX32" fmla="*/ 33798 w 171139"/>
                <a:gd name="connsiteY32" fmla="*/ 65574 h 83185"/>
                <a:gd name="connsiteX33" fmla="*/ 25654 w 171139"/>
                <a:gd name="connsiteY33" fmla="*/ 70803 h 83185"/>
                <a:gd name="connsiteX34" fmla="*/ 46228 w 171139"/>
                <a:gd name="connsiteY34" fmla="*/ 70118 h 83185"/>
                <a:gd name="connsiteX35" fmla="*/ 75631 w 171139"/>
                <a:gd name="connsiteY35" fmla="*/ 81862 h 83185"/>
                <a:gd name="connsiteX36" fmla="*/ 103578 w 171139"/>
                <a:gd name="connsiteY36" fmla="*/ 75432 h 83185"/>
                <a:gd name="connsiteX37" fmla="*/ 123637 w 171139"/>
                <a:gd name="connsiteY37" fmla="*/ 68746 h 83185"/>
                <a:gd name="connsiteX38" fmla="*/ 145240 w 171139"/>
                <a:gd name="connsiteY38" fmla="*/ 60431 h 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1139" h="83185">
                  <a:moveTo>
                    <a:pt x="145240" y="60431"/>
                  </a:moveTo>
                  <a:cubicBezTo>
                    <a:pt x="154584" y="60002"/>
                    <a:pt x="154327" y="49715"/>
                    <a:pt x="158099" y="50144"/>
                  </a:cubicBezTo>
                  <a:cubicBezTo>
                    <a:pt x="161956" y="50658"/>
                    <a:pt x="168128" y="42943"/>
                    <a:pt x="170529" y="38228"/>
                  </a:cubicBezTo>
                  <a:cubicBezTo>
                    <a:pt x="172929" y="33427"/>
                    <a:pt x="167871" y="24855"/>
                    <a:pt x="162128" y="24855"/>
                  </a:cubicBezTo>
                  <a:cubicBezTo>
                    <a:pt x="156384" y="24855"/>
                    <a:pt x="152098" y="20311"/>
                    <a:pt x="153298" y="16968"/>
                  </a:cubicBezTo>
                  <a:cubicBezTo>
                    <a:pt x="154498" y="13625"/>
                    <a:pt x="150212" y="9339"/>
                    <a:pt x="150469" y="6938"/>
                  </a:cubicBezTo>
                  <a:cubicBezTo>
                    <a:pt x="150726" y="4538"/>
                    <a:pt x="143268" y="6681"/>
                    <a:pt x="139496" y="7624"/>
                  </a:cubicBezTo>
                  <a:cubicBezTo>
                    <a:pt x="135639" y="8567"/>
                    <a:pt x="127580" y="-1720"/>
                    <a:pt x="123980" y="252"/>
                  </a:cubicBezTo>
                  <a:cubicBezTo>
                    <a:pt x="120380" y="2138"/>
                    <a:pt x="123037" y="7195"/>
                    <a:pt x="122094" y="10024"/>
                  </a:cubicBezTo>
                  <a:cubicBezTo>
                    <a:pt x="121151" y="12939"/>
                    <a:pt x="112579" y="7367"/>
                    <a:pt x="112579" y="10710"/>
                  </a:cubicBezTo>
                  <a:cubicBezTo>
                    <a:pt x="112579" y="14053"/>
                    <a:pt x="108978" y="14568"/>
                    <a:pt x="106149" y="10967"/>
                  </a:cubicBezTo>
                  <a:cubicBezTo>
                    <a:pt x="103320" y="7367"/>
                    <a:pt x="96548" y="9510"/>
                    <a:pt x="96805" y="12425"/>
                  </a:cubicBezTo>
                  <a:cubicBezTo>
                    <a:pt x="97062" y="15254"/>
                    <a:pt x="93976" y="12939"/>
                    <a:pt x="88404" y="9510"/>
                  </a:cubicBezTo>
                  <a:cubicBezTo>
                    <a:pt x="82918" y="6167"/>
                    <a:pt x="77174" y="13368"/>
                    <a:pt x="77689" y="16968"/>
                  </a:cubicBezTo>
                  <a:cubicBezTo>
                    <a:pt x="78203" y="20569"/>
                    <a:pt x="75803" y="21511"/>
                    <a:pt x="71259" y="13625"/>
                  </a:cubicBezTo>
                  <a:cubicBezTo>
                    <a:pt x="66716" y="5738"/>
                    <a:pt x="61487" y="14311"/>
                    <a:pt x="63887" y="18683"/>
                  </a:cubicBezTo>
                  <a:cubicBezTo>
                    <a:pt x="66287" y="22969"/>
                    <a:pt x="65344" y="28198"/>
                    <a:pt x="61744" y="26055"/>
                  </a:cubicBezTo>
                  <a:cubicBezTo>
                    <a:pt x="58143" y="23912"/>
                    <a:pt x="53343" y="27512"/>
                    <a:pt x="51200" y="30855"/>
                  </a:cubicBezTo>
                  <a:cubicBezTo>
                    <a:pt x="49057" y="34199"/>
                    <a:pt x="41427" y="21083"/>
                    <a:pt x="46913" y="17911"/>
                  </a:cubicBezTo>
                  <a:cubicBezTo>
                    <a:pt x="52400" y="14825"/>
                    <a:pt x="29425" y="1623"/>
                    <a:pt x="22310" y="1623"/>
                  </a:cubicBezTo>
                  <a:cubicBezTo>
                    <a:pt x="15109" y="1623"/>
                    <a:pt x="19910" y="6852"/>
                    <a:pt x="24710" y="10710"/>
                  </a:cubicBezTo>
                  <a:cubicBezTo>
                    <a:pt x="29511" y="14568"/>
                    <a:pt x="21367" y="13539"/>
                    <a:pt x="18710" y="10196"/>
                  </a:cubicBezTo>
                  <a:cubicBezTo>
                    <a:pt x="16052" y="6852"/>
                    <a:pt x="11080" y="9510"/>
                    <a:pt x="8166" y="14225"/>
                  </a:cubicBezTo>
                  <a:cubicBezTo>
                    <a:pt x="5337" y="19026"/>
                    <a:pt x="536" y="21597"/>
                    <a:pt x="22" y="24941"/>
                  </a:cubicBezTo>
                  <a:cubicBezTo>
                    <a:pt x="-492" y="28284"/>
                    <a:pt x="8166" y="31884"/>
                    <a:pt x="15538" y="28798"/>
                  </a:cubicBezTo>
                  <a:cubicBezTo>
                    <a:pt x="22910" y="25712"/>
                    <a:pt x="31311" y="25198"/>
                    <a:pt x="35169" y="28798"/>
                  </a:cubicBezTo>
                  <a:cubicBezTo>
                    <a:pt x="39027" y="32399"/>
                    <a:pt x="28225" y="33856"/>
                    <a:pt x="32083" y="36685"/>
                  </a:cubicBezTo>
                  <a:cubicBezTo>
                    <a:pt x="35941" y="39600"/>
                    <a:pt x="32769" y="41914"/>
                    <a:pt x="23768" y="41228"/>
                  </a:cubicBezTo>
                  <a:cubicBezTo>
                    <a:pt x="14681" y="40542"/>
                    <a:pt x="3708" y="43114"/>
                    <a:pt x="5337" y="46200"/>
                  </a:cubicBezTo>
                  <a:cubicBezTo>
                    <a:pt x="6966" y="49286"/>
                    <a:pt x="28482" y="43543"/>
                    <a:pt x="28740" y="46715"/>
                  </a:cubicBezTo>
                  <a:cubicBezTo>
                    <a:pt x="28997" y="49801"/>
                    <a:pt x="28740" y="55030"/>
                    <a:pt x="34483" y="52715"/>
                  </a:cubicBezTo>
                  <a:cubicBezTo>
                    <a:pt x="40227" y="50315"/>
                    <a:pt x="36369" y="57002"/>
                    <a:pt x="39284" y="58202"/>
                  </a:cubicBezTo>
                  <a:cubicBezTo>
                    <a:pt x="42198" y="59402"/>
                    <a:pt x="41427" y="65145"/>
                    <a:pt x="33798" y="65574"/>
                  </a:cubicBezTo>
                  <a:cubicBezTo>
                    <a:pt x="26168" y="66088"/>
                    <a:pt x="22396" y="67546"/>
                    <a:pt x="25654" y="70803"/>
                  </a:cubicBezTo>
                  <a:cubicBezTo>
                    <a:pt x="29683" y="74832"/>
                    <a:pt x="38084" y="72004"/>
                    <a:pt x="46228" y="70118"/>
                  </a:cubicBezTo>
                  <a:cubicBezTo>
                    <a:pt x="54371" y="68232"/>
                    <a:pt x="66116" y="78004"/>
                    <a:pt x="75631" y="81862"/>
                  </a:cubicBezTo>
                  <a:cubicBezTo>
                    <a:pt x="85233" y="85720"/>
                    <a:pt x="101692" y="80405"/>
                    <a:pt x="103578" y="75432"/>
                  </a:cubicBezTo>
                  <a:cubicBezTo>
                    <a:pt x="105464" y="70375"/>
                    <a:pt x="118408" y="72347"/>
                    <a:pt x="123637" y="68746"/>
                  </a:cubicBezTo>
                  <a:cubicBezTo>
                    <a:pt x="128781" y="65231"/>
                    <a:pt x="135896" y="60945"/>
                    <a:pt x="145240" y="6043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6" name="Freeform 235">
              <a:extLst>
                <a:ext uri="{FF2B5EF4-FFF2-40B4-BE49-F238E27FC236}">
                  <a16:creationId xmlns:a16="http://schemas.microsoft.com/office/drawing/2014/main" id="{F431331C-5B15-9063-87B9-41A1706D2E73}"/>
                </a:ext>
              </a:extLst>
            </p:cNvPr>
            <p:cNvSpPr/>
            <p:nvPr/>
          </p:nvSpPr>
          <p:spPr>
            <a:xfrm>
              <a:off x="5753544" y="3374873"/>
              <a:ext cx="68020" cy="80357"/>
            </a:xfrm>
            <a:custGeom>
              <a:avLst/>
              <a:gdLst>
                <a:gd name="connsiteX0" fmla="*/ 63850 w 68020"/>
                <a:gd name="connsiteY0" fmla="*/ 24723 h 80357"/>
                <a:gd name="connsiteX1" fmla="*/ 58535 w 68020"/>
                <a:gd name="connsiteY1" fmla="*/ 19836 h 80357"/>
                <a:gd name="connsiteX2" fmla="*/ 49105 w 68020"/>
                <a:gd name="connsiteY2" fmla="*/ 22751 h 80357"/>
                <a:gd name="connsiteX3" fmla="*/ 38989 w 68020"/>
                <a:gd name="connsiteY3" fmla="*/ 20608 h 80357"/>
                <a:gd name="connsiteX4" fmla="*/ 42590 w 68020"/>
                <a:gd name="connsiteY4" fmla="*/ 11178 h 80357"/>
                <a:gd name="connsiteX5" fmla="*/ 46962 w 68020"/>
                <a:gd name="connsiteY5" fmla="*/ 2005 h 80357"/>
                <a:gd name="connsiteX6" fmla="*/ 44990 w 68020"/>
                <a:gd name="connsiteY6" fmla="*/ 1662 h 80357"/>
                <a:gd name="connsiteX7" fmla="*/ 28702 w 68020"/>
                <a:gd name="connsiteY7" fmla="*/ 5006 h 80357"/>
                <a:gd name="connsiteX8" fmla="*/ 36332 w 68020"/>
                <a:gd name="connsiteY8" fmla="*/ 12635 h 80357"/>
                <a:gd name="connsiteX9" fmla="*/ 23216 w 68020"/>
                <a:gd name="connsiteY9" fmla="*/ 19322 h 80357"/>
                <a:gd name="connsiteX10" fmla="*/ 5985 w 68020"/>
                <a:gd name="connsiteY10" fmla="*/ 19579 h 80357"/>
                <a:gd name="connsiteX11" fmla="*/ 7871 w 68020"/>
                <a:gd name="connsiteY11" fmla="*/ 31752 h 80357"/>
                <a:gd name="connsiteX12" fmla="*/ 15243 w 68020"/>
                <a:gd name="connsiteY12" fmla="*/ 43239 h 80357"/>
                <a:gd name="connsiteX13" fmla="*/ 10957 w 68020"/>
                <a:gd name="connsiteY13" fmla="*/ 56869 h 80357"/>
                <a:gd name="connsiteX14" fmla="*/ 242 w 68020"/>
                <a:gd name="connsiteY14" fmla="*/ 67413 h 80357"/>
                <a:gd name="connsiteX15" fmla="*/ 16272 w 68020"/>
                <a:gd name="connsiteY15" fmla="*/ 80358 h 80357"/>
                <a:gd name="connsiteX16" fmla="*/ 44219 w 68020"/>
                <a:gd name="connsiteY16" fmla="*/ 68871 h 80357"/>
                <a:gd name="connsiteX17" fmla="*/ 64021 w 68020"/>
                <a:gd name="connsiteY17" fmla="*/ 64842 h 80357"/>
                <a:gd name="connsiteX18" fmla="*/ 64021 w 68020"/>
                <a:gd name="connsiteY18" fmla="*/ 27294 h 80357"/>
                <a:gd name="connsiteX19" fmla="*/ 63850 w 68020"/>
                <a:gd name="connsiteY19" fmla="*/ 24723 h 8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20" h="80357">
                  <a:moveTo>
                    <a:pt x="63850" y="24723"/>
                  </a:moveTo>
                  <a:cubicBezTo>
                    <a:pt x="61878" y="23265"/>
                    <a:pt x="59992" y="21636"/>
                    <a:pt x="58535" y="19836"/>
                  </a:cubicBezTo>
                  <a:cubicBezTo>
                    <a:pt x="52363" y="12635"/>
                    <a:pt x="49876" y="18379"/>
                    <a:pt x="49105" y="22751"/>
                  </a:cubicBezTo>
                  <a:cubicBezTo>
                    <a:pt x="48333" y="27123"/>
                    <a:pt x="42590" y="21294"/>
                    <a:pt x="38989" y="20608"/>
                  </a:cubicBezTo>
                  <a:cubicBezTo>
                    <a:pt x="35389" y="19836"/>
                    <a:pt x="40104" y="12978"/>
                    <a:pt x="42590" y="11178"/>
                  </a:cubicBezTo>
                  <a:cubicBezTo>
                    <a:pt x="44304" y="9978"/>
                    <a:pt x="45933" y="6634"/>
                    <a:pt x="46962" y="2005"/>
                  </a:cubicBezTo>
                  <a:cubicBezTo>
                    <a:pt x="46276" y="2005"/>
                    <a:pt x="45590" y="1920"/>
                    <a:pt x="44990" y="1662"/>
                  </a:cubicBezTo>
                  <a:cubicBezTo>
                    <a:pt x="38304" y="-909"/>
                    <a:pt x="28960" y="-995"/>
                    <a:pt x="28702" y="5006"/>
                  </a:cubicBezTo>
                  <a:cubicBezTo>
                    <a:pt x="28445" y="11006"/>
                    <a:pt x="36075" y="8863"/>
                    <a:pt x="36332" y="12635"/>
                  </a:cubicBezTo>
                  <a:cubicBezTo>
                    <a:pt x="36589" y="16493"/>
                    <a:pt x="28702" y="15550"/>
                    <a:pt x="23216" y="19322"/>
                  </a:cubicBezTo>
                  <a:cubicBezTo>
                    <a:pt x="17730" y="23180"/>
                    <a:pt x="11729" y="16664"/>
                    <a:pt x="5985" y="19579"/>
                  </a:cubicBezTo>
                  <a:cubicBezTo>
                    <a:pt x="242" y="22408"/>
                    <a:pt x="12157" y="25837"/>
                    <a:pt x="7871" y="31752"/>
                  </a:cubicBezTo>
                  <a:cubicBezTo>
                    <a:pt x="3585" y="37753"/>
                    <a:pt x="8128" y="37495"/>
                    <a:pt x="15243" y="43239"/>
                  </a:cubicBezTo>
                  <a:cubicBezTo>
                    <a:pt x="22445" y="48983"/>
                    <a:pt x="10957" y="50354"/>
                    <a:pt x="10957" y="56869"/>
                  </a:cubicBezTo>
                  <a:cubicBezTo>
                    <a:pt x="10957" y="63299"/>
                    <a:pt x="2128" y="63127"/>
                    <a:pt x="242" y="67413"/>
                  </a:cubicBezTo>
                  <a:cubicBezTo>
                    <a:pt x="-1644" y="71700"/>
                    <a:pt x="7871" y="80358"/>
                    <a:pt x="16272" y="80358"/>
                  </a:cubicBezTo>
                  <a:cubicBezTo>
                    <a:pt x="22273" y="80358"/>
                    <a:pt x="36075" y="76500"/>
                    <a:pt x="44219" y="68871"/>
                  </a:cubicBezTo>
                  <a:cubicBezTo>
                    <a:pt x="52363" y="61241"/>
                    <a:pt x="56649" y="68614"/>
                    <a:pt x="64021" y="64842"/>
                  </a:cubicBezTo>
                  <a:cubicBezTo>
                    <a:pt x="71393" y="60984"/>
                    <a:pt x="66850" y="33038"/>
                    <a:pt x="64021" y="27294"/>
                  </a:cubicBezTo>
                  <a:cubicBezTo>
                    <a:pt x="63678" y="26265"/>
                    <a:pt x="63678" y="25408"/>
                    <a:pt x="63850" y="2472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37" name="Graphic 26">
              <a:extLst>
                <a:ext uri="{FF2B5EF4-FFF2-40B4-BE49-F238E27FC236}">
                  <a16:creationId xmlns:a16="http://schemas.microsoft.com/office/drawing/2014/main" id="{68736ADA-52A5-06ED-0473-2B7EA077B7CB}"/>
                </a:ext>
              </a:extLst>
            </p:cNvPr>
            <p:cNvGrpSpPr/>
            <p:nvPr/>
          </p:nvGrpSpPr>
          <p:grpSpPr>
            <a:xfrm>
              <a:off x="5791298" y="3243102"/>
              <a:ext cx="160266" cy="244985"/>
              <a:chOff x="5791298" y="3243102"/>
              <a:chExt cx="160266" cy="244985"/>
            </a:xfrm>
            <a:grpFill/>
          </p:grpSpPr>
          <p:sp>
            <p:nvSpPr>
              <p:cNvPr id="238" name="Freeform 237">
                <a:extLst>
                  <a:ext uri="{FF2B5EF4-FFF2-40B4-BE49-F238E27FC236}">
                    <a16:creationId xmlns:a16="http://schemas.microsoft.com/office/drawing/2014/main" id="{7F4AA7E7-4305-4F5F-BA42-35BB5A734EE3}"/>
                  </a:ext>
                </a:extLst>
              </p:cNvPr>
              <p:cNvSpPr/>
              <p:nvPr/>
            </p:nvSpPr>
            <p:spPr>
              <a:xfrm>
                <a:off x="5791298" y="3243102"/>
                <a:ext cx="160266" cy="244985"/>
              </a:xfrm>
              <a:custGeom>
                <a:avLst/>
                <a:gdLst>
                  <a:gd name="connsiteX0" fmla="*/ 29524 w 160266"/>
                  <a:gd name="connsiteY0" fmla="*/ 130604 h 244985"/>
                  <a:gd name="connsiteX1" fmla="*/ 9293 w 160266"/>
                  <a:gd name="connsiteY1" fmla="*/ 133862 h 244985"/>
                  <a:gd name="connsiteX2" fmla="*/ 4921 w 160266"/>
                  <a:gd name="connsiteY2" fmla="*/ 143035 h 244985"/>
                  <a:gd name="connsiteX3" fmla="*/ 1320 w 160266"/>
                  <a:gd name="connsiteY3" fmla="*/ 152465 h 244985"/>
                  <a:gd name="connsiteX4" fmla="*/ 11436 w 160266"/>
                  <a:gd name="connsiteY4" fmla="*/ 154608 h 244985"/>
                  <a:gd name="connsiteX5" fmla="*/ 20866 w 160266"/>
                  <a:gd name="connsiteY5" fmla="*/ 151693 h 244985"/>
                  <a:gd name="connsiteX6" fmla="*/ 26181 w 160266"/>
                  <a:gd name="connsiteY6" fmla="*/ 156579 h 244985"/>
                  <a:gd name="connsiteX7" fmla="*/ 38611 w 160266"/>
                  <a:gd name="connsiteY7" fmla="*/ 148778 h 244985"/>
                  <a:gd name="connsiteX8" fmla="*/ 29524 w 160266"/>
                  <a:gd name="connsiteY8" fmla="*/ 130604 h 244985"/>
                  <a:gd name="connsiteX9" fmla="*/ 160254 w 160266"/>
                  <a:gd name="connsiteY9" fmla="*/ 189841 h 244985"/>
                  <a:gd name="connsiteX10" fmla="*/ 143281 w 160266"/>
                  <a:gd name="connsiteY10" fmla="*/ 181440 h 244985"/>
                  <a:gd name="connsiteX11" fmla="*/ 135394 w 160266"/>
                  <a:gd name="connsiteY11" fmla="*/ 180497 h 244985"/>
                  <a:gd name="connsiteX12" fmla="*/ 135137 w 160266"/>
                  <a:gd name="connsiteY12" fmla="*/ 171667 h 244985"/>
                  <a:gd name="connsiteX13" fmla="*/ 129908 w 160266"/>
                  <a:gd name="connsiteY13" fmla="*/ 162837 h 244985"/>
                  <a:gd name="connsiteX14" fmla="*/ 117735 w 160266"/>
                  <a:gd name="connsiteY14" fmla="*/ 143206 h 244985"/>
                  <a:gd name="connsiteX15" fmla="*/ 107019 w 160266"/>
                  <a:gd name="connsiteY15" fmla="*/ 123575 h 244985"/>
                  <a:gd name="connsiteX16" fmla="*/ 96304 w 160266"/>
                  <a:gd name="connsiteY16" fmla="*/ 115431 h 244985"/>
                  <a:gd name="connsiteX17" fmla="*/ 81730 w 160266"/>
                  <a:gd name="connsiteY17" fmla="*/ 113031 h 244985"/>
                  <a:gd name="connsiteX18" fmla="*/ 87474 w 160266"/>
                  <a:gd name="connsiteY18" fmla="*/ 102487 h 244985"/>
                  <a:gd name="connsiteX19" fmla="*/ 99904 w 160266"/>
                  <a:gd name="connsiteY19" fmla="*/ 74283 h 244985"/>
                  <a:gd name="connsiteX20" fmla="*/ 69986 w 160266"/>
                  <a:gd name="connsiteY20" fmla="*/ 72826 h 244985"/>
                  <a:gd name="connsiteX21" fmla="*/ 64500 w 160266"/>
                  <a:gd name="connsiteY21" fmla="*/ 67597 h 244985"/>
                  <a:gd name="connsiteX22" fmla="*/ 76672 w 160266"/>
                  <a:gd name="connsiteY22" fmla="*/ 54224 h 244985"/>
                  <a:gd name="connsiteX23" fmla="*/ 79073 w 160266"/>
                  <a:gd name="connsiteY23" fmla="*/ 44622 h 244985"/>
                  <a:gd name="connsiteX24" fmla="*/ 71872 w 160266"/>
                  <a:gd name="connsiteY24" fmla="*/ 51052 h 244985"/>
                  <a:gd name="connsiteX25" fmla="*/ 54384 w 160266"/>
                  <a:gd name="connsiteY25" fmla="*/ 51309 h 244985"/>
                  <a:gd name="connsiteX26" fmla="*/ 44354 w 160266"/>
                  <a:gd name="connsiteY26" fmla="*/ 64939 h 244985"/>
                  <a:gd name="connsiteX27" fmla="*/ 37153 w 160266"/>
                  <a:gd name="connsiteY27" fmla="*/ 75912 h 244985"/>
                  <a:gd name="connsiteX28" fmla="*/ 33124 w 160266"/>
                  <a:gd name="connsiteY28" fmla="*/ 80456 h 244985"/>
                  <a:gd name="connsiteX29" fmla="*/ 23352 w 160266"/>
                  <a:gd name="connsiteY29" fmla="*/ 76855 h 244985"/>
                  <a:gd name="connsiteX30" fmla="*/ 35096 w 160266"/>
                  <a:gd name="connsiteY30" fmla="*/ 86456 h 244985"/>
                  <a:gd name="connsiteX31" fmla="*/ 29095 w 160266"/>
                  <a:gd name="connsiteY31" fmla="*/ 98372 h 244985"/>
                  <a:gd name="connsiteX32" fmla="*/ 37668 w 160266"/>
                  <a:gd name="connsiteY32" fmla="*/ 106945 h 244985"/>
                  <a:gd name="connsiteX33" fmla="*/ 24295 w 160266"/>
                  <a:gd name="connsiteY33" fmla="*/ 116974 h 244985"/>
                  <a:gd name="connsiteX34" fmla="*/ 35782 w 160266"/>
                  <a:gd name="connsiteY34" fmla="*/ 112945 h 244985"/>
                  <a:gd name="connsiteX35" fmla="*/ 42468 w 160266"/>
                  <a:gd name="connsiteY35" fmla="*/ 122718 h 244985"/>
                  <a:gd name="connsiteX36" fmla="*/ 51812 w 160266"/>
                  <a:gd name="connsiteY36" fmla="*/ 110031 h 244985"/>
                  <a:gd name="connsiteX37" fmla="*/ 53013 w 160266"/>
                  <a:gd name="connsiteY37" fmla="*/ 121261 h 244985"/>
                  <a:gd name="connsiteX38" fmla="*/ 47269 w 160266"/>
                  <a:gd name="connsiteY38" fmla="*/ 137548 h 244985"/>
                  <a:gd name="connsiteX39" fmla="*/ 70415 w 160266"/>
                  <a:gd name="connsiteY39" fmla="*/ 135405 h 244985"/>
                  <a:gd name="connsiteX40" fmla="*/ 74701 w 160266"/>
                  <a:gd name="connsiteY40" fmla="*/ 140206 h 244985"/>
                  <a:gd name="connsiteX41" fmla="*/ 77358 w 160266"/>
                  <a:gd name="connsiteY41" fmla="*/ 150236 h 244985"/>
                  <a:gd name="connsiteX42" fmla="*/ 81645 w 160266"/>
                  <a:gd name="connsiteY42" fmla="*/ 156151 h 244985"/>
                  <a:gd name="connsiteX43" fmla="*/ 80187 w 160266"/>
                  <a:gd name="connsiteY43" fmla="*/ 170724 h 244985"/>
                  <a:gd name="connsiteX44" fmla="*/ 63728 w 160266"/>
                  <a:gd name="connsiteY44" fmla="*/ 171410 h 244985"/>
                  <a:gd name="connsiteX45" fmla="*/ 58670 w 160266"/>
                  <a:gd name="connsiteY45" fmla="*/ 174067 h 244985"/>
                  <a:gd name="connsiteX46" fmla="*/ 53870 w 160266"/>
                  <a:gd name="connsiteY46" fmla="*/ 184097 h 244985"/>
                  <a:gd name="connsiteX47" fmla="*/ 63385 w 160266"/>
                  <a:gd name="connsiteY47" fmla="*/ 190355 h 244985"/>
                  <a:gd name="connsiteX48" fmla="*/ 47869 w 160266"/>
                  <a:gd name="connsiteY48" fmla="*/ 201328 h 244985"/>
                  <a:gd name="connsiteX49" fmla="*/ 54041 w 160266"/>
                  <a:gd name="connsiteY49" fmla="*/ 208014 h 244985"/>
                  <a:gd name="connsiteX50" fmla="*/ 63642 w 160266"/>
                  <a:gd name="connsiteY50" fmla="*/ 210157 h 244985"/>
                  <a:gd name="connsiteX51" fmla="*/ 80616 w 160266"/>
                  <a:gd name="connsiteY51" fmla="*/ 212558 h 244985"/>
                  <a:gd name="connsiteX52" fmla="*/ 82073 w 160266"/>
                  <a:gd name="connsiteY52" fmla="*/ 216587 h 244985"/>
                  <a:gd name="connsiteX53" fmla="*/ 64157 w 160266"/>
                  <a:gd name="connsiteY53" fmla="*/ 218987 h 244985"/>
                  <a:gd name="connsiteX54" fmla="*/ 43583 w 160266"/>
                  <a:gd name="connsiteY54" fmla="*/ 244362 h 244985"/>
                  <a:gd name="connsiteX55" fmla="*/ 55498 w 160266"/>
                  <a:gd name="connsiteY55" fmla="*/ 237675 h 244985"/>
                  <a:gd name="connsiteX56" fmla="*/ 67500 w 160266"/>
                  <a:gd name="connsiteY56" fmla="*/ 240075 h 244985"/>
                  <a:gd name="connsiteX57" fmla="*/ 74701 w 160266"/>
                  <a:gd name="connsiteY57" fmla="*/ 232875 h 244985"/>
                  <a:gd name="connsiteX58" fmla="*/ 86445 w 160266"/>
                  <a:gd name="connsiteY58" fmla="*/ 231246 h 244985"/>
                  <a:gd name="connsiteX59" fmla="*/ 99132 w 160266"/>
                  <a:gd name="connsiteY59" fmla="*/ 227645 h 244985"/>
                  <a:gd name="connsiteX60" fmla="*/ 112077 w 160266"/>
                  <a:gd name="connsiteY60" fmla="*/ 230731 h 244985"/>
                  <a:gd name="connsiteX61" fmla="*/ 130251 w 160266"/>
                  <a:gd name="connsiteY61" fmla="*/ 227388 h 244985"/>
                  <a:gd name="connsiteX62" fmla="*/ 152711 w 160266"/>
                  <a:gd name="connsiteY62" fmla="*/ 218044 h 244985"/>
                  <a:gd name="connsiteX63" fmla="*/ 145767 w 160266"/>
                  <a:gd name="connsiteY63" fmla="*/ 214701 h 244985"/>
                  <a:gd name="connsiteX64" fmla="*/ 146967 w 160266"/>
                  <a:gd name="connsiteY64" fmla="*/ 205100 h 244985"/>
                  <a:gd name="connsiteX65" fmla="*/ 160254 w 160266"/>
                  <a:gd name="connsiteY65" fmla="*/ 189841 h 244985"/>
                  <a:gd name="connsiteX66" fmla="*/ 16579 w 160266"/>
                  <a:gd name="connsiteY66" fmla="*/ 69826 h 244985"/>
                  <a:gd name="connsiteX67" fmla="*/ 27295 w 160266"/>
                  <a:gd name="connsiteY67" fmla="*/ 55510 h 244985"/>
                  <a:gd name="connsiteX68" fmla="*/ 16579 w 160266"/>
                  <a:gd name="connsiteY68" fmla="*/ 69826 h 244985"/>
                  <a:gd name="connsiteX69" fmla="*/ 109077 w 160266"/>
                  <a:gd name="connsiteY69" fmla="*/ 18048 h 244985"/>
                  <a:gd name="connsiteX70" fmla="*/ 111734 w 160266"/>
                  <a:gd name="connsiteY70" fmla="*/ 131 h 244985"/>
                  <a:gd name="connsiteX71" fmla="*/ 109077 w 160266"/>
                  <a:gd name="connsiteY71" fmla="*/ 18048 h 24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0266" h="244985">
                    <a:moveTo>
                      <a:pt x="29524" y="130604"/>
                    </a:moveTo>
                    <a:cubicBezTo>
                      <a:pt x="23523" y="124775"/>
                      <a:pt x="15722" y="133948"/>
                      <a:pt x="9293" y="133862"/>
                    </a:cubicBezTo>
                    <a:cubicBezTo>
                      <a:pt x="8264" y="138491"/>
                      <a:pt x="6549" y="141834"/>
                      <a:pt x="4921" y="143035"/>
                    </a:cubicBezTo>
                    <a:cubicBezTo>
                      <a:pt x="2349" y="144835"/>
                      <a:pt x="-2280" y="151693"/>
                      <a:pt x="1320" y="152465"/>
                    </a:cubicBezTo>
                    <a:cubicBezTo>
                      <a:pt x="4921" y="153150"/>
                      <a:pt x="10664" y="158979"/>
                      <a:pt x="11436" y="154608"/>
                    </a:cubicBezTo>
                    <a:cubicBezTo>
                      <a:pt x="12122" y="150236"/>
                      <a:pt x="14693" y="144492"/>
                      <a:pt x="20866" y="151693"/>
                    </a:cubicBezTo>
                    <a:cubicBezTo>
                      <a:pt x="22323" y="153407"/>
                      <a:pt x="24209" y="155036"/>
                      <a:pt x="26181" y="156579"/>
                    </a:cubicBezTo>
                    <a:cubicBezTo>
                      <a:pt x="27209" y="153322"/>
                      <a:pt x="34753" y="152722"/>
                      <a:pt x="38611" y="148778"/>
                    </a:cubicBezTo>
                    <a:cubicBezTo>
                      <a:pt x="43326" y="143978"/>
                      <a:pt x="36210" y="137034"/>
                      <a:pt x="29524" y="130604"/>
                    </a:cubicBezTo>
                    <a:close/>
                    <a:moveTo>
                      <a:pt x="160254" y="189841"/>
                    </a:moveTo>
                    <a:cubicBezTo>
                      <a:pt x="160769" y="182725"/>
                      <a:pt x="144995" y="177668"/>
                      <a:pt x="143281" y="181440"/>
                    </a:cubicBezTo>
                    <a:cubicBezTo>
                      <a:pt x="141652" y="185297"/>
                      <a:pt x="138052" y="184783"/>
                      <a:pt x="135394" y="180497"/>
                    </a:cubicBezTo>
                    <a:cubicBezTo>
                      <a:pt x="132737" y="176210"/>
                      <a:pt x="137794" y="172096"/>
                      <a:pt x="135137" y="171667"/>
                    </a:cubicBezTo>
                    <a:cubicBezTo>
                      <a:pt x="132480" y="171153"/>
                      <a:pt x="129136" y="165237"/>
                      <a:pt x="129908" y="162837"/>
                    </a:cubicBezTo>
                    <a:cubicBezTo>
                      <a:pt x="130594" y="160437"/>
                      <a:pt x="125879" y="145178"/>
                      <a:pt x="117735" y="143206"/>
                    </a:cubicBezTo>
                    <a:cubicBezTo>
                      <a:pt x="109591" y="141320"/>
                      <a:pt x="108391" y="129833"/>
                      <a:pt x="107019" y="123575"/>
                    </a:cubicBezTo>
                    <a:cubicBezTo>
                      <a:pt x="105562" y="117317"/>
                      <a:pt x="100333" y="120746"/>
                      <a:pt x="96304" y="115431"/>
                    </a:cubicBezTo>
                    <a:cubicBezTo>
                      <a:pt x="92274" y="110202"/>
                      <a:pt x="85331" y="112774"/>
                      <a:pt x="81730" y="113031"/>
                    </a:cubicBezTo>
                    <a:cubicBezTo>
                      <a:pt x="78130" y="113288"/>
                      <a:pt x="81730" y="106344"/>
                      <a:pt x="87474" y="102487"/>
                    </a:cubicBezTo>
                    <a:cubicBezTo>
                      <a:pt x="93217" y="98629"/>
                      <a:pt x="99904" y="78312"/>
                      <a:pt x="99904" y="74283"/>
                    </a:cubicBezTo>
                    <a:cubicBezTo>
                      <a:pt x="99904" y="70254"/>
                      <a:pt x="74787" y="70426"/>
                      <a:pt x="69986" y="72826"/>
                    </a:cubicBezTo>
                    <a:cubicBezTo>
                      <a:pt x="65185" y="75226"/>
                      <a:pt x="60385" y="69226"/>
                      <a:pt x="64500" y="67597"/>
                    </a:cubicBezTo>
                    <a:cubicBezTo>
                      <a:pt x="68529" y="65968"/>
                      <a:pt x="77187" y="57567"/>
                      <a:pt x="76672" y="54224"/>
                    </a:cubicBezTo>
                    <a:cubicBezTo>
                      <a:pt x="76158" y="50880"/>
                      <a:pt x="82673" y="47794"/>
                      <a:pt x="79073" y="44622"/>
                    </a:cubicBezTo>
                    <a:cubicBezTo>
                      <a:pt x="75472" y="41536"/>
                      <a:pt x="75044" y="48651"/>
                      <a:pt x="71872" y="51052"/>
                    </a:cubicBezTo>
                    <a:cubicBezTo>
                      <a:pt x="68786" y="53452"/>
                      <a:pt x="61842" y="52766"/>
                      <a:pt x="54384" y="51309"/>
                    </a:cubicBezTo>
                    <a:cubicBezTo>
                      <a:pt x="47012" y="49852"/>
                      <a:pt x="44097" y="60396"/>
                      <a:pt x="44354" y="64939"/>
                    </a:cubicBezTo>
                    <a:cubicBezTo>
                      <a:pt x="44611" y="69483"/>
                      <a:pt x="35782" y="72140"/>
                      <a:pt x="37153" y="75912"/>
                    </a:cubicBezTo>
                    <a:cubicBezTo>
                      <a:pt x="38611" y="79770"/>
                      <a:pt x="35525" y="82599"/>
                      <a:pt x="33124" y="80456"/>
                    </a:cubicBezTo>
                    <a:cubicBezTo>
                      <a:pt x="30724" y="78312"/>
                      <a:pt x="28152" y="73083"/>
                      <a:pt x="23352" y="76855"/>
                    </a:cubicBezTo>
                    <a:cubicBezTo>
                      <a:pt x="18551" y="80713"/>
                      <a:pt x="28838" y="85685"/>
                      <a:pt x="35096" y="86456"/>
                    </a:cubicBezTo>
                    <a:cubicBezTo>
                      <a:pt x="41354" y="87142"/>
                      <a:pt x="30295" y="91686"/>
                      <a:pt x="29095" y="98372"/>
                    </a:cubicBezTo>
                    <a:cubicBezTo>
                      <a:pt x="27895" y="105059"/>
                      <a:pt x="37239" y="102230"/>
                      <a:pt x="37668" y="106945"/>
                    </a:cubicBezTo>
                    <a:cubicBezTo>
                      <a:pt x="38182" y="111745"/>
                      <a:pt x="24295" y="112431"/>
                      <a:pt x="24295" y="116974"/>
                    </a:cubicBezTo>
                    <a:cubicBezTo>
                      <a:pt x="24295" y="121518"/>
                      <a:pt x="32181" y="114831"/>
                      <a:pt x="35782" y="112945"/>
                    </a:cubicBezTo>
                    <a:cubicBezTo>
                      <a:pt x="39382" y="111059"/>
                      <a:pt x="33896" y="124175"/>
                      <a:pt x="42468" y="122718"/>
                    </a:cubicBezTo>
                    <a:cubicBezTo>
                      <a:pt x="51041" y="121261"/>
                      <a:pt x="48641" y="109602"/>
                      <a:pt x="51812" y="110031"/>
                    </a:cubicBezTo>
                    <a:cubicBezTo>
                      <a:pt x="54898" y="110545"/>
                      <a:pt x="50355" y="116289"/>
                      <a:pt x="53013" y="121261"/>
                    </a:cubicBezTo>
                    <a:cubicBezTo>
                      <a:pt x="55670" y="126318"/>
                      <a:pt x="46755" y="133948"/>
                      <a:pt x="47269" y="137548"/>
                    </a:cubicBezTo>
                    <a:cubicBezTo>
                      <a:pt x="47783" y="141149"/>
                      <a:pt x="64928" y="141149"/>
                      <a:pt x="70415" y="135405"/>
                    </a:cubicBezTo>
                    <a:cubicBezTo>
                      <a:pt x="75901" y="129662"/>
                      <a:pt x="78558" y="135834"/>
                      <a:pt x="74701" y="140206"/>
                    </a:cubicBezTo>
                    <a:cubicBezTo>
                      <a:pt x="70843" y="144492"/>
                      <a:pt x="72558" y="148607"/>
                      <a:pt x="77358" y="150236"/>
                    </a:cubicBezTo>
                    <a:cubicBezTo>
                      <a:pt x="82159" y="151864"/>
                      <a:pt x="83788" y="152379"/>
                      <a:pt x="81645" y="156151"/>
                    </a:cubicBezTo>
                    <a:cubicBezTo>
                      <a:pt x="79502" y="160008"/>
                      <a:pt x="81388" y="167123"/>
                      <a:pt x="80187" y="170724"/>
                    </a:cubicBezTo>
                    <a:cubicBezTo>
                      <a:pt x="78987" y="174324"/>
                      <a:pt x="64157" y="173810"/>
                      <a:pt x="63728" y="171410"/>
                    </a:cubicBezTo>
                    <a:cubicBezTo>
                      <a:pt x="63214" y="169009"/>
                      <a:pt x="57041" y="170724"/>
                      <a:pt x="58670" y="174067"/>
                    </a:cubicBezTo>
                    <a:cubicBezTo>
                      <a:pt x="60299" y="177411"/>
                      <a:pt x="53441" y="181011"/>
                      <a:pt x="53870" y="184097"/>
                    </a:cubicBezTo>
                    <a:cubicBezTo>
                      <a:pt x="54384" y="187183"/>
                      <a:pt x="63214" y="186497"/>
                      <a:pt x="63385" y="190355"/>
                    </a:cubicBezTo>
                    <a:cubicBezTo>
                      <a:pt x="63642" y="194213"/>
                      <a:pt x="56956" y="198670"/>
                      <a:pt x="47869" y="201328"/>
                    </a:cubicBezTo>
                    <a:cubicBezTo>
                      <a:pt x="38782" y="203985"/>
                      <a:pt x="49755" y="211100"/>
                      <a:pt x="54041" y="208014"/>
                    </a:cubicBezTo>
                    <a:cubicBezTo>
                      <a:pt x="58327" y="204928"/>
                      <a:pt x="57384" y="210157"/>
                      <a:pt x="63642" y="210157"/>
                    </a:cubicBezTo>
                    <a:cubicBezTo>
                      <a:pt x="69815" y="210157"/>
                      <a:pt x="73672" y="215129"/>
                      <a:pt x="80616" y="212558"/>
                    </a:cubicBezTo>
                    <a:cubicBezTo>
                      <a:pt x="87560" y="209900"/>
                      <a:pt x="87303" y="212558"/>
                      <a:pt x="82073" y="216587"/>
                    </a:cubicBezTo>
                    <a:cubicBezTo>
                      <a:pt x="76844" y="220616"/>
                      <a:pt x="68957" y="216330"/>
                      <a:pt x="64157" y="218987"/>
                    </a:cubicBezTo>
                    <a:cubicBezTo>
                      <a:pt x="59356" y="221645"/>
                      <a:pt x="39896" y="239818"/>
                      <a:pt x="43583" y="244362"/>
                    </a:cubicBezTo>
                    <a:cubicBezTo>
                      <a:pt x="45726" y="247019"/>
                      <a:pt x="48555" y="240504"/>
                      <a:pt x="55498" y="237675"/>
                    </a:cubicBezTo>
                    <a:cubicBezTo>
                      <a:pt x="62442" y="234846"/>
                      <a:pt x="63642" y="239561"/>
                      <a:pt x="67500" y="240075"/>
                    </a:cubicBezTo>
                    <a:cubicBezTo>
                      <a:pt x="71272" y="240590"/>
                      <a:pt x="71529" y="232189"/>
                      <a:pt x="74701" y="232875"/>
                    </a:cubicBezTo>
                    <a:cubicBezTo>
                      <a:pt x="77787" y="233560"/>
                      <a:pt x="80702" y="230217"/>
                      <a:pt x="86445" y="231246"/>
                    </a:cubicBezTo>
                    <a:cubicBezTo>
                      <a:pt x="92189" y="232189"/>
                      <a:pt x="96218" y="230046"/>
                      <a:pt x="99132" y="227645"/>
                    </a:cubicBezTo>
                    <a:cubicBezTo>
                      <a:pt x="102047" y="225245"/>
                      <a:pt x="109677" y="232446"/>
                      <a:pt x="112077" y="230731"/>
                    </a:cubicBezTo>
                    <a:cubicBezTo>
                      <a:pt x="114477" y="229017"/>
                      <a:pt x="124936" y="227131"/>
                      <a:pt x="130251" y="227388"/>
                    </a:cubicBezTo>
                    <a:cubicBezTo>
                      <a:pt x="135480" y="227645"/>
                      <a:pt x="149110" y="221388"/>
                      <a:pt x="152711" y="218044"/>
                    </a:cubicBezTo>
                    <a:cubicBezTo>
                      <a:pt x="156311" y="214701"/>
                      <a:pt x="150567" y="214015"/>
                      <a:pt x="145767" y="214701"/>
                    </a:cubicBezTo>
                    <a:cubicBezTo>
                      <a:pt x="140966" y="215387"/>
                      <a:pt x="141909" y="209900"/>
                      <a:pt x="146967" y="205100"/>
                    </a:cubicBezTo>
                    <a:cubicBezTo>
                      <a:pt x="151853" y="200642"/>
                      <a:pt x="159740" y="197041"/>
                      <a:pt x="160254" y="189841"/>
                    </a:cubicBezTo>
                    <a:close/>
                    <a:moveTo>
                      <a:pt x="16579" y="69826"/>
                    </a:moveTo>
                    <a:cubicBezTo>
                      <a:pt x="23009" y="69568"/>
                      <a:pt x="30467" y="58596"/>
                      <a:pt x="27295" y="55510"/>
                    </a:cubicBezTo>
                    <a:cubicBezTo>
                      <a:pt x="24295" y="52423"/>
                      <a:pt x="11779" y="69997"/>
                      <a:pt x="16579" y="69826"/>
                    </a:cubicBezTo>
                    <a:close/>
                    <a:moveTo>
                      <a:pt x="109077" y="18048"/>
                    </a:moveTo>
                    <a:cubicBezTo>
                      <a:pt x="113106" y="14019"/>
                      <a:pt x="117906" y="-1583"/>
                      <a:pt x="111734" y="131"/>
                    </a:cubicBezTo>
                    <a:cubicBezTo>
                      <a:pt x="105476" y="1760"/>
                      <a:pt x="107362" y="19762"/>
                      <a:pt x="109077" y="1804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 name="Freeform 238">
                <a:extLst>
                  <a:ext uri="{FF2B5EF4-FFF2-40B4-BE49-F238E27FC236}">
                    <a16:creationId xmlns:a16="http://schemas.microsoft.com/office/drawing/2014/main" id="{0D85849D-17BA-184B-E55B-D4A453451C34}"/>
                  </a:ext>
                </a:extLst>
              </p:cNvPr>
              <p:cNvSpPr/>
              <p:nvPr/>
            </p:nvSpPr>
            <p:spPr>
              <a:xfrm>
                <a:off x="5791298" y="3243102"/>
                <a:ext cx="160266" cy="244985"/>
              </a:xfrm>
              <a:custGeom>
                <a:avLst/>
                <a:gdLst>
                  <a:gd name="connsiteX0" fmla="*/ 29524 w 160266"/>
                  <a:gd name="connsiteY0" fmla="*/ 130604 h 244985"/>
                  <a:gd name="connsiteX1" fmla="*/ 9293 w 160266"/>
                  <a:gd name="connsiteY1" fmla="*/ 133862 h 244985"/>
                  <a:gd name="connsiteX2" fmla="*/ 4921 w 160266"/>
                  <a:gd name="connsiteY2" fmla="*/ 143035 h 244985"/>
                  <a:gd name="connsiteX3" fmla="*/ 1320 w 160266"/>
                  <a:gd name="connsiteY3" fmla="*/ 152465 h 244985"/>
                  <a:gd name="connsiteX4" fmla="*/ 11436 w 160266"/>
                  <a:gd name="connsiteY4" fmla="*/ 154608 h 244985"/>
                  <a:gd name="connsiteX5" fmla="*/ 20866 w 160266"/>
                  <a:gd name="connsiteY5" fmla="*/ 151693 h 244985"/>
                  <a:gd name="connsiteX6" fmla="*/ 26181 w 160266"/>
                  <a:gd name="connsiteY6" fmla="*/ 156579 h 244985"/>
                  <a:gd name="connsiteX7" fmla="*/ 38611 w 160266"/>
                  <a:gd name="connsiteY7" fmla="*/ 148778 h 244985"/>
                  <a:gd name="connsiteX8" fmla="*/ 29524 w 160266"/>
                  <a:gd name="connsiteY8" fmla="*/ 130604 h 244985"/>
                  <a:gd name="connsiteX9" fmla="*/ 160254 w 160266"/>
                  <a:gd name="connsiteY9" fmla="*/ 189841 h 244985"/>
                  <a:gd name="connsiteX10" fmla="*/ 143281 w 160266"/>
                  <a:gd name="connsiteY10" fmla="*/ 181440 h 244985"/>
                  <a:gd name="connsiteX11" fmla="*/ 135394 w 160266"/>
                  <a:gd name="connsiteY11" fmla="*/ 180497 h 244985"/>
                  <a:gd name="connsiteX12" fmla="*/ 135137 w 160266"/>
                  <a:gd name="connsiteY12" fmla="*/ 171667 h 244985"/>
                  <a:gd name="connsiteX13" fmla="*/ 129908 w 160266"/>
                  <a:gd name="connsiteY13" fmla="*/ 162837 h 244985"/>
                  <a:gd name="connsiteX14" fmla="*/ 117735 w 160266"/>
                  <a:gd name="connsiteY14" fmla="*/ 143206 h 244985"/>
                  <a:gd name="connsiteX15" fmla="*/ 107019 w 160266"/>
                  <a:gd name="connsiteY15" fmla="*/ 123575 h 244985"/>
                  <a:gd name="connsiteX16" fmla="*/ 96304 w 160266"/>
                  <a:gd name="connsiteY16" fmla="*/ 115431 h 244985"/>
                  <a:gd name="connsiteX17" fmla="*/ 81730 w 160266"/>
                  <a:gd name="connsiteY17" fmla="*/ 113031 h 244985"/>
                  <a:gd name="connsiteX18" fmla="*/ 87474 w 160266"/>
                  <a:gd name="connsiteY18" fmla="*/ 102487 h 244985"/>
                  <a:gd name="connsiteX19" fmla="*/ 99904 w 160266"/>
                  <a:gd name="connsiteY19" fmla="*/ 74283 h 244985"/>
                  <a:gd name="connsiteX20" fmla="*/ 69986 w 160266"/>
                  <a:gd name="connsiteY20" fmla="*/ 72826 h 244985"/>
                  <a:gd name="connsiteX21" fmla="*/ 64500 w 160266"/>
                  <a:gd name="connsiteY21" fmla="*/ 67597 h 244985"/>
                  <a:gd name="connsiteX22" fmla="*/ 76672 w 160266"/>
                  <a:gd name="connsiteY22" fmla="*/ 54224 h 244985"/>
                  <a:gd name="connsiteX23" fmla="*/ 79073 w 160266"/>
                  <a:gd name="connsiteY23" fmla="*/ 44622 h 244985"/>
                  <a:gd name="connsiteX24" fmla="*/ 71872 w 160266"/>
                  <a:gd name="connsiteY24" fmla="*/ 51052 h 244985"/>
                  <a:gd name="connsiteX25" fmla="*/ 54384 w 160266"/>
                  <a:gd name="connsiteY25" fmla="*/ 51309 h 244985"/>
                  <a:gd name="connsiteX26" fmla="*/ 44354 w 160266"/>
                  <a:gd name="connsiteY26" fmla="*/ 64939 h 244985"/>
                  <a:gd name="connsiteX27" fmla="*/ 37153 w 160266"/>
                  <a:gd name="connsiteY27" fmla="*/ 75912 h 244985"/>
                  <a:gd name="connsiteX28" fmla="*/ 33124 w 160266"/>
                  <a:gd name="connsiteY28" fmla="*/ 80456 h 244985"/>
                  <a:gd name="connsiteX29" fmla="*/ 23352 w 160266"/>
                  <a:gd name="connsiteY29" fmla="*/ 76855 h 244985"/>
                  <a:gd name="connsiteX30" fmla="*/ 35096 w 160266"/>
                  <a:gd name="connsiteY30" fmla="*/ 86456 h 244985"/>
                  <a:gd name="connsiteX31" fmla="*/ 29095 w 160266"/>
                  <a:gd name="connsiteY31" fmla="*/ 98372 h 244985"/>
                  <a:gd name="connsiteX32" fmla="*/ 37668 w 160266"/>
                  <a:gd name="connsiteY32" fmla="*/ 106945 h 244985"/>
                  <a:gd name="connsiteX33" fmla="*/ 24295 w 160266"/>
                  <a:gd name="connsiteY33" fmla="*/ 116974 h 244985"/>
                  <a:gd name="connsiteX34" fmla="*/ 35782 w 160266"/>
                  <a:gd name="connsiteY34" fmla="*/ 112945 h 244985"/>
                  <a:gd name="connsiteX35" fmla="*/ 42468 w 160266"/>
                  <a:gd name="connsiteY35" fmla="*/ 122718 h 244985"/>
                  <a:gd name="connsiteX36" fmla="*/ 51812 w 160266"/>
                  <a:gd name="connsiteY36" fmla="*/ 110031 h 244985"/>
                  <a:gd name="connsiteX37" fmla="*/ 53013 w 160266"/>
                  <a:gd name="connsiteY37" fmla="*/ 121261 h 244985"/>
                  <a:gd name="connsiteX38" fmla="*/ 47269 w 160266"/>
                  <a:gd name="connsiteY38" fmla="*/ 137548 h 244985"/>
                  <a:gd name="connsiteX39" fmla="*/ 70415 w 160266"/>
                  <a:gd name="connsiteY39" fmla="*/ 135405 h 244985"/>
                  <a:gd name="connsiteX40" fmla="*/ 74701 w 160266"/>
                  <a:gd name="connsiteY40" fmla="*/ 140206 h 244985"/>
                  <a:gd name="connsiteX41" fmla="*/ 77358 w 160266"/>
                  <a:gd name="connsiteY41" fmla="*/ 150236 h 244985"/>
                  <a:gd name="connsiteX42" fmla="*/ 81645 w 160266"/>
                  <a:gd name="connsiteY42" fmla="*/ 156151 h 244985"/>
                  <a:gd name="connsiteX43" fmla="*/ 80187 w 160266"/>
                  <a:gd name="connsiteY43" fmla="*/ 170724 h 244985"/>
                  <a:gd name="connsiteX44" fmla="*/ 63728 w 160266"/>
                  <a:gd name="connsiteY44" fmla="*/ 171410 h 244985"/>
                  <a:gd name="connsiteX45" fmla="*/ 58670 w 160266"/>
                  <a:gd name="connsiteY45" fmla="*/ 174067 h 244985"/>
                  <a:gd name="connsiteX46" fmla="*/ 53870 w 160266"/>
                  <a:gd name="connsiteY46" fmla="*/ 184097 h 244985"/>
                  <a:gd name="connsiteX47" fmla="*/ 63385 w 160266"/>
                  <a:gd name="connsiteY47" fmla="*/ 190355 h 244985"/>
                  <a:gd name="connsiteX48" fmla="*/ 47869 w 160266"/>
                  <a:gd name="connsiteY48" fmla="*/ 201328 h 244985"/>
                  <a:gd name="connsiteX49" fmla="*/ 54041 w 160266"/>
                  <a:gd name="connsiteY49" fmla="*/ 208014 h 244985"/>
                  <a:gd name="connsiteX50" fmla="*/ 63642 w 160266"/>
                  <a:gd name="connsiteY50" fmla="*/ 210157 h 244985"/>
                  <a:gd name="connsiteX51" fmla="*/ 80616 w 160266"/>
                  <a:gd name="connsiteY51" fmla="*/ 212558 h 244985"/>
                  <a:gd name="connsiteX52" fmla="*/ 82073 w 160266"/>
                  <a:gd name="connsiteY52" fmla="*/ 216587 h 244985"/>
                  <a:gd name="connsiteX53" fmla="*/ 64157 w 160266"/>
                  <a:gd name="connsiteY53" fmla="*/ 218987 h 244985"/>
                  <a:gd name="connsiteX54" fmla="*/ 43583 w 160266"/>
                  <a:gd name="connsiteY54" fmla="*/ 244362 h 244985"/>
                  <a:gd name="connsiteX55" fmla="*/ 55498 w 160266"/>
                  <a:gd name="connsiteY55" fmla="*/ 237675 h 244985"/>
                  <a:gd name="connsiteX56" fmla="*/ 67500 w 160266"/>
                  <a:gd name="connsiteY56" fmla="*/ 240075 h 244985"/>
                  <a:gd name="connsiteX57" fmla="*/ 74701 w 160266"/>
                  <a:gd name="connsiteY57" fmla="*/ 232875 h 244985"/>
                  <a:gd name="connsiteX58" fmla="*/ 86445 w 160266"/>
                  <a:gd name="connsiteY58" fmla="*/ 231246 h 244985"/>
                  <a:gd name="connsiteX59" fmla="*/ 99132 w 160266"/>
                  <a:gd name="connsiteY59" fmla="*/ 227645 h 244985"/>
                  <a:gd name="connsiteX60" fmla="*/ 112077 w 160266"/>
                  <a:gd name="connsiteY60" fmla="*/ 230731 h 244985"/>
                  <a:gd name="connsiteX61" fmla="*/ 130251 w 160266"/>
                  <a:gd name="connsiteY61" fmla="*/ 227388 h 244985"/>
                  <a:gd name="connsiteX62" fmla="*/ 152711 w 160266"/>
                  <a:gd name="connsiteY62" fmla="*/ 218044 h 244985"/>
                  <a:gd name="connsiteX63" fmla="*/ 145767 w 160266"/>
                  <a:gd name="connsiteY63" fmla="*/ 214701 h 244985"/>
                  <a:gd name="connsiteX64" fmla="*/ 146967 w 160266"/>
                  <a:gd name="connsiteY64" fmla="*/ 205100 h 244985"/>
                  <a:gd name="connsiteX65" fmla="*/ 160254 w 160266"/>
                  <a:gd name="connsiteY65" fmla="*/ 189841 h 244985"/>
                  <a:gd name="connsiteX66" fmla="*/ 16579 w 160266"/>
                  <a:gd name="connsiteY66" fmla="*/ 69826 h 244985"/>
                  <a:gd name="connsiteX67" fmla="*/ 27295 w 160266"/>
                  <a:gd name="connsiteY67" fmla="*/ 55510 h 244985"/>
                  <a:gd name="connsiteX68" fmla="*/ 16579 w 160266"/>
                  <a:gd name="connsiteY68" fmla="*/ 69826 h 244985"/>
                  <a:gd name="connsiteX69" fmla="*/ 109077 w 160266"/>
                  <a:gd name="connsiteY69" fmla="*/ 18048 h 244985"/>
                  <a:gd name="connsiteX70" fmla="*/ 111734 w 160266"/>
                  <a:gd name="connsiteY70" fmla="*/ 131 h 244985"/>
                  <a:gd name="connsiteX71" fmla="*/ 109077 w 160266"/>
                  <a:gd name="connsiteY71" fmla="*/ 18048 h 24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0266" h="244985">
                    <a:moveTo>
                      <a:pt x="29524" y="130604"/>
                    </a:moveTo>
                    <a:cubicBezTo>
                      <a:pt x="23523" y="124775"/>
                      <a:pt x="15722" y="133948"/>
                      <a:pt x="9293" y="133862"/>
                    </a:cubicBezTo>
                    <a:cubicBezTo>
                      <a:pt x="8264" y="138491"/>
                      <a:pt x="6549" y="141834"/>
                      <a:pt x="4921" y="143035"/>
                    </a:cubicBezTo>
                    <a:cubicBezTo>
                      <a:pt x="2349" y="144835"/>
                      <a:pt x="-2280" y="151693"/>
                      <a:pt x="1320" y="152465"/>
                    </a:cubicBezTo>
                    <a:cubicBezTo>
                      <a:pt x="4921" y="153150"/>
                      <a:pt x="10664" y="158979"/>
                      <a:pt x="11436" y="154608"/>
                    </a:cubicBezTo>
                    <a:cubicBezTo>
                      <a:pt x="12122" y="150236"/>
                      <a:pt x="14693" y="144492"/>
                      <a:pt x="20866" y="151693"/>
                    </a:cubicBezTo>
                    <a:cubicBezTo>
                      <a:pt x="22323" y="153407"/>
                      <a:pt x="24209" y="155036"/>
                      <a:pt x="26181" y="156579"/>
                    </a:cubicBezTo>
                    <a:cubicBezTo>
                      <a:pt x="27209" y="153322"/>
                      <a:pt x="34753" y="152722"/>
                      <a:pt x="38611" y="148778"/>
                    </a:cubicBezTo>
                    <a:cubicBezTo>
                      <a:pt x="43326" y="143978"/>
                      <a:pt x="36210" y="137034"/>
                      <a:pt x="29524" y="130604"/>
                    </a:cubicBezTo>
                    <a:close/>
                    <a:moveTo>
                      <a:pt x="160254" y="189841"/>
                    </a:moveTo>
                    <a:cubicBezTo>
                      <a:pt x="160769" y="182725"/>
                      <a:pt x="144995" y="177668"/>
                      <a:pt x="143281" y="181440"/>
                    </a:cubicBezTo>
                    <a:cubicBezTo>
                      <a:pt x="141652" y="185297"/>
                      <a:pt x="138052" y="184783"/>
                      <a:pt x="135394" y="180497"/>
                    </a:cubicBezTo>
                    <a:cubicBezTo>
                      <a:pt x="132737" y="176210"/>
                      <a:pt x="137794" y="172096"/>
                      <a:pt x="135137" y="171667"/>
                    </a:cubicBezTo>
                    <a:cubicBezTo>
                      <a:pt x="132480" y="171153"/>
                      <a:pt x="129136" y="165237"/>
                      <a:pt x="129908" y="162837"/>
                    </a:cubicBezTo>
                    <a:cubicBezTo>
                      <a:pt x="130594" y="160437"/>
                      <a:pt x="125879" y="145178"/>
                      <a:pt x="117735" y="143206"/>
                    </a:cubicBezTo>
                    <a:cubicBezTo>
                      <a:pt x="109591" y="141320"/>
                      <a:pt x="108391" y="129833"/>
                      <a:pt x="107019" y="123575"/>
                    </a:cubicBezTo>
                    <a:cubicBezTo>
                      <a:pt x="105562" y="117317"/>
                      <a:pt x="100333" y="120746"/>
                      <a:pt x="96304" y="115431"/>
                    </a:cubicBezTo>
                    <a:cubicBezTo>
                      <a:pt x="92274" y="110202"/>
                      <a:pt x="85331" y="112774"/>
                      <a:pt x="81730" y="113031"/>
                    </a:cubicBezTo>
                    <a:cubicBezTo>
                      <a:pt x="78130" y="113288"/>
                      <a:pt x="81730" y="106344"/>
                      <a:pt x="87474" y="102487"/>
                    </a:cubicBezTo>
                    <a:cubicBezTo>
                      <a:pt x="93217" y="98629"/>
                      <a:pt x="99904" y="78312"/>
                      <a:pt x="99904" y="74283"/>
                    </a:cubicBezTo>
                    <a:cubicBezTo>
                      <a:pt x="99904" y="70254"/>
                      <a:pt x="74787" y="70426"/>
                      <a:pt x="69986" y="72826"/>
                    </a:cubicBezTo>
                    <a:cubicBezTo>
                      <a:pt x="65185" y="75226"/>
                      <a:pt x="60385" y="69226"/>
                      <a:pt x="64500" y="67597"/>
                    </a:cubicBezTo>
                    <a:cubicBezTo>
                      <a:pt x="68529" y="65968"/>
                      <a:pt x="77187" y="57567"/>
                      <a:pt x="76672" y="54224"/>
                    </a:cubicBezTo>
                    <a:cubicBezTo>
                      <a:pt x="76158" y="50880"/>
                      <a:pt x="82673" y="47794"/>
                      <a:pt x="79073" y="44622"/>
                    </a:cubicBezTo>
                    <a:cubicBezTo>
                      <a:pt x="75472" y="41536"/>
                      <a:pt x="75044" y="48651"/>
                      <a:pt x="71872" y="51052"/>
                    </a:cubicBezTo>
                    <a:cubicBezTo>
                      <a:pt x="68786" y="53452"/>
                      <a:pt x="61842" y="52766"/>
                      <a:pt x="54384" y="51309"/>
                    </a:cubicBezTo>
                    <a:cubicBezTo>
                      <a:pt x="47012" y="49852"/>
                      <a:pt x="44097" y="60396"/>
                      <a:pt x="44354" y="64939"/>
                    </a:cubicBezTo>
                    <a:cubicBezTo>
                      <a:pt x="44611" y="69483"/>
                      <a:pt x="35782" y="72140"/>
                      <a:pt x="37153" y="75912"/>
                    </a:cubicBezTo>
                    <a:cubicBezTo>
                      <a:pt x="38611" y="79770"/>
                      <a:pt x="35525" y="82599"/>
                      <a:pt x="33124" y="80456"/>
                    </a:cubicBezTo>
                    <a:cubicBezTo>
                      <a:pt x="30724" y="78312"/>
                      <a:pt x="28152" y="73083"/>
                      <a:pt x="23352" y="76855"/>
                    </a:cubicBezTo>
                    <a:cubicBezTo>
                      <a:pt x="18551" y="80713"/>
                      <a:pt x="28838" y="85685"/>
                      <a:pt x="35096" y="86456"/>
                    </a:cubicBezTo>
                    <a:cubicBezTo>
                      <a:pt x="41354" y="87142"/>
                      <a:pt x="30295" y="91686"/>
                      <a:pt x="29095" y="98372"/>
                    </a:cubicBezTo>
                    <a:cubicBezTo>
                      <a:pt x="27895" y="105059"/>
                      <a:pt x="37239" y="102230"/>
                      <a:pt x="37668" y="106945"/>
                    </a:cubicBezTo>
                    <a:cubicBezTo>
                      <a:pt x="38182" y="111745"/>
                      <a:pt x="24295" y="112431"/>
                      <a:pt x="24295" y="116974"/>
                    </a:cubicBezTo>
                    <a:cubicBezTo>
                      <a:pt x="24295" y="121518"/>
                      <a:pt x="32181" y="114831"/>
                      <a:pt x="35782" y="112945"/>
                    </a:cubicBezTo>
                    <a:cubicBezTo>
                      <a:pt x="39382" y="111059"/>
                      <a:pt x="33896" y="124175"/>
                      <a:pt x="42468" y="122718"/>
                    </a:cubicBezTo>
                    <a:cubicBezTo>
                      <a:pt x="51041" y="121261"/>
                      <a:pt x="48641" y="109602"/>
                      <a:pt x="51812" y="110031"/>
                    </a:cubicBezTo>
                    <a:cubicBezTo>
                      <a:pt x="54898" y="110545"/>
                      <a:pt x="50355" y="116289"/>
                      <a:pt x="53013" y="121261"/>
                    </a:cubicBezTo>
                    <a:cubicBezTo>
                      <a:pt x="55670" y="126318"/>
                      <a:pt x="46755" y="133948"/>
                      <a:pt x="47269" y="137548"/>
                    </a:cubicBezTo>
                    <a:cubicBezTo>
                      <a:pt x="47783" y="141149"/>
                      <a:pt x="64928" y="141149"/>
                      <a:pt x="70415" y="135405"/>
                    </a:cubicBezTo>
                    <a:cubicBezTo>
                      <a:pt x="75901" y="129662"/>
                      <a:pt x="78558" y="135834"/>
                      <a:pt x="74701" y="140206"/>
                    </a:cubicBezTo>
                    <a:cubicBezTo>
                      <a:pt x="70843" y="144492"/>
                      <a:pt x="72558" y="148607"/>
                      <a:pt x="77358" y="150236"/>
                    </a:cubicBezTo>
                    <a:cubicBezTo>
                      <a:pt x="82159" y="151864"/>
                      <a:pt x="83788" y="152379"/>
                      <a:pt x="81645" y="156151"/>
                    </a:cubicBezTo>
                    <a:cubicBezTo>
                      <a:pt x="79502" y="160008"/>
                      <a:pt x="81388" y="167123"/>
                      <a:pt x="80187" y="170724"/>
                    </a:cubicBezTo>
                    <a:cubicBezTo>
                      <a:pt x="78987" y="174324"/>
                      <a:pt x="64157" y="173810"/>
                      <a:pt x="63728" y="171410"/>
                    </a:cubicBezTo>
                    <a:cubicBezTo>
                      <a:pt x="63214" y="169009"/>
                      <a:pt x="57041" y="170724"/>
                      <a:pt x="58670" y="174067"/>
                    </a:cubicBezTo>
                    <a:cubicBezTo>
                      <a:pt x="60299" y="177411"/>
                      <a:pt x="53441" y="181011"/>
                      <a:pt x="53870" y="184097"/>
                    </a:cubicBezTo>
                    <a:cubicBezTo>
                      <a:pt x="54384" y="187183"/>
                      <a:pt x="63214" y="186497"/>
                      <a:pt x="63385" y="190355"/>
                    </a:cubicBezTo>
                    <a:cubicBezTo>
                      <a:pt x="63642" y="194213"/>
                      <a:pt x="56956" y="198670"/>
                      <a:pt x="47869" y="201328"/>
                    </a:cubicBezTo>
                    <a:cubicBezTo>
                      <a:pt x="38782" y="203985"/>
                      <a:pt x="49755" y="211100"/>
                      <a:pt x="54041" y="208014"/>
                    </a:cubicBezTo>
                    <a:cubicBezTo>
                      <a:pt x="58327" y="204928"/>
                      <a:pt x="57384" y="210157"/>
                      <a:pt x="63642" y="210157"/>
                    </a:cubicBezTo>
                    <a:cubicBezTo>
                      <a:pt x="69815" y="210157"/>
                      <a:pt x="73672" y="215129"/>
                      <a:pt x="80616" y="212558"/>
                    </a:cubicBezTo>
                    <a:cubicBezTo>
                      <a:pt x="87560" y="209900"/>
                      <a:pt x="87303" y="212558"/>
                      <a:pt x="82073" y="216587"/>
                    </a:cubicBezTo>
                    <a:cubicBezTo>
                      <a:pt x="76844" y="220616"/>
                      <a:pt x="68957" y="216330"/>
                      <a:pt x="64157" y="218987"/>
                    </a:cubicBezTo>
                    <a:cubicBezTo>
                      <a:pt x="59356" y="221645"/>
                      <a:pt x="39896" y="239818"/>
                      <a:pt x="43583" y="244362"/>
                    </a:cubicBezTo>
                    <a:cubicBezTo>
                      <a:pt x="45726" y="247019"/>
                      <a:pt x="48555" y="240504"/>
                      <a:pt x="55498" y="237675"/>
                    </a:cubicBezTo>
                    <a:cubicBezTo>
                      <a:pt x="62442" y="234846"/>
                      <a:pt x="63642" y="239561"/>
                      <a:pt x="67500" y="240075"/>
                    </a:cubicBezTo>
                    <a:cubicBezTo>
                      <a:pt x="71272" y="240590"/>
                      <a:pt x="71529" y="232189"/>
                      <a:pt x="74701" y="232875"/>
                    </a:cubicBezTo>
                    <a:cubicBezTo>
                      <a:pt x="77787" y="233560"/>
                      <a:pt x="80702" y="230217"/>
                      <a:pt x="86445" y="231246"/>
                    </a:cubicBezTo>
                    <a:cubicBezTo>
                      <a:pt x="92189" y="232189"/>
                      <a:pt x="96218" y="230046"/>
                      <a:pt x="99132" y="227645"/>
                    </a:cubicBezTo>
                    <a:cubicBezTo>
                      <a:pt x="102047" y="225245"/>
                      <a:pt x="109677" y="232446"/>
                      <a:pt x="112077" y="230731"/>
                    </a:cubicBezTo>
                    <a:cubicBezTo>
                      <a:pt x="114477" y="229017"/>
                      <a:pt x="124936" y="227131"/>
                      <a:pt x="130251" y="227388"/>
                    </a:cubicBezTo>
                    <a:cubicBezTo>
                      <a:pt x="135480" y="227645"/>
                      <a:pt x="149110" y="221388"/>
                      <a:pt x="152711" y="218044"/>
                    </a:cubicBezTo>
                    <a:cubicBezTo>
                      <a:pt x="156311" y="214701"/>
                      <a:pt x="150567" y="214015"/>
                      <a:pt x="145767" y="214701"/>
                    </a:cubicBezTo>
                    <a:cubicBezTo>
                      <a:pt x="140966" y="215387"/>
                      <a:pt x="141909" y="209900"/>
                      <a:pt x="146967" y="205100"/>
                    </a:cubicBezTo>
                    <a:cubicBezTo>
                      <a:pt x="151853" y="200642"/>
                      <a:pt x="159740" y="197041"/>
                      <a:pt x="160254" y="189841"/>
                    </a:cubicBezTo>
                    <a:close/>
                    <a:moveTo>
                      <a:pt x="16579" y="69826"/>
                    </a:moveTo>
                    <a:cubicBezTo>
                      <a:pt x="23009" y="69568"/>
                      <a:pt x="30467" y="58596"/>
                      <a:pt x="27295" y="55510"/>
                    </a:cubicBezTo>
                    <a:cubicBezTo>
                      <a:pt x="24295" y="52423"/>
                      <a:pt x="11779" y="69997"/>
                      <a:pt x="16579" y="69826"/>
                    </a:cubicBezTo>
                    <a:close/>
                    <a:moveTo>
                      <a:pt x="109077" y="18048"/>
                    </a:moveTo>
                    <a:cubicBezTo>
                      <a:pt x="113106" y="14019"/>
                      <a:pt x="117906" y="-1583"/>
                      <a:pt x="111734" y="131"/>
                    </a:cubicBezTo>
                    <a:cubicBezTo>
                      <a:pt x="105476" y="1760"/>
                      <a:pt x="107362" y="19762"/>
                      <a:pt x="109077" y="1804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40" name="Freeform 239">
              <a:extLst>
                <a:ext uri="{FF2B5EF4-FFF2-40B4-BE49-F238E27FC236}">
                  <a16:creationId xmlns:a16="http://schemas.microsoft.com/office/drawing/2014/main" id="{25A4AAC3-226C-5EB8-ECB5-EEFD1C304E1B}"/>
                </a:ext>
              </a:extLst>
            </p:cNvPr>
            <p:cNvSpPr/>
            <p:nvPr/>
          </p:nvSpPr>
          <p:spPr>
            <a:xfrm>
              <a:off x="6053089" y="3314930"/>
              <a:ext cx="74823" cy="71519"/>
            </a:xfrm>
            <a:custGeom>
              <a:avLst/>
              <a:gdLst>
                <a:gd name="connsiteX0" fmla="*/ 38281 w 74823"/>
                <a:gd name="connsiteY0" fmla="*/ 26030 h 71519"/>
                <a:gd name="connsiteX1" fmla="*/ 37767 w 74823"/>
                <a:gd name="connsiteY1" fmla="*/ 14800 h 71519"/>
                <a:gd name="connsiteX2" fmla="*/ 39482 w 74823"/>
                <a:gd name="connsiteY2" fmla="*/ 913 h 71519"/>
                <a:gd name="connsiteX3" fmla="*/ 27737 w 74823"/>
                <a:gd name="connsiteY3" fmla="*/ 7342 h 71519"/>
                <a:gd name="connsiteX4" fmla="*/ 18222 w 74823"/>
                <a:gd name="connsiteY4" fmla="*/ 12314 h 71519"/>
                <a:gd name="connsiteX5" fmla="*/ 18908 w 74823"/>
                <a:gd name="connsiteY5" fmla="*/ 19515 h 71519"/>
                <a:gd name="connsiteX6" fmla="*/ 9563 w 74823"/>
                <a:gd name="connsiteY6" fmla="*/ 14714 h 71519"/>
                <a:gd name="connsiteX7" fmla="*/ 1420 w 74823"/>
                <a:gd name="connsiteY7" fmla="*/ 26373 h 71519"/>
                <a:gd name="connsiteX8" fmla="*/ 1420 w 74823"/>
                <a:gd name="connsiteY8" fmla="*/ 44804 h 71519"/>
                <a:gd name="connsiteX9" fmla="*/ 7592 w 74823"/>
                <a:gd name="connsiteY9" fmla="*/ 58863 h 71519"/>
                <a:gd name="connsiteX10" fmla="*/ 10078 w 74823"/>
                <a:gd name="connsiteY10" fmla="*/ 65978 h 71519"/>
                <a:gd name="connsiteX11" fmla="*/ 24823 w 74823"/>
                <a:gd name="connsiteY11" fmla="*/ 67435 h 71519"/>
                <a:gd name="connsiteX12" fmla="*/ 30823 w 74823"/>
                <a:gd name="connsiteY12" fmla="*/ 67264 h 71519"/>
                <a:gd name="connsiteX13" fmla="*/ 24394 w 74823"/>
                <a:gd name="connsiteY13" fmla="*/ 58606 h 71519"/>
                <a:gd name="connsiteX14" fmla="*/ 32795 w 74823"/>
                <a:gd name="connsiteY14" fmla="*/ 60234 h 71519"/>
                <a:gd name="connsiteX15" fmla="*/ 44282 w 74823"/>
                <a:gd name="connsiteY15" fmla="*/ 59977 h 71519"/>
                <a:gd name="connsiteX16" fmla="*/ 38539 w 74823"/>
                <a:gd name="connsiteY16" fmla="*/ 49947 h 71519"/>
                <a:gd name="connsiteX17" fmla="*/ 31166 w 74823"/>
                <a:gd name="connsiteY17" fmla="*/ 49004 h 71519"/>
                <a:gd name="connsiteX18" fmla="*/ 35710 w 74823"/>
                <a:gd name="connsiteY18" fmla="*/ 38974 h 71519"/>
                <a:gd name="connsiteX19" fmla="*/ 45997 w 74823"/>
                <a:gd name="connsiteY19" fmla="*/ 33488 h 71519"/>
                <a:gd name="connsiteX20" fmla="*/ 38281 w 74823"/>
                <a:gd name="connsiteY20" fmla="*/ 26030 h 71519"/>
                <a:gd name="connsiteX21" fmla="*/ 74372 w 74823"/>
                <a:gd name="connsiteY21" fmla="*/ 40603 h 71519"/>
                <a:gd name="connsiteX22" fmla="*/ 68885 w 74823"/>
                <a:gd name="connsiteY22" fmla="*/ 44375 h 71519"/>
                <a:gd name="connsiteX23" fmla="*/ 63399 w 74823"/>
                <a:gd name="connsiteY23" fmla="*/ 40603 h 71519"/>
                <a:gd name="connsiteX24" fmla="*/ 52855 w 74823"/>
                <a:gd name="connsiteY24" fmla="*/ 45147 h 71519"/>
                <a:gd name="connsiteX25" fmla="*/ 59027 w 74823"/>
                <a:gd name="connsiteY25" fmla="*/ 59977 h 71519"/>
                <a:gd name="connsiteX26" fmla="*/ 54484 w 74823"/>
                <a:gd name="connsiteY26" fmla="*/ 64263 h 71519"/>
                <a:gd name="connsiteX27" fmla="*/ 58770 w 74823"/>
                <a:gd name="connsiteY27" fmla="*/ 71464 h 71519"/>
                <a:gd name="connsiteX28" fmla="*/ 70514 w 74823"/>
                <a:gd name="connsiteY28" fmla="*/ 58091 h 71519"/>
                <a:gd name="connsiteX29" fmla="*/ 74372 w 74823"/>
                <a:gd name="connsiteY29" fmla="*/ 40603 h 7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823" h="71519">
                  <a:moveTo>
                    <a:pt x="38281" y="26030"/>
                  </a:moveTo>
                  <a:cubicBezTo>
                    <a:pt x="35881" y="24830"/>
                    <a:pt x="34938" y="17201"/>
                    <a:pt x="37767" y="14800"/>
                  </a:cubicBezTo>
                  <a:cubicBezTo>
                    <a:pt x="40596" y="12400"/>
                    <a:pt x="41882" y="3313"/>
                    <a:pt x="39482" y="913"/>
                  </a:cubicBezTo>
                  <a:cubicBezTo>
                    <a:pt x="37081" y="-1488"/>
                    <a:pt x="28509" y="913"/>
                    <a:pt x="27737" y="7342"/>
                  </a:cubicBezTo>
                  <a:cubicBezTo>
                    <a:pt x="26966" y="13771"/>
                    <a:pt x="20108" y="10942"/>
                    <a:pt x="18222" y="12314"/>
                  </a:cubicBezTo>
                  <a:cubicBezTo>
                    <a:pt x="16336" y="13771"/>
                    <a:pt x="22079" y="16600"/>
                    <a:pt x="18908" y="19515"/>
                  </a:cubicBezTo>
                  <a:cubicBezTo>
                    <a:pt x="15821" y="22344"/>
                    <a:pt x="14621" y="15229"/>
                    <a:pt x="9563" y="14714"/>
                  </a:cubicBezTo>
                  <a:cubicBezTo>
                    <a:pt x="4592" y="14200"/>
                    <a:pt x="4077" y="22344"/>
                    <a:pt x="1420" y="26373"/>
                  </a:cubicBezTo>
                  <a:cubicBezTo>
                    <a:pt x="-1238" y="30488"/>
                    <a:pt x="477" y="39060"/>
                    <a:pt x="1420" y="44804"/>
                  </a:cubicBezTo>
                  <a:cubicBezTo>
                    <a:pt x="2363" y="50547"/>
                    <a:pt x="9306" y="54148"/>
                    <a:pt x="7592" y="58863"/>
                  </a:cubicBezTo>
                  <a:cubicBezTo>
                    <a:pt x="6820" y="61092"/>
                    <a:pt x="8363" y="63577"/>
                    <a:pt x="10078" y="65978"/>
                  </a:cubicBezTo>
                  <a:cubicBezTo>
                    <a:pt x="16422" y="66064"/>
                    <a:pt x="22251" y="66578"/>
                    <a:pt x="24823" y="67435"/>
                  </a:cubicBezTo>
                  <a:cubicBezTo>
                    <a:pt x="25851" y="67778"/>
                    <a:pt x="27995" y="67692"/>
                    <a:pt x="30823" y="67264"/>
                  </a:cubicBezTo>
                  <a:cubicBezTo>
                    <a:pt x="28680" y="63835"/>
                    <a:pt x="23965" y="61092"/>
                    <a:pt x="24394" y="58606"/>
                  </a:cubicBezTo>
                  <a:cubicBezTo>
                    <a:pt x="24908" y="55262"/>
                    <a:pt x="29452" y="57406"/>
                    <a:pt x="32795" y="60234"/>
                  </a:cubicBezTo>
                  <a:cubicBezTo>
                    <a:pt x="36138" y="63063"/>
                    <a:pt x="43511" y="63577"/>
                    <a:pt x="44282" y="59977"/>
                  </a:cubicBezTo>
                  <a:cubicBezTo>
                    <a:pt x="44711" y="57748"/>
                    <a:pt x="43082" y="47547"/>
                    <a:pt x="38539" y="49947"/>
                  </a:cubicBezTo>
                  <a:cubicBezTo>
                    <a:pt x="33995" y="52348"/>
                    <a:pt x="32795" y="51405"/>
                    <a:pt x="31166" y="49004"/>
                  </a:cubicBezTo>
                  <a:cubicBezTo>
                    <a:pt x="29538" y="46604"/>
                    <a:pt x="34509" y="42832"/>
                    <a:pt x="35710" y="38974"/>
                  </a:cubicBezTo>
                  <a:cubicBezTo>
                    <a:pt x="36910" y="35117"/>
                    <a:pt x="44797" y="36574"/>
                    <a:pt x="45997" y="33488"/>
                  </a:cubicBezTo>
                  <a:cubicBezTo>
                    <a:pt x="47111" y="30574"/>
                    <a:pt x="40682" y="27230"/>
                    <a:pt x="38281" y="26030"/>
                  </a:cubicBezTo>
                  <a:close/>
                  <a:moveTo>
                    <a:pt x="74372" y="40603"/>
                  </a:moveTo>
                  <a:cubicBezTo>
                    <a:pt x="72486" y="39403"/>
                    <a:pt x="71028" y="43947"/>
                    <a:pt x="68885" y="44375"/>
                  </a:cubicBezTo>
                  <a:cubicBezTo>
                    <a:pt x="66742" y="44890"/>
                    <a:pt x="64342" y="35288"/>
                    <a:pt x="63399" y="40603"/>
                  </a:cubicBezTo>
                  <a:cubicBezTo>
                    <a:pt x="62456" y="45833"/>
                    <a:pt x="57655" y="38460"/>
                    <a:pt x="52855" y="45147"/>
                  </a:cubicBezTo>
                  <a:cubicBezTo>
                    <a:pt x="48054" y="51833"/>
                    <a:pt x="55684" y="57834"/>
                    <a:pt x="59027" y="59977"/>
                  </a:cubicBezTo>
                  <a:cubicBezTo>
                    <a:pt x="62370" y="62120"/>
                    <a:pt x="58770" y="65206"/>
                    <a:pt x="54484" y="64263"/>
                  </a:cubicBezTo>
                  <a:cubicBezTo>
                    <a:pt x="50197" y="63320"/>
                    <a:pt x="52855" y="70436"/>
                    <a:pt x="58770" y="71464"/>
                  </a:cubicBezTo>
                  <a:cubicBezTo>
                    <a:pt x="64770" y="72407"/>
                    <a:pt x="71200" y="60920"/>
                    <a:pt x="70514" y="58091"/>
                  </a:cubicBezTo>
                  <a:cubicBezTo>
                    <a:pt x="69828" y="55177"/>
                    <a:pt x="76600" y="41975"/>
                    <a:pt x="74372" y="4060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1" name="Freeform 240">
              <a:extLst>
                <a:ext uri="{FF2B5EF4-FFF2-40B4-BE49-F238E27FC236}">
                  <a16:creationId xmlns:a16="http://schemas.microsoft.com/office/drawing/2014/main" id="{4A944988-FBFC-0DF0-39E4-07C4E7EC59D3}"/>
                </a:ext>
              </a:extLst>
            </p:cNvPr>
            <p:cNvSpPr/>
            <p:nvPr/>
          </p:nvSpPr>
          <p:spPr>
            <a:xfrm>
              <a:off x="6104894" y="3020689"/>
              <a:ext cx="201817" cy="348836"/>
            </a:xfrm>
            <a:custGeom>
              <a:avLst/>
              <a:gdLst>
                <a:gd name="connsiteX0" fmla="*/ 199417 w 201817"/>
                <a:gd name="connsiteY0" fmla="*/ 80583 h 348836"/>
                <a:gd name="connsiteX1" fmla="*/ 196331 w 201817"/>
                <a:gd name="connsiteY1" fmla="*/ 72183 h 348836"/>
                <a:gd name="connsiteX2" fmla="*/ 197102 w 201817"/>
                <a:gd name="connsiteY2" fmla="*/ 58381 h 348836"/>
                <a:gd name="connsiteX3" fmla="*/ 193245 w 201817"/>
                <a:gd name="connsiteY3" fmla="*/ 43808 h 348836"/>
                <a:gd name="connsiteX4" fmla="*/ 192473 w 201817"/>
                <a:gd name="connsiteY4" fmla="*/ 28463 h 348836"/>
                <a:gd name="connsiteX5" fmla="*/ 169413 w 201817"/>
                <a:gd name="connsiteY5" fmla="*/ 14661 h 348836"/>
                <a:gd name="connsiteX6" fmla="*/ 150211 w 201817"/>
                <a:gd name="connsiteY6" fmla="*/ 859 h 348836"/>
                <a:gd name="connsiteX7" fmla="*/ 140952 w 201817"/>
                <a:gd name="connsiteY7" fmla="*/ 13118 h 348836"/>
                <a:gd name="connsiteX8" fmla="*/ 130237 w 201817"/>
                <a:gd name="connsiteY8" fmla="*/ 16204 h 348836"/>
                <a:gd name="connsiteX9" fmla="*/ 113349 w 201817"/>
                <a:gd name="connsiteY9" fmla="*/ 13118 h 348836"/>
                <a:gd name="connsiteX10" fmla="*/ 109491 w 201817"/>
                <a:gd name="connsiteY10" fmla="*/ 24605 h 348836"/>
                <a:gd name="connsiteX11" fmla="*/ 97233 w 201817"/>
                <a:gd name="connsiteY11" fmla="*/ 29234 h 348836"/>
                <a:gd name="connsiteX12" fmla="*/ 84974 w 201817"/>
                <a:gd name="connsiteY12" fmla="*/ 38492 h 348836"/>
                <a:gd name="connsiteX13" fmla="*/ 80345 w 201817"/>
                <a:gd name="connsiteY13" fmla="*/ 49980 h 348836"/>
                <a:gd name="connsiteX14" fmla="*/ 76487 w 201817"/>
                <a:gd name="connsiteY14" fmla="*/ 58467 h 348836"/>
                <a:gd name="connsiteX15" fmla="*/ 68000 w 201817"/>
                <a:gd name="connsiteY15" fmla="*/ 70725 h 348836"/>
                <a:gd name="connsiteX16" fmla="*/ 64914 w 201817"/>
                <a:gd name="connsiteY16" fmla="*/ 79984 h 348836"/>
                <a:gd name="connsiteX17" fmla="*/ 52656 w 201817"/>
                <a:gd name="connsiteY17" fmla="*/ 83070 h 348836"/>
                <a:gd name="connsiteX18" fmla="*/ 51884 w 201817"/>
                <a:gd name="connsiteY18" fmla="*/ 97643 h 348836"/>
                <a:gd name="connsiteX19" fmla="*/ 41168 w 201817"/>
                <a:gd name="connsiteY19" fmla="*/ 118388 h 348836"/>
                <a:gd name="connsiteX20" fmla="*/ 45026 w 201817"/>
                <a:gd name="connsiteY20" fmla="*/ 126875 h 348836"/>
                <a:gd name="connsiteX21" fmla="*/ 45026 w 201817"/>
                <a:gd name="connsiteY21" fmla="*/ 136133 h 348836"/>
                <a:gd name="connsiteX22" fmla="*/ 34311 w 201817"/>
                <a:gd name="connsiteY22" fmla="*/ 136905 h 348836"/>
                <a:gd name="connsiteX23" fmla="*/ 18194 w 201817"/>
                <a:gd name="connsiteY23" fmla="*/ 147620 h 348836"/>
                <a:gd name="connsiteX24" fmla="*/ 16651 w 201817"/>
                <a:gd name="connsiteY24" fmla="*/ 163737 h 348836"/>
                <a:gd name="connsiteX25" fmla="*/ 16651 w 201817"/>
                <a:gd name="connsiteY25" fmla="*/ 179853 h 348836"/>
                <a:gd name="connsiteX26" fmla="*/ 15880 w 201817"/>
                <a:gd name="connsiteY26" fmla="*/ 195198 h 348836"/>
                <a:gd name="connsiteX27" fmla="*/ 26595 w 201817"/>
                <a:gd name="connsiteY27" fmla="*/ 206685 h 348836"/>
                <a:gd name="connsiteX28" fmla="*/ 20423 w 201817"/>
                <a:gd name="connsiteY28" fmla="*/ 215172 h 348836"/>
                <a:gd name="connsiteX29" fmla="*/ 21195 w 201817"/>
                <a:gd name="connsiteY29" fmla="*/ 222887 h 348836"/>
                <a:gd name="connsiteX30" fmla="*/ 21966 w 201817"/>
                <a:gd name="connsiteY30" fmla="*/ 238232 h 348836"/>
                <a:gd name="connsiteX31" fmla="*/ 11251 w 201817"/>
                <a:gd name="connsiteY31" fmla="*/ 242089 h 348836"/>
                <a:gd name="connsiteX32" fmla="*/ 8936 w 201817"/>
                <a:gd name="connsiteY32" fmla="*/ 255120 h 348836"/>
                <a:gd name="connsiteX33" fmla="*/ 5078 w 201817"/>
                <a:gd name="connsiteY33" fmla="*/ 265835 h 348836"/>
                <a:gd name="connsiteX34" fmla="*/ 21 w 201817"/>
                <a:gd name="connsiteY34" fmla="*/ 265149 h 348836"/>
                <a:gd name="connsiteX35" fmla="*/ 21 w 201817"/>
                <a:gd name="connsiteY35" fmla="*/ 266693 h 348836"/>
                <a:gd name="connsiteX36" fmla="*/ 7221 w 201817"/>
                <a:gd name="connsiteY36" fmla="*/ 282895 h 348836"/>
                <a:gd name="connsiteX37" fmla="*/ 12965 w 201817"/>
                <a:gd name="connsiteY37" fmla="*/ 299611 h 348836"/>
                <a:gd name="connsiteX38" fmla="*/ 21109 w 201817"/>
                <a:gd name="connsiteY38" fmla="*/ 314184 h 348836"/>
                <a:gd name="connsiteX39" fmla="*/ 24452 w 201817"/>
                <a:gd name="connsiteY39" fmla="*/ 326357 h 348836"/>
                <a:gd name="connsiteX40" fmla="*/ 28996 w 201817"/>
                <a:gd name="connsiteY40" fmla="*/ 333729 h 348836"/>
                <a:gd name="connsiteX41" fmla="*/ 29253 w 201817"/>
                <a:gd name="connsiteY41" fmla="*/ 347360 h 348836"/>
                <a:gd name="connsiteX42" fmla="*/ 41940 w 201817"/>
                <a:gd name="connsiteY42" fmla="*/ 347102 h 348836"/>
                <a:gd name="connsiteX43" fmla="*/ 47941 w 201817"/>
                <a:gd name="connsiteY43" fmla="*/ 337501 h 348836"/>
                <a:gd name="connsiteX44" fmla="*/ 52999 w 201817"/>
                <a:gd name="connsiteY44" fmla="*/ 332272 h 348836"/>
                <a:gd name="connsiteX45" fmla="*/ 66372 w 201817"/>
                <a:gd name="connsiteY45" fmla="*/ 331072 h 348836"/>
                <a:gd name="connsiteX46" fmla="*/ 75716 w 201817"/>
                <a:gd name="connsiteY46" fmla="*/ 323700 h 348836"/>
                <a:gd name="connsiteX47" fmla="*/ 81459 w 201817"/>
                <a:gd name="connsiteY47" fmla="*/ 326100 h 348836"/>
                <a:gd name="connsiteX48" fmla="*/ 90546 w 201817"/>
                <a:gd name="connsiteY48" fmla="*/ 310841 h 348836"/>
                <a:gd name="connsiteX49" fmla="*/ 84802 w 201817"/>
                <a:gd name="connsiteY49" fmla="*/ 311784 h 348836"/>
                <a:gd name="connsiteX50" fmla="*/ 84545 w 201817"/>
                <a:gd name="connsiteY50" fmla="*/ 300554 h 348836"/>
                <a:gd name="connsiteX51" fmla="*/ 87203 w 201817"/>
                <a:gd name="connsiteY51" fmla="*/ 277580 h 348836"/>
                <a:gd name="connsiteX52" fmla="*/ 96290 w 201817"/>
                <a:gd name="connsiteY52" fmla="*/ 267807 h 348836"/>
                <a:gd name="connsiteX53" fmla="*/ 110863 w 201817"/>
                <a:gd name="connsiteY53" fmla="*/ 254177 h 348836"/>
                <a:gd name="connsiteX54" fmla="*/ 120464 w 201817"/>
                <a:gd name="connsiteY54" fmla="*/ 241061 h 348836"/>
                <a:gd name="connsiteX55" fmla="*/ 105205 w 201817"/>
                <a:gd name="connsiteY55" fmla="*/ 224087 h 348836"/>
                <a:gd name="connsiteX56" fmla="*/ 93718 w 201817"/>
                <a:gd name="connsiteY56" fmla="*/ 221001 h 348836"/>
                <a:gd name="connsiteX57" fmla="*/ 91832 w 201817"/>
                <a:gd name="connsiteY57" fmla="*/ 202827 h 348836"/>
                <a:gd name="connsiteX58" fmla="*/ 97833 w 201817"/>
                <a:gd name="connsiteY58" fmla="*/ 187054 h 348836"/>
                <a:gd name="connsiteX59" fmla="*/ 102119 w 201817"/>
                <a:gd name="connsiteY59" fmla="*/ 174624 h 348836"/>
                <a:gd name="connsiteX60" fmla="*/ 109748 w 201817"/>
                <a:gd name="connsiteY60" fmla="*/ 167252 h 348836"/>
                <a:gd name="connsiteX61" fmla="*/ 120978 w 201817"/>
                <a:gd name="connsiteY61" fmla="*/ 154564 h 348836"/>
                <a:gd name="connsiteX62" fmla="*/ 136237 w 201817"/>
                <a:gd name="connsiteY62" fmla="*/ 145735 h 348836"/>
                <a:gd name="connsiteX63" fmla="*/ 161098 w 201817"/>
                <a:gd name="connsiteY63" fmla="*/ 127047 h 348836"/>
                <a:gd name="connsiteX64" fmla="*/ 159383 w 201817"/>
                <a:gd name="connsiteY64" fmla="*/ 111530 h 348836"/>
                <a:gd name="connsiteX65" fmla="*/ 165556 w 201817"/>
                <a:gd name="connsiteY65" fmla="*/ 98414 h 348836"/>
                <a:gd name="connsiteX66" fmla="*/ 176100 w 201817"/>
                <a:gd name="connsiteY66" fmla="*/ 90013 h 348836"/>
                <a:gd name="connsiteX67" fmla="*/ 193073 w 201817"/>
                <a:gd name="connsiteY67" fmla="*/ 88384 h 348836"/>
                <a:gd name="connsiteX68" fmla="*/ 201817 w 201817"/>
                <a:gd name="connsiteY68" fmla="*/ 88727 h 348836"/>
                <a:gd name="connsiteX69" fmla="*/ 199417 w 201817"/>
                <a:gd name="connsiteY69" fmla="*/ 80583 h 348836"/>
                <a:gd name="connsiteX70" fmla="*/ 118578 w 201817"/>
                <a:gd name="connsiteY70" fmla="*/ 290867 h 348836"/>
                <a:gd name="connsiteX71" fmla="*/ 107605 w 201817"/>
                <a:gd name="connsiteY71" fmla="*/ 311870 h 348836"/>
                <a:gd name="connsiteX72" fmla="*/ 118578 w 201817"/>
                <a:gd name="connsiteY72" fmla="*/ 290867 h 34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1817" h="348836">
                  <a:moveTo>
                    <a:pt x="199417" y="80583"/>
                  </a:moveTo>
                  <a:cubicBezTo>
                    <a:pt x="197102" y="78269"/>
                    <a:pt x="192559" y="72183"/>
                    <a:pt x="196331" y="72183"/>
                  </a:cubicBezTo>
                  <a:cubicBezTo>
                    <a:pt x="200188" y="72183"/>
                    <a:pt x="201731" y="60695"/>
                    <a:pt x="197102" y="58381"/>
                  </a:cubicBezTo>
                  <a:cubicBezTo>
                    <a:pt x="192473" y="56066"/>
                    <a:pt x="197102" y="46122"/>
                    <a:pt x="193245" y="43808"/>
                  </a:cubicBezTo>
                  <a:cubicBezTo>
                    <a:pt x="189387" y="41493"/>
                    <a:pt x="191702" y="33778"/>
                    <a:pt x="192473" y="28463"/>
                  </a:cubicBezTo>
                  <a:cubicBezTo>
                    <a:pt x="193245" y="23062"/>
                    <a:pt x="177814" y="18433"/>
                    <a:pt x="169413" y="14661"/>
                  </a:cubicBezTo>
                  <a:cubicBezTo>
                    <a:pt x="160926" y="10803"/>
                    <a:pt x="157154" y="4717"/>
                    <a:pt x="150211" y="859"/>
                  </a:cubicBezTo>
                  <a:cubicBezTo>
                    <a:pt x="143267" y="-2998"/>
                    <a:pt x="140952" y="7032"/>
                    <a:pt x="140952" y="13118"/>
                  </a:cubicBezTo>
                  <a:cubicBezTo>
                    <a:pt x="140952" y="19290"/>
                    <a:pt x="134780" y="20062"/>
                    <a:pt x="130237" y="16204"/>
                  </a:cubicBezTo>
                  <a:cubicBezTo>
                    <a:pt x="125608" y="12346"/>
                    <a:pt x="120207" y="16204"/>
                    <a:pt x="113349" y="13118"/>
                  </a:cubicBezTo>
                  <a:cubicBezTo>
                    <a:pt x="106405" y="10032"/>
                    <a:pt x="109491" y="20062"/>
                    <a:pt x="109491" y="24605"/>
                  </a:cubicBezTo>
                  <a:cubicBezTo>
                    <a:pt x="109491" y="29234"/>
                    <a:pt x="101776" y="29234"/>
                    <a:pt x="97233" y="29234"/>
                  </a:cubicBezTo>
                  <a:cubicBezTo>
                    <a:pt x="92603" y="29234"/>
                    <a:pt x="84974" y="33092"/>
                    <a:pt x="84974" y="38492"/>
                  </a:cubicBezTo>
                  <a:cubicBezTo>
                    <a:pt x="84974" y="43893"/>
                    <a:pt x="78030" y="46979"/>
                    <a:pt x="80345" y="49980"/>
                  </a:cubicBezTo>
                  <a:cubicBezTo>
                    <a:pt x="82659" y="53066"/>
                    <a:pt x="79573" y="56152"/>
                    <a:pt x="76487" y="58467"/>
                  </a:cubicBezTo>
                  <a:cubicBezTo>
                    <a:pt x="73401" y="60781"/>
                    <a:pt x="70315" y="68411"/>
                    <a:pt x="68000" y="70725"/>
                  </a:cubicBezTo>
                  <a:cubicBezTo>
                    <a:pt x="65686" y="73040"/>
                    <a:pt x="69543" y="76897"/>
                    <a:pt x="64914" y="79984"/>
                  </a:cubicBezTo>
                  <a:cubicBezTo>
                    <a:pt x="60285" y="83070"/>
                    <a:pt x="54970" y="80755"/>
                    <a:pt x="52656" y="83070"/>
                  </a:cubicBezTo>
                  <a:cubicBezTo>
                    <a:pt x="50341" y="85384"/>
                    <a:pt x="52656" y="90785"/>
                    <a:pt x="51884" y="97643"/>
                  </a:cubicBezTo>
                  <a:cubicBezTo>
                    <a:pt x="51113" y="104501"/>
                    <a:pt x="45712" y="112216"/>
                    <a:pt x="41168" y="118388"/>
                  </a:cubicBezTo>
                  <a:cubicBezTo>
                    <a:pt x="36539" y="124560"/>
                    <a:pt x="42711" y="126103"/>
                    <a:pt x="45026" y="126875"/>
                  </a:cubicBezTo>
                  <a:cubicBezTo>
                    <a:pt x="47341" y="127647"/>
                    <a:pt x="47341" y="131504"/>
                    <a:pt x="45026" y="136133"/>
                  </a:cubicBezTo>
                  <a:cubicBezTo>
                    <a:pt x="42711" y="140763"/>
                    <a:pt x="37311" y="137676"/>
                    <a:pt x="34311" y="136905"/>
                  </a:cubicBezTo>
                  <a:cubicBezTo>
                    <a:pt x="31224" y="136133"/>
                    <a:pt x="22823" y="139991"/>
                    <a:pt x="18194" y="147620"/>
                  </a:cubicBezTo>
                  <a:cubicBezTo>
                    <a:pt x="13565" y="155336"/>
                    <a:pt x="15108" y="159879"/>
                    <a:pt x="16651" y="163737"/>
                  </a:cubicBezTo>
                  <a:cubicBezTo>
                    <a:pt x="18194" y="167595"/>
                    <a:pt x="12793" y="172224"/>
                    <a:pt x="16651" y="179853"/>
                  </a:cubicBezTo>
                  <a:cubicBezTo>
                    <a:pt x="20509" y="187568"/>
                    <a:pt x="15108" y="189111"/>
                    <a:pt x="15880" y="195198"/>
                  </a:cubicBezTo>
                  <a:cubicBezTo>
                    <a:pt x="16651" y="201370"/>
                    <a:pt x="25824" y="200598"/>
                    <a:pt x="26595" y="206685"/>
                  </a:cubicBezTo>
                  <a:cubicBezTo>
                    <a:pt x="27367" y="212857"/>
                    <a:pt x="23509" y="215172"/>
                    <a:pt x="20423" y="215172"/>
                  </a:cubicBezTo>
                  <a:cubicBezTo>
                    <a:pt x="17337" y="215172"/>
                    <a:pt x="18108" y="221344"/>
                    <a:pt x="21195" y="222887"/>
                  </a:cubicBezTo>
                  <a:cubicBezTo>
                    <a:pt x="24281" y="224430"/>
                    <a:pt x="23509" y="235146"/>
                    <a:pt x="21966" y="238232"/>
                  </a:cubicBezTo>
                  <a:cubicBezTo>
                    <a:pt x="20423" y="241318"/>
                    <a:pt x="10479" y="238232"/>
                    <a:pt x="11251" y="242089"/>
                  </a:cubicBezTo>
                  <a:cubicBezTo>
                    <a:pt x="12022" y="245947"/>
                    <a:pt x="8936" y="252119"/>
                    <a:pt x="8936" y="255120"/>
                  </a:cubicBezTo>
                  <a:cubicBezTo>
                    <a:pt x="8936" y="258206"/>
                    <a:pt x="8164" y="268150"/>
                    <a:pt x="5078" y="265835"/>
                  </a:cubicBezTo>
                  <a:cubicBezTo>
                    <a:pt x="3878" y="264892"/>
                    <a:pt x="1907" y="264892"/>
                    <a:pt x="21" y="265149"/>
                  </a:cubicBezTo>
                  <a:cubicBezTo>
                    <a:pt x="21" y="265664"/>
                    <a:pt x="21" y="266093"/>
                    <a:pt x="21" y="266693"/>
                  </a:cubicBezTo>
                  <a:cubicBezTo>
                    <a:pt x="-237" y="272693"/>
                    <a:pt x="1907" y="278608"/>
                    <a:pt x="7221" y="282895"/>
                  </a:cubicBezTo>
                  <a:cubicBezTo>
                    <a:pt x="12451" y="287181"/>
                    <a:pt x="8421" y="293610"/>
                    <a:pt x="12965" y="299611"/>
                  </a:cubicBezTo>
                  <a:cubicBezTo>
                    <a:pt x="17508" y="305612"/>
                    <a:pt x="16051" y="309898"/>
                    <a:pt x="21109" y="314184"/>
                  </a:cubicBezTo>
                  <a:cubicBezTo>
                    <a:pt x="26167" y="318470"/>
                    <a:pt x="26595" y="320871"/>
                    <a:pt x="24452" y="326357"/>
                  </a:cubicBezTo>
                  <a:cubicBezTo>
                    <a:pt x="22309" y="331843"/>
                    <a:pt x="28738" y="330386"/>
                    <a:pt x="28996" y="333729"/>
                  </a:cubicBezTo>
                  <a:cubicBezTo>
                    <a:pt x="29253" y="337073"/>
                    <a:pt x="27538" y="344016"/>
                    <a:pt x="29253" y="347360"/>
                  </a:cubicBezTo>
                  <a:cubicBezTo>
                    <a:pt x="30882" y="350703"/>
                    <a:pt x="34311" y="347360"/>
                    <a:pt x="41940" y="347102"/>
                  </a:cubicBezTo>
                  <a:cubicBezTo>
                    <a:pt x="49570" y="346845"/>
                    <a:pt x="47684" y="342045"/>
                    <a:pt x="47941" y="337501"/>
                  </a:cubicBezTo>
                  <a:cubicBezTo>
                    <a:pt x="48198" y="332958"/>
                    <a:pt x="52055" y="335101"/>
                    <a:pt x="52999" y="332272"/>
                  </a:cubicBezTo>
                  <a:cubicBezTo>
                    <a:pt x="53941" y="329358"/>
                    <a:pt x="60885" y="328672"/>
                    <a:pt x="66372" y="331072"/>
                  </a:cubicBezTo>
                  <a:cubicBezTo>
                    <a:pt x="71858" y="333472"/>
                    <a:pt x="74773" y="329443"/>
                    <a:pt x="75716" y="323700"/>
                  </a:cubicBezTo>
                  <a:cubicBezTo>
                    <a:pt x="76659" y="317956"/>
                    <a:pt x="79745" y="324900"/>
                    <a:pt x="81459" y="326100"/>
                  </a:cubicBezTo>
                  <a:cubicBezTo>
                    <a:pt x="83088" y="327300"/>
                    <a:pt x="88146" y="317270"/>
                    <a:pt x="90546" y="310841"/>
                  </a:cubicBezTo>
                  <a:cubicBezTo>
                    <a:pt x="92946" y="304412"/>
                    <a:pt x="90289" y="305612"/>
                    <a:pt x="84802" y="311784"/>
                  </a:cubicBezTo>
                  <a:cubicBezTo>
                    <a:pt x="79316" y="318042"/>
                    <a:pt x="82402" y="305612"/>
                    <a:pt x="84545" y="300554"/>
                  </a:cubicBezTo>
                  <a:cubicBezTo>
                    <a:pt x="86688" y="295496"/>
                    <a:pt x="86431" y="280923"/>
                    <a:pt x="87203" y="277580"/>
                  </a:cubicBezTo>
                  <a:cubicBezTo>
                    <a:pt x="87889" y="274236"/>
                    <a:pt x="89346" y="269178"/>
                    <a:pt x="96290" y="267807"/>
                  </a:cubicBezTo>
                  <a:cubicBezTo>
                    <a:pt x="103233" y="266350"/>
                    <a:pt x="112320" y="257777"/>
                    <a:pt x="110863" y="254177"/>
                  </a:cubicBezTo>
                  <a:cubicBezTo>
                    <a:pt x="109405" y="250576"/>
                    <a:pt x="120464" y="244575"/>
                    <a:pt x="120464" y="241061"/>
                  </a:cubicBezTo>
                  <a:cubicBezTo>
                    <a:pt x="120464" y="237460"/>
                    <a:pt x="108977" y="226488"/>
                    <a:pt x="105205" y="224087"/>
                  </a:cubicBezTo>
                  <a:cubicBezTo>
                    <a:pt x="101347" y="221687"/>
                    <a:pt x="93032" y="223573"/>
                    <a:pt x="93718" y="221001"/>
                  </a:cubicBezTo>
                  <a:cubicBezTo>
                    <a:pt x="94404" y="218344"/>
                    <a:pt x="92775" y="208057"/>
                    <a:pt x="91832" y="202827"/>
                  </a:cubicBezTo>
                  <a:cubicBezTo>
                    <a:pt x="90889" y="197598"/>
                    <a:pt x="97833" y="192112"/>
                    <a:pt x="97833" y="187054"/>
                  </a:cubicBezTo>
                  <a:cubicBezTo>
                    <a:pt x="97833" y="181996"/>
                    <a:pt x="97576" y="176338"/>
                    <a:pt x="102119" y="174624"/>
                  </a:cubicBezTo>
                  <a:cubicBezTo>
                    <a:pt x="106662" y="172995"/>
                    <a:pt x="103833" y="168709"/>
                    <a:pt x="109748" y="167252"/>
                  </a:cubicBezTo>
                  <a:cubicBezTo>
                    <a:pt x="115749" y="165794"/>
                    <a:pt x="114549" y="157222"/>
                    <a:pt x="120978" y="154564"/>
                  </a:cubicBezTo>
                  <a:cubicBezTo>
                    <a:pt x="127408" y="151907"/>
                    <a:pt x="127922" y="149764"/>
                    <a:pt x="136237" y="145735"/>
                  </a:cubicBezTo>
                  <a:cubicBezTo>
                    <a:pt x="144639" y="141620"/>
                    <a:pt x="158697" y="132104"/>
                    <a:pt x="161098" y="127047"/>
                  </a:cubicBezTo>
                  <a:cubicBezTo>
                    <a:pt x="163498" y="122074"/>
                    <a:pt x="152440" y="116759"/>
                    <a:pt x="159383" y="111530"/>
                  </a:cubicBezTo>
                  <a:cubicBezTo>
                    <a:pt x="166327" y="106301"/>
                    <a:pt x="160583" y="100300"/>
                    <a:pt x="165556" y="98414"/>
                  </a:cubicBezTo>
                  <a:cubicBezTo>
                    <a:pt x="170527" y="96528"/>
                    <a:pt x="172499" y="93871"/>
                    <a:pt x="176100" y="90013"/>
                  </a:cubicBezTo>
                  <a:cubicBezTo>
                    <a:pt x="179700" y="86156"/>
                    <a:pt x="184501" y="89756"/>
                    <a:pt x="193073" y="88384"/>
                  </a:cubicBezTo>
                  <a:cubicBezTo>
                    <a:pt x="196245" y="87870"/>
                    <a:pt x="199074" y="88127"/>
                    <a:pt x="201817" y="88727"/>
                  </a:cubicBezTo>
                  <a:cubicBezTo>
                    <a:pt x="201303" y="84784"/>
                    <a:pt x="200446" y="81612"/>
                    <a:pt x="199417" y="80583"/>
                  </a:cubicBezTo>
                  <a:close/>
                  <a:moveTo>
                    <a:pt x="118578" y="290867"/>
                  </a:moveTo>
                  <a:cubicBezTo>
                    <a:pt x="109491" y="291124"/>
                    <a:pt x="105291" y="308955"/>
                    <a:pt x="107605" y="311870"/>
                  </a:cubicBezTo>
                  <a:cubicBezTo>
                    <a:pt x="109577" y="314270"/>
                    <a:pt x="127665" y="290610"/>
                    <a:pt x="118578" y="29086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2" name="Freeform 241">
              <a:extLst>
                <a:ext uri="{FF2B5EF4-FFF2-40B4-BE49-F238E27FC236}">
                  <a16:creationId xmlns:a16="http://schemas.microsoft.com/office/drawing/2014/main" id="{E5C6F39A-8783-80EF-D931-D40EA31A665C}"/>
                </a:ext>
              </a:extLst>
            </p:cNvPr>
            <p:cNvSpPr/>
            <p:nvPr/>
          </p:nvSpPr>
          <p:spPr>
            <a:xfrm>
              <a:off x="6272460" y="3268667"/>
              <a:ext cx="97493" cy="48461"/>
            </a:xfrm>
            <a:custGeom>
              <a:avLst/>
              <a:gdLst>
                <a:gd name="connsiteX0" fmla="*/ 92802 w 97493"/>
                <a:gd name="connsiteY0" fmla="*/ 12371 h 48461"/>
                <a:gd name="connsiteX1" fmla="*/ 96060 w 97493"/>
                <a:gd name="connsiteY1" fmla="*/ 1741 h 48461"/>
                <a:gd name="connsiteX2" fmla="*/ 92545 w 97493"/>
                <a:gd name="connsiteY2" fmla="*/ 3370 h 48461"/>
                <a:gd name="connsiteX3" fmla="*/ 61941 w 97493"/>
                <a:gd name="connsiteY3" fmla="*/ 284 h 48461"/>
                <a:gd name="connsiteX4" fmla="*/ 31851 w 97493"/>
                <a:gd name="connsiteY4" fmla="*/ 6285 h 48461"/>
                <a:gd name="connsiteX5" fmla="*/ 22079 w 97493"/>
                <a:gd name="connsiteY5" fmla="*/ 15629 h 48461"/>
                <a:gd name="connsiteX6" fmla="*/ 25422 w 97493"/>
                <a:gd name="connsiteY6" fmla="*/ 25916 h 48461"/>
                <a:gd name="connsiteX7" fmla="*/ 35023 w 97493"/>
                <a:gd name="connsiteY7" fmla="*/ 31402 h 48461"/>
                <a:gd name="connsiteX8" fmla="*/ 38367 w 97493"/>
                <a:gd name="connsiteY8" fmla="*/ 37832 h 48461"/>
                <a:gd name="connsiteX9" fmla="*/ 38195 w 97493"/>
                <a:gd name="connsiteY9" fmla="*/ 38089 h 48461"/>
                <a:gd name="connsiteX10" fmla="*/ 55597 w 97493"/>
                <a:gd name="connsiteY10" fmla="*/ 37832 h 48461"/>
                <a:gd name="connsiteX11" fmla="*/ 71885 w 97493"/>
                <a:gd name="connsiteY11" fmla="*/ 47433 h 48461"/>
                <a:gd name="connsiteX12" fmla="*/ 87315 w 97493"/>
                <a:gd name="connsiteY12" fmla="*/ 48462 h 48461"/>
                <a:gd name="connsiteX13" fmla="*/ 87916 w 97493"/>
                <a:gd name="connsiteY13" fmla="*/ 44004 h 48461"/>
                <a:gd name="connsiteX14" fmla="*/ 92202 w 97493"/>
                <a:gd name="connsiteY14" fmla="*/ 38603 h 48461"/>
                <a:gd name="connsiteX15" fmla="*/ 88602 w 97493"/>
                <a:gd name="connsiteY15" fmla="*/ 30031 h 48461"/>
                <a:gd name="connsiteX16" fmla="*/ 87487 w 97493"/>
                <a:gd name="connsiteY16" fmla="*/ 20687 h 48461"/>
                <a:gd name="connsiteX17" fmla="*/ 92802 w 97493"/>
                <a:gd name="connsiteY17" fmla="*/ 12371 h 48461"/>
                <a:gd name="connsiteX18" fmla="*/ 8191 w 97493"/>
                <a:gd name="connsiteY18" fmla="*/ 24030 h 48461"/>
                <a:gd name="connsiteX19" fmla="*/ 1762 w 97493"/>
                <a:gd name="connsiteY19" fmla="*/ 38175 h 48461"/>
                <a:gd name="connsiteX20" fmla="*/ 18478 w 97493"/>
                <a:gd name="connsiteY20" fmla="*/ 27202 h 48461"/>
                <a:gd name="connsiteX21" fmla="*/ 8191 w 97493"/>
                <a:gd name="connsiteY21" fmla="*/ 24030 h 48461"/>
                <a:gd name="connsiteX22" fmla="*/ 15307 w 97493"/>
                <a:gd name="connsiteY22" fmla="*/ 17086 h 48461"/>
                <a:gd name="connsiteX23" fmla="*/ 5020 w 97493"/>
                <a:gd name="connsiteY23" fmla="*/ 18286 h 48461"/>
                <a:gd name="connsiteX24" fmla="*/ 15307 w 97493"/>
                <a:gd name="connsiteY24" fmla="*/ 17086 h 4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7493" h="48461">
                  <a:moveTo>
                    <a:pt x="92802" y="12371"/>
                  </a:moveTo>
                  <a:cubicBezTo>
                    <a:pt x="94774" y="8085"/>
                    <a:pt x="100003" y="7399"/>
                    <a:pt x="96060" y="1741"/>
                  </a:cubicBezTo>
                  <a:cubicBezTo>
                    <a:pt x="95374" y="2342"/>
                    <a:pt x="94259" y="2942"/>
                    <a:pt x="92545" y="3370"/>
                  </a:cubicBezTo>
                  <a:cubicBezTo>
                    <a:pt x="85601" y="5256"/>
                    <a:pt x="70513" y="-1430"/>
                    <a:pt x="61941" y="284"/>
                  </a:cubicBezTo>
                  <a:cubicBezTo>
                    <a:pt x="53368" y="1913"/>
                    <a:pt x="35880" y="1913"/>
                    <a:pt x="31851" y="6285"/>
                  </a:cubicBezTo>
                  <a:cubicBezTo>
                    <a:pt x="27822" y="10571"/>
                    <a:pt x="17535" y="11771"/>
                    <a:pt x="22079" y="15629"/>
                  </a:cubicBezTo>
                  <a:cubicBezTo>
                    <a:pt x="26622" y="19487"/>
                    <a:pt x="22079" y="21373"/>
                    <a:pt x="25422" y="25916"/>
                  </a:cubicBezTo>
                  <a:cubicBezTo>
                    <a:pt x="28765" y="30459"/>
                    <a:pt x="30480" y="32345"/>
                    <a:pt x="35023" y="31402"/>
                  </a:cubicBezTo>
                  <a:cubicBezTo>
                    <a:pt x="39567" y="30459"/>
                    <a:pt x="43167" y="32860"/>
                    <a:pt x="38367" y="37832"/>
                  </a:cubicBezTo>
                  <a:cubicBezTo>
                    <a:pt x="38281" y="37917"/>
                    <a:pt x="38281" y="38003"/>
                    <a:pt x="38195" y="38089"/>
                  </a:cubicBezTo>
                  <a:cubicBezTo>
                    <a:pt x="45825" y="37403"/>
                    <a:pt x="54312" y="36889"/>
                    <a:pt x="55597" y="37832"/>
                  </a:cubicBezTo>
                  <a:cubicBezTo>
                    <a:pt x="57483" y="39289"/>
                    <a:pt x="68970" y="48376"/>
                    <a:pt x="71885" y="47433"/>
                  </a:cubicBezTo>
                  <a:cubicBezTo>
                    <a:pt x="73600" y="46833"/>
                    <a:pt x="81486" y="47690"/>
                    <a:pt x="87315" y="48462"/>
                  </a:cubicBezTo>
                  <a:cubicBezTo>
                    <a:pt x="86630" y="46661"/>
                    <a:pt x="86716" y="45032"/>
                    <a:pt x="87916" y="44004"/>
                  </a:cubicBezTo>
                  <a:cubicBezTo>
                    <a:pt x="90059" y="42204"/>
                    <a:pt x="94688" y="42204"/>
                    <a:pt x="92202" y="38603"/>
                  </a:cubicBezTo>
                  <a:cubicBezTo>
                    <a:pt x="89716" y="35003"/>
                    <a:pt x="88944" y="34317"/>
                    <a:pt x="88602" y="30031"/>
                  </a:cubicBezTo>
                  <a:cubicBezTo>
                    <a:pt x="88259" y="25744"/>
                    <a:pt x="87144" y="23601"/>
                    <a:pt x="87487" y="20687"/>
                  </a:cubicBezTo>
                  <a:cubicBezTo>
                    <a:pt x="87744" y="17772"/>
                    <a:pt x="90659" y="17086"/>
                    <a:pt x="92802" y="12371"/>
                  </a:cubicBezTo>
                  <a:close/>
                  <a:moveTo>
                    <a:pt x="8191" y="24030"/>
                  </a:moveTo>
                  <a:cubicBezTo>
                    <a:pt x="-381" y="26430"/>
                    <a:pt x="-1667" y="38346"/>
                    <a:pt x="1762" y="38175"/>
                  </a:cubicBezTo>
                  <a:cubicBezTo>
                    <a:pt x="6048" y="37917"/>
                    <a:pt x="15907" y="29773"/>
                    <a:pt x="18478" y="27202"/>
                  </a:cubicBezTo>
                  <a:cubicBezTo>
                    <a:pt x="21050" y="24458"/>
                    <a:pt x="16764" y="21630"/>
                    <a:pt x="8191" y="24030"/>
                  </a:cubicBezTo>
                  <a:close/>
                  <a:moveTo>
                    <a:pt x="15307" y="17086"/>
                  </a:moveTo>
                  <a:cubicBezTo>
                    <a:pt x="17192" y="13486"/>
                    <a:pt x="1505" y="15114"/>
                    <a:pt x="5020" y="18286"/>
                  </a:cubicBezTo>
                  <a:cubicBezTo>
                    <a:pt x="7677" y="20687"/>
                    <a:pt x="13421" y="20601"/>
                    <a:pt x="15307" y="1708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3" name="Freeform 242">
              <a:extLst>
                <a:ext uri="{FF2B5EF4-FFF2-40B4-BE49-F238E27FC236}">
                  <a16:creationId xmlns:a16="http://schemas.microsoft.com/office/drawing/2014/main" id="{55C8DA0E-07D9-2EFC-7DFD-3D25DAFFCE2D}"/>
                </a:ext>
              </a:extLst>
            </p:cNvPr>
            <p:cNvSpPr/>
            <p:nvPr/>
          </p:nvSpPr>
          <p:spPr>
            <a:xfrm>
              <a:off x="6458102" y="4297828"/>
              <a:ext cx="129959" cy="157813"/>
            </a:xfrm>
            <a:custGeom>
              <a:avLst/>
              <a:gdLst>
                <a:gd name="connsiteX0" fmla="*/ 114786 w 129959"/>
                <a:gd name="connsiteY0" fmla="*/ 35999 h 157813"/>
                <a:gd name="connsiteX1" fmla="*/ 122244 w 129959"/>
                <a:gd name="connsiteY1" fmla="*/ 24426 h 157813"/>
                <a:gd name="connsiteX2" fmla="*/ 129959 w 129959"/>
                <a:gd name="connsiteY2" fmla="*/ 13110 h 157813"/>
                <a:gd name="connsiteX3" fmla="*/ 121901 w 129959"/>
                <a:gd name="connsiteY3" fmla="*/ 15339 h 157813"/>
                <a:gd name="connsiteX4" fmla="*/ 114014 w 129959"/>
                <a:gd name="connsiteY4" fmla="*/ 12081 h 157813"/>
                <a:gd name="connsiteX5" fmla="*/ 100041 w 129959"/>
                <a:gd name="connsiteY5" fmla="*/ 14910 h 157813"/>
                <a:gd name="connsiteX6" fmla="*/ 89326 w 129959"/>
                <a:gd name="connsiteY6" fmla="*/ 23483 h 157813"/>
                <a:gd name="connsiteX7" fmla="*/ 70638 w 129959"/>
                <a:gd name="connsiteY7" fmla="*/ 20225 h 157813"/>
                <a:gd name="connsiteX8" fmla="*/ 52035 w 129959"/>
                <a:gd name="connsiteY8" fmla="*/ 9510 h 157813"/>
                <a:gd name="connsiteX9" fmla="*/ 35576 w 129959"/>
                <a:gd name="connsiteY9" fmla="*/ 6252 h 157813"/>
                <a:gd name="connsiteX10" fmla="*/ 26232 w 129959"/>
                <a:gd name="connsiteY10" fmla="*/ 1623 h 157813"/>
                <a:gd name="connsiteX11" fmla="*/ 16545 w 129959"/>
                <a:gd name="connsiteY11" fmla="*/ 594 h 157813"/>
                <a:gd name="connsiteX12" fmla="*/ 3686 w 129959"/>
                <a:gd name="connsiteY12" fmla="*/ 9167 h 157813"/>
                <a:gd name="connsiteX13" fmla="*/ 1629 w 129959"/>
                <a:gd name="connsiteY13" fmla="*/ 11824 h 157813"/>
                <a:gd name="connsiteX14" fmla="*/ 9001 w 129959"/>
                <a:gd name="connsiteY14" fmla="*/ 18511 h 157813"/>
                <a:gd name="connsiteX15" fmla="*/ 10630 w 129959"/>
                <a:gd name="connsiteY15" fmla="*/ 30083 h 157813"/>
                <a:gd name="connsiteX16" fmla="*/ 17231 w 129959"/>
                <a:gd name="connsiteY16" fmla="*/ 35913 h 157813"/>
                <a:gd name="connsiteX17" fmla="*/ 16459 w 129959"/>
                <a:gd name="connsiteY17" fmla="*/ 49200 h 157813"/>
                <a:gd name="connsiteX18" fmla="*/ 5658 w 129959"/>
                <a:gd name="connsiteY18" fmla="*/ 68231 h 157813"/>
                <a:gd name="connsiteX19" fmla="*/ 857 w 129959"/>
                <a:gd name="connsiteY19" fmla="*/ 78261 h 157813"/>
                <a:gd name="connsiteX20" fmla="*/ 11573 w 129959"/>
                <a:gd name="connsiteY20" fmla="*/ 84176 h 157813"/>
                <a:gd name="connsiteX21" fmla="*/ 86 w 129959"/>
                <a:gd name="connsiteY21" fmla="*/ 94549 h 157813"/>
                <a:gd name="connsiteX22" fmla="*/ 0 w 129959"/>
                <a:gd name="connsiteY22" fmla="*/ 96178 h 157813"/>
                <a:gd name="connsiteX23" fmla="*/ 61036 w 129959"/>
                <a:gd name="connsiteY23" fmla="*/ 128581 h 157813"/>
                <a:gd name="connsiteX24" fmla="*/ 60265 w 129959"/>
                <a:gd name="connsiteY24" fmla="*/ 138526 h 157813"/>
                <a:gd name="connsiteX25" fmla="*/ 87354 w 129959"/>
                <a:gd name="connsiteY25" fmla="*/ 157814 h 157813"/>
                <a:gd name="connsiteX26" fmla="*/ 103213 w 129959"/>
                <a:gd name="connsiteY26" fmla="*/ 122666 h 157813"/>
                <a:gd name="connsiteX27" fmla="*/ 113500 w 129959"/>
                <a:gd name="connsiteY27" fmla="*/ 114351 h 157813"/>
                <a:gd name="connsiteX28" fmla="*/ 122330 w 129959"/>
                <a:gd name="connsiteY28" fmla="*/ 108608 h 157813"/>
                <a:gd name="connsiteX29" fmla="*/ 123701 w 129959"/>
                <a:gd name="connsiteY29" fmla="*/ 106636 h 157813"/>
                <a:gd name="connsiteX30" fmla="*/ 115643 w 129959"/>
                <a:gd name="connsiteY30" fmla="*/ 93949 h 157813"/>
                <a:gd name="connsiteX31" fmla="*/ 114786 w 129959"/>
                <a:gd name="connsiteY31" fmla="*/ 35999 h 15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9959" h="157813">
                  <a:moveTo>
                    <a:pt x="114786" y="35999"/>
                  </a:moveTo>
                  <a:lnTo>
                    <a:pt x="122244" y="24426"/>
                  </a:lnTo>
                  <a:lnTo>
                    <a:pt x="129959" y="13110"/>
                  </a:lnTo>
                  <a:cubicBezTo>
                    <a:pt x="126359" y="13882"/>
                    <a:pt x="123101" y="14824"/>
                    <a:pt x="121901" y="15339"/>
                  </a:cubicBezTo>
                  <a:cubicBezTo>
                    <a:pt x="119072" y="16796"/>
                    <a:pt x="115129" y="14653"/>
                    <a:pt x="114014" y="12081"/>
                  </a:cubicBezTo>
                  <a:cubicBezTo>
                    <a:pt x="112986" y="9595"/>
                    <a:pt x="105785" y="11738"/>
                    <a:pt x="100041" y="14910"/>
                  </a:cubicBezTo>
                  <a:cubicBezTo>
                    <a:pt x="94298" y="18168"/>
                    <a:pt x="91469" y="24940"/>
                    <a:pt x="89326" y="23483"/>
                  </a:cubicBezTo>
                  <a:cubicBezTo>
                    <a:pt x="87182" y="22026"/>
                    <a:pt x="74238" y="20225"/>
                    <a:pt x="70638" y="20225"/>
                  </a:cubicBezTo>
                  <a:cubicBezTo>
                    <a:pt x="67037" y="20225"/>
                    <a:pt x="55550" y="12681"/>
                    <a:pt x="52035" y="9510"/>
                  </a:cubicBezTo>
                  <a:cubicBezTo>
                    <a:pt x="48435" y="6252"/>
                    <a:pt x="38062" y="7709"/>
                    <a:pt x="35576" y="6252"/>
                  </a:cubicBezTo>
                  <a:cubicBezTo>
                    <a:pt x="33090" y="4795"/>
                    <a:pt x="28032" y="3766"/>
                    <a:pt x="26232" y="1623"/>
                  </a:cubicBezTo>
                  <a:cubicBezTo>
                    <a:pt x="24432" y="-520"/>
                    <a:pt x="20145" y="-177"/>
                    <a:pt x="16545" y="594"/>
                  </a:cubicBezTo>
                  <a:cubicBezTo>
                    <a:pt x="12945" y="1280"/>
                    <a:pt x="4372" y="6338"/>
                    <a:pt x="3686" y="9167"/>
                  </a:cubicBezTo>
                  <a:cubicBezTo>
                    <a:pt x="3429" y="10110"/>
                    <a:pt x="2657" y="10967"/>
                    <a:pt x="1629" y="11824"/>
                  </a:cubicBezTo>
                  <a:lnTo>
                    <a:pt x="9001" y="18511"/>
                  </a:lnTo>
                  <a:lnTo>
                    <a:pt x="10630" y="30083"/>
                  </a:lnTo>
                  <a:lnTo>
                    <a:pt x="17231" y="35913"/>
                  </a:lnTo>
                  <a:cubicBezTo>
                    <a:pt x="17231" y="35913"/>
                    <a:pt x="17231" y="42514"/>
                    <a:pt x="16459" y="49200"/>
                  </a:cubicBezTo>
                  <a:cubicBezTo>
                    <a:pt x="15602" y="55801"/>
                    <a:pt x="9859" y="64116"/>
                    <a:pt x="5658" y="68231"/>
                  </a:cubicBezTo>
                  <a:cubicBezTo>
                    <a:pt x="4458" y="69431"/>
                    <a:pt x="2657" y="73375"/>
                    <a:pt x="857" y="78261"/>
                  </a:cubicBezTo>
                  <a:cubicBezTo>
                    <a:pt x="7201" y="79804"/>
                    <a:pt x="11916" y="82204"/>
                    <a:pt x="11573" y="84176"/>
                  </a:cubicBezTo>
                  <a:cubicBezTo>
                    <a:pt x="10887" y="88119"/>
                    <a:pt x="86" y="86319"/>
                    <a:pt x="86" y="94549"/>
                  </a:cubicBezTo>
                  <a:cubicBezTo>
                    <a:pt x="86" y="95149"/>
                    <a:pt x="86" y="95663"/>
                    <a:pt x="0" y="96178"/>
                  </a:cubicBezTo>
                  <a:lnTo>
                    <a:pt x="61036" y="128581"/>
                  </a:lnTo>
                  <a:lnTo>
                    <a:pt x="60265" y="138526"/>
                  </a:lnTo>
                  <a:cubicBezTo>
                    <a:pt x="60265" y="138526"/>
                    <a:pt x="73981" y="148556"/>
                    <a:pt x="87354" y="157814"/>
                  </a:cubicBezTo>
                  <a:cubicBezTo>
                    <a:pt x="93269" y="142640"/>
                    <a:pt x="101156" y="125839"/>
                    <a:pt x="103213" y="122666"/>
                  </a:cubicBezTo>
                  <a:cubicBezTo>
                    <a:pt x="106814" y="117180"/>
                    <a:pt x="110414" y="118123"/>
                    <a:pt x="113500" y="114351"/>
                  </a:cubicBezTo>
                  <a:cubicBezTo>
                    <a:pt x="116586" y="110494"/>
                    <a:pt x="117529" y="116237"/>
                    <a:pt x="122330" y="108608"/>
                  </a:cubicBezTo>
                  <a:cubicBezTo>
                    <a:pt x="122672" y="108008"/>
                    <a:pt x="123187" y="107322"/>
                    <a:pt x="123701" y="106636"/>
                  </a:cubicBezTo>
                  <a:lnTo>
                    <a:pt x="115643" y="93949"/>
                  </a:lnTo>
                  <a:lnTo>
                    <a:pt x="114786" y="35999"/>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4" name="Freeform 243">
              <a:extLst>
                <a:ext uri="{FF2B5EF4-FFF2-40B4-BE49-F238E27FC236}">
                  <a16:creationId xmlns:a16="http://schemas.microsoft.com/office/drawing/2014/main" id="{65930F0A-39EE-3D3A-C2E4-3B9D70C1AF93}"/>
                </a:ext>
              </a:extLst>
            </p:cNvPr>
            <p:cNvSpPr/>
            <p:nvPr/>
          </p:nvSpPr>
          <p:spPr>
            <a:xfrm>
              <a:off x="6387036" y="4309738"/>
              <a:ext cx="88296" cy="90825"/>
            </a:xfrm>
            <a:custGeom>
              <a:avLst/>
              <a:gdLst>
                <a:gd name="connsiteX0" fmla="*/ 81610 w 88296"/>
                <a:gd name="connsiteY0" fmla="*/ 18259 h 90825"/>
                <a:gd name="connsiteX1" fmla="*/ 79981 w 88296"/>
                <a:gd name="connsiteY1" fmla="*/ 6687 h 90825"/>
                <a:gd name="connsiteX2" fmla="*/ 72609 w 88296"/>
                <a:gd name="connsiteY2" fmla="*/ 0 h 90825"/>
                <a:gd name="connsiteX3" fmla="*/ 67123 w 88296"/>
                <a:gd name="connsiteY3" fmla="*/ 5229 h 90825"/>
                <a:gd name="connsiteX4" fmla="*/ 57093 w 88296"/>
                <a:gd name="connsiteY4" fmla="*/ 5915 h 90825"/>
                <a:gd name="connsiteX5" fmla="*/ 45263 w 88296"/>
                <a:gd name="connsiteY5" fmla="*/ 9859 h 90825"/>
                <a:gd name="connsiteX6" fmla="*/ 35233 w 88296"/>
                <a:gd name="connsiteY6" fmla="*/ 6258 h 90825"/>
                <a:gd name="connsiteX7" fmla="*/ 23060 w 88296"/>
                <a:gd name="connsiteY7" fmla="*/ 9859 h 90825"/>
                <a:gd name="connsiteX8" fmla="*/ 21603 w 88296"/>
                <a:gd name="connsiteY8" fmla="*/ 23832 h 90825"/>
                <a:gd name="connsiteX9" fmla="*/ 27003 w 88296"/>
                <a:gd name="connsiteY9" fmla="*/ 31718 h 90825"/>
                <a:gd name="connsiteX10" fmla="*/ 22374 w 88296"/>
                <a:gd name="connsiteY10" fmla="*/ 39948 h 90825"/>
                <a:gd name="connsiteX11" fmla="*/ 15516 w 88296"/>
                <a:gd name="connsiteY11" fmla="*/ 44577 h 90825"/>
                <a:gd name="connsiteX12" fmla="*/ 9430 w 88296"/>
                <a:gd name="connsiteY12" fmla="*/ 53493 h 90825"/>
                <a:gd name="connsiteX13" fmla="*/ 5486 w 88296"/>
                <a:gd name="connsiteY13" fmla="*/ 64980 h 90825"/>
                <a:gd name="connsiteX14" fmla="*/ 2657 w 88296"/>
                <a:gd name="connsiteY14" fmla="*/ 78953 h 90825"/>
                <a:gd name="connsiteX15" fmla="*/ 0 w 88296"/>
                <a:gd name="connsiteY15" fmla="*/ 90697 h 90825"/>
                <a:gd name="connsiteX16" fmla="*/ 8058 w 88296"/>
                <a:gd name="connsiteY16" fmla="*/ 89240 h 90825"/>
                <a:gd name="connsiteX17" fmla="*/ 24603 w 88296"/>
                <a:gd name="connsiteY17" fmla="*/ 84268 h 90825"/>
                <a:gd name="connsiteX18" fmla="*/ 38062 w 88296"/>
                <a:gd name="connsiteY18" fmla="*/ 83153 h 90825"/>
                <a:gd name="connsiteX19" fmla="*/ 50321 w 88296"/>
                <a:gd name="connsiteY19" fmla="*/ 65665 h 90825"/>
                <a:gd name="connsiteX20" fmla="*/ 71923 w 88296"/>
                <a:gd name="connsiteY20" fmla="*/ 66266 h 90825"/>
                <a:gd name="connsiteX21" fmla="*/ 76724 w 88296"/>
                <a:gd name="connsiteY21" fmla="*/ 56236 h 90825"/>
                <a:gd name="connsiteX22" fmla="*/ 87525 w 88296"/>
                <a:gd name="connsiteY22" fmla="*/ 37205 h 90825"/>
                <a:gd name="connsiteX23" fmla="*/ 88297 w 88296"/>
                <a:gd name="connsiteY23" fmla="*/ 23917 h 90825"/>
                <a:gd name="connsiteX24" fmla="*/ 81610 w 88296"/>
                <a:gd name="connsiteY24" fmla="*/ 18259 h 9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296" h="90825">
                  <a:moveTo>
                    <a:pt x="81610" y="18259"/>
                  </a:moveTo>
                  <a:lnTo>
                    <a:pt x="79981" y="6687"/>
                  </a:lnTo>
                  <a:lnTo>
                    <a:pt x="72609" y="0"/>
                  </a:lnTo>
                  <a:cubicBezTo>
                    <a:pt x="70466" y="1800"/>
                    <a:pt x="67380" y="3515"/>
                    <a:pt x="67123" y="5229"/>
                  </a:cubicBezTo>
                  <a:cubicBezTo>
                    <a:pt x="66780" y="7715"/>
                    <a:pt x="59922" y="7372"/>
                    <a:pt x="57093" y="5915"/>
                  </a:cubicBezTo>
                  <a:cubicBezTo>
                    <a:pt x="54264" y="4458"/>
                    <a:pt x="46720" y="7715"/>
                    <a:pt x="45263" y="9859"/>
                  </a:cubicBezTo>
                  <a:cubicBezTo>
                    <a:pt x="43805" y="12002"/>
                    <a:pt x="38833" y="5915"/>
                    <a:pt x="35233" y="6258"/>
                  </a:cubicBezTo>
                  <a:cubicBezTo>
                    <a:pt x="31633" y="6601"/>
                    <a:pt x="23060" y="9859"/>
                    <a:pt x="23060" y="9859"/>
                  </a:cubicBezTo>
                  <a:cubicBezTo>
                    <a:pt x="23060" y="9859"/>
                    <a:pt x="21603" y="19888"/>
                    <a:pt x="21603" y="23832"/>
                  </a:cubicBezTo>
                  <a:cubicBezTo>
                    <a:pt x="21603" y="27775"/>
                    <a:pt x="27003" y="28461"/>
                    <a:pt x="27003" y="31718"/>
                  </a:cubicBezTo>
                  <a:cubicBezTo>
                    <a:pt x="27003" y="34976"/>
                    <a:pt x="22717" y="37805"/>
                    <a:pt x="22374" y="39948"/>
                  </a:cubicBezTo>
                  <a:cubicBezTo>
                    <a:pt x="22031" y="42091"/>
                    <a:pt x="19117" y="43548"/>
                    <a:pt x="15516" y="44577"/>
                  </a:cubicBezTo>
                  <a:cubicBezTo>
                    <a:pt x="11916" y="45692"/>
                    <a:pt x="12259" y="51349"/>
                    <a:pt x="9430" y="53493"/>
                  </a:cubicBezTo>
                  <a:cubicBezTo>
                    <a:pt x="6601" y="55636"/>
                    <a:pt x="7286" y="61036"/>
                    <a:pt x="5486" y="64980"/>
                  </a:cubicBezTo>
                  <a:cubicBezTo>
                    <a:pt x="3686" y="68923"/>
                    <a:pt x="2657" y="74324"/>
                    <a:pt x="2657" y="78953"/>
                  </a:cubicBezTo>
                  <a:cubicBezTo>
                    <a:pt x="2657" y="82725"/>
                    <a:pt x="2143" y="87954"/>
                    <a:pt x="0" y="90697"/>
                  </a:cubicBezTo>
                  <a:cubicBezTo>
                    <a:pt x="4543" y="91126"/>
                    <a:pt x="5743" y="90440"/>
                    <a:pt x="8058" y="89240"/>
                  </a:cubicBezTo>
                  <a:cubicBezTo>
                    <a:pt x="11401" y="87611"/>
                    <a:pt x="24603" y="84268"/>
                    <a:pt x="24603" y="84268"/>
                  </a:cubicBezTo>
                  <a:lnTo>
                    <a:pt x="38062" y="83153"/>
                  </a:lnTo>
                  <a:cubicBezTo>
                    <a:pt x="41062" y="74752"/>
                    <a:pt x="45520" y="67037"/>
                    <a:pt x="50321" y="65665"/>
                  </a:cubicBezTo>
                  <a:cubicBezTo>
                    <a:pt x="56578" y="63779"/>
                    <a:pt x="65151" y="64551"/>
                    <a:pt x="71923" y="66266"/>
                  </a:cubicBezTo>
                  <a:cubicBezTo>
                    <a:pt x="73723" y="61379"/>
                    <a:pt x="75524" y="57436"/>
                    <a:pt x="76724" y="56236"/>
                  </a:cubicBezTo>
                  <a:cubicBezTo>
                    <a:pt x="80839" y="52121"/>
                    <a:pt x="86668" y="43806"/>
                    <a:pt x="87525" y="37205"/>
                  </a:cubicBezTo>
                  <a:cubicBezTo>
                    <a:pt x="88297" y="30604"/>
                    <a:pt x="88297" y="23917"/>
                    <a:pt x="88297" y="23917"/>
                  </a:cubicBezTo>
                  <a:lnTo>
                    <a:pt x="81610" y="18259"/>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5" name="Freeform 244">
              <a:extLst>
                <a:ext uri="{FF2B5EF4-FFF2-40B4-BE49-F238E27FC236}">
                  <a16:creationId xmlns:a16="http://schemas.microsoft.com/office/drawing/2014/main" id="{C522F322-29BF-336C-B819-4ECAB97AB4B1}"/>
                </a:ext>
              </a:extLst>
            </p:cNvPr>
            <p:cNvSpPr/>
            <p:nvPr/>
          </p:nvSpPr>
          <p:spPr>
            <a:xfrm>
              <a:off x="6822176" y="3580647"/>
              <a:ext cx="281171" cy="166906"/>
            </a:xfrm>
            <a:custGeom>
              <a:avLst/>
              <a:gdLst>
                <a:gd name="connsiteX0" fmla="*/ 278607 w 281171"/>
                <a:gd name="connsiteY0" fmla="*/ 93955 h 166906"/>
                <a:gd name="connsiteX1" fmla="*/ 256232 w 281171"/>
                <a:gd name="connsiteY1" fmla="*/ 83753 h 166906"/>
                <a:gd name="connsiteX2" fmla="*/ 243459 w 281171"/>
                <a:gd name="connsiteY2" fmla="*/ 84439 h 166906"/>
                <a:gd name="connsiteX3" fmla="*/ 228114 w 281171"/>
                <a:gd name="connsiteY3" fmla="*/ 79981 h 166906"/>
                <a:gd name="connsiteX4" fmla="*/ 211484 w 281171"/>
                <a:gd name="connsiteY4" fmla="*/ 92755 h 166906"/>
                <a:gd name="connsiteX5" fmla="*/ 203854 w 281171"/>
                <a:gd name="connsiteY5" fmla="*/ 95326 h 166906"/>
                <a:gd name="connsiteX6" fmla="*/ 190481 w 281171"/>
                <a:gd name="connsiteY6" fmla="*/ 87011 h 166906"/>
                <a:gd name="connsiteX7" fmla="*/ 176422 w 281171"/>
                <a:gd name="connsiteY7" fmla="*/ 83153 h 166906"/>
                <a:gd name="connsiteX8" fmla="*/ 167507 w 281171"/>
                <a:gd name="connsiteY8" fmla="*/ 66523 h 166906"/>
                <a:gd name="connsiteX9" fmla="*/ 163649 w 281171"/>
                <a:gd name="connsiteY9" fmla="*/ 51178 h 166906"/>
                <a:gd name="connsiteX10" fmla="*/ 150876 w 281171"/>
                <a:gd name="connsiteY10" fmla="*/ 41577 h 166906"/>
                <a:gd name="connsiteX11" fmla="*/ 118301 w 281171"/>
                <a:gd name="connsiteY11" fmla="*/ 40291 h 166906"/>
                <a:gd name="connsiteX12" fmla="*/ 97212 w 281171"/>
                <a:gd name="connsiteY12" fmla="*/ 41577 h 166906"/>
                <a:gd name="connsiteX13" fmla="*/ 78267 w 281171"/>
                <a:gd name="connsiteY13" fmla="*/ 20917 h 166906"/>
                <a:gd name="connsiteX14" fmla="*/ 73466 w 281171"/>
                <a:gd name="connsiteY14" fmla="*/ 27946 h 166906"/>
                <a:gd name="connsiteX15" fmla="*/ 53835 w 281171"/>
                <a:gd name="connsiteY15" fmla="*/ 24603 h 166906"/>
                <a:gd name="connsiteX16" fmla="*/ 51949 w 281171"/>
                <a:gd name="connsiteY16" fmla="*/ 1629 h 166906"/>
                <a:gd name="connsiteX17" fmla="*/ 45263 w 281171"/>
                <a:gd name="connsiteY17" fmla="*/ 25032 h 166906"/>
                <a:gd name="connsiteX18" fmla="*/ 42948 w 281171"/>
                <a:gd name="connsiteY18" fmla="*/ 0 h 166906"/>
                <a:gd name="connsiteX19" fmla="*/ 2058 w 281171"/>
                <a:gd name="connsiteY19" fmla="*/ 10887 h 166906"/>
                <a:gd name="connsiteX20" fmla="*/ 172 w 281171"/>
                <a:gd name="connsiteY20" fmla="*/ 82382 h 166906"/>
                <a:gd name="connsiteX21" fmla="*/ 0 w 281171"/>
                <a:gd name="connsiteY21" fmla="*/ 82553 h 166906"/>
                <a:gd name="connsiteX22" fmla="*/ 11402 w 281171"/>
                <a:gd name="connsiteY22" fmla="*/ 85296 h 166906"/>
                <a:gd name="connsiteX23" fmla="*/ 17145 w 281171"/>
                <a:gd name="connsiteY23" fmla="*/ 77667 h 166906"/>
                <a:gd name="connsiteX24" fmla="*/ 28632 w 281171"/>
                <a:gd name="connsiteY24" fmla="*/ 69094 h 166906"/>
                <a:gd name="connsiteX25" fmla="*/ 34376 w 281171"/>
                <a:gd name="connsiteY25" fmla="*/ 62836 h 166906"/>
                <a:gd name="connsiteX26" fmla="*/ 41062 w 281171"/>
                <a:gd name="connsiteY26" fmla="*/ 59493 h 166906"/>
                <a:gd name="connsiteX27" fmla="*/ 52549 w 281171"/>
                <a:gd name="connsiteY27" fmla="*/ 62322 h 166906"/>
                <a:gd name="connsiteX28" fmla="*/ 64980 w 281171"/>
                <a:gd name="connsiteY28" fmla="*/ 66608 h 166906"/>
                <a:gd name="connsiteX29" fmla="*/ 70723 w 281171"/>
                <a:gd name="connsiteY29" fmla="*/ 83839 h 166906"/>
                <a:gd name="connsiteX30" fmla="*/ 94640 w 281171"/>
                <a:gd name="connsiteY30" fmla="*/ 86668 h 166906"/>
                <a:gd name="connsiteX31" fmla="*/ 101327 w 281171"/>
                <a:gd name="connsiteY31" fmla="*/ 97126 h 166906"/>
                <a:gd name="connsiteX32" fmla="*/ 108528 w 281171"/>
                <a:gd name="connsiteY32" fmla="*/ 110499 h 166906"/>
                <a:gd name="connsiteX33" fmla="*/ 124816 w 281171"/>
                <a:gd name="connsiteY33" fmla="*/ 122415 h 166906"/>
                <a:gd name="connsiteX34" fmla="*/ 143418 w 281171"/>
                <a:gd name="connsiteY34" fmla="*/ 133388 h 166906"/>
                <a:gd name="connsiteX35" fmla="*/ 160135 w 281171"/>
                <a:gd name="connsiteY35" fmla="*/ 144361 h 166906"/>
                <a:gd name="connsiteX36" fmla="*/ 174450 w 281171"/>
                <a:gd name="connsiteY36" fmla="*/ 149161 h 166906"/>
                <a:gd name="connsiteX37" fmla="*/ 175651 w 281171"/>
                <a:gd name="connsiteY37" fmla="*/ 159791 h 166906"/>
                <a:gd name="connsiteX38" fmla="*/ 177022 w 281171"/>
                <a:gd name="connsiteY38" fmla="*/ 159449 h 166906"/>
                <a:gd name="connsiteX39" fmla="*/ 190395 w 281171"/>
                <a:gd name="connsiteY39" fmla="*/ 163906 h 166906"/>
                <a:gd name="connsiteX40" fmla="*/ 196825 w 281171"/>
                <a:gd name="connsiteY40" fmla="*/ 166907 h 166906"/>
                <a:gd name="connsiteX41" fmla="*/ 203511 w 281171"/>
                <a:gd name="connsiteY41" fmla="*/ 150019 h 166906"/>
                <a:gd name="connsiteX42" fmla="*/ 201625 w 281171"/>
                <a:gd name="connsiteY42" fmla="*/ 135703 h 166906"/>
                <a:gd name="connsiteX43" fmla="*/ 191595 w 281171"/>
                <a:gd name="connsiteY43" fmla="*/ 123273 h 166906"/>
                <a:gd name="connsiteX44" fmla="*/ 206854 w 281171"/>
                <a:gd name="connsiteY44" fmla="*/ 117529 h 166906"/>
                <a:gd name="connsiteX45" fmla="*/ 212084 w 281171"/>
                <a:gd name="connsiteY45" fmla="*/ 108442 h 166906"/>
                <a:gd name="connsiteX46" fmla="*/ 219713 w 281171"/>
                <a:gd name="connsiteY46" fmla="*/ 99870 h 166906"/>
                <a:gd name="connsiteX47" fmla="*/ 232143 w 281171"/>
                <a:gd name="connsiteY47" fmla="*/ 96955 h 166906"/>
                <a:gd name="connsiteX48" fmla="*/ 243116 w 281171"/>
                <a:gd name="connsiteY48" fmla="*/ 94555 h 166906"/>
                <a:gd name="connsiteX49" fmla="*/ 237373 w 281171"/>
                <a:gd name="connsiteY49" fmla="*/ 107842 h 166906"/>
                <a:gd name="connsiteX50" fmla="*/ 255975 w 281171"/>
                <a:gd name="connsiteY50" fmla="*/ 104499 h 166906"/>
                <a:gd name="connsiteX51" fmla="*/ 271320 w 281171"/>
                <a:gd name="connsiteY51" fmla="*/ 101927 h 166906"/>
                <a:gd name="connsiteX52" fmla="*/ 278607 w 281171"/>
                <a:gd name="connsiteY52" fmla="*/ 93955 h 16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81171" h="166906">
                  <a:moveTo>
                    <a:pt x="278607" y="93955"/>
                  </a:moveTo>
                  <a:cubicBezTo>
                    <a:pt x="270977" y="87611"/>
                    <a:pt x="257518" y="79896"/>
                    <a:pt x="256232" y="83753"/>
                  </a:cubicBezTo>
                  <a:cubicBezTo>
                    <a:pt x="254946" y="87611"/>
                    <a:pt x="246631" y="88211"/>
                    <a:pt x="243459" y="84439"/>
                  </a:cubicBezTo>
                  <a:cubicBezTo>
                    <a:pt x="240287" y="80581"/>
                    <a:pt x="237716" y="76124"/>
                    <a:pt x="228114" y="79981"/>
                  </a:cubicBezTo>
                  <a:cubicBezTo>
                    <a:pt x="218513" y="83839"/>
                    <a:pt x="212169" y="88897"/>
                    <a:pt x="211484" y="92755"/>
                  </a:cubicBezTo>
                  <a:cubicBezTo>
                    <a:pt x="210884" y="96612"/>
                    <a:pt x="204454" y="100470"/>
                    <a:pt x="203854" y="95326"/>
                  </a:cubicBezTo>
                  <a:cubicBezTo>
                    <a:pt x="203168" y="90183"/>
                    <a:pt x="195539" y="88297"/>
                    <a:pt x="190481" y="87011"/>
                  </a:cubicBezTo>
                  <a:cubicBezTo>
                    <a:pt x="185337" y="85725"/>
                    <a:pt x="177108" y="88297"/>
                    <a:pt x="176422" y="83153"/>
                  </a:cubicBezTo>
                  <a:cubicBezTo>
                    <a:pt x="175822" y="78010"/>
                    <a:pt x="168107" y="72266"/>
                    <a:pt x="167507" y="66523"/>
                  </a:cubicBezTo>
                  <a:cubicBezTo>
                    <a:pt x="166907" y="60779"/>
                    <a:pt x="168793" y="52464"/>
                    <a:pt x="163649" y="51178"/>
                  </a:cubicBezTo>
                  <a:cubicBezTo>
                    <a:pt x="158506" y="49892"/>
                    <a:pt x="155334" y="41577"/>
                    <a:pt x="150876" y="41577"/>
                  </a:cubicBezTo>
                  <a:cubicBezTo>
                    <a:pt x="146418" y="41577"/>
                    <a:pt x="121472" y="41577"/>
                    <a:pt x="118301" y="40291"/>
                  </a:cubicBezTo>
                  <a:cubicBezTo>
                    <a:pt x="115129" y="39005"/>
                    <a:pt x="98498" y="45434"/>
                    <a:pt x="97212" y="41577"/>
                  </a:cubicBezTo>
                  <a:cubicBezTo>
                    <a:pt x="96183" y="38490"/>
                    <a:pt x="84696" y="26146"/>
                    <a:pt x="78267" y="20917"/>
                  </a:cubicBezTo>
                  <a:cubicBezTo>
                    <a:pt x="77581" y="23574"/>
                    <a:pt x="76124" y="25975"/>
                    <a:pt x="73466" y="27946"/>
                  </a:cubicBezTo>
                  <a:cubicBezTo>
                    <a:pt x="61551" y="36519"/>
                    <a:pt x="50063" y="35147"/>
                    <a:pt x="53835" y="24603"/>
                  </a:cubicBezTo>
                  <a:cubicBezTo>
                    <a:pt x="57693" y="14059"/>
                    <a:pt x="58122" y="1629"/>
                    <a:pt x="51949" y="1629"/>
                  </a:cubicBezTo>
                  <a:cubicBezTo>
                    <a:pt x="45692" y="1629"/>
                    <a:pt x="50063" y="23574"/>
                    <a:pt x="45263" y="25032"/>
                  </a:cubicBezTo>
                  <a:cubicBezTo>
                    <a:pt x="41062" y="26318"/>
                    <a:pt x="39434" y="9087"/>
                    <a:pt x="42948" y="0"/>
                  </a:cubicBezTo>
                  <a:lnTo>
                    <a:pt x="2058" y="10887"/>
                  </a:lnTo>
                  <a:lnTo>
                    <a:pt x="172" y="82382"/>
                  </a:lnTo>
                  <a:cubicBezTo>
                    <a:pt x="172" y="82382"/>
                    <a:pt x="86" y="82467"/>
                    <a:pt x="0" y="82553"/>
                  </a:cubicBezTo>
                  <a:cubicBezTo>
                    <a:pt x="3858" y="84439"/>
                    <a:pt x="8230" y="85039"/>
                    <a:pt x="11402" y="85296"/>
                  </a:cubicBezTo>
                  <a:cubicBezTo>
                    <a:pt x="17574" y="85811"/>
                    <a:pt x="17145" y="81010"/>
                    <a:pt x="17145" y="77667"/>
                  </a:cubicBezTo>
                  <a:cubicBezTo>
                    <a:pt x="17145" y="74323"/>
                    <a:pt x="23832" y="68580"/>
                    <a:pt x="28632" y="69094"/>
                  </a:cubicBezTo>
                  <a:cubicBezTo>
                    <a:pt x="33433" y="69609"/>
                    <a:pt x="32918" y="62836"/>
                    <a:pt x="34376" y="62836"/>
                  </a:cubicBezTo>
                  <a:cubicBezTo>
                    <a:pt x="35833" y="62836"/>
                    <a:pt x="39605" y="61893"/>
                    <a:pt x="41062" y="59493"/>
                  </a:cubicBezTo>
                  <a:cubicBezTo>
                    <a:pt x="42520" y="57093"/>
                    <a:pt x="50149" y="59922"/>
                    <a:pt x="52549" y="62322"/>
                  </a:cubicBezTo>
                  <a:cubicBezTo>
                    <a:pt x="54950" y="64722"/>
                    <a:pt x="60693" y="65665"/>
                    <a:pt x="64980" y="66608"/>
                  </a:cubicBezTo>
                  <a:cubicBezTo>
                    <a:pt x="69266" y="67551"/>
                    <a:pt x="70723" y="80924"/>
                    <a:pt x="70723" y="83839"/>
                  </a:cubicBezTo>
                  <a:cubicBezTo>
                    <a:pt x="70723" y="86668"/>
                    <a:pt x="91297" y="86239"/>
                    <a:pt x="94640" y="86668"/>
                  </a:cubicBezTo>
                  <a:cubicBezTo>
                    <a:pt x="97984" y="87097"/>
                    <a:pt x="97984" y="92840"/>
                    <a:pt x="101327" y="97126"/>
                  </a:cubicBezTo>
                  <a:cubicBezTo>
                    <a:pt x="104670" y="101413"/>
                    <a:pt x="107071" y="107156"/>
                    <a:pt x="108528" y="110499"/>
                  </a:cubicBezTo>
                  <a:cubicBezTo>
                    <a:pt x="109985" y="113843"/>
                    <a:pt x="121901" y="118129"/>
                    <a:pt x="124816" y="122415"/>
                  </a:cubicBezTo>
                  <a:cubicBezTo>
                    <a:pt x="127645" y="126702"/>
                    <a:pt x="136731" y="130988"/>
                    <a:pt x="143418" y="133388"/>
                  </a:cubicBezTo>
                  <a:cubicBezTo>
                    <a:pt x="150105" y="135788"/>
                    <a:pt x="156277" y="144875"/>
                    <a:pt x="160135" y="144361"/>
                  </a:cubicBezTo>
                  <a:cubicBezTo>
                    <a:pt x="163992" y="143932"/>
                    <a:pt x="174450" y="149161"/>
                    <a:pt x="174450" y="149161"/>
                  </a:cubicBezTo>
                  <a:lnTo>
                    <a:pt x="175651" y="159791"/>
                  </a:lnTo>
                  <a:cubicBezTo>
                    <a:pt x="176079" y="159706"/>
                    <a:pt x="176594" y="159620"/>
                    <a:pt x="177022" y="159449"/>
                  </a:cubicBezTo>
                  <a:cubicBezTo>
                    <a:pt x="182766" y="157563"/>
                    <a:pt x="185938" y="163906"/>
                    <a:pt x="190395" y="163906"/>
                  </a:cubicBezTo>
                  <a:cubicBezTo>
                    <a:pt x="192281" y="163906"/>
                    <a:pt x="194596" y="165449"/>
                    <a:pt x="196825" y="166907"/>
                  </a:cubicBezTo>
                  <a:cubicBezTo>
                    <a:pt x="196482" y="157563"/>
                    <a:pt x="199825" y="152933"/>
                    <a:pt x="203511" y="150019"/>
                  </a:cubicBezTo>
                  <a:cubicBezTo>
                    <a:pt x="207798" y="146675"/>
                    <a:pt x="200682" y="140932"/>
                    <a:pt x="201625" y="135703"/>
                  </a:cubicBezTo>
                  <a:cubicBezTo>
                    <a:pt x="202568" y="130473"/>
                    <a:pt x="190653" y="127559"/>
                    <a:pt x="191595" y="123273"/>
                  </a:cubicBezTo>
                  <a:cubicBezTo>
                    <a:pt x="192539" y="118986"/>
                    <a:pt x="202568" y="119415"/>
                    <a:pt x="206854" y="117529"/>
                  </a:cubicBezTo>
                  <a:cubicBezTo>
                    <a:pt x="211141" y="115643"/>
                    <a:pt x="207798" y="108442"/>
                    <a:pt x="212084" y="108442"/>
                  </a:cubicBezTo>
                  <a:cubicBezTo>
                    <a:pt x="216370" y="108442"/>
                    <a:pt x="218256" y="104156"/>
                    <a:pt x="219713" y="99870"/>
                  </a:cubicBezTo>
                  <a:cubicBezTo>
                    <a:pt x="221171" y="95583"/>
                    <a:pt x="228286" y="99870"/>
                    <a:pt x="232143" y="96955"/>
                  </a:cubicBezTo>
                  <a:cubicBezTo>
                    <a:pt x="236001" y="94126"/>
                    <a:pt x="241744" y="92154"/>
                    <a:pt x="243116" y="94555"/>
                  </a:cubicBezTo>
                  <a:cubicBezTo>
                    <a:pt x="244231" y="96441"/>
                    <a:pt x="239516" y="104413"/>
                    <a:pt x="237373" y="107842"/>
                  </a:cubicBezTo>
                  <a:cubicBezTo>
                    <a:pt x="244059" y="107671"/>
                    <a:pt x="254089" y="106470"/>
                    <a:pt x="255975" y="104499"/>
                  </a:cubicBezTo>
                  <a:cubicBezTo>
                    <a:pt x="258547" y="101927"/>
                    <a:pt x="268062" y="108356"/>
                    <a:pt x="271320" y="101927"/>
                  </a:cubicBezTo>
                  <a:cubicBezTo>
                    <a:pt x="274749" y="95926"/>
                    <a:pt x="286236" y="100384"/>
                    <a:pt x="278607" y="9395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6" name="Freeform 245">
              <a:extLst>
                <a:ext uri="{FF2B5EF4-FFF2-40B4-BE49-F238E27FC236}">
                  <a16:creationId xmlns:a16="http://schemas.microsoft.com/office/drawing/2014/main" id="{FA3A2B65-1965-2669-AF87-62DEAABBB648}"/>
                </a:ext>
              </a:extLst>
            </p:cNvPr>
            <p:cNvSpPr/>
            <p:nvPr/>
          </p:nvSpPr>
          <p:spPr>
            <a:xfrm>
              <a:off x="6003803" y="2646225"/>
              <a:ext cx="415680" cy="660072"/>
            </a:xfrm>
            <a:custGeom>
              <a:avLst/>
              <a:gdLst>
                <a:gd name="connsiteX0" fmla="*/ 403464 w 415680"/>
                <a:gd name="connsiteY0" fmla="*/ 352949 h 660072"/>
                <a:gd name="connsiteX1" fmla="*/ 396349 w 415680"/>
                <a:gd name="connsiteY1" fmla="*/ 352263 h 660072"/>
                <a:gd name="connsiteX2" fmla="*/ 385805 w 415680"/>
                <a:gd name="connsiteY2" fmla="*/ 344119 h 660072"/>
                <a:gd name="connsiteX3" fmla="*/ 393949 w 415680"/>
                <a:gd name="connsiteY3" fmla="*/ 344805 h 660072"/>
                <a:gd name="connsiteX4" fmla="*/ 404664 w 415680"/>
                <a:gd name="connsiteY4" fmla="*/ 341462 h 660072"/>
                <a:gd name="connsiteX5" fmla="*/ 415637 w 415680"/>
                <a:gd name="connsiteY5" fmla="*/ 337176 h 660072"/>
                <a:gd name="connsiteX6" fmla="*/ 407322 w 415680"/>
                <a:gd name="connsiteY6" fmla="*/ 329032 h 660072"/>
                <a:gd name="connsiteX7" fmla="*/ 395149 w 415680"/>
                <a:gd name="connsiteY7" fmla="*/ 325003 h 660072"/>
                <a:gd name="connsiteX8" fmla="*/ 386576 w 415680"/>
                <a:gd name="connsiteY8" fmla="*/ 320974 h 660072"/>
                <a:gd name="connsiteX9" fmla="*/ 373889 w 415680"/>
                <a:gd name="connsiteY9" fmla="*/ 329546 h 660072"/>
                <a:gd name="connsiteX10" fmla="*/ 370032 w 415680"/>
                <a:gd name="connsiteY10" fmla="*/ 331003 h 660072"/>
                <a:gd name="connsiteX11" fmla="*/ 371917 w 415680"/>
                <a:gd name="connsiteY11" fmla="*/ 321916 h 660072"/>
                <a:gd name="connsiteX12" fmla="*/ 365231 w 415680"/>
                <a:gd name="connsiteY12" fmla="*/ 312830 h 660072"/>
                <a:gd name="connsiteX13" fmla="*/ 355201 w 415680"/>
                <a:gd name="connsiteY13" fmla="*/ 321916 h 660072"/>
                <a:gd name="connsiteX14" fmla="*/ 345600 w 415680"/>
                <a:gd name="connsiteY14" fmla="*/ 334604 h 660072"/>
                <a:gd name="connsiteX15" fmla="*/ 345857 w 415680"/>
                <a:gd name="connsiteY15" fmla="*/ 320974 h 660072"/>
                <a:gd name="connsiteX16" fmla="*/ 335570 w 415680"/>
                <a:gd name="connsiteY16" fmla="*/ 326460 h 660072"/>
                <a:gd name="connsiteX17" fmla="*/ 320054 w 415680"/>
                <a:gd name="connsiteY17" fmla="*/ 341719 h 660072"/>
                <a:gd name="connsiteX18" fmla="*/ 322969 w 415680"/>
                <a:gd name="connsiteY18" fmla="*/ 331432 h 660072"/>
                <a:gd name="connsiteX19" fmla="*/ 333427 w 415680"/>
                <a:gd name="connsiteY19" fmla="*/ 319002 h 660072"/>
                <a:gd name="connsiteX20" fmla="*/ 331541 w 415680"/>
                <a:gd name="connsiteY20" fmla="*/ 312830 h 660072"/>
                <a:gd name="connsiteX21" fmla="*/ 322711 w 415680"/>
                <a:gd name="connsiteY21" fmla="*/ 320031 h 660072"/>
                <a:gd name="connsiteX22" fmla="*/ 311224 w 415680"/>
                <a:gd name="connsiteY22" fmla="*/ 318573 h 660072"/>
                <a:gd name="connsiteX23" fmla="*/ 308395 w 415680"/>
                <a:gd name="connsiteY23" fmla="*/ 324746 h 660072"/>
                <a:gd name="connsiteX24" fmla="*/ 304795 w 415680"/>
                <a:gd name="connsiteY24" fmla="*/ 327146 h 660072"/>
                <a:gd name="connsiteX25" fmla="*/ 293565 w 415680"/>
                <a:gd name="connsiteY25" fmla="*/ 331003 h 660072"/>
                <a:gd name="connsiteX26" fmla="*/ 289707 w 415680"/>
                <a:gd name="connsiteY26" fmla="*/ 337261 h 660072"/>
                <a:gd name="connsiteX27" fmla="*/ 288078 w 415680"/>
                <a:gd name="connsiteY27" fmla="*/ 346605 h 660072"/>
                <a:gd name="connsiteX28" fmla="*/ 282078 w 415680"/>
                <a:gd name="connsiteY28" fmla="*/ 336061 h 660072"/>
                <a:gd name="connsiteX29" fmla="*/ 285421 w 415680"/>
                <a:gd name="connsiteY29" fmla="*/ 329803 h 660072"/>
                <a:gd name="connsiteX30" fmla="*/ 293993 w 415680"/>
                <a:gd name="connsiteY30" fmla="*/ 321402 h 660072"/>
                <a:gd name="connsiteX31" fmla="*/ 288250 w 415680"/>
                <a:gd name="connsiteY31" fmla="*/ 322860 h 660072"/>
                <a:gd name="connsiteX32" fmla="*/ 275134 w 415680"/>
                <a:gd name="connsiteY32" fmla="*/ 325517 h 660072"/>
                <a:gd name="connsiteX33" fmla="*/ 276077 w 415680"/>
                <a:gd name="connsiteY33" fmla="*/ 336233 h 660072"/>
                <a:gd name="connsiteX34" fmla="*/ 271534 w 415680"/>
                <a:gd name="connsiteY34" fmla="*/ 339576 h 660072"/>
                <a:gd name="connsiteX35" fmla="*/ 259360 w 415680"/>
                <a:gd name="connsiteY35" fmla="*/ 339833 h 660072"/>
                <a:gd name="connsiteX36" fmla="*/ 268447 w 415680"/>
                <a:gd name="connsiteY36" fmla="*/ 347977 h 660072"/>
                <a:gd name="connsiteX37" fmla="*/ 260818 w 415680"/>
                <a:gd name="connsiteY37" fmla="*/ 347034 h 660072"/>
                <a:gd name="connsiteX38" fmla="*/ 252245 w 415680"/>
                <a:gd name="connsiteY38" fmla="*/ 341805 h 660072"/>
                <a:gd name="connsiteX39" fmla="*/ 247016 w 415680"/>
                <a:gd name="connsiteY39" fmla="*/ 344891 h 660072"/>
                <a:gd name="connsiteX40" fmla="*/ 250874 w 415680"/>
                <a:gd name="connsiteY40" fmla="*/ 355435 h 660072"/>
                <a:gd name="connsiteX41" fmla="*/ 245387 w 415680"/>
                <a:gd name="connsiteY41" fmla="*/ 352092 h 660072"/>
                <a:gd name="connsiteX42" fmla="*/ 236300 w 415680"/>
                <a:gd name="connsiteY42" fmla="*/ 351406 h 660072"/>
                <a:gd name="connsiteX43" fmla="*/ 235100 w 415680"/>
                <a:gd name="connsiteY43" fmla="*/ 342062 h 660072"/>
                <a:gd name="connsiteX44" fmla="*/ 223870 w 415680"/>
                <a:gd name="connsiteY44" fmla="*/ 343005 h 660072"/>
                <a:gd name="connsiteX45" fmla="*/ 219327 w 415680"/>
                <a:gd name="connsiteY45" fmla="*/ 347548 h 660072"/>
                <a:gd name="connsiteX46" fmla="*/ 217870 w 415680"/>
                <a:gd name="connsiteY46" fmla="*/ 354921 h 660072"/>
                <a:gd name="connsiteX47" fmla="*/ 212640 w 415680"/>
                <a:gd name="connsiteY47" fmla="*/ 358778 h 660072"/>
                <a:gd name="connsiteX48" fmla="*/ 206897 w 415680"/>
                <a:gd name="connsiteY48" fmla="*/ 359464 h 660072"/>
                <a:gd name="connsiteX49" fmla="*/ 195924 w 415680"/>
                <a:gd name="connsiteY49" fmla="*/ 360922 h 660072"/>
                <a:gd name="connsiteX50" fmla="*/ 187523 w 415680"/>
                <a:gd name="connsiteY50" fmla="*/ 371894 h 660072"/>
                <a:gd name="connsiteX51" fmla="*/ 197810 w 415680"/>
                <a:gd name="connsiteY51" fmla="*/ 371208 h 660072"/>
                <a:gd name="connsiteX52" fmla="*/ 199953 w 415680"/>
                <a:gd name="connsiteY52" fmla="*/ 376952 h 660072"/>
                <a:gd name="connsiteX53" fmla="*/ 198496 w 415680"/>
                <a:gd name="connsiteY53" fmla="*/ 381238 h 660072"/>
                <a:gd name="connsiteX54" fmla="*/ 190095 w 415680"/>
                <a:gd name="connsiteY54" fmla="*/ 382181 h 660072"/>
                <a:gd name="connsiteX55" fmla="*/ 182894 w 415680"/>
                <a:gd name="connsiteY55" fmla="*/ 377895 h 660072"/>
                <a:gd name="connsiteX56" fmla="*/ 174064 w 415680"/>
                <a:gd name="connsiteY56" fmla="*/ 382181 h 660072"/>
                <a:gd name="connsiteX57" fmla="*/ 177922 w 415680"/>
                <a:gd name="connsiteY57" fmla="*/ 368808 h 660072"/>
                <a:gd name="connsiteX58" fmla="*/ 168406 w 415680"/>
                <a:gd name="connsiteY58" fmla="*/ 376438 h 660072"/>
                <a:gd name="connsiteX59" fmla="*/ 158119 w 415680"/>
                <a:gd name="connsiteY59" fmla="*/ 384324 h 660072"/>
                <a:gd name="connsiteX60" fmla="*/ 151176 w 415680"/>
                <a:gd name="connsiteY60" fmla="*/ 392897 h 660072"/>
                <a:gd name="connsiteX61" fmla="*/ 131287 w 415680"/>
                <a:gd name="connsiteY61" fmla="*/ 403870 h 660072"/>
                <a:gd name="connsiteX62" fmla="*/ 136774 w 415680"/>
                <a:gd name="connsiteY62" fmla="*/ 404384 h 660072"/>
                <a:gd name="connsiteX63" fmla="*/ 148689 w 415680"/>
                <a:gd name="connsiteY63" fmla="*/ 398383 h 660072"/>
                <a:gd name="connsiteX64" fmla="*/ 164463 w 415680"/>
                <a:gd name="connsiteY64" fmla="*/ 392640 h 660072"/>
                <a:gd name="connsiteX65" fmla="*/ 173978 w 415680"/>
                <a:gd name="connsiteY65" fmla="*/ 391182 h 660072"/>
                <a:gd name="connsiteX66" fmla="*/ 184008 w 415680"/>
                <a:gd name="connsiteY66" fmla="*/ 390496 h 660072"/>
                <a:gd name="connsiteX67" fmla="*/ 182551 w 415680"/>
                <a:gd name="connsiteY67" fmla="*/ 399069 h 660072"/>
                <a:gd name="connsiteX68" fmla="*/ 178008 w 415680"/>
                <a:gd name="connsiteY68" fmla="*/ 401726 h 660072"/>
                <a:gd name="connsiteX69" fmla="*/ 171578 w 415680"/>
                <a:gd name="connsiteY69" fmla="*/ 398640 h 660072"/>
                <a:gd name="connsiteX70" fmla="*/ 163949 w 415680"/>
                <a:gd name="connsiteY70" fmla="*/ 405327 h 660072"/>
                <a:gd name="connsiteX71" fmla="*/ 157519 w 415680"/>
                <a:gd name="connsiteY71" fmla="*/ 417071 h 660072"/>
                <a:gd name="connsiteX72" fmla="*/ 151519 w 415680"/>
                <a:gd name="connsiteY72" fmla="*/ 422129 h 660072"/>
                <a:gd name="connsiteX73" fmla="*/ 136688 w 415680"/>
                <a:gd name="connsiteY73" fmla="*/ 442446 h 660072"/>
                <a:gd name="connsiteX74" fmla="*/ 134031 w 415680"/>
                <a:gd name="connsiteY74" fmla="*/ 454362 h 660072"/>
                <a:gd name="connsiteX75" fmla="*/ 121343 w 415680"/>
                <a:gd name="connsiteY75" fmla="*/ 456505 h 660072"/>
                <a:gd name="connsiteX76" fmla="*/ 119200 w 415680"/>
                <a:gd name="connsiteY76" fmla="*/ 471335 h 660072"/>
                <a:gd name="connsiteX77" fmla="*/ 119200 w 415680"/>
                <a:gd name="connsiteY77" fmla="*/ 482308 h 660072"/>
                <a:gd name="connsiteX78" fmla="*/ 109170 w 415680"/>
                <a:gd name="connsiteY78" fmla="*/ 483765 h 660072"/>
                <a:gd name="connsiteX79" fmla="*/ 97940 w 415680"/>
                <a:gd name="connsiteY79" fmla="*/ 487366 h 660072"/>
                <a:gd name="connsiteX80" fmla="*/ 107027 w 415680"/>
                <a:gd name="connsiteY80" fmla="*/ 497396 h 660072"/>
                <a:gd name="connsiteX81" fmla="*/ 102055 w 415680"/>
                <a:gd name="connsiteY81" fmla="*/ 499539 h 660072"/>
                <a:gd name="connsiteX82" fmla="*/ 87739 w 415680"/>
                <a:gd name="connsiteY82" fmla="*/ 505282 h 660072"/>
                <a:gd name="connsiteX83" fmla="*/ 77709 w 415680"/>
                <a:gd name="connsiteY83" fmla="*/ 515569 h 660072"/>
                <a:gd name="connsiteX84" fmla="*/ 69823 w 415680"/>
                <a:gd name="connsiteY84" fmla="*/ 527742 h 660072"/>
                <a:gd name="connsiteX85" fmla="*/ 60993 w 415680"/>
                <a:gd name="connsiteY85" fmla="*/ 520799 h 660072"/>
                <a:gd name="connsiteX86" fmla="*/ 59107 w 415680"/>
                <a:gd name="connsiteY86" fmla="*/ 529885 h 660072"/>
                <a:gd name="connsiteX87" fmla="*/ 50277 w 415680"/>
                <a:gd name="connsiteY87" fmla="*/ 535372 h 660072"/>
                <a:gd name="connsiteX88" fmla="*/ 34761 w 415680"/>
                <a:gd name="connsiteY88" fmla="*/ 541115 h 660072"/>
                <a:gd name="connsiteX89" fmla="*/ 43333 w 415680"/>
                <a:gd name="connsiteY89" fmla="*/ 547545 h 660072"/>
                <a:gd name="connsiteX90" fmla="*/ 29446 w 415680"/>
                <a:gd name="connsiteY90" fmla="*/ 547802 h 660072"/>
                <a:gd name="connsiteX91" fmla="*/ 20873 w 415680"/>
                <a:gd name="connsiteY91" fmla="*/ 553546 h 660072"/>
                <a:gd name="connsiteX92" fmla="*/ 13501 w 415680"/>
                <a:gd name="connsiteY92" fmla="*/ 560918 h 660072"/>
                <a:gd name="connsiteX93" fmla="*/ 7500 w 415680"/>
                <a:gd name="connsiteY93" fmla="*/ 562547 h 660072"/>
                <a:gd name="connsiteX94" fmla="*/ 128 w 415680"/>
                <a:gd name="connsiteY94" fmla="*/ 569748 h 660072"/>
                <a:gd name="connsiteX95" fmla="*/ 6386 w 415680"/>
                <a:gd name="connsiteY95" fmla="*/ 577891 h 660072"/>
                <a:gd name="connsiteX96" fmla="*/ 4500 w 415680"/>
                <a:gd name="connsiteY96" fmla="*/ 583892 h 660072"/>
                <a:gd name="connsiteX97" fmla="*/ 2871 w 415680"/>
                <a:gd name="connsiteY97" fmla="*/ 589893 h 660072"/>
                <a:gd name="connsiteX98" fmla="*/ 2871 w 415680"/>
                <a:gd name="connsiteY98" fmla="*/ 597523 h 660072"/>
                <a:gd name="connsiteX99" fmla="*/ 1671 w 415680"/>
                <a:gd name="connsiteY99" fmla="*/ 607295 h 660072"/>
                <a:gd name="connsiteX100" fmla="*/ 10072 w 415680"/>
                <a:gd name="connsiteY100" fmla="*/ 609953 h 660072"/>
                <a:gd name="connsiteX101" fmla="*/ 21559 w 415680"/>
                <a:gd name="connsiteY101" fmla="*/ 605666 h 660072"/>
                <a:gd name="connsiteX102" fmla="*/ 24388 w 415680"/>
                <a:gd name="connsiteY102" fmla="*/ 610724 h 660072"/>
                <a:gd name="connsiteX103" fmla="*/ 15987 w 415680"/>
                <a:gd name="connsiteY103" fmla="*/ 617411 h 660072"/>
                <a:gd name="connsiteX104" fmla="*/ 9558 w 415680"/>
                <a:gd name="connsiteY104" fmla="*/ 615782 h 660072"/>
                <a:gd name="connsiteX105" fmla="*/ 4071 w 415680"/>
                <a:gd name="connsiteY105" fmla="*/ 620582 h 660072"/>
                <a:gd name="connsiteX106" fmla="*/ 2871 w 415680"/>
                <a:gd name="connsiteY106" fmla="*/ 630184 h 660072"/>
                <a:gd name="connsiteX107" fmla="*/ 11958 w 415680"/>
                <a:gd name="connsiteY107" fmla="*/ 628984 h 660072"/>
                <a:gd name="connsiteX108" fmla="*/ 20531 w 415680"/>
                <a:gd name="connsiteY108" fmla="*/ 629927 h 660072"/>
                <a:gd name="connsiteX109" fmla="*/ 16502 w 415680"/>
                <a:gd name="connsiteY109" fmla="*/ 636356 h 660072"/>
                <a:gd name="connsiteX110" fmla="*/ 9815 w 415680"/>
                <a:gd name="connsiteY110" fmla="*/ 641414 h 660072"/>
                <a:gd name="connsiteX111" fmla="*/ 26789 w 415680"/>
                <a:gd name="connsiteY111" fmla="*/ 654787 h 660072"/>
                <a:gd name="connsiteX112" fmla="*/ 45648 w 415680"/>
                <a:gd name="connsiteY112" fmla="*/ 659845 h 660072"/>
                <a:gd name="connsiteX113" fmla="*/ 75737 w 415680"/>
                <a:gd name="connsiteY113" fmla="*/ 637642 h 660072"/>
                <a:gd name="connsiteX114" fmla="*/ 86968 w 415680"/>
                <a:gd name="connsiteY114" fmla="*/ 635242 h 660072"/>
                <a:gd name="connsiteX115" fmla="*/ 90996 w 415680"/>
                <a:gd name="connsiteY115" fmla="*/ 623583 h 660072"/>
                <a:gd name="connsiteX116" fmla="*/ 97426 w 415680"/>
                <a:gd name="connsiteY116" fmla="*/ 632412 h 660072"/>
                <a:gd name="connsiteX117" fmla="*/ 101284 w 415680"/>
                <a:gd name="connsiteY117" fmla="*/ 639699 h 660072"/>
                <a:gd name="connsiteX118" fmla="*/ 106341 w 415680"/>
                <a:gd name="connsiteY118" fmla="*/ 640385 h 660072"/>
                <a:gd name="connsiteX119" fmla="*/ 110199 w 415680"/>
                <a:gd name="connsiteY119" fmla="*/ 629669 h 660072"/>
                <a:gd name="connsiteX120" fmla="*/ 112514 w 415680"/>
                <a:gd name="connsiteY120" fmla="*/ 616639 h 660072"/>
                <a:gd name="connsiteX121" fmla="*/ 123229 w 415680"/>
                <a:gd name="connsiteY121" fmla="*/ 612782 h 660072"/>
                <a:gd name="connsiteX122" fmla="*/ 122458 w 415680"/>
                <a:gd name="connsiteY122" fmla="*/ 597437 h 660072"/>
                <a:gd name="connsiteX123" fmla="*/ 121686 w 415680"/>
                <a:gd name="connsiteY123" fmla="*/ 589722 h 660072"/>
                <a:gd name="connsiteX124" fmla="*/ 127858 w 415680"/>
                <a:gd name="connsiteY124" fmla="*/ 581235 h 660072"/>
                <a:gd name="connsiteX125" fmla="*/ 117143 w 415680"/>
                <a:gd name="connsiteY125" fmla="*/ 569748 h 660072"/>
                <a:gd name="connsiteX126" fmla="*/ 117914 w 415680"/>
                <a:gd name="connsiteY126" fmla="*/ 554403 h 660072"/>
                <a:gd name="connsiteX127" fmla="*/ 117914 w 415680"/>
                <a:gd name="connsiteY127" fmla="*/ 538287 h 660072"/>
                <a:gd name="connsiteX128" fmla="*/ 119457 w 415680"/>
                <a:gd name="connsiteY128" fmla="*/ 522170 h 660072"/>
                <a:gd name="connsiteX129" fmla="*/ 135574 w 415680"/>
                <a:gd name="connsiteY129" fmla="*/ 511455 h 660072"/>
                <a:gd name="connsiteX130" fmla="*/ 146289 w 415680"/>
                <a:gd name="connsiteY130" fmla="*/ 510683 h 660072"/>
                <a:gd name="connsiteX131" fmla="*/ 146289 w 415680"/>
                <a:gd name="connsiteY131" fmla="*/ 501425 h 660072"/>
                <a:gd name="connsiteX132" fmla="*/ 142431 w 415680"/>
                <a:gd name="connsiteY132" fmla="*/ 492938 h 660072"/>
                <a:gd name="connsiteX133" fmla="*/ 153147 w 415680"/>
                <a:gd name="connsiteY133" fmla="*/ 472192 h 660072"/>
                <a:gd name="connsiteX134" fmla="*/ 153919 w 415680"/>
                <a:gd name="connsiteY134" fmla="*/ 457619 h 660072"/>
                <a:gd name="connsiteX135" fmla="*/ 166177 w 415680"/>
                <a:gd name="connsiteY135" fmla="*/ 454533 h 660072"/>
                <a:gd name="connsiteX136" fmla="*/ 169263 w 415680"/>
                <a:gd name="connsiteY136" fmla="*/ 445275 h 660072"/>
                <a:gd name="connsiteX137" fmla="*/ 177750 w 415680"/>
                <a:gd name="connsiteY137" fmla="*/ 433016 h 660072"/>
                <a:gd name="connsiteX138" fmla="*/ 181608 w 415680"/>
                <a:gd name="connsiteY138" fmla="*/ 424529 h 660072"/>
                <a:gd name="connsiteX139" fmla="*/ 186237 w 415680"/>
                <a:gd name="connsiteY139" fmla="*/ 413042 h 660072"/>
                <a:gd name="connsiteX140" fmla="*/ 198496 w 415680"/>
                <a:gd name="connsiteY140" fmla="*/ 403784 h 660072"/>
                <a:gd name="connsiteX141" fmla="*/ 210754 w 415680"/>
                <a:gd name="connsiteY141" fmla="*/ 399155 h 660072"/>
                <a:gd name="connsiteX142" fmla="*/ 214612 w 415680"/>
                <a:gd name="connsiteY142" fmla="*/ 387668 h 660072"/>
                <a:gd name="connsiteX143" fmla="*/ 231500 w 415680"/>
                <a:gd name="connsiteY143" fmla="*/ 390754 h 660072"/>
                <a:gd name="connsiteX144" fmla="*/ 242215 w 415680"/>
                <a:gd name="connsiteY144" fmla="*/ 387668 h 660072"/>
                <a:gd name="connsiteX145" fmla="*/ 251474 w 415680"/>
                <a:gd name="connsiteY145" fmla="*/ 375409 h 660072"/>
                <a:gd name="connsiteX146" fmla="*/ 253017 w 415680"/>
                <a:gd name="connsiteY146" fmla="*/ 376352 h 660072"/>
                <a:gd name="connsiteX147" fmla="*/ 263733 w 415680"/>
                <a:gd name="connsiteY147" fmla="*/ 368465 h 660072"/>
                <a:gd name="connsiteX148" fmla="*/ 281392 w 415680"/>
                <a:gd name="connsiteY148" fmla="*/ 381495 h 660072"/>
                <a:gd name="connsiteX149" fmla="*/ 299051 w 415680"/>
                <a:gd name="connsiteY149" fmla="*/ 382267 h 660072"/>
                <a:gd name="connsiteX150" fmla="*/ 311310 w 415680"/>
                <a:gd name="connsiteY150" fmla="*/ 383038 h 660072"/>
                <a:gd name="connsiteX151" fmla="*/ 320568 w 415680"/>
                <a:gd name="connsiteY151" fmla="*/ 385353 h 660072"/>
                <a:gd name="connsiteX152" fmla="*/ 327512 w 415680"/>
                <a:gd name="connsiteY152" fmla="*/ 376095 h 660072"/>
                <a:gd name="connsiteX153" fmla="*/ 330598 w 415680"/>
                <a:gd name="connsiteY153" fmla="*/ 362293 h 660072"/>
                <a:gd name="connsiteX154" fmla="*/ 340542 w 415680"/>
                <a:gd name="connsiteY154" fmla="*/ 351578 h 660072"/>
                <a:gd name="connsiteX155" fmla="*/ 356658 w 415680"/>
                <a:gd name="connsiteY155" fmla="*/ 347720 h 660072"/>
                <a:gd name="connsiteX156" fmla="*/ 369689 w 415680"/>
                <a:gd name="connsiteY156" fmla="*/ 347720 h 660072"/>
                <a:gd name="connsiteX157" fmla="*/ 386576 w 415680"/>
                <a:gd name="connsiteY157" fmla="*/ 359207 h 660072"/>
                <a:gd name="connsiteX158" fmla="*/ 386576 w 415680"/>
                <a:gd name="connsiteY158" fmla="*/ 368208 h 660072"/>
                <a:gd name="connsiteX159" fmla="*/ 394034 w 415680"/>
                <a:gd name="connsiteY159" fmla="*/ 364522 h 660072"/>
                <a:gd name="connsiteX160" fmla="*/ 407407 w 415680"/>
                <a:gd name="connsiteY160" fmla="*/ 358264 h 660072"/>
                <a:gd name="connsiteX161" fmla="*/ 415637 w 415680"/>
                <a:gd name="connsiteY161" fmla="*/ 352435 h 660072"/>
                <a:gd name="connsiteX162" fmla="*/ 403464 w 415680"/>
                <a:gd name="connsiteY162" fmla="*/ 352949 h 660072"/>
                <a:gd name="connsiteX163" fmla="*/ 114399 w 415680"/>
                <a:gd name="connsiteY163" fmla="*/ 46568 h 660072"/>
                <a:gd name="connsiteX164" fmla="*/ 105055 w 415680"/>
                <a:gd name="connsiteY164" fmla="*/ 62341 h 660072"/>
                <a:gd name="connsiteX165" fmla="*/ 121172 w 415680"/>
                <a:gd name="connsiteY165" fmla="*/ 80258 h 660072"/>
                <a:gd name="connsiteX166" fmla="*/ 144146 w 415680"/>
                <a:gd name="connsiteY166" fmla="*/ 81715 h 660072"/>
                <a:gd name="connsiteX167" fmla="*/ 153490 w 415680"/>
                <a:gd name="connsiteY167" fmla="*/ 69199 h 660072"/>
                <a:gd name="connsiteX168" fmla="*/ 161377 w 415680"/>
                <a:gd name="connsiteY168" fmla="*/ 61998 h 660072"/>
                <a:gd name="connsiteX169" fmla="*/ 162834 w 415680"/>
                <a:gd name="connsiteY169" fmla="*/ 71685 h 660072"/>
                <a:gd name="connsiteX170" fmla="*/ 176807 w 415680"/>
                <a:gd name="connsiteY170" fmla="*/ 70228 h 660072"/>
                <a:gd name="connsiteX171" fmla="*/ 183237 w 415680"/>
                <a:gd name="connsiteY171" fmla="*/ 75629 h 660072"/>
                <a:gd name="connsiteX172" fmla="*/ 163863 w 415680"/>
                <a:gd name="connsiteY172" fmla="*/ 84630 h 660072"/>
                <a:gd name="connsiteX173" fmla="*/ 138403 w 415680"/>
                <a:gd name="connsiteY173" fmla="*/ 93202 h 660072"/>
                <a:gd name="connsiteX174" fmla="*/ 153062 w 415680"/>
                <a:gd name="connsiteY174" fmla="*/ 98946 h 660072"/>
                <a:gd name="connsiteX175" fmla="*/ 185294 w 415680"/>
                <a:gd name="connsiteY175" fmla="*/ 97488 h 660072"/>
                <a:gd name="connsiteX176" fmla="*/ 170635 w 415680"/>
                <a:gd name="connsiteY176" fmla="*/ 101089 h 660072"/>
                <a:gd name="connsiteX177" fmla="*/ 156662 w 415680"/>
                <a:gd name="connsiteY177" fmla="*/ 107175 h 660072"/>
                <a:gd name="connsiteX178" fmla="*/ 140888 w 415680"/>
                <a:gd name="connsiteY178" fmla="*/ 110433 h 660072"/>
                <a:gd name="connsiteX179" fmla="*/ 157005 w 415680"/>
                <a:gd name="connsiteY179" fmla="*/ 123377 h 660072"/>
                <a:gd name="connsiteX180" fmla="*/ 172778 w 415680"/>
                <a:gd name="connsiteY180" fmla="*/ 125178 h 660072"/>
                <a:gd name="connsiteX181" fmla="*/ 164892 w 415680"/>
                <a:gd name="connsiteY181" fmla="*/ 131264 h 660072"/>
                <a:gd name="connsiteX182" fmla="*/ 178179 w 415680"/>
                <a:gd name="connsiteY182" fmla="*/ 139151 h 660072"/>
                <a:gd name="connsiteX183" fmla="*/ 188895 w 415680"/>
                <a:gd name="connsiteY183" fmla="*/ 135893 h 660072"/>
                <a:gd name="connsiteX184" fmla="*/ 207583 w 415680"/>
                <a:gd name="connsiteY184" fmla="*/ 106832 h 660072"/>
                <a:gd name="connsiteX185" fmla="*/ 213669 w 415680"/>
                <a:gd name="connsiteY185" fmla="*/ 93202 h 660072"/>
                <a:gd name="connsiteX186" fmla="*/ 221213 w 415680"/>
                <a:gd name="connsiteY186" fmla="*/ 87116 h 660072"/>
                <a:gd name="connsiteX187" fmla="*/ 226956 w 415680"/>
                <a:gd name="connsiteY187" fmla="*/ 73486 h 660072"/>
                <a:gd name="connsiteX188" fmla="*/ 246330 w 415680"/>
                <a:gd name="connsiteY188" fmla="*/ 67742 h 660072"/>
                <a:gd name="connsiteX189" fmla="*/ 249588 w 415680"/>
                <a:gd name="connsiteY189" fmla="*/ 71342 h 660072"/>
                <a:gd name="connsiteX190" fmla="*/ 252074 w 415680"/>
                <a:gd name="connsiteY190" fmla="*/ 83515 h 660072"/>
                <a:gd name="connsiteX191" fmla="*/ 257818 w 415680"/>
                <a:gd name="connsiteY191" fmla="*/ 89259 h 660072"/>
                <a:gd name="connsiteX192" fmla="*/ 254988 w 415680"/>
                <a:gd name="connsiteY192" fmla="*/ 104689 h 660072"/>
                <a:gd name="connsiteX193" fmla="*/ 270419 w 415680"/>
                <a:gd name="connsiteY193" fmla="*/ 107947 h 660072"/>
                <a:gd name="connsiteX194" fmla="*/ 279334 w 415680"/>
                <a:gd name="connsiteY194" fmla="*/ 116176 h 660072"/>
                <a:gd name="connsiteX195" fmla="*/ 299737 w 415680"/>
                <a:gd name="connsiteY195" fmla="*/ 106490 h 660072"/>
                <a:gd name="connsiteX196" fmla="*/ 313710 w 415680"/>
                <a:gd name="connsiteY196" fmla="*/ 97146 h 660072"/>
                <a:gd name="connsiteX197" fmla="*/ 302223 w 415680"/>
                <a:gd name="connsiteY197" fmla="*/ 94317 h 660072"/>
                <a:gd name="connsiteX198" fmla="*/ 288936 w 415680"/>
                <a:gd name="connsiteY198" fmla="*/ 91059 h 660072"/>
                <a:gd name="connsiteX199" fmla="*/ 286107 w 415680"/>
                <a:gd name="connsiteY199" fmla="*/ 84630 h 660072"/>
                <a:gd name="connsiteX200" fmla="*/ 273591 w 415680"/>
                <a:gd name="connsiteY200" fmla="*/ 80001 h 660072"/>
                <a:gd name="connsiteX201" fmla="*/ 264590 w 415680"/>
                <a:gd name="connsiteY201" fmla="*/ 70999 h 660072"/>
                <a:gd name="connsiteX202" fmla="*/ 261332 w 415680"/>
                <a:gd name="connsiteY202" fmla="*/ 61656 h 660072"/>
                <a:gd name="connsiteX203" fmla="*/ 249845 w 415680"/>
                <a:gd name="connsiteY203" fmla="*/ 54455 h 660072"/>
                <a:gd name="connsiteX204" fmla="*/ 241615 w 415680"/>
                <a:gd name="connsiteY204" fmla="*/ 52654 h 660072"/>
                <a:gd name="connsiteX205" fmla="*/ 235186 w 415680"/>
                <a:gd name="connsiteY205" fmla="*/ 50511 h 660072"/>
                <a:gd name="connsiteX206" fmla="*/ 220099 w 415680"/>
                <a:gd name="connsiteY206" fmla="*/ 47682 h 660072"/>
                <a:gd name="connsiteX207" fmla="*/ 213669 w 415680"/>
                <a:gd name="connsiteY207" fmla="*/ 35167 h 660072"/>
                <a:gd name="connsiteX208" fmla="*/ 200382 w 415680"/>
                <a:gd name="connsiteY208" fmla="*/ 40910 h 660072"/>
                <a:gd name="connsiteX209" fmla="*/ 204668 w 415680"/>
                <a:gd name="connsiteY209" fmla="*/ 29423 h 660072"/>
                <a:gd name="connsiteX210" fmla="*/ 187780 w 415680"/>
                <a:gd name="connsiteY210" fmla="*/ 23679 h 660072"/>
                <a:gd name="connsiteX211" fmla="*/ 179208 w 415680"/>
                <a:gd name="connsiteY211" fmla="*/ 16136 h 660072"/>
                <a:gd name="connsiteX212" fmla="*/ 175264 w 415680"/>
                <a:gd name="connsiteY212" fmla="*/ 24022 h 660072"/>
                <a:gd name="connsiteX213" fmla="*/ 173121 w 415680"/>
                <a:gd name="connsiteY213" fmla="*/ 31566 h 660072"/>
                <a:gd name="connsiteX214" fmla="*/ 183151 w 415680"/>
                <a:gd name="connsiteY214" fmla="*/ 55912 h 660072"/>
                <a:gd name="connsiteX215" fmla="*/ 165234 w 415680"/>
                <a:gd name="connsiteY215" fmla="*/ 35509 h 660072"/>
                <a:gd name="connsiteX216" fmla="*/ 154090 w 415680"/>
                <a:gd name="connsiteY216" fmla="*/ 27280 h 660072"/>
                <a:gd name="connsiteX217" fmla="*/ 147661 w 415680"/>
                <a:gd name="connsiteY217" fmla="*/ 40224 h 660072"/>
                <a:gd name="connsiteX218" fmla="*/ 143375 w 415680"/>
                <a:gd name="connsiteY218" fmla="*/ 43053 h 660072"/>
                <a:gd name="connsiteX219" fmla="*/ 131202 w 415680"/>
                <a:gd name="connsiteY219" fmla="*/ 33366 h 660072"/>
                <a:gd name="connsiteX220" fmla="*/ 144832 w 415680"/>
                <a:gd name="connsiteY220" fmla="*/ 28308 h 660072"/>
                <a:gd name="connsiteX221" fmla="*/ 135488 w 415680"/>
                <a:gd name="connsiteY221" fmla="*/ 25051 h 660072"/>
                <a:gd name="connsiteX222" fmla="*/ 121858 w 415680"/>
                <a:gd name="connsiteY222" fmla="*/ 27194 h 660072"/>
                <a:gd name="connsiteX223" fmla="*/ 110370 w 415680"/>
                <a:gd name="connsiteY223" fmla="*/ 26080 h 660072"/>
                <a:gd name="connsiteX224" fmla="*/ 97426 w 415680"/>
                <a:gd name="connsiteY224" fmla="*/ 31823 h 660072"/>
                <a:gd name="connsiteX225" fmla="*/ 97426 w 415680"/>
                <a:gd name="connsiteY225" fmla="*/ 47939 h 660072"/>
                <a:gd name="connsiteX226" fmla="*/ 114399 w 415680"/>
                <a:gd name="connsiteY226" fmla="*/ 46568 h 660072"/>
                <a:gd name="connsiteX227" fmla="*/ 99741 w 415680"/>
                <a:gd name="connsiteY227" fmla="*/ 75543 h 660072"/>
                <a:gd name="connsiteX228" fmla="*/ 111228 w 415680"/>
                <a:gd name="connsiteY228" fmla="*/ 83430 h 660072"/>
                <a:gd name="connsiteX229" fmla="*/ 100512 w 415680"/>
                <a:gd name="connsiteY229" fmla="*/ 69457 h 660072"/>
                <a:gd name="connsiteX230" fmla="*/ 89796 w 415680"/>
                <a:gd name="connsiteY230" fmla="*/ 61227 h 660072"/>
                <a:gd name="connsiteX231" fmla="*/ 99741 w 415680"/>
                <a:gd name="connsiteY231" fmla="*/ 75543 h 660072"/>
                <a:gd name="connsiteX232" fmla="*/ 213755 w 415680"/>
                <a:gd name="connsiteY232" fmla="*/ 17507 h 660072"/>
                <a:gd name="connsiteX233" fmla="*/ 211955 w 415680"/>
                <a:gd name="connsiteY233" fmla="*/ 23594 h 660072"/>
                <a:gd name="connsiteX234" fmla="*/ 270762 w 415680"/>
                <a:gd name="connsiteY234" fmla="*/ 25394 h 660072"/>
                <a:gd name="connsiteX235" fmla="*/ 237072 w 415680"/>
                <a:gd name="connsiteY235" fmla="*/ 36881 h 660072"/>
                <a:gd name="connsiteX236" fmla="*/ 275048 w 415680"/>
                <a:gd name="connsiteY236" fmla="*/ 41939 h 660072"/>
                <a:gd name="connsiteX237" fmla="*/ 294422 w 415680"/>
                <a:gd name="connsiteY237" fmla="*/ 48368 h 660072"/>
                <a:gd name="connsiteX238" fmla="*/ 312681 w 415680"/>
                <a:gd name="connsiteY238" fmla="*/ 43739 h 660072"/>
                <a:gd name="connsiteX239" fmla="*/ 333427 w 415680"/>
                <a:gd name="connsiteY239" fmla="*/ 34738 h 660072"/>
                <a:gd name="connsiteX240" fmla="*/ 355630 w 415680"/>
                <a:gd name="connsiteY240" fmla="*/ 16478 h 660072"/>
                <a:gd name="connsiteX241" fmla="*/ 323740 w 415680"/>
                <a:gd name="connsiteY241" fmla="*/ 10735 h 660072"/>
                <a:gd name="connsiteX242" fmla="*/ 299737 w 415680"/>
                <a:gd name="connsiteY242" fmla="*/ 8249 h 660072"/>
                <a:gd name="connsiteX243" fmla="*/ 290736 w 415680"/>
                <a:gd name="connsiteY243" fmla="*/ 12535 h 660072"/>
                <a:gd name="connsiteX244" fmla="*/ 281392 w 415680"/>
                <a:gd name="connsiteY244" fmla="*/ 2162 h 660072"/>
                <a:gd name="connsiteX245" fmla="*/ 278563 w 415680"/>
                <a:gd name="connsiteY245" fmla="*/ 17936 h 660072"/>
                <a:gd name="connsiteX246" fmla="*/ 265619 w 415680"/>
                <a:gd name="connsiteY246" fmla="*/ 10735 h 660072"/>
                <a:gd name="connsiteX247" fmla="*/ 252331 w 415680"/>
                <a:gd name="connsiteY247" fmla="*/ 10049 h 660072"/>
                <a:gd name="connsiteX248" fmla="*/ 234757 w 415680"/>
                <a:gd name="connsiteY248" fmla="*/ 19 h 660072"/>
                <a:gd name="connsiteX249" fmla="*/ 235872 w 415680"/>
                <a:gd name="connsiteY249" fmla="*/ 7220 h 660072"/>
                <a:gd name="connsiteX250" fmla="*/ 224042 w 415680"/>
                <a:gd name="connsiteY250" fmla="*/ 3962 h 660072"/>
                <a:gd name="connsiteX251" fmla="*/ 224385 w 415680"/>
                <a:gd name="connsiteY251" fmla="*/ 12878 h 660072"/>
                <a:gd name="connsiteX252" fmla="*/ 212212 w 415680"/>
                <a:gd name="connsiteY252" fmla="*/ 4305 h 660072"/>
                <a:gd name="connsiteX253" fmla="*/ 205439 w 415680"/>
                <a:gd name="connsiteY253" fmla="*/ 10392 h 660072"/>
                <a:gd name="connsiteX254" fmla="*/ 213755 w 415680"/>
                <a:gd name="connsiteY254" fmla="*/ 17507 h 66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415680" h="660072">
                  <a:moveTo>
                    <a:pt x="403464" y="352949"/>
                  </a:moveTo>
                  <a:cubicBezTo>
                    <a:pt x="402521" y="356549"/>
                    <a:pt x="396092" y="355864"/>
                    <a:pt x="396349" y="352263"/>
                  </a:cubicBezTo>
                  <a:cubicBezTo>
                    <a:pt x="396606" y="348663"/>
                    <a:pt x="386319" y="345834"/>
                    <a:pt x="385805" y="344119"/>
                  </a:cubicBezTo>
                  <a:cubicBezTo>
                    <a:pt x="385291" y="342491"/>
                    <a:pt x="390091" y="342662"/>
                    <a:pt x="393949" y="344805"/>
                  </a:cubicBezTo>
                  <a:cubicBezTo>
                    <a:pt x="397806" y="346948"/>
                    <a:pt x="400378" y="345491"/>
                    <a:pt x="404664" y="341462"/>
                  </a:cubicBezTo>
                  <a:cubicBezTo>
                    <a:pt x="408951" y="337433"/>
                    <a:pt x="414951" y="340776"/>
                    <a:pt x="415637" y="337176"/>
                  </a:cubicBezTo>
                  <a:cubicBezTo>
                    <a:pt x="416323" y="333575"/>
                    <a:pt x="408694" y="331175"/>
                    <a:pt x="407322" y="329032"/>
                  </a:cubicBezTo>
                  <a:cubicBezTo>
                    <a:pt x="405864" y="326889"/>
                    <a:pt x="400378" y="323974"/>
                    <a:pt x="395149" y="325003"/>
                  </a:cubicBezTo>
                  <a:cubicBezTo>
                    <a:pt x="389920" y="325946"/>
                    <a:pt x="389663" y="323802"/>
                    <a:pt x="386576" y="320974"/>
                  </a:cubicBezTo>
                  <a:cubicBezTo>
                    <a:pt x="383490" y="318059"/>
                    <a:pt x="373889" y="322860"/>
                    <a:pt x="373889" y="329546"/>
                  </a:cubicBezTo>
                  <a:cubicBezTo>
                    <a:pt x="373889" y="336233"/>
                    <a:pt x="367888" y="334518"/>
                    <a:pt x="370032" y="331003"/>
                  </a:cubicBezTo>
                  <a:cubicBezTo>
                    <a:pt x="372175" y="327403"/>
                    <a:pt x="367117" y="323117"/>
                    <a:pt x="371917" y="321916"/>
                  </a:cubicBezTo>
                  <a:cubicBezTo>
                    <a:pt x="376718" y="320716"/>
                    <a:pt x="374061" y="313516"/>
                    <a:pt x="365231" y="312830"/>
                  </a:cubicBezTo>
                  <a:cubicBezTo>
                    <a:pt x="356401" y="312144"/>
                    <a:pt x="353058" y="319516"/>
                    <a:pt x="355201" y="321916"/>
                  </a:cubicBezTo>
                  <a:cubicBezTo>
                    <a:pt x="357344" y="324317"/>
                    <a:pt x="349200" y="334604"/>
                    <a:pt x="345600" y="334604"/>
                  </a:cubicBezTo>
                  <a:cubicBezTo>
                    <a:pt x="342000" y="334604"/>
                    <a:pt x="346114" y="325774"/>
                    <a:pt x="345857" y="320974"/>
                  </a:cubicBezTo>
                  <a:cubicBezTo>
                    <a:pt x="345600" y="316173"/>
                    <a:pt x="342257" y="318831"/>
                    <a:pt x="335570" y="326460"/>
                  </a:cubicBezTo>
                  <a:cubicBezTo>
                    <a:pt x="328883" y="334090"/>
                    <a:pt x="323826" y="341033"/>
                    <a:pt x="320054" y="341719"/>
                  </a:cubicBezTo>
                  <a:cubicBezTo>
                    <a:pt x="316196" y="342405"/>
                    <a:pt x="316711" y="334775"/>
                    <a:pt x="322969" y="331432"/>
                  </a:cubicBezTo>
                  <a:cubicBezTo>
                    <a:pt x="329141" y="328089"/>
                    <a:pt x="329398" y="319002"/>
                    <a:pt x="333427" y="319002"/>
                  </a:cubicBezTo>
                  <a:cubicBezTo>
                    <a:pt x="337456" y="319002"/>
                    <a:pt x="337456" y="314201"/>
                    <a:pt x="331541" y="312830"/>
                  </a:cubicBezTo>
                  <a:cubicBezTo>
                    <a:pt x="325540" y="311372"/>
                    <a:pt x="324597" y="318059"/>
                    <a:pt x="322711" y="320031"/>
                  </a:cubicBezTo>
                  <a:cubicBezTo>
                    <a:pt x="320825" y="321916"/>
                    <a:pt x="311053" y="316687"/>
                    <a:pt x="311224" y="318573"/>
                  </a:cubicBezTo>
                  <a:cubicBezTo>
                    <a:pt x="311481" y="320459"/>
                    <a:pt x="305995" y="321231"/>
                    <a:pt x="308395" y="324746"/>
                  </a:cubicBezTo>
                  <a:cubicBezTo>
                    <a:pt x="310795" y="328346"/>
                    <a:pt x="307195" y="331432"/>
                    <a:pt x="304795" y="327146"/>
                  </a:cubicBezTo>
                  <a:cubicBezTo>
                    <a:pt x="302394" y="322860"/>
                    <a:pt x="296394" y="326203"/>
                    <a:pt x="293565" y="331003"/>
                  </a:cubicBezTo>
                  <a:cubicBezTo>
                    <a:pt x="290736" y="335804"/>
                    <a:pt x="286878" y="335547"/>
                    <a:pt x="289707" y="337261"/>
                  </a:cubicBezTo>
                  <a:cubicBezTo>
                    <a:pt x="292536" y="338890"/>
                    <a:pt x="292365" y="345405"/>
                    <a:pt x="288078" y="346605"/>
                  </a:cubicBezTo>
                  <a:cubicBezTo>
                    <a:pt x="283792" y="347806"/>
                    <a:pt x="285421" y="334861"/>
                    <a:pt x="282078" y="336061"/>
                  </a:cubicBezTo>
                  <a:cubicBezTo>
                    <a:pt x="278734" y="337261"/>
                    <a:pt x="280878" y="329803"/>
                    <a:pt x="285421" y="329803"/>
                  </a:cubicBezTo>
                  <a:cubicBezTo>
                    <a:pt x="289964" y="329803"/>
                    <a:pt x="294508" y="323117"/>
                    <a:pt x="293993" y="321402"/>
                  </a:cubicBezTo>
                  <a:cubicBezTo>
                    <a:pt x="293222" y="318573"/>
                    <a:pt x="288250" y="319259"/>
                    <a:pt x="288250" y="322860"/>
                  </a:cubicBezTo>
                  <a:cubicBezTo>
                    <a:pt x="288250" y="326460"/>
                    <a:pt x="281049" y="325688"/>
                    <a:pt x="275134" y="325517"/>
                  </a:cubicBezTo>
                  <a:cubicBezTo>
                    <a:pt x="269133" y="325260"/>
                    <a:pt x="269390" y="332461"/>
                    <a:pt x="276077" y="336233"/>
                  </a:cubicBezTo>
                  <a:cubicBezTo>
                    <a:pt x="282764" y="340090"/>
                    <a:pt x="274877" y="342491"/>
                    <a:pt x="271534" y="339576"/>
                  </a:cubicBezTo>
                  <a:cubicBezTo>
                    <a:pt x="268190" y="336747"/>
                    <a:pt x="262961" y="338119"/>
                    <a:pt x="259360" y="339833"/>
                  </a:cubicBezTo>
                  <a:cubicBezTo>
                    <a:pt x="255760" y="341548"/>
                    <a:pt x="267933" y="345834"/>
                    <a:pt x="268447" y="347977"/>
                  </a:cubicBezTo>
                  <a:cubicBezTo>
                    <a:pt x="268962" y="350120"/>
                    <a:pt x="262189" y="345320"/>
                    <a:pt x="260818" y="347034"/>
                  </a:cubicBezTo>
                  <a:cubicBezTo>
                    <a:pt x="259360" y="348748"/>
                    <a:pt x="252674" y="345834"/>
                    <a:pt x="252245" y="341805"/>
                  </a:cubicBezTo>
                  <a:cubicBezTo>
                    <a:pt x="251731" y="337776"/>
                    <a:pt x="241015" y="343434"/>
                    <a:pt x="247016" y="344891"/>
                  </a:cubicBezTo>
                  <a:cubicBezTo>
                    <a:pt x="253017" y="346348"/>
                    <a:pt x="250874" y="350206"/>
                    <a:pt x="250874" y="355435"/>
                  </a:cubicBezTo>
                  <a:cubicBezTo>
                    <a:pt x="250874" y="360664"/>
                    <a:pt x="243930" y="356635"/>
                    <a:pt x="245387" y="352092"/>
                  </a:cubicBezTo>
                  <a:cubicBezTo>
                    <a:pt x="246845" y="347548"/>
                    <a:pt x="241101" y="348491"/>
                    <a:pt x="236300" y="351406"/>
                  </a:cubicBezTo>
                  <a:cubicBezTo>
                    <a:pt x="231500" y="354321"/>
                    <a:pt x="236986" y="346177"/>
                    <a:pt x="235100" y="342062"/>
                  </a:cubicBezTo>
                  <a:cubicBezTo>
                    <a:pt x="233214" y="338033"/>
                    <a:pt x="228842" y="342062"/>
                    <a:pt x="223870" y="343005"/>
                  </a:cubicBezTo>
                  <a:cubicBezTo>
                    <a:pt x="218898" y="343948"/>
                    <a:pt x="216241" y="344205"/>
                    <a:pt x="219327" y="347548"/>
                  </a:cubicBezTo>
                  <a:cubicBezTo>
                    <a:pt x="222413" y="350892"/>
                    <a:pt x="221985" y="355692"/>
                    <a:pt x="217870" y="354921"/>
                  </a:cubicBezTo>
                  <a:cubicBezTo>
                    <a:pt x="213841" y="354235"/>
                    <a:pt x="212126" y="354921"/>
                    <a:pt x="212640" y="358778"/>
                  </a:cubicBezTo>
                  <a:cubicBezTo>
                    <a:pt x="213155" y="362550"/>
                    <a:pt x="207411" y="362807"/>
                    <a:pt x="206897" y="359464"/>
                  </a:cubicBezTo>
                  <a:cubicBezTo>
                    <a:pt x="206383" y="356121"/>
                    <a:pt x="198324" y="357064"/>
                    <a:pt x="195924" y="360922"/>
                  </a:cubicBezTo>
                  <a:cubicBezTo>
                    <a:pt x="193524" y="364779"/>
                    <a:pt x="186837" y="367608"/>
                    <a:pt x="187523" y="371894"/>
                  </a:cubicBezTo>
                  <a:cubicBezTo>
                    <a:pt x="188209" y="376181"/>
                    <a:pt x="193524" y="369751"/>
                    <a:pt x="197810" y="371208"/>
                  </a:cubicBezTo>
                  <a:cubicBezTo>
                    <a:pt x="202096" y="372666"/>
                    <a:pt x="197553" y="374809"/>
                    <a:pt x="199953" y="376952"/>
                  </a:cubicBezTo>
                  <a:cubicBezTo>
                    <a:pt x="202353" y="379095"/>
                    <a:pt x="201839" y="384324"/>
                    <a:pt x="198496" y="381238"/>
                  </a:cubicBezTo>
                  <a:cubicBezTo>
                    <a:pt x="195153" y="378152"/>
                    <a:pt x="190866" y="377209"/>
                    <a:pt x="190095" y="382181"/>
                  </a:cubicBezTo>
                  <a:cubicBezTo>
                    <a:pt x="189409" y="387153"/>
                    <a:pt x="185809" y="381495"/>
                    <a:pt x="182894" y="377895"/>
                  </a:cubicBezTo>
                  <a:cubicBezTo>
                    <a:pt x="180065" y="374295"/>
                    <a:pt x="177150" y="384581"/>
                    <a:pt x="174064" y="382181"/>
                  </a:cubicBezTo>
                  <a:cubicBezTo>
                    <a:pt x="170978" y="379781"/>
                    <a:pt x="180322" y="372409"/>
                    <a:pt x="177922" y="368808"/>
                  </a:cubicBezTo>
                  <a:cubicBezTo>
                    <a:pt x="175521" y="365208"/>
                    <a:pt x="173893" y="370951"/>
                    <a:pt x="168406" y="376438"/>
                  </a:cubicBezTo>
                  <a:cubicBezTo>
                    <a:pt x="162920" y="381924"/>
                    <a:pt x="155548" y="381667"/>
                    <a:pt x="158119" y="384324"/>
                  </a:cubicBezTo>
                  <a:cubicBezTo>
                    <a:pt x="160777" y="386982"/>
                    <a:pt x="152633" y="388353"/>
                    <a:pt x="151176" y="392897"/>
                  </a:cubicBezTo>
                  <a:cubicBezTo>
                    <a:pt x="149718" y="397440"/>
                    <a:pt x="138488" y="399155"/>
                    <a:pt x="131287" y="403870"/>
                  </a:cubicBezTo>
                  <a:cubicBezTo>
                    <a:pt x="124086" y="408670"/>
                    <a:pt x="132745" y="408928"/>
                    <a:pt x="136774" y="404384"/>
                  </a:cubicBezTo>
                  <a:cubicBezTo>
                    <a:pt x="140803" y="399840"/>
                    <a:pt x="142260" y="402498"/>
                    <a:pt x="148689" y="398383"/>
                  </a:cubicBezTo>
                  <a:cubicBezTo>
                    <a:pt x="155119" y="394354"/>
                    <a:pt x="162063" y="391011"/>
                    <a:pt x="164463" y="392640"/>
                  </a:cubicBezTo>
                  <a:cubicBezTo>
                    <a:pt x="166863" y="394354"/>
                    <a:pt x="170892" y="395469"/>
                    <a:pt x="173978" y="391182"/>
                  </a:cubicBezTo>
                  <a:cubicBezTo>
                    <a:pt x="177064" y="386896"/>
                    <a:pt x="180922" y="387839"/>
                    <a:pt x="184008" y="390496"/>
                  </a:cubicBezTo>
                  <a:cubicBezTo>
                    <a:pt x="187094" y="393154"/>
                    <a:pt x="178779" y="395297"/>
                    <a:pt x="182551" y="399069"/>
                  </a:cubicBezTo>
                  <a:cubicBezTo>
                    <a:pt x="186408" y="402927"/>
                    <a:pt x="178008" y="404984"/>
                    <a:pt x="178008" y="401726"/>
                  </a:cubicBezTo>
                  <a:cubicBezTo>
                    <a:pt x="178008" y="398383"/>
                    <a:pt x="173207" y="395469"/>
                    <a:pt x="171578" y="398640"/>
                  </a:cubicBezTo>
                  <a:cubicBezTo>
                    <a:pt x="169864" y="401726"/>
                    <a:pt x="167035" y="405070"/>
                    <a:pt x="163949" y="405327"/>
                  </a:cubicBezTo>
                  <a:cubicBezTo>
                    <a:pt x="160863" y="405584"/>
                    <a:pt x="157519" y="411328"/>
                    <a:pt x="157519" y="417071"/>
                  </a:cubicBezTo>
                  <a:cubicBezTo>
                    <a:pt x="157519" y="422815"/>
                    <a:pt x="152033" y="417071"/>
                    <a:pt x="151519" y="422129"/>
                  </a:cubicBezTo>
                  <a:cubicBezTo>
                    <a:pt x="151004" y="427101"/>
                    <a:pt x="143375" y="436016"/>
                    <a:pt x="136688" y="442446"/>
                  </a:cubicBezTo>
                  <a:cubicBezTo>
                    <a:pt x="130001" y="448875"/>
                    <a:pt x="136174" y="450333"/>
                    <a:pt x="134031" y="454362"/>
                  </a:cubicBezTo>
                  <a:cubicBezTo>
                    <a:pt x="131887" y="458391"/>
                    <a:pt x="124001" y="454876"/>
                    <a:pt x="121343" y="456505"/>
                  </a:cubicBezTo>
                  <a:cubicBezTo>
                    <a:pt x="118686" y="458219"/>
                    <a:pt x="122801" y="468249"/>
                    <a:pt x="119200" y="471335"/>
                  </a:cubicBezTo>
                  <a:cubicBezTo>
                    <a:pt x="115600" y="474421"/>
                    <a:pt x="119200" y="478708"/>
                    <a:pt x="119200" y="482308"/>
                  </a:cubicBezTo>
                  <a:cubicBezTo>
                    <a:pt x="119200" y="485908"/>
                    <a:pt x="109856" y="480165"/>
                    <a:pt x="109170" y="483765"/>
                  </a:cubicBezTo>
                  <a:cubicBezTo>
                    <a:pt x="108484" y="487366"/>
                    <a:pt x="100341" y="486423"/>
                    <a:pt x="97940" y="487366"/>
                  </a:cubicBezTo>
                  <a:cubicBezTo>
                    <a:pt x="95540" y="488309"/>
                    <a:pt x="102741" y="494052"/>
                    <a:pt x="107027" y="497396"/>
                  </a:cubicBezTo>
                  <a:cubicBezTo>
                    <a:pt x="111314" y="500739"/>
                    <a:pt x="102998" y="503396"/>
                    <a:pt x="102055" y="499539"/>
                  </a:cubicBezTo>
                  <a:cubicBezTo>
                    <a:pt x="101112" y="495767"/>
                    <a:pt x="95111" y="501939"/>
                    <a:pt x="87739" y="505282"/>
                  </a:cubicBezTo>
                  <a:cubicBezTo>
                    <a:pt x="80367" y="508626"/>
                    <a:pt x="83453" y="515312"/>
                    <a:pt x="77709" y="515569"/>
                  </a:cubicBezTo>
                  <a:cubicBezTo>
                    <a:pt x="71966" y="515826"/>
                    <a:pt x="73680" y="524914"/>
                    <a:pt x="69823" y="527742"/>
                  </a:cubicBezTo>
                  <a:cubicBezTo>
                    <a:pt x="65965" y="530657"/>
                    <a:pt x="66994" y="521056"/>
                    <a:pt x="60993" y="520799"/>
                  </a:cubicBezTo>
                  <a:cubicBezTo>
                    <a:pt x="54992" y="520541"/>
                    <a:pt x="55506" y="524828"/>
                    <a:pt x="59107" y="529885"/>
                  </a:cubicBezTo>
                  <a:cubicBezTo>
                    <a:pt x="62707" y="534857"/>
                    <a:pt x="53620" y="531086"/>
                    <a:pt x="50277" y="535372"/>
                  </a:cubicBezTo>
                  <a:cubicBezTo>
                    <a:pt x="46934" y="539658"/>
                    <a:pt x="37333" y="537515"/>
                    <a:pt x="34761" y="541115"/>
                  </a:cubicBezTo>
                  <a:cubicBezTo>
                    <a:pt x="32103" y="544716"/>
                    <a:pt x="41962" y="544716"/>
                    <a:pt x="43333" y="547545"/>
                  </a:cubicBezTo>
                  <a:cubicBezTo>
                    <a:pt x="44791" y="550459"/>
                    <a:pt x="34761" y="549002"/>
                    <a:pt x="29446" y="547802"/>
                  </a:cubicBezTo>
                  <a:cubicBezTo>
                    <a:pt x="24217" y="546602"/>
                    <a:pt x="25674" y="554488"/>
                    <a:pt x="20873" y="553546"/>
                  </a:cubicBezTo>
                  <a:cubicBezTo>
                    <a:pt x="16073" y="552603"/>
                    <a:pt x="10158" y="557575"/>
                    <a:pt x="13501" y="560918"/>
                  </a:cubicBezTo>
                  <a:cubicBezTo>
                    <a:pt x="16844" y="564261"/>
                    <a:pt x="10844" y="564690"/>
                    <a:pt x="7500" y="562547"/>
                  </a:cubicBezTo>
                  <a:cubicBezTo>
                    <a:pt x="4157" y="560404"/>
                    <a:pt x="1328" y="565633"/>
                    <a:pt x="128" y="569748"/>
                  </a:cubicBezTo>
                  <a:cubicBezTo>
                    <a:pt x="-1072" y="573777"/>
                    <a:pt x="6558" y="576006"/>
                    <a:pt x="6386" y="577891"/>
                  </a:cubicBezTo>
                  <a:cubicBezTo>
                    <a:pt x="6129" y="579777"/>
                    <a:pt x="128" y="582863"/>
                    <a:pt x="4500" y="583892"/>
                  </a:cubicBezTo>
                  <a:cubicBezTo>
                    <a:pt x="8786" y="584835"/>
                    <a:pt x="5700" y="588693"/>
                    <a:pt x="2871" y="589893"/>
                  </a:cubicBezTo>
                  <a:cubicBezTo>
                    <a:pt x="-43" y="591093"/>
                    <a:pt x="-43" y="593922"/>
                    <a:pt x="2871" y="597523"/>
                  </a:cubicBezTo>
                  <a:cubicBezTo>
                    <a:pt x="5700" y="601123"/>
                    <a:pt x="-2187" y="601809"/>
                    <a:pt x="1671" y="607295"/>
                  </a:cubicBezTo>
                  <a:cubicBezTo>
                    <a:pt x="5529" y="612782"/>
                    <a:pt x="8358" y="605838"/>
                    <a:pt x="10072" y="609953"/>
                  </a:cubicBezTo>
                  <a:cubicBezTo>
                    <a:pt x="11787" y="614067"/>
                    <a:pt x="16245" y="610467"/>
                    <a:pt x="21559" y="605666"/>
                  </a:cubicBezTo>
                  <a:cubicBezTo>
                    <a:pt x="26789" y="600866"/>
                    <a:pt x="28760" y="610896"/>
                    <a:pt x="24388" y="610724"/>
                  </a:cubicBezTo>
                  <a:cubicBezTo>
                    <a:pt x="20102" y="610467"/>
                    <a:pt x="15044" y="613124"/>
                    <a:pt x="15987" y="617411"/>
                  </a:cubicBezTo>
                  <a:cubicBezTo>
                    <a:pt x="16930" y="621697"/>
                    <a:pt x="9301" y="621011"/>
                    <a:pt x="9558" y="615782"/>
                  </a:cubicBezTo>
                  <a:cubicBezTo>
                    <a:pt x="9815" y="610553"/>
                    <a:pt x="728" y="616725"/>
                    <a:pt x="4071" y="620582"/>
                  </a:cubicBezTo>
                  <a:cubicBezTo>
                    <a:pt x="7415" y="624440"/>
                    <a:pt x="2871" y="626583"/>
                    <a:pt x="2871" y="630184"/>
                  </a:cubicBezTo>
                  <a:cubicBezTo>
                    <a:pt x="2871" y="633784"/>
                    <a:pt x="9301" y="633013"/>
                    <a:pt x="11958" y="628984"/>
                  </a:cubicBezTo>
                  <a:cubicBezTo>
                    <a:pt x="14616" y="624954"/>
                    <a:pt x="18902" y="625898"/>
                    <a:pt x="20531" y="629927"/>
                  </a:cubicBezTo>
                  <a:cubicBezTo>
                    <a:pt x="22245" y="633956"/>
                    <a:pt x="16502" y="630869"/>
                    <a:pt x="16502" y="636356"/>
                  </a:cubicBezTo>
                  <a:cubicBezTo>
                    <a:pt x="16502" y="641842"/>
                    <a:pt x="12901" y="637042"/>
                    <a:pt x="9815" y="641414"/>
                  </a:cubicBezTo>
                  <a:cubicBezTo>
                    <a:pt x="6729" y="645700"/>
                    <a:pt x="21988" y="653587"/>
                    <a:pt x="26789" y="654787"/>
                  </a:cubicBezTo>
                  <a:cubicBezTo>
                    <a:pt x="31589" y="655987"/>
                    <a:pt x="36133" y="661216"/>
                    <a:pt x="45648" y="659845"/>
                  </a:cubicBezTo>
                  <a:cubicBezTo>
                    <a:pt x="55249" y="658387"/>
                    <a:pt x="73337" y="640728"/>
                    <a:pt x="75737" y="637642"/>
                  </a:cubicBezTo>
                  <a:cubicBezTo>
                    <a:pt x="78138" y="634556"/>
                    <a:pt x="83367" y="638156"/>
                    <a:pt x="86968" y="635242"/>
                  </a:cubicBezTo>
                  <a:cubicBezTo>
                    <a:pt x="90568" y="632412"/>
                    <a:pt x="88425" y="624954"/>
                    <a:pt x="90996" y="623583"/>
                  </a:cubicBezTo>
                  <a:cubicBezTo>
                    <a:pt x="93654" y="622126"/>
                    <a:pt x="95026" y="631470"/>
                    <a:pt x="97426" y="632412"/>
                  </a:cubicBezTo>
                  <a:cubicBezTo>
                    <a:pt x="99569" y="633270"/>
                    <a:pt x="101112" y="634984"/>
                    <a:pt x="101284" y="639699"/>
                  </a:cubicBezTo>
                  <a:cubicBezTo>
                    <a:pt x="103170" y="639442"/>
                    <a:pt x="105141" y="639528"/>
                    <a:pt x="106341" y="640385"/>
                  </a:cubicBezTo>
                  <a:cubicBezTo>
                    <a:pt x="109428" y="642700"/>
                    <a:pt x="110199" y="632670"/>
                    <a:pt x="110199" y="629669"/>
                  </a:cubicBezTo>
                  <a:cubicBezTo>
                    <a:pt x="110199" y="626583"/>
                    <a:pt x="113285" y="620411"/>
                    <a:pt x="112514" y="616639"/>
                  </a:cubicBezTo>
                  <a:cubicBezTo>
                    <a:pt x="111742" y="612782"/>
                    <a:pt x="121686" y="615868"/>
                    <a:pt x="123229" y="612782"/>
                  </a:cubicBezTo>
                  <a:cubicBezTo>
                    <a:pt x="124772" y="609695"/>
                    <a:pt x="125544" y="598980"/>
                    <a:pt x="122458" y="597437"/>
                  </a:cubicBezTo>
                  <a:cubicBezTo>
                    <a:pt x="119372" y="595894"/>
                    <a:pt x="118600" y="589722"/>
                    <a:pt x="121686" y="589722"/>
                  </a:cubicBezTo>
                  <a:cubicBezTo>
                    <a:pt x="124772" y="589722"/>
                    <a:pt x="128630" y="587407"/>
                    <a:pt x="127858" y="581235"/>
                  </a:cubicBezTo>
                  <a:cubicBezTo>
                    <a:pt x="127087" y="575062"/>
                    <a:pt x="117828" y="575834"/>
                    <a:pt x="117143" y="569748"/>
                  </a:cubicBezTo>
                  <a:cubicBezTo>
                    <a:pt x="116371" y="563575"/>
                    <a:pt x="121772" y="562032"/>
                    <a:pt x="117914" y="554403"/>
                  </a:cubicBezTo>
                  <a:cubicBezTo>
                    <a:pt x="114057" y="546687"/>
                    <a:pt x="119457" y="542144"/>
                    <a:pt x="117914" y="538287"/>
                  </a:cubicBezTo>
                  <a:cubicBezTo>
                    <a:pt x="116371" y="534429"/>
                    <a:pt x="114828" y="529800"/>
                    <a:pt x="119457" y="522170"/>
                  </a:cubicBezTo>
                  <a:cubicBezTo>
                    <a:pt x="124086" y="514455"/>
                    <a:pt x="132488" y="510683"/>
                    <a:pt x="135574" y="511455"/>
                  </a:cubicBezTo>
                  <a:cubicBezTo>
                    <a:pt x="138660" y="512226"/>
                    <a:pt x="144060" y="515312"/>
                    <a:pt x="146289" y="510683"/>
                  </a:cubicBezTo>
                  <a:cubicBezTo>
                    <a:pt x="148604" y="506054"/>
                    <a:pt x="148604" y="502196"/>
                    <a:pt x="146289" y="501425"/>
                  </a:cubicBezTo>
                  <a:cubicBezTo>
                    <a:pt x="143975" y="500653"/>
                    <a:pt x="137803" y="499110"/>
                    <a:pt x="142431" y="492938"/>
                  </a:cubicBezTo>
                  <a:cubicBezTo>
                    <a:pt x="147061" y="486766"/>
                    <a:pt x="152376" y="479136"/>
                    <a:pt x="153147" y="472192"/>
                  </a:cubicBezTo>
                  <a:cubicBezTo>
                    <a:pt x="153919" y="465249"/>
                    <a:pt x="151604" y="459934"/>
                    <a:pt x="153919" y="457619"/>
                  </a:cubicBezTo>
                  <a:cubicBezTo>
                    <a:pt x="156233" y="455305"/>
                    <a:pt x="161634" y="457619"/>
                    <a:pt x="166177" y="454533"/>
                  </a:cubicBezTo>
                  <a:cubicBezTo>
                    <a:pt x="170807" y="451447"/>
                    <a:pt x="166949" y="447589"/>
                    <a:pt x="169263" y="445275"/>
                  </a:cubicBezTo>
                  <a:cubicBezTo>
                    <a:pt x="171578" y="442960"/>
                    <a:pt x="174664" y="435245"/>
                    <a:pt x="177750" y="433016"/>
                  </a:cubicBezTo>
                  <a:cubicBezTo>
                    <a:pt x="180836" y="430702"/>
                    <a:pt x="183923" y="427616"/>
                    <a:pt x="181608" y="424529"/>
                  </a:cubicBezTo>
                  <a:cubicBezTo>
                    <a:pt x="179293" y="421443"/>
                    <a:pt x="186237" y="418357"/>
                    <a:pt x="186237" y="413042"/>
                  </a:cubicBezTo>
                  <a:cubicBezTo>
                    <a:pt x="186237" y="407641"/>
                    <a:pt x="193952" y="403784"/>
                    <a:pt x="198496" y="403784"/>
                  </a:cubicBezTo>
                  <a:cubicBezTo>
                    <a:pt x="203125" y="403784"/>
                    <a:pt x="210754" y="403784"/>
                    <a:pt x="210754" y="399155"/>
                  </a:cubicBezTo>
                  <a:cubicBezTo>
                    <a:pt x="210754" y="394526"/>
                    <a:pt x="207668" y="384581"/>
                    <a:pt x="214612" y="387668"/>
                  </a:cubicBezTo>
                  <a:cubicBezTo>
                    <a:pt x="221556" y="390754"/>
                    <a:pt x="226871" y="386896"/>
                    <a:pt x="231500" y="390754"/>
                  </a:cubicBezTo>
                  <a:cubicBezTo>
                    <a:pt x="236129" y="394611"/>
                    <a:pt x="242215" y="393840"/>
                    <a:pt x="242215" y="387668"/>
                  </a:cubicBezTo>
                  <a:cubicBezTo>
                    <a:pt x="242215" y="381495"/>
                    <a:pt x="244530" y="371551"/>
                    <a:pt x="251474" y="375409"/>
                  </a:cubicBezTo>
                  <a:cubicBezTo>
                    <a:pt x="251988" y="375666"/>
                    <a:pt x="252503" y="376095"/>
                    <a:pt x="253017" y="376352"/>
                  </a:cubicBezTo>
                  <a:cubicBezTo>
                    <a:pt x="255331" y="371208"/>
                    <a:pt x="259618" y="367951"/>
                    <a:pt x="263733" y="368465"/>
                  </a:cubicBezTo>
                  <a:cubicBezTo>
                    <a:pt x="269905" y="369237"/>
                    <a:pt x="273677" y="379952"/>
                    <a:pt x="281392" y="381495"/>
                  </a:cubicBezTo>
                  <a:cubicBezTo>
                    <a:pt x="289107" y="383038"/>
                    <a:pt x="296736" y="386125"/>
                    <a:pt x="299051" y="382267"/>
                  </a:cubicBezTo>
                  <a:cubicBezTo>
                    <a:pt x="301366" y="378409"/>
                    <a:pt x="306766" y="384581"/>
                    <a:pt x="311310" y="383038"/>
                  </a:cubicBezTo>
                  <a:cubicBezTo>
                    <a:pt x="315939" y="381495"/>
                    <a:pt x="315939" y="391525"/>
                    <a:pt x="320568" y="385353"/>
                  </a:cubicBezTo>
                  <a:cubicBezTo>
                    <a:pt x="325197" y="379181"/>
                    <a:pt x="319797" y="375323"/>
                    <a:pt x="327512" y="376095"/>
                  </a:cubicBezTo>
                  <a:cubicBezTo>
                    <a:pt x="335227" y="376866"/>
                    <a:pt x="330598" y="367608"/>
                    <a:pt x="330598" y="362293"/>
                  </a:cubicBezTo>
                  <a:cubicBezTo>
                    <a:pt x="330598" y="356892"/>
                    <a:pt x="340542" y="356121"/>
                    <a:pt x="340542" y="351578"/>
                  </a:cubicBezTo>
                  <a:cubicBezTo>
                    <a:pt x="340542" y="346948"/>
                    <a:pt x="354344" y="350806"/>
                    <a:pt x="356658" y="347720"/>
                  </a:cubicBezTo>
                  <a:cubicBezTo>
                    <a:pt x="358973" y="344634"/>
                    <a:pt x="366603" y="342405"/>
                    <a:pt x="369689" y="347720"/>
                  </a:cubicBezTo>
                  <a:cubicBezTo>
                    <a:pt x="372775" y="353121"/>
                    <a:pt x="385805" y="354664"/>
                    <a:pt x="386576" y="359207"/>
                  </a:cubicBezTo>
                  <a:cubicBezTo>
                    <a:pt x="386919" y="361436"/>
                    <a:pt x="386576" y="364951"/>
                    <a:pt x="386576" y="368208"/>
                  </a:cubicBezTo>
                  <a:cubicBezTo>
                    <a:pt x="388719" y="366065"/>
                    <a:pt x="391377" y="364522"/>
                    <a:pt x="394034" y="364522"/>
                  </a:cubicBezTo>
                  <a:cubicBezTo>
                    <a:pt x="398835" y="364522"/>
                    <a:pt x="403121" y="357321"/>
                    <a:pt x="407407" y="358264"/>
                  </a:cubicBezTo>
                  <a:cubicBezTo>
                    <a:pt x="411008" y="359036"/>
                    <a:pt x="414523" y="358435"/>
                    <a:pt x="415637" y="352435"/>
                  </a:cubicBezTo>
                  <a:cubicBezTo>
                    <a:pt x="411694" y="350034"/>
                    <a:pt x="404407" y="349692"/>
                    <a:pt x="403464" y="352949"/>
                  </a:cubicBezTo>
                  <a:close/>
                  <a:moveTo>
                    <a:pt x="114399" y="46568"/>
                  </a:moveTo>
                  <a:cubicBezTo>
                    <a:pt x="121172" y="48025"/>
                    <a:pt x="107199" y="55569"/>
                    <a:pt x="105055" y="62341"/>
                  </a:cubicBezTo>
                  <a:cubicBezTo>
                    <a:pt x="102912" y="69114"/>
                    <a:pt x="115771" y="75286"/>
                    <a:pt x="121172" y="80258"/>
                  </a:cubicBezTo>
                  <a:cubicBezTo>
                    <a:pt x="126573" y="85316"/>
                    <a:pt x="139431" y="84544"/>
                    <a:pt x="144146" y="81715"/>
                  </a:cubicBezTo>
                  <a:cubicBezTo>
                    <a:pt x="148775" y="78886"/>
                    <a:pt x="147404" y="68771"/>
                    <a:pt x="153490" y="69199"/>
                  </a:cubicBezTo>
                  <a:cubicBezTo>
                    <a:pt x="159576" y="69542"/>
                    <a:pt x="156319" y="63799"/>
                    <a:pt x="161377" y="61998"/>
                  </a:cubicBezTo>
                  <a:cubicBezTo>
                    <a:pt x="166349" y="60198"/>
                    <a:pt x="167120" y="66627"/>
                    <a:pt x="162834" y="71685"/>
                  </a:cubicBezTo>
                  <a:cubicBezTo>
                    <a:pt x="158548" y="76743"/>
                    <a:pt x="170378" y="76314"/>
                    <a:pt x="176807" y="70228"/>
                  </a:cubicBezTo>
                  <a:cubicBezTo>
                    <a:pt x="183237" y="64142"/>
                    <a:pt x="184694" y="69885"/>
                    <a:pt x="183237" y="75629"/>
                  </a:cubicBezTo>
                  <a:cubicBezTo>
                    <a:pt x="181779" y="81372"/>
                    <a:pt x="168578" y="78115"/>
                    <a:pt x="163863" y="84630"/>
                  </a:cubicBezTo>
                  <a:cubicBezTo>
                    <a:pt x="159234" y="91059"/>
                    <a:pt x="144918" y="86087"/>
                    <a:pt x="138403" y="93202"/>
                  </a:cubicBezTo>
                  <a:cubicBezTo>
                    <a:pt x="131973" y="100403"/>
                    <a:pt x="144146" y="100746"/>
                    <a:pt x="153062" y="98946"/>
                  </a:cubicBezTo>
                  <a:cubicBezTo>
                    <a:pt x="162063" y="97146"/>
                    <a:pt x="178865" y="96117"/>
                    <a:pt x="185294" y="97488"/>
                  </a:cubicBezTo>
                  <a:cubicBezTo>
                    <a:pt x="191723" y="98946"/>
                    <a:pt x="181351" y="101089"/>
                    <a:pt x="170635" y="101089"/>
                  </a:cubicBezTo>
                  <a:cubicBezTo>
                    <a:pt x="159919" y="101089"/>
                    <a:pt x="156319" y="104346"/>
                    <a:pt x="156662" y="107175"/>
                  </a:cubicBezTo>
                  <a:cubicBezTo>
                    <a:pt x="157005" y="110090"/>
                    <a:pt x="141660" y="103918"/>
                    <a:pt x="140888" y="110433"/>
                  </a:cubicBezTo>
                  <a:cubicBezTo>
                    <a:pt x="140203" y="116862"/>
                    <a:pt x="155205" y="119434"/>
                    <a:pt x="157005" y="123377"/>
                  </a:cubicBezTo>
                  <a:cubicBezTo>
                    <a:pt x="158805" y="127321"/>
                    <a:pt x="168835" y="123720"/>
                    <a:pt x="172778" y="125178"/>
                  </a:cubicBezTo>
                  <a:cubicBezTo>
                    <a:pt x="176721" y="126635"/>
                    <a:pt x="166349" y="129464"/>
                    <a:pt x="164892" y="131264"/>
                  </a:cubicBezTo>
                  <a:cubicBezTo>
                    <a:pt x="163434" y="133064"/>
                    <a:pt x="176036" y="135550"/>
                    <a:pt x="178179" y="139151"/>
                  </a:cubicBezTo>
                  <a:cubicBezTo>
                    <a:pt x="180322" y="142751"/>
                    <a:pt x="189323" y="140951"/>
                    <a:pt x="188895" y="135893"/>
                  </a:cubicBezTo>
                  <a:cubicBezTo>
                    <a:pt x="188466" y="129635"/>
                    <a:pt x="196781" y="110776"/>
                    <a:pt x="207583" y="106832"/>
                  </a:cubicBezTo>
                  <a:cubicBezTo>
                    <a:pt x="218298" y="102889"/>
                    <a:pt x="212212" y="99289"/>
                    <a:pt x="213669" y="93202"/>
                  </a:cubicBezTo>
                  <a:cubicBezTo>
                    <a:pt x="215126" y="87116"/>
                    <a:pt x="223699" y="92174"/>
                    <a:pt x="221213" y="87116"/>
                  </a:cubicBezTo>
                  <a:cubicBezTo>
                    <a:pt x="218727" y="82144"/>
                    <a:pt x="220099" y="79915"/>
                    <a:pt x="226956" y="73486"/>
                  </a:cubicBezTo>
                  <a:cubicBezTo>
                    <a:pt x="233729" y="67056"/>
                    <a:pt x="238101" y="71685"/>
                    <a:pt x="246330" y="67742"/>
                  </a:cubicBezTo>
                  <a:cubicBezTo>
                    <a:pt x="254560" y="63799"/>
                    <a:pt x="258503" y="70571"/>
                    <a:pt x="249588" y="71342"/>
                  </a:cubicBezTo>
                  <a:cubicBezTo>
                    <a:pt x="241701" y="72028"/>
                    <a:pt x="245644" y="81029"/>
                    <a:pt x="252074" y="83515"/>
                  </a:cubicBezTo>
                  <a:cubicBezTo>
                    <a:pt x="258503" y="86001"/>
                    <a:pt x="252760" y="88144"/>
                    <a:pt x="257818" y="89259"/>
                  </a:cubicBezTo>
                  <a:cubicBezTo>
                    <a:pt x="262875" y="90288"/>
                    <a:pt x="261418" y="97831"/>
                    <a:pt x="254988" y="104689"/>
                  </a:cubicBezTo>
                  <a:cubicBezTo>
                    <a:pt x="248559" y="111462"/>
                    <a:pt x="256789" y="112919"/>
                    <a:pt x="270419" y="107947"/>
                  </a:cubicBezTo>
                  <a:cubicBezTo>
                    <a:pt x="284049" y="102889"/>
                    <a:pt x="275391" y="112233"/>
                    <a:pt x="279334" y="116176"/>
                  </a:cubicBezTo>
                  <a:cubicBezTo>
                    <a:pt x="283278" y="120120"/>
                    <a:pt x="294079" y="113348"/>
                    <a:pt x="299737" y="106490"/>
                  </a:cubicBezTo>
                  <a:cubicBezTo>
                    <a:pt x="305481" y="99717"/>
                    <a:pt x="314053" y="100832"/>
                    <a:pt x="313710" y="97146"/>
                  </a:cubicBezTo>
                  <a:cubicBezTo>
                    <a:pt x="313367" y="93202"/>
                    <a:pt x="307281" y="92088"/>
                    <a:pt x="302223" y="94317"/>
                  </a:cubicBezTo>
                  <a:cubicBezTo>
                    <a:pt x="297165" y="96460"/>
                    <a:pt x="284649" y="95002"/>
                    <a:pt x="288936" y="91059"/>
                  </a:cubicBezTo>
                  <a:cubicBezTo>
                    <a:pt x="293222" y="87116"/>
                    <a:pt x="292536" y="83858"/>
                    <a:pt x="286107" y="84630"/>
                  </a:cubicBezTo>
                  <a:cubicBezTo>
                    <a:pt x="279677" y="85316"/>
                    <a:pt x="268190" y="82144"/>
                    <a:pt x="273591" y="80001"/>
                  </a:cubicBezTo>
                  <a:cubicBezTo>
                    <a:pt x="278992" y="77857"/>
                    <a:pt x="269648" y="70657"/>
                    <a:pt x="264590" y="70999"/>
                  </a:cubicBezTo>
                  <a:cubicBezTo>
                    <a:pt x="259618" y="71342"/>
                    <a:pt x="260989" y="65599"/>
                    <a:pt x="261332" y="61656"/>
                  </a:cubicBezTo>
                  <a:cubicBezTo>
                    <a:pt x="261675" y="57712"/>
                    <a:pt x="247016" y="55912"/>
                    <a:pt x="249845" y="54455"/>
                  </a:cubicBezTo>
                  <a:cubicBezTo>
                    <a:pt x="252674" y="52997"/>
                    <a:pt x="243758" y="49825"/>
                    <a:pt x="241615" y="52654"/>
                  </a:cubicBezTo>
                  <a:cubicBezTo>
                    <a:pt x="239472" y="55569"/>
                    <a:pt x="235186" y="54797"/>
                    <a:pt x="235186" y="50511"/>
                  </a:cubicBezTo>
                  <a:cubicBezTo>
                    <a:pt x="235186" y="46225"/>
                    <a:pt x="224470" y="47254"/>
                    <a:pt x="220099" y="47682"/>
                  </a:cubicBezTo>
                  <a:cubicBezTo>
                    <a:pt x="215812" y="48025"/>
                    <a:pt x="217955" y="38338"/>
                    <a:pt x="213669" y="35167"/>
                  </a:cubicBezTo>
                  <a:cubicBezTo>
                    <a:pt x="209383" y="31909"/>
                    <a:pt x="203639" y="41596"/>
                    <a:pt x="200382" y="40910"/>
                  </a:cubicBezTo>
                  <a:cubicBezTo>
                    <a:pt x="197124" y="40224"/>
                    <a:pt x="202868" y="33709"/>
                    <a:pt x="204668" y="29423"/>
                  </a:cubicBezTo>
                  <a:cubicBezTo>
                    <a:pt x="206468" y="25137"/>
                    <a:pt x="189580" y="19393"/>
                    <a:pt x="187780" y="23679"/>
                  </a:cubicBezTo>
                  <a:cubicBezTo>
                    <a:pt x="185980" y="27966"/>
                    <a:pt x="182808" y="17250"/>
                    <a:pt x="179208" y="16136"/>
                  </a:cubicBezTo>
                  <a:cubicBezTo>
                    <a:pt x="175607" y="15021"/>
                    <a:pt x="178522" y="23336"/>
                    <a:pt x="175264" y="24022"/>
                  </a:cubicBezTo>
                  <a:cubicBezTo>
                    <a:pt x="172007" y="24708"/>
                    <a:pt x="167720" y="27966"/>
                    <a:pt x="173121" y="31566"/>
                  </a:cubicBezTo>
                  <a:cubicBezTo>
                    <a:pt x="178522" y="35167"/>
                    <a:pt x="183837" y="53083"/>
                    <a:pt x="183151" y="55912"/>
                  </a:cubicBezTo>
                  <a:cubicBezTo>
                    <a:pt x="182465" y="58741"/>
                    <a:pt x="165920" y="43053"/>
                    <a:pt x="165234" y="35509"/>
                  </a:cubicBezTo>
                  <a:cubicBezTo>
                    <a:pt x="164463" y="27966"/>
                    <a:pt x="156233" y="21879"/>
                    <a:pt x="154090" y="27280"/>
                  </a:cubicBezTo>
                  <a:cubicBezTo>
                    <a:pt x="151947" y="32680"/>
                    <a:pt x="145861" y="34824"/>
                    <a:pt x="147661" y="40224"/>
                  </a:cubicBezTo>
                  <a:cubicBezTo>
                    <a:pt x="149461" y="45625"/>
                    <a:pt x="143375" y="47425"/>
                    <a:pt x="143375" y="43053"/>
                  </a:cubicBezTo>
                  <a:cubicBezTo>
                    <a:pt x="143375" y="38767"/>
                    <a:pt x="134459" y="33709"/>
                    <a:pt x="131202" y="33366"/>
                  </a:cubicBezTo>
                  <a:cubicBezTo>
                    <a:pt x="127944" y="33023"/>
                    <a:pt x="139431" y="30880"/>
                    <a:pt x="144832" y="28308"/>
                  </a:cubicBezTo>
                  <a:cubicBezTo>
                    <a:pt x="150232" y="25823"/>
                    <a:pt x="140203" y="22222"/>
                    <a:pt x="135488" y="25051"/>
                  </a:cubicBezTo>
                  <a:cubicBezTo>
                    <a:pt x="130859" y="27880"/>
                    <a:pt x="124772" y="23251"/>
                    <a:pt x="121858" y="27194"/>
                  </a:cubicBezTo>
                  <a:cubicBezTo>
                    <a:pt x="119029" y="31137"/>
                    <a:pt x="115428" y="27194"/>
                    <a:pt x="110370" y="26080"/>
                  </a:cubicBezTo>
                  <a:cubicBezTo>
                    <a:pt x="105313" y="24965"/>
                    <a:pt x="101026" y="33281"/>
                    <a:pt x="97426" y="31823"/>
                  </a:cubicBezTo>
                  <a:cubicBezTo>
                    <a:pt x="93826" y="30366"/>
                    <a:pt x="91682" y="39024"/>
                    <a:pt x="97426" y="47939"/>
                  </a:cubicBezTo>
                  <a:cubicBezTo>
                    <a:pt x="103341" y="56940"/>
                    <a:pt x="107627" y="45111"/>
                    <a:pt x="114399" y="46568"/>
                  </a:cubicBezTo>
                  <a:close/>
                  <a:moveTo>
                    <a:pt x="99741" y="75543"/>
                  </a:moveTo>
                  <a:cubicBezTo>
                    <a:pt x="104027" y="76657"/>
                    <a:pt x="107284" y="83772"/>
                    <a:pt x="111228" y="83430"/>
                  </a:cubicBezTo>
                  <a:cubicBezTo>
                    <a:pt x="113028" y="83258"/>
                    <a:pt x="105141" y="74428"/>
                    <a:pt x="100512" y="69457"/>
                  </a:cubicBezTo>
                  <a:cubicBezTo>
                    <a:pt x="95883" y="64399"/>
                    <a:pt x="96226" y="59427"/>
                    <a:pt x="89796" y="61227"/>
                  </a:cubicBezTo>
                  <a:cubicBezTo>
                    <a:pt x="83281" y="63027"/>
                    <a:pt x="95454" y="74514"/>
                    <a:pt x="99741" y="75543"/>
                  </a:cubicBezTo>
                  <a:close/>
                  <a:moveTo>
                    <a:pt x="213755" y="17507"/>
                  </a:moveTo>
                  <a:cubicBezTo>
                    <a:pt x="217012" y="19993"/>
                    <a:pt x="208440" y="20079"/>
                    <a:pt x="211955" y="23594"/>
                  </a:cubicBezTo>
                  <a:cubicBezTo>
                    <a:pt x="222670" y="34309"/>
                    <a:pt x="265018" y="22136"/>
                    <a:pt x="270762" y="25394"/>
                  </a:cubicBezTo>
                  <a:cubicBezTo>
                    <a:pt x="276505" y="28651"/>
                    <a:pt x="235272" y="32595"/>
                    <a:pt x="237072" y="36881"/>
                  </a:cubicBezTo>
                  <a:cubicBezTo>
                    <a:pt x="238872" y="41167"/>
                    <a:pt x="272562" y="44768"/>
                    <a:pt x="275048" y="41939"/>
                  </a:cubicBezTo>
                  <a:cubicBezTo>
                    <a:pt x="277534" y="39024"/>
                    <a:pt x="283278" y="47682"/>
                    <a:pt x="294422" y="48368"/>
                  </a:cubicBezTo>
                  <a:cubicBezTo>
                    <a:pt x="305566" y="49054"/>
                    <a:pt x="304452" y="44082"/>
                    <a:pt x="312681" y="43739"/>
                  </a:cubicBezTo>
                  <a:cubicBezTo>
                    <a:pt x="320911" y="43396"/>
                    <a:pt x="333084" y="39453"/>
                    <a:pt x="333427" y="34738"/>
                  </a:cubicBezTo>
                  <a:cubicBezTo>
                    <a:pt x="333770" y="30109"/>
                    <a:pt x="357773" y="24365"/>
                    <a:pt x="355630" y="16478"/>
                  </a:cubicBezTo>
                  <a:cubicBezTo>
                    <a:pt x="353487" y="8592"/>
                    <a:pt x="330169" y="13992"/>
                    <a:pt x="323740" y="10735"/>
                  </a:cubicBezTo>
                  <a:cubicBezTo>
                    <a:pt x="317311" y="7477"/>
                    <a:pt x="302223" y="3191"/>
                    <a:pt x="299737" y="8249"/>
                  </a:cubicBezTo>
                  <a:cubicBezTo>
                    <a:pt x="297251" y="13221"/>
                    <a:pt x="292965" y="14678"/>
                    <a:pt x="290736" y="12535"/>
                  </a:cubicBezTo>
                  <a:cubicBezTo>
                    <a:pt x="288593" y="10392"/>
                    <a:pt x="291850" y="-1095"/>
                    <a:pt x="281392" y="2162"/>
                  </a:cubicBezTo>
                  <a:cubicBezTo>
                    <a:pt x="271019" y="5420"/>
                    <a:pt x="280706" y="16478"/>
                    <a:pt x="278563" y="17936"/>
                  </a:cubicBezTo>
                  <a:cubicBezTo>
                    <a:pt x="276420" y="19393"/>
                    <a:pt x="266390" y="15793"/>
                    <a:pt x="265619" y="10735"/>
                  </a:cubicBezTo>
                  <a:cubicBezTo>
                    <a:pt x="264933" y="5677"/>
                    <a:pt x="253788" y="16136"/>
                    <a:pt x="252331" y="10049"/>
                  </a:cubicBezTo>
                  <a:cubicBezTo>
                    <a:pt x="250874" y="3962"/>
                    <a:pt x="237672" y="-324"/>
                    <a:pt x="234757" y="19"/>
                  </a:cubicBezTo>
                  <a:cubicBezTo>
                    <a:pt x="231928" y="362"/>
                    <a:pt x="237672" y="4305"/>
                    <a:pt x="235872" y="7220"/>
                  </a:cubicBezTo>
                  <a:cubicBezTo>
                    <a:pt x="234072" y="10049"/>
                    <a:pt x="226956" y="4391"/>
                    <a:pt x="224042" y="3962"/>
                  </a:cubicBezTo>
                  <a:cubicBezTo>
                    <a:pt x="221213" y="3620"/>
                    <a:pt x="225842" y="10049"/>
                    <a:pt x="224385" y="12878"/>
                  </a:cubicBezTo>
                  <a:cubicBezTo>
                    <a:pt x="222927" y="15793"/>
                    <a:pt x="217184" y="4305"/>
                    <a:pt x="212212" y="4305"/>
                  </a:cubicBezTo>
                  <a:cubicBezTo>
                    <a:pt x="207154" y="4305"/>
                    <a:pt x="208954" y="10049"/>
                    <a:pt x="205439" y="10392"/>
                  </a:cubicBezTo>
                  <a:cubicBezTo>
                    <a:pt x="201925" y="10649"/>
                    <a:pt x="210497" y="15021"/>
                    <a:pt x="213755" y="1750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 name="Freeform 246">
              <a:extLst>
                <a:ext uri="{FF2B5EF4-FFF2-40B4-BE49-F238E27FC236}">
                  <a16:creationId xmlns:a16="http://schemas.microsoft.com/office/drawing/2014/main" id="{CED87B33-24DB-2F95-4150-82FAC88F7A78}"/>
                </a:ext>
              </a:extLst>
            </p:cNvPr>
            <p:cNvSpPr/>
            <p:nvPr/>
          </p:nvSpPr>
          <p:spPr>
            <a:xfrm>
              <a:off x="8961172" y="3175611"/>
              <a:ext cx="50334" cy="15593"/>
            </a:xfrm>
            <a:custGeom>
              <a:avLst/>
              <a:gdLst>
                <a:gd name="connsiteX0" fmla="*/ 20674 w 50334"/>
                <a:gd name="connsiteY0" fmla="*/ 414 h 15593"/>
                <a:gd name="connsiteX1" fmla="*/ 614 w 50334"/>
                <a:gd name="connsiteY1" fmla="*/ 6672 h 15593"/>
                <a:gd name="connsiteX2" fmla="*/ 30703 w 50334"/>
                <a:gd name="connsiteY2" fmla="*/ 13359 h 15593"/>
                <a:gd name="connsiteX3" fmla="*/ 50334 w 50334"/>
                <a:gd name="connsiteY3" fmla="*/ 10444 h 15593"/>
                <a:gd name="connsiteX4" fmla="*/ 20674 w 50334"/>
                <a:gd name="connsiteY4" fmla="*/ 414 h 15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34" h="15593">
                  <a:moveTo>
                    <a:pt x="20674" y="414"/>
                  </a:moveTo>
                  <a:cubicBezTo>
                    <a:pt x="17330" y="2814"/>
                    <a:pt x="-3844" y="1614"/>
                    <a:pt x="614" y="6672"/>
                  </a:cubicBezTo>
                  <a:cubicBezTo>
                    <a:pt x="4471" y="10958"/>
                    <a:pt x="22559" y="8558"/>
                    <a:pt x="30703" y="13359"/>
                  </a:cubicBezTo>
                  <a:cubicBezTo>
                    <a:pt x="38847" y="18159"/>
                    <a:pt x="50334" y="14301"/>
                    <a:pt x="50334" y="10444"/>
                  </a:cubicBezTo>
                  <a:cubicBezTo>
                    <a:pt x="50334" y="6672"/>
                    <a:pt x="24017" y="-1986"/>
                    <a:pt x="20674" y="414"/>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8" name="Freeform 247">
              <a:extLst>
                <a:ext uri="{FF2B5EF4-FFF2-40B4-BE49-F238E27FC236}">
                  <a16:creationId xmlns:a16="http://schemas.microsoft.com/office/drawing/2014/main" id="{C3524A80-0814-301E-D1E6-3D1817C2DAEF}"/>
                </a:ext>
              </a:extLst>
            </p:cNvPr>
            <p:cNvSpPr/>
            <p:nvPr/>
          </p:nvSpPr>
          <p:spPr>
            <a:xfrm>
              <a:off x="8001228" y="3586549"/>
              <a:ext cx="274338" cy="272175"/>
            </a:xfrm>
            <a:custGeom>
              <a:avLst/>
              <a:gdLst>
                <a:gd name="connsiteX0" fmla="*/ 259756 w 274338"/>
                <a:gd name="connsiteY0" fmla="*/ 25902 h 272175"/>
                <a:gd name="connsiteX1" fmla="*/ 243469 w 274338"/>
                <a:gd name="connsiteY1" fmla="*/ 29759 h 272175"/>
                <a:gd name="connsiteX2" fmla="*/ 208064 w 274338"/>
                <a:gd name="connsiteY2" fmla="*/ 3956 h 272175"/>
                <a:gd name="connsiteX3" fmla="*/ 197520 w 274338"/>
                <a:gd name="connsiteY3" fmla="*/ 8757 h 272175"/>
                <a:gd name="connsiteX4" fmla="*/ 196577 w 274338"/>
                <a:gd name="connsiteY4" fmla="*/ 25473 h 272175"/>
                <a:gd name="connsiteX5" fmla="*/ 191776 w 274338"/>
                <a:gd name="connsiteY5" fmla="*/ 39789 h 272175"/>
                <a:gd name="connsiteX6" fmla="*/ 178403 w 274338"/>
                <a:gd name="connsiteY6" fmla="*/ 45533 h 272175"/>
                <a:gd name="connsiteX7" fmla="*/ 172231 w 274338"/>
                <a:gd name="connsiteY7" fmla="*/ 55134 h 272175"/>
                <a:gd name="connsiteX8" fmla="*/ 169316 w 274338"/>
                <a:gd name="connsiteY8" fmla="*/ 64650 h 272175"/>
                <a:gd name="connsiteX9" fmla="*/ 169316 w 274338"/>
                <a:gd name="connsiteY9" fmla="*/ 77080 h 272175"/>
                <a:gd name="connsiteX10" fmla="*/ 177460 w 274338"/>
                <a:gd name="connsiteY10" fmla="*/ 73736 h 272175"/>
                <a:gd name="connsiteX11" fmla="*/ 186033 w 274338"/>
                <a:gd name="connsiteY11" fmla="*/ 71851 h 272175"/>
                <a:gd name="connsiteX12" fmla="*/ 176432 w 274338"/>
                <a:gd name="connsiteY12" fmla="*/ 59935 h 272175"/>
                <a:gd name="connsiteX13" fmla="*/ 189805 w 274338"/>
                <a:gd name="connsiteY13" fmla="*/ 58477 h 272175"/>
                <a:gd name="connsiteX14" fmla="*/ 214150 w 274338"/>
                <a:gd name="connsiteY14" fmla="*/ 64221 h 272175"/>
                <a:gd name="connsiteX15" fmla="*/ 224695 w 274338"/>
                <a:gd name="connsiteY15" fmla="*/ 60449 h 272175"/>
                <a:gd name="connsiteX16" fmla="*/ 248098 w 274338"/>
                <a:gd name="connsiteY16" fmla="*/ 49476 h 272175"/>
                <a:gd name="connsiteX17" fmla="*/ 256670 w 274338"/>
                <a:gd name="connsiteY17" fmla="*/ 41847 h 272175"/>
                <a:gd name="connsiteX18" fmla="*/ 274329 w 274338"/>
                <a:gd name="connsiteY18" fmla="*/ 21787 h 272175"/>
                <a:gd name="connsiteX19" fmla="*/ 259756 w 274338"/>
                <a:gd name="connsiteY19" fmla="*/ 25902 h 272175"/>
                <a:gd name="connsiteX20" fmla="*/ 171802 w 274338"/>
                <a:gd name="connsiteY20" fmla="*/ 91396 h 272175"/>
                <a:gd name="connsiteX21" fmla="*/ 168974 w 274338"/>
                <a:gd name="connsiteY21" fmla="*/ 112913 h 272175"/>
                <a:gd name="connsiteX22" fmla="*/ 160830 w 274338"/>
                <a:gd name="connsiteY22" fmla="*/ 134430 h 272175"/>
                <a:gd name="connsiteX23" fmla="*/ 150800 w 274338"/>
                <a:gd name="connsiteY23" fmla="*/ 150203 h 272175"/>
                <a:gd name="connsiteX24" fmla="*/ 135969 w 274338"/>
                <a:gd name="connsiteY24" fmla="*/ 161690 h 272175"/>
                <a:gd name="connsiteX25" fmla="*/ 125425 w 274338"/>
                <a:gd name="connsiteY25" fmla="*/ 156461 h 272175"/>
                <a:gd name="connsiteX26" fmla="*/ 113509 w 274338"/>
                <a:gd name="connsiteY26" fmla="*/ 169406 h 272175"/>
                <a:gd name="connsiteX27" fmla="*/ 103480 w 274338"/>
                <a:gd name="connsiteY27" fmla="*/ 185693 h 272175"/>
                <a:gd name="connsiteX28" fmla="*/ 93450 w 274338"/>
                <a:gd name="connsiteY28" fmla="*/ 189036 h 272175"/>
                <a:gd name="connsiteX29" fmla="*/ 73819 w 274338"/>
                <a:gd name="connsiteY29" fmla="*/ 191437 h 272175"/>
                <a:gd name="connsiteX30" fmla="*/ 49901 w 274338"/>
                <a:gd name="connsiteY30" fmla="*/ 192894 h 272175"/>
                <a:gd name="connsiteX31" fmla="*/ 25041 w 274338"/>
                <a:gd name="connsiteY31" fmla="*/ 211582 h 272175"/>
                <a:gd name="connsiteX32" fmla="*/ 25041 w 274338"/>
                <a:gd name="connsiteY32" fmla="*/ 221183 h 272175"/>
                <a:gd name="connsiteX33" fmla="*/ 42700 w 274338"/>
                <a:gd name="connsiteY33" fmla="*/ 216897 h 272175"/>
                <a:gd name="connsiteX34" fmla="*/ 83334 w 274338"/>
                <a:gd name="connsiteY34" fmla="*/ 206867 h 272175"/>
                <a:gd name="connsiteX35" fmla="*/ 90021 w 274338"/>
                <a:gd name="connsiteY35" fmla="*/ 221183 h 272175"/>
                <a:gd name="connsiteX36" fmla="*/ 109137 w 274338"/>
                <a:gd name="connsiteY36" fmla="*/ 220240 h 272175"/>
                <a:gd name="connsiteX37" fmla="*/ 114881 w 274338"/>
                <a:gd name="connsiteY37" fmla="*/ 209182 h 272175"/>
                <a:gd name="connsiteX38" fmla="*/ 119682 w 274338"/>
                <a:gd name="connsiteY38" fmla="*/ 206782 h 272175"/>
                <a:gd name="connsiteX39" fmla="*/ 140255 w 274338"/>
                <a:gd name="connsiteY39" fmla="*/ 205324 h 272175"/>
                <a:gd name="connsiteX40" fmla="*/ 152171 w 274338"/>
                <a:gd name="connsiteY40" fmla="*/ 206267 h 272175"/>
                <a:gd name="connsiteX41" fmla="*/ 161772 w 274338"/>
                <a:gd name="connsiteY41" fmla="*/ 196666 h 272175"/>
                <a:gd name="connsiteX42" fmla="*/ 177032 w 274338"/>
                <a:gd name="connsiteY42" fmla="*/ 194266 h 272175"/>
                <a:gd name="connsiteX43" fmla="*/ 181318 w 274338"/>
                <a:gd name="connsiteY43" fmla="*/ 171291 h 272175"/>
                <a:gd name="connsiteX44" fmla="*/ 185175 w 274338"/>
                <a:gd name="connsiteY44" fmla="*/ 146431 h 272175"/>
                <a:gd name="connsiteX45" fmla="*/ 200006 w 274338"/>
                <a:gd name="connsiteY45" fmla="*/ 128772 h 272175"/>
                <a:gd name="connsiteX46" fmla="*/ 192376 w 274338"/>
                <a:gd name="connsiteY46" fmla="*/ 85738 h 272175"/>
                <a:gd name="connsiteX47" fmla="*/ 171802 w 274338"/>
                <a:gd name="connsiteY47" fmla="*/ 91396 h 272175"/>
                <a:gd name="connsiteX48" fmla="*/ 66704 w 274338"/>
                <a:gd name="connsiteY48" fmla="*/ 215697 h 272175"/>
                <a:gd name="connsiteX49" fmla="*/ 51359 w 274338"/>
                <a:gd name="connsiteY49" fmla="*/ 219983 h 272175"/>
                <a:gd name="connsiteX50" fmla="*/ 48959 w 274338"/>
                <a:gd name="connsiteY50" fmla="*/ 241500 h 272175"/>
                <a:gd name="connsiteX51" fmla="*/ 58045 w 274338"/>
                <a:gd name="connsiteY51" fmla="*/ 237214 h 272175"/>
                <a:gd name="connsiteX52" fmla="*/ 71933 w 274338"/>
                <a:gd name="connsiteY52" fmla="*/ 231985 h 272175"/>
                <a:gd name="connsiteX53" fmla="*/ 82905 w 274338"/>
                <a:gd name="connsiteY53" fmla="*/ 217669 h 272175"/>
                <a:gd name="connsiteX54" fmla="*/ 66704 w 274338"/>
                <a:gd name="connsiteY54" fmla="*/ 215697 h 272175"/>
                <a:gd name="connsiteX55" fmla="*/ 33699 w 274338"/>
                <a:gd name="connsiteY55" fmla="*/ 234299 h 272175"/>
                <a:gd name="connsiteX56" fmla="*/ 22727 w 274338"/>
                <a:gd name="connsiteY56" fmla="*/ 226156 h 272175"/>
                <a:gd name="connsiteX57" fmla="*/ 7896 w 274338"/>
                <a:gd name="connsiteY57" fmla="*/ 229499 h 272175"/>
                <a:gd name="connsiteX58" fmla="*/ 1210 w 274338"/>
                <a:gd name="connsiteY58" fmla="*/ 240986 h 272175"/>
                <a:gd name="connsiteX59" fmla="*/ 10297 w 274338"/>
                <a:gd name="connsiteY59" fmla="*/ 236185 h 272175"/>
                <a:gd name="connsiteX60" fmla="*/ 12697 w 274338"/>
                <a:gd name="connsiteY60" fmla="*/ 252473 h 272175"/>
                <a:gd name="connsiteX61" fmla="*/ 18869 w 274338"/>
                <a:gd name="connsiteY61" fmla="*/ 272104 h 272175"/>
                <a:gd name="connsiteX62" fmla="*/ 37043 w 274338"/>
                <a:gd name="connsiteY62" fmla="*/ 244843 h 272175"/>
                <a:gd name="connsiteX63" fmla="*/ 33699 w 274338"/>
                <a:gd name="connsiteY63" fmla="*/ 234299 h 2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4338" h="272175">
                  <a:moveTo>
                    <a:pt x="259756" y="25902"/>
                  </a:moveTo>
                  <a:cubicBezTo>
                    <a:pt x="256413" y="21616"/>
                    <a:pt x="250669" y="28302"/>
                    <a:pt x="243469" y="29759"/>
                  </a:cubicBezTo>
                  <a:cubicBezTo>
                    <a:pt x="236268" y="31217"/>
                    <a:pt x="213808" y="12529"/>
                    <a:pt x="208064" y="3956"/>
                  </a:cubicBezTo>
                  <a:cubicBezTo>
                    <a:pt x="202320" y="-4616"/>
                    <a:pt x="192805" y="2499"/>
                    <a:pt x="197520" y="8757"/>
                  </a:cubicBezTo>
                  <a:cubicBezTo>
                    <a:pt x="202320" y="14929"/>
                    <a:pt x="196577" y="16901"/>
                    <a:pt x="196577" y="25473"/>
                  </a:cubicBezTo>
                  <a:cubicBezTo>
                    <a:pt x="196577" y="34046"/>
                    <a:pt x="190833" y="34046"/>
                    <a:pt x="191776" y="39789"/>
                  </a:cubicBezTo>
                  <a:cubicBezTo>
                    <a:pt x="192719" y="45533"/>
                    <a:pt x="184147" y="44590"/>
                    <a:pt x="178403" y="45533"/>
                  </a:cubicBezTo>
                  <a:cubicBezTo>
                    <a:pt x="172660" y="46476"/>
                    <a:pt x="178917" y="52219"/>
                    <a:pt x="172231" y="55134"/>
                  </a:cubicBezTo>
                  <a:cubicBezTo>
                    <a:pt x="165544" y="57963"/>
                    <a:pt x="165973" y="62764"/>
                    <a:pt x="169316" y="64650"/>
                  </a:cubicBezTo>
                  <a:cubicBezTo>
                    <a:pt x="172660" y="66536"/>
                    <a:pt x="170259" y="72793"/>
                    <a:pt x="169316" y="77080"/>
                  </a:cubicBezTo>
                  <a:cubicBezTo>
                    <a:pt x="168373" y="81366"/>
                    <a:pt x="173603" y="78023"/>
                    <a:pt x="177460" y="73736"/>
                  </a:cubicBezTo>
                  <a:cubicBezTo>
                    <a:pt x="181318" y="69450"/>
                    <a:pt x="185261" y="75794"/>
                    <a:pt x="186033" y="71851"/>
                  </a:cubicBezTo>
                  <a:cubicBezTo>
                    <a:pt x="186976" y="67050"/>
                    <a:pt x="176003" y="64650"/>
                    <a:pt x="176432" y="59935"/>
                  </a:cubicBezTo>
                  <a:cubicBezTo>
                    <a:pt x="176946" y="55220"/>
                    <a:pt x="184061" y="61392"/>
                    <a:pt x="189805" y="58477"/>
                  </a:cubicBezTo>
                  <a:cubicBezTo>
                    <a:pt x="195548" y="55648"/>
                    <a:pt x="207036" y="58049"/>
                    <a:pt x="214150" y="64221"/>
                  </a:cubicBezTo>
                  <a:cubicBezTo>
                    <a:pt x="221351" y="70479"/>
                    <a:pt x="223237" y="68079"/>
                    <a:pt x="224695" y="60449"/>
                  </a:cubicBezTo>
                  <a:cubicBezTo>
                    <a:pt x="226152" y="52820"/>
                    <a:pt x="237125" y="49476"/>
                    <a:pt x="248098" y="49476"/>
                  </a:cubicBezTo>
                  <a:cubicBezTo>
                    <a:pt x="259070" y="49476"/>
                    <a:pt x="260013" y="44247"/>
                    <a:pt x="256670" y="41847"/>
                  </a:cubicBezTo>
                  <a:cubicBezTo>
                    <a:pt x="253327" y="39446"/>
                    <a:pt x="274844" y="25559"/>
                    <a:pt x="274329" y="21787"/>
                  </a:cubicBezTo>
                  <a:cubicBezTo>
                    <a:pt x="274158" y="17758"/>
                    <a:pt x="263099" y="30188"/>
                    <a:pt x="259756" y="25902"/>
                  </a:cubicBezTo>
                  <a:close/>
                  <a:moveTo>
                    <a:pt x="171802" y="91396"/>
                  </a:moveTo>
                  <a:cubicBezTo>
                    <a:pt x="167002" y="93796"/>
                    <a:pt x="163659" y="108626"/>
                    <a:pt x="168974" y="112913"/>
                  </a:cubicBezTo>
                  <a:cubicBezTo>
                    <a:pt x="174203" y="117199"/>
                    <a:pt x="160401" y="125343"/>
                    <a:pt x="160830" y="134430"/>
                  </a:cubicBezTo>
                  <a:cubicBezTo>
                    <a:pt x="161258" y="143516"/>
                    <a:pt x="152257" y="143516"/>
                    <a:pt x="150800" y="150203"/>
                  </a:cubicBezTo>
                  <a:cubicBezTo>
                    <a:pt x="149342" y="156890"/>
                    <a:pt x="144113" y="155432"/>
                    <a:pt x="135969" y="161690"/>
                  </a:cubicBezTo>
                  <a:cubicBezTo>
                    <a:pt x="127825" y="167862"/>
                    <a:pt x="123539" y="160747"/>
                    <a:pt x="125425" y="156461"/>
                  </a:cubicBezTo>
                  <a:cubicBezTo>
                    <a:pt x="127311" y="152175"/>
                    <a:pt x="112995" y="158861"/>
                    <a:pt x="113509" y="169406"/>
                  </a:cubicBezTo>
                  <a:cubicBezTo>
                    <a:pt x="114024" y="179950"/>
                    <a:pt x="100136" y="180893"/>
                    <a:pt x="103480" y="185693"/>
                  </a:cubicBezTo>
                  <a:cubicBezTo>
                    <a:pt x="106823" y="190494"/>
                    <a:pt x="93021" y="193323"/>
                    <a:pt x="93450" y="189036"/>
                  </a:cubicBezTo>
                  <a:cubicBezTo>
                    <a:pt x="93964" y="184750"/>
                    <a:pt x="84877" y="187150"/>
                    <a:pt x="73819" y="191437"/>
                  </a:cubicBezTo>
                  <a:cubicBezTo>
                    <a:pt x="62846" y="195723"/>
                    <a:pt x="56159" y="186636"/>
                    <a:pt x="49901" y="192894"/>
                  </a:cubicBezTo>
                  <a:cubicBezTo>
                    <a:pt x="43644" y="199152"/>
                    <a:pt x="33185" y="210125"/>
                    <a:pt x="25041" y="211582"/>
                  </a:cubicBezTo>
                  <a:cubicBezTo>
                    <a:pt x="16897" y="213040"/>
                    <a:pt x="21612" y="222898"/>
                    <a:pt x="25041" y="221183"/>
                  </a:cubicBezTo>
                  <a:cubicBezTo>
                    <a:pt x="30785" y="218355"/>
                    <a:pt x="39872" y="221183"/>
                    <a:pt x="42700" y="216897"/>
                  </a:cubicBezTo>
                  <a:cubicBezTo>
                    <a:pt x="45529" y="212611"/>
                    <a:pt x="69018" y="207382"/>
                    <a:pt x="83334" y="206867"/>
                  </a:cubicBezTo>
                  <a:cubicBezTo>
                    <a:pt x="97650" y="206353"/>
                    <a:pt x="89078" y="213554"/>
                    <a:pt x="90021" y="221183"/>
                  </a:cubicBezTo>
                  <a:cubicBezTo>
                    <a:pt x="90964" y="228813"/>
                    <a:pt x="102965" y="227356"/>
                    <a:pt x="109137" y="220240"/>
                  </a:cubicBezTo>
                  <a:cubicBezTo>
                    <a:pt x="115310" y="213040"/>
                    <a:pt x="120110" y="213554"/>
                    <a:pt x="114881" y="209182"/>
                  </a:cubicBezTo>
                  <a:cubicBezTo>
                    <a:pt x="109652" y="204896"/>
                    <a:pt x="115824" y="201038"/>
                    <a:pt x="119682" y="206782"/>
                  </a:cubicBezTo>
                  <a:cubicBezTo>
                    <a:pt x="123539" y="212525"/>
                    <a:pt x="135455" y="213040"/>
                    <a:pt x="140255" y="205324"/>
                  </a:cubicBezTo>
                  <a:cubicBezTo>
                    <a:pt x="145056" y="197695"/>
                    <a:pt x="146428" y="206782"/>
                    <a:pt x="152171" y="206267"/>
                  </a:cubicBezTo>
                  <a:cubicBezTo>
                    <a:pt x="157915" y="205753"/>
                    <a:pt x="161258" y="191437"/>
                    <a:pt x="161772" y="196666"/>
                  </a:cubicBezTo>
                  <a:cubicBezTo>
                    <a:pt x="162287" y="201895"/>
                    <a:pt x="171374" y="200524"/>
                    <a:pt x="177032" y="194266"/>
                  </a:cubicBezTo>
                  <a:cubicBezTo>
                    <a:pt x="182775" y="188008"/>
                    <a:pt x="177546" y="177035"/>
                    <a:pt x="181318" y="171291"/>
                  </a:cubicBezTo>
                  <a:cubicBezTo>
                    <a:pt x="185175" y="165548"/>
                    <a:pt x="188947" y="153632"/>
                    <a:pt x="185175" y="146431"/>
                  </a:cubicBezTo>
                  <a:cubicBezTo>
                    <a:pt x="181318" y="139230"/>
                    <a:pt x="193748" y="134515"/>
                    <a:pt x="200006" y="128772"/>
                  </a:cubicBezTo>
                  <a:cubicBezTo>
                    <a:pt x="206178" y="123028"/>
                    <a:pt x="192805" y="94396"/>
                    <a:pt x="192376" y="85738"/>
                  </a:cubicBezTo>
                  <a:cubicBezTo>
                    <a:pt x="191948" y="76994"/>
                    <a:pt x="176603" y="88996"/>
                    <a:pt x="171802" y="91396"/>
                  </a:cubicBezTo>
                  <a:close/>
                  <a:moveTo>
                    <a:pt x="66704" y="215697"/>
                  </a:moveTo>
                  <a:cubicBezTo>
                    <a:pt x="64817" y="220926"/>
                    <a:pt x="59074" y="218612"/>
                    <a:pt x="51359" y="219983"/>
                  </a:cubicBezTo>
                  <a:cubicBezTo>
                    <a:pt x="43729" y="221440"/>
                    <a:pt x="43472" y="239614"/>
                    <a:pt x="48959" y="241500"/>
                  </a:cubicBezTo>
                  <a:cubicBezTo>
                    <a:pt x="53245" y="242958"/>
                    <a:pt x="56588" y="242958"/>
                    <a:pt x="58045" y="237214"/>
                  </a:cubicBezTo>
                  <a:cubicBezTo>
                    <a:pt x="59503" y="231470"/>
                    <a:pt x="67132" y="229584"/>
                    <a:pt x="71933" y="231985"/>
                  </a:cubicBezTo>
                  <a:cubicBezTo>
                    <a:pt x="76733" y="234385"/>
                    <a:pt x="82905" y="224784"/>
                    <a:pt x="82905" y="217669"/>
                  </a:cubicBezTo>
                  <a:cubicBezTo>
                    <a:pt x="82905" y="210382"/>
                    <a:pt x="68589" y="210382"/>
                    <a:pt x="66704" y="215697"/>
                  </a:cubicBezTo>
                  <a:close/>
                  <a:moveTo>
                    <a:pt x="33699" y="234299"/>
                  </a:moveTo>
                  <a:cubicBezTo>
                    <a:pt x="33699" y="229499"/>
                    <a:pt x="23155" y="230442"/>
                    <a:pt x="22727" y="226156"/>
                  </a:cubicBezTo>
                  <a:cubicBezTo>
                    <a:pt x="22212" y="221869"/>
                    <a:pt x="15097" y="224270"/>
                    <a:pt x="7896" y="229499"/>
                  </a:cubicBezTo>
                  <a:cubicBezTo>
                    <a:pt x="695" y="234728"/>
                    <a:pt x="-1705" y="235757"/>
                    <a:pt x="1210" y="240986"/>
                  </a:cubicBezTo>
                  <a:cubicBezTo>
                    <a:pt x="4124" y="246215"/>
                    <a:pt x="8410" y="241500"/>
                    <a:pt x="10297" y="236185"/>
                  </a:cubicBezTo>
                  <a:cubicBezTo>
                    <a:pt x="12182" y="230956"/>
                    <a:pt x="16983" y="243815"/>
                    <a:pt x="12697" y="252473"/>
                  </a:cubicBezTo>
                  <a:cubicBezTo>
                    <a:pt x="8410" y="261045"/>
                    <a:pt x="13211" y="273218"/>
                    <a:pt x="18869" y="272104"/>
                  </a:cubicBezTo>
                  <a:cubicBezTo>
                    <a:pt x="23670" y="271161"/>
                    <a:pt x="29842" y="253930"/>
                    <a:pt x="37043" y="244843"/>
                  </a:cubicBezTo>
                  <a:cubicBezTo>
                    <a:pt x="44243" y="235757"/>
                    <a:pt x="33699" y="239100"/>
                    <a:pt x="33699" y="23429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9" name="Freeform 248">
              <a:extLst>
                <a:ext uri="{FF2B5EF4-FFF2-40B4-BE49-F238E27FC236}">
                  <a16:creationId xmlns:a16="http://schemas.microsoft.com/office/drawing/2014/main" id="{D221F4E1-DCE5-11DC-373F-0D241367B903}"/>
                </a:ext>
              </a:extLst>
            </p:cNvPr>
            <p:cNvSpPr/>
            <p:nvPr/>
          </p:nvSpPr>
          <p:spPr>
            <a:xfrm>
              <a:off x="7115698" y="3415270"/>
              <a:ext cx="968116" cy="665125"/>
            </a:xfrm>
            <a:custGeom>
              <a:avLst/>
              <a:gdLst>
                <a:gd name="connsiteX0" fmla="*/ 965607 w 968116"/>
                <a:gd name="connsiteY0" fmla="*/ 118743 h 665125"/>
                <a:gd name="connsiteX1" fmla="*/ 952662 w 968116"/>
                <a:gd name="connsiteY1" fmla="*/ 115400 h 665125"/>
                <a:gd name="connsiteX2" fmla="*/ 936888 w 968116"/>
                <a:gd name="connsiteY2" fmla="*/ 121143 h 665125"/>
                <a:gd name="connsiteX3" fmla="*/ 922572 w 968116"/>
                <a:gd name="connsiteY3" fmla="*/ 124487 h 665125"/>
                <a:gd name="connsiteX4" fmla="*/ 906799 w 968116"/>
                <a:gd name="connsiteY4" fmla="*/ 118229 h 665125"/>
                <a:gd name="connsiteX5" fmla="*/ 903456 w 968116"/>
                <a:gd name="connsiteY5" fmla="*/ 104341 h 665125"/>
                <a:gd name="connsiteX6" fmla="*/ 891969 w 968116"/>
                <a:gd name="connsiteY6" fmla="*/ 96712 h 665125"/>
                <a:gd name="connsiteX7" fmla="*/ 875681 w 968116"/>
                <a:gd name="connsiteY7" fmla="*/ 89511 h 665125"/>
                <a:gd name="connsiteX8" fmla="*/ 859907 w 968116"/>
                <a:gd name="connsiteY8" fmla="*/ 83767 h 665125"/>
                <a:gd name="connsiteX9" fmla="*/ 853735 w 968116"/>
                <a:gd name="connsiteY9" fmla="*/ 74680 h 665125"/>
                <a:gd name="connsiteX10" fmla="*/ 845592 w 968116"/>
                <a:gd name="connsiteY10" fmla="*/ 55049 h 665125"/>
                <a:gd name="connsiteX11" fmla="*/ 836076 w 968116"/>
                <a:gd name="connsiteY11" fmla="*/ 35933 h 665125"/>
                <a:gd name="connsiteX12" fmla="*/ 828447 w 968116"/>
                <a:gd name="connsiteY12" fmla="*/ 21102 h 665125"/>
                <a:gd name="connsiteX13" fmla="*/ 817902 w 968116"/>
                <a:gd name="connsiteY13" fmla="*/ 9101 h 665125"/>
                <a:gd name="connsiteX14" fmla="*/ 798271 w 968116"/>
                <a:gd name="connsiteY14" fmla="*/ 3357 h 665125"/>
                <a:gd name="connsiteX15" fmla="*/ 780098 w 968116"/>
                <a:gd name="connsiteY15" fmla="*/ 528 h 665125"/>
                <a:gd name="connsiteX16" fmla="*/ 756180 w 968116"/>
                <a:gd name="connsiteY16" fmla="*/ 2414 h 665125"/>
                <a:gd name="connsiteX17" fmla="*/ 735606 w 968116"/>
                <a:gd name="connsiteY17" fmla="*/ 9101 h 665125"/>
                <a:gd name="connsiteX18" fmla="*/ 737063 w 968116"/>
                <a:gd name="connsiteY18" fmla="*/ 17673 h 665125"/>
                <a:gd name="connsiteX19" fmla="*/ 741864 w 968116"/>
                <a:gd name="connsiteY19" fmla="*/ 29160 h 665125"/>
                <a:gd name="connsiteX20" fmla="*/ 734663 w 968116"/>
                <a:gd name="connsiteY20" fmla="*/ 37304 h 665125"/>
                <a:gd name="connsiteX21" fmla="*/ 724633 w 968116"/>
                <a:gd name="connsiteY21" fmla="*/ 52649 h 665125"/>
                <a:gd name="connsiteX22" fmla="*/ 717004 w 968116"/>
                <a:gd name="connsiteY22" fmla="*/ 69365 h 665125"/>
                <a:gd name="connsiteX23" fmla="*/ 709803 w 968116"/>
                <a:gd name="connsiteY23" fmla="*/ 76481 h 665125"/>
                <a:gd name="connsiteX24" fmla="*/ 694544 w 968116"/>
                <a:gd name="connsiteY24" fmla="*/ 84624 h 665125"/>
                <a:gd name="connsiteX25" fmla="*/ 678771 w 968116"/>
                <a:gd name="connsiteY25" fmla="*/ 80338 h 665125"/>
                <a:gd name="connsiteX26" fmla="*/ 675170 w 968116"/>
                <a:gd name="connsiteY26" fmla="*/ 77681 h 665125"/>
                <a:gd name="connsiteX27" fmla="*/ 662226 w 968116"/>
                <a:gd name="connsiteY27" fmla="*/ 103570 h 665125"/>
                <a:gd name="connsiteX28" fmla="*/ 661197 w 968116"/>
                <a:gd name="connsiteY28" fmla="*/ 111885 h 665125"/>
                <a:gd name="connsiteX29" fmla="*/ 659140 w 968116"/>
                <a:gd name="connsiteY29" fmla="*/ 120200 h 665125"/>
                <a:gd name="connsiteX30" fmla="*/ 675770 w 968116"/>
                <a:gd name="connsiteY30" fmla="*/ 121229 h 665125"/>
                <a:gd name="connsiteX31" fmla="*/ 691372 w 968116"/>
                <a:gd name="connsiteY31" fmla="*/ 123286 h 665125"/>
                <a:gd name="connsiteX32" fmla="*/ 706974 w 968116"/>
                <a:gd name="connsiteY32" fmla="*/ 121229 h 665125"/>
                <a:gd name="connsiteX33" fmla="*/ 727805 w 968116"/>
                <a:gd name="connsiteY33" fmla="*/ 143089 h 665125"/>
                <a:gd name="connsiteX34" fmla="*/ 711174 w 968116"/>
                <a:gd name="connsiteY34" fmla="*/ 145146 h 665125"/>
                <a:gd name="connsiteX35" fmla="*/ 690343 w 968116"/>
                <a:gd name="connsiteY35" fmla="*/ 149347 h 665125"/>
                <a:gd name="connsiteX36" fmla="*/ 670541 w 968116"/>
                <a:gd name="connsiteY36" fmla="*/ 157662 h 665125"/>
                <a:gd name="connsiteX37" fmla="*/ 655967 w 968116"/>
                <a:gd name="connsiteY37" fmla="*/ 171207 h 665125"/>
                <a:gd name="connsiteX38" fmla="*/ 632050 w 968116"/>
                <a:gd name="connsiteY38" fmla="*/ 178493 h 665125"/>
                <a:gd name="connsiteX39" fmla="*/ 605990 w 968116"/>
                <a:gd name="connsiteY39" fmla="*/ 180551 h 665125"/>
                <a:gd name="connsiteX40" fmla="*/ 590388 w 968116"/>
                <a:gd name="connsiteY40" fmla="*/ 184751 h 665125"/>
                <a:gd name="connsiteX41" fmla="*/ 594589 w 968116"/>
                <a:gd name="connsiteY41" fmla="*/ 203525 h 665125"/>
                <a:gd name="connsiteX42" fmla="*/ 574786 w 968116"/>
                <a:gd name="connsiteY42" fmla="*/ 219127 h 665125"/>
                <a:gd name="connsiteX43" fmla="*/ 545639 w 968116"/>
                <a:gd name="connsiteY43" fmla="*/ 231643 h 665125"/>
                <a:gd name="connsiteX44" fmla="*/ 509206 w 968116"/>
                <a:gd name="connsiteY44" fmla="*/ 232672 h 665125"/>
                <a:gd name="connsiteX45" fmla="*/ 481089 w 968116"/>
                <a:gd name="connsiteY45" fmla="*/ 247245 h 665125"/>
                <a:gd name="connsiteX46" fmla="*/ 468573 w 968116"/>
                <a:gd name="connsiteY46" fmla="*/ 240987 h 665125"/>
                <a:gd name="connsiteX47" fmla="*/ 451942 w 968116"/>
                <a:gd name="connsiteY47" fmla="*/ 236786 h 665125"/>
                <a:gd name="connsiteX48" fmla="*/ 434197 w 968116"/>
                <a:gd name="connsiteY48" fmla="*/ 232586 h 665125"/>
                <a:gd name="connsiteX49" fmla="*/ 405051 w 968116"/>
                <a:gd name="connsiteY49" fmla="*/ 226328 h 665125"/>
                <a:gd name="connsiteX50" fmla="*/ 366474 w 968116"/>
                <a:gd name="connsiteY50" fmla="*/ 225299 h 665125"/>
                <a:gd name="connsiteX51" fmla="*/ 345643 w 968116"/>
                <a:gd name="connsiteY51" fmla="*/ 223242 h 665125"/>
                <a:gd name="connsiteX52" fmla="*/ 336299 w 968116"/>
                <a:gd name="connsiteY52" fmla="*/ 206611 h 665125"/>
                <a:gd name="connsiteX53" fmla="*/ 323783 w 968116"/>
                <a:gd name="connsiteY53" fmla="*/ 193067 h 665125"/>
                <a:gd name="connsiteX54" fmla="*/ 313411 w 968116"/>
                <a:gd name="connsiteY54" fmla="*/ 185780 h 665125"/>
                <a:gd name="connsiteX55" fmla="*/ 301238 w 968116"/>
                <a:gd name="connsiteY55" fmla="*/ 178493 h 665125"/>
                <a:gd name="connsiteX56" fmla="*/ 264805 w 968116"/>
                <a:gd name="connsiteY56" fmla="*/ 169578 h 665125"/>
                <a:gd name="connsiteX57" fmla="*/ 268405 w 968116"/>
                <a:gd name="connsiteY57" fmla="*/ 156376 h 665125"/>
                <a:gd name="connsiteX58" fmla="*/ 269434 w 968116"/>
                <a:gd name="connsiteY58" fmla="*/ 140174 h 665125"/>
                <a:gd name="connsiteX59" fmla="*/ 260861 w 968116"/>
                <a:gd name="connsiteY59" fmla="*/ 127916 h 665125"/>
                <a:gd name="connsiteX60" fmla="*/ 246974 w 968116"/>
                <a:gd name="connsiteY60" fmla="*/ 116686 h 665125"/>
                <a:gd name="connsiteX61" fmla="*/ 232400 w 968116"/>
                <a:gd name="connsiteY61" fmla="*/ 108713 h 665125"/>
                <a:gd name="connsiteX62" fmla="*/ 220828 w 968116"/>
                <a:gd name="connsiteY62" fmla="*/ 93797 h 665125"/>
                <a:gd name="connsiteX63" fmla="*/ 220313 w 968116"/>
                <a:gd name="connsiteY63" fmla="*/ 91825 h 665125"/>
                <a:gd name="connsiteX64" fmla="*/ 214141 w 968116"/>
                <a:gd name="connsiteY64" fmla="*/ 90796 h 665125"/>
                <a:gd name="connsiteX65" fmla="*/ 209940 w 968116"/>
                <a:gd name="connsiteY65" fmla="*/ 88311 h 665125"/>
                <a:gd name="connsiteX66" fmla="*/ 204368 w 968116"/>
                <a:gd name="connsiteY66" fmla="*/ 98683 h 665125"/>
                <a:gd name="connsiteX67" fmla="*/ 197424 w 968116"/>
                <a:gd name="connsiteY67" fmla="*/ 107599 h 665125"/>
                <a:gd name="connsiteX68" fmla="*/ 186880 w 968116"/>
                <a:gd name="connsiteY68" fmla="*/ 119857 h 665125"/>
                <a:gd name="connsiteX69" fmla="*/ 189195 w 968116"/>
                <a:gd name="connsiteY69" fmla="*/ 132802 h 665125"/>
                <a:gd name="connsiteX70" fmla="*/ 173936 w 968116"/>
                <a:gd name="connsiteY70" fmla="*/ 138460 h 665125"/>
                <a:gd name="connsiteX71" fmla="*/ 159020 w 968116"/>
                <a:gd name="connsiteY71" fmla="*/ 137174 h 665125"/>
                <a:gd name="connsiteX72" fmla="*/ 148133 w 968116"/>
                <a:gd name="connsiteY72" fmla="*/ 137174 h 665125"/>
                <a:gd name="connsiteX73" fmla="*/ 138189 w 968116"/>
                <a:gd name="connsiteY73" fmla="*/ 168292 h 665125"/>
                <a:gd name="connsiteX74" fmla="*/ 138189 w 968116"/>
                <a:gd name="connsiteY74" fmla="*/ 175922 h 665125"/>
                <a:gd name="connsiteX75" fmla="*/ 126615 w 968116"/>
                <a:gd name="connsiteY75" fmla="*/ 172921 h 665125"/>
                <a:gd name="connsiteX76" fmla="*/ 111443 w 968116"/>
                <a:gd name="connsiteY76" fmla="*/ 175922 h 665125"/>
                <a:gd name="connsiteX77" fmla="*/ 102184 w 968116"/>
                <a:gd name="connsiteY77" fmla="*/ 182265 h 665125"/>
                <a:gd name="connsiteX78" fmla="*/ 105784 w 968116"/>
                <a:gd name="connsiteY78" fmla="*/ 196238 h 665125"/>
                <a:gd name="connsiteX79" fmla="*/ 112214 w 968116"/>
                <a:gd name="connsiteY79" fmla="*/ 214155 h 665125"/>
                <a:gd name="connsiteX80" fmla="*/ 103641 w 968116"/>
                <a:gd name="connsiteY80" fmla="*/ 226328 h 665125"/>
                <a:gd name="connsiteX81" fmla="*/ 102613 w 968116"/>
                <a:gd name="connsiteY81" fmla="*/ 236358 h 665125"/>
                <a:gd name="connsiteX82" fmla="*/ 88297 w 968116"/>
                <a:gd name="connsiteY82" fmla="*/ 243559 h 665125"/>
                <a:gd name="connsiteX83" fmla="*/ 75781 w 968116"/>
                <a:gd name="connsiteY83" fmla="*/ 250759 h 665125"/>
                <a:gd name="connsiteX84" fmla="*/ 62922 w 968116"/>
                <a:gd name="connsiteY84" fmla="*/ 257960 h 665125"/>
                <a:gd name="connsiteX85" fmla="*/ 48177 w 968116"/>
                <a:gd name="connsiteY85" fmla="*/ 262246 h 665125"/>
                <a:gd name="connsiteX86" fmla="*/ 38490 w 968116"/>
                <a:gd name="connsiteY86" fmla="*/ 268676 h 665125"/>
                <a:gd name="connsiteX87" fmla="*/ 28461 w 968116"/>
                <a:gd name="connsiteY87" fmla="*/ 265418 h 665125"/>
                <a:gd name="connsiteX88" fmla="*/ 18774 w 968116"/>
                <a:gd name="connsiteY88" fmla="*/ 268676 h 665125"/>
                <a:gd name="connsiteX89" fmla="*/ 9858 w 968116"/>
                <a:gd name="connsiteY89" fmla="*/ 274420 h 665125"/>
                <a:gd name="connsiteX90" fmla="*/ 2657 w 968116"/>
                <a:gd name="connsiteY90" fmla="*/ 278706 h 665125"/>
                <a:gd name="connsiteX91" fmla="*/ 0 w 968116"/>
                <a:gd name="connsiteY91" fmla="*/ 286678 h 665125"/>
                <a:gd name="connsiteX92" fmla="*/ 0 w 968116"/>
                <a:gd name="connsiteY92" fmla="*/ 286678 h 665125"/>
                <a:gd name="connsiteX93" fmla="*/ 2572 w 968116"/>
                <a:gd name="connsiteY93" fmla="*/ 300651 h 665125"/>
                <a:gd name="connsiteX94" fmla="*/ 18516 w 968116"/>
                <a:gd name="connsiteY94" fmla="*/ 310853 h 665125"/>
                <a:gd name="connsiteX95" fmla="*/ 21688 w 968116"/>
                <a:gd name="connsiteY95" fmla="*/ 332541 h 665125"/>
                <a:gd name="connsiteX96" fmla="*/ 21260 w 968116"/>
                <a:gd name="connsiteY96" fmla="*/ 332627 h 665125"/>
                <a:gd name="connsiteX97" fmla="*/ 36005 w 968116"/>
                <a:gd name="connsiteY97" fmla="*/ 344543 h 665125"/>
                <a:gd name="connsiteX98" fmla="*/ 44234 w 968116"/>
                <a:gd name="connsiteY98" fmla="*/ 356716 h 665125"/>
                <a:gd name="connsiteX99" fmla="*/ 56836 w 968116"/>
                <a:gd name="connsiteY99" fmla="*/ 363402 h 665125"/>
                <a:gd name="connsiteX100" fmla="*/ 57436 w 968116"/>
                <a:gd name="connsiteY100" fmla="*/ 361859 h 665125"/>
                <a:gd name="connsiteX101" fmla="*/ 63779 w 968116"/>
                <a:gd name="connsiteY101" fmla="*/ 361173 h 665125"/>
                <a:gd name="connsiteX102" fmla="*/ 67466 w 968116"/>
                <a:gd name="connsiteY102" fmla="*/ 364259 h 665125"/>
                <a:gd name="connsiteX103" fmla="*/ 85811 w 968116"/>
                <a:gd name="connsiteY103" fmla="*/ 353715 h 665125"/>
                <a:gd name="connsiteX104" fmla="*/ 104413 w 968116"/>
                <a:gd name="connsiteY104" fmla="*/ 369146 h 665125"/>
                <a:gd name="connsiteX105" fmla="*/ 88297 w 968116"/>
                <a:gd name="connsiteY105" fmla="*/ 388520 h 665125"/>
                <a:gd name="connsiteX106" fmla="*/ 81439 w 968116"/>
                <a:gd name="connsiteY106" fmla="*/ 389205 h 665125"/>
                <a:gd name="connsiteX107" fmla="*/ 80410 w 968116"/>
                <a:gd name="connsiteY107" fmla="*/ 394949 h 665125"/>
                <a:gd name="connsiteX108" fmla="*/ 89325 w 968116"/>
                <a:gd name="connsiteY108" fmla="*/ 409008 h 665125"/>
                <a:gd name="connsiteX109" fmla="*/ 79724 w 968116"/>
                <a:gd name="connsiteY109" fmla="*/ 414751 h 665125"/>
                <a:gd name="connsiteX110" fmla="*/ 75866 w 968116"/>
                <a:gd name="connsiteY110" fmla="*/ 421781 h 665125"/>
                <a:gd name="connsiteX111" fmla="*/ 81610 w 968116"/>
                <a:gd name="connsiteY111" fmla="*/ 434554 h 665125"/>
                <a:gd name="connsiteX112" fmla="*/ 94983 w 968116"/>
                <a:gd name="connsiteY112" fmla="*/ 444155 h 665125"/>
                <a:gd name="connsiteX113" fmla="*/ 104585 w 968116"/>
                <a:gd name="connsiteY113" fmla="*/ 452470 h 665125"/>
                <a:gd name="connsiteX114" fmla="*/ 111614 w 968116"/>
                <a:gd name="connsiteY114" fmla="*/ 459500 h 665125"/>
                <a:gd name="connsiteX115" fmla="*/ 111271 w 968116"/>
                <a:gd name="connsiteY115" fmla="*/ 460443 h 665125"/>
                <a:gd name="connsiteX116" fmla="*/ 121215 w 968116"/>
                <a:gd name="connsiteY116" fmla="*/ 457357 h 665125"/>
                <a:gd name="connsiteX117" fmla="*/ 134159 w 968116"/>
                <a:gd name="connsiteY117" fmla="*/ 459843 h 665125"/>
                <a:gd name="connsiteX118" fmla="*/ 167164 w 968116"/>
                <a:gd name="connsiteY118" fmla="*/ 483846 h 665125"/>
                <a:gd name="connsiteX119" fmla="*/ 198368 w 968116"/>
                <a:gd name="connsiteY119" fmla="*/ 496361 h 665125"/>
                <a:gd name="connsiteX120" fmla="*/ 219542 w 968116"/>
                <a:gd name="connsiteY120" fmla="*/ 500305 h 665125"/>
                <a:gd name="connsiteX121" fmla="*/ 223228 w 968116"/>
                <a:gd name="connsiteY121" fmla="*/ 500391 h 665125"/>
                <a:gd name="connsiteX122" fmla="*/ 228543 w 968116"/>
                <a:gd name="connsiteY122" fmla="*/ 496361 h 665125"/>
                <a:gd name="connsiteX123" fmla="*/ 233686 w 968116"/>
                <a:gd name="connsiteY123" fmla="*/ 504677 h 665125"/>
                <a:gd name="connsiteX124" fmla="*/ 234629 w 968116"/>
                <a:gd name="connsiteY124" fmla="*/ 511792 h 665125"/>
                <a:gd name="connsiteX125" fmla="*/ 238315 w 968116"/>
                <a:gd name="connsiteY125" fmla="*/ 504934 h 665125"/>
                <a:gd name="connsiteX126" fmla="*/ 249803 w 968116"/>
                <a:gd name="connsiteY126" fmla="*/ 494904 h 665125"/>
                <a:gd name="connsiteX127" fmla="*/ 263090 w 968116"/>
                <a:gd name="connsiteY127" fmla="*/ 497047 h 665125"/>
                <a:gd name="connsiteX128" fmla="*/ 281778 w 968116"/>
                <a:gd name="connsiteY128" fmla="*/ 502105 h 665125"/>
                <a:gd name="connsiteX129" fmla="*/ 287436 w 968116"/>
                <a:gd name="connsiteY129" fmla="*/ 500133 h 665125"/>
                <a:gd name="connsiteX130" fmla="*/ 295065 w 968116"/>
                <a:gd name="connsiteY130" fmla="*/ 493104 h 665125"/>
                <a:gd name="connsiteX131" fmla="*/ 301495 w 968116"/>
                <a:gd name="connsiteY131" fmla="*/ 486675 h 665125"/>
                <a:gd name="connsiteX132" fmla="*/ 315554 w 968116"/>
                <a:gd name="connsiteY132" fmla="*/ 477759 h 665125"/>
                <a:gd name="connsiteX133" fmla="*/ 334670 w 968116"/>
                <a:gd name="connsiteY133" fmla="*/ 477159 h 665125"/>
                <a:gd name="connsiteX134" fmla="*/ 342986 w 968116"/>
                <a:gd name="connsiteY134" fmla="*/ 475873 h 665125"/>
                <a:gd name="connsiteX135" fmla="*/ 349415 w 968116"/>
                <a:gd name="connsiteY135" fmla="*/ 486675 h 665125"/>
                <a:gd name="connsiteX136" fmla="*/ 358673 w 968116"/>
                <a:gd name="connsiteY136" fmla="*/ 491732 h 665125"/>
                <a:gd name="connsiteX137" fmla="*/ 361416 w 968116"/>
                <a:gd name="connsiteY137" fmla="*/ 490104 h 665125"/>
                <a:gd name="connsiteX138" fmla="*/ 372132 w 968116"/>
                <a:gd name="connsiteY138" fmla="*/ 494733 h 665125"/>
                <a:gd name="connsiteX139" fmla="*/ 375733 w 968116"/>
                <a:gd name="connsiteY139" fmla="*/ 503648 h 665125"/>
                <a:gd name="connsiteX140" fmla="*/ 382162 w 968116"/>
                <a:gd name="connsiteY140" fmla="*/ 511535 h 665125"/>
                <a:gd name="connsiteX141" fmla="*/ 378219 w 968116"/>
                <a:gd name="connsiteY141" fmla="*/ 535195 h 665125"/>
                <a:gd name="connsiteX142" fmla="*/ 364931 w 968116"/>
                <a:gd name="connsiteY142" fmla="*/ 557741 h 665125"/>
                <a:gd name="connsiteX143" fmla="*/ 367760 w 968116"/>
                <a:gd name="connsiteY143" fmla="*/ 565627 h 665125"/>
                <a:gd name="connsiteX144" fmla="*/ 382419 w 968116"/>
                <a:gd name="connsiteY144" fmla="*/ 568456 h 665125"/>
                <a:gd name="connsiteX145" fmla="*/ 387477 w 968116"/>
                <a:gd name="connsiteY145" fmla="*/ 581744 h 665125"/>
                <a:gd name="connsiteX146" fmla="*/ 393563 w 968116"/>
                <a:gd name="connsiteY146" fmla="*/ 588945 h 665125"/>
                <a:gd name="connsiteX147" fmla="*/ 393563 w 968116"/>
                <a:gd name="connsiteY147" fmla="*/ 599660 h 665125"/>
                <a:gd name="connsiteX148" fmla="*/ 402564 w 968116"/>
                <a:gd name="connsiteY148" fmla="*/ 603947 h 665125"/>
                <a:gd name="connsiteX149" fmla="*/ 412594 w 968116"/>
                <a:gd name="connsiteY149" fmla="*/ 609347 h 665125"/>
                <a:gd name="connsiteX150" fmla="*/ 419881 w 968116"/>
                <a:gd name="connsiteY150" fmla="*/ 607804 h 665125"/>
                <a:gd name="connsiteX151" fmla="*/ 427853 w 968116"/>
                <a:gd name="connsiteY151" fmla="*/ 615434 h 665125"/>
                <a:gd name="connsiteX152" fmla="*/ 428453 w 968116"/>
                <a:gd name="connsiteY152" fmla="*/ 602661 h 665125"/>
                <a:gd name="connsiteX153" fmla="*/ 431025 w 968116"/>
                <a:gd name="connsiteY153" fmla="*/ 594345 h 665125"/>
                <a:gd name="connsiteX154" fmla="*/ 441826 w 968116"/>
                <a:gd name="connsiteY154" fmla="*/ 590488 h 665125"/>
                <a:gd name="connsiteX155" fmla="*/ 453914 w 968116"/>
                <a:gd name="connsiteY155" fmla="*/ 589202 h 665125"/>
                <a:gd name="connsiteX156" fmla="*/ 467972 w 968116"/>
                <a:gd name="connsiteY156" fmla="*/ 589202 h 665125"/>
                <a:gd name="connsiteX157" fmla="*/ 478860 w 968116"/>
                <a:gd name="connsiteY157" fmla="*/ 587316 h 665125"/>
                <a:gd name="connsiteX158" fmla="*/ 491633 w 968116"/>
                <a:gd name="connsiteY158" fmla="*/ 579000 h 665125"/>
                <a:gd name="connsiteX159" fmla="*/ 505006 w 968116"/>
                <a:gd name="connsiteY159" fmla="*/ 586030 h 665125"/>
                <a:gd name="connsiteX160" fmla="*/ 509464 w 968116"/>
                <a:gd name="connsiteY160" fmla="*/ 595631 h 665125"/>
                <a:gd name="connsiteX161" fmla="*/ 525408 w 968116"/>
                <a:gd name="connsiteY161" fmla="*/ 607718 h 665125"/>
                <a:gd name="connsiteX162" fmla="*/ 528752 w 968116"/>
                <a:gd name="connsiteY162" fmla="*/ 610376 h 665125"/>
                <a:gd name="connsiteX163" fmla="*/ 538610 w 968116"/>
                <a:gd name="connsiteY163" fmla="*/ 607718 h 665125"/>
                <a:gd name="connsiteX164" fmla="*/ 547440 w 968116"/>
                <a:gd name="connsiteY164" fmla="*/ 608147 h 665125"/>
                <a:gd name="connsiteX165" fmla="*/ 556784 w 968116"/>
                <a:gd name="connsiteY165" fmla="*/ 608147 h 665125"/>
                <a:gd name="connsiteX166" fmla="*/ 561070 w 968116"/>
                <a:gd name="connsiteY166" fmla="*/ 614833 h 665125"/>
                <a:gd name="connsiteX167" fmla="*/ 564671 w 968116"/>
                <a:gd name="connsiteY167" fmla="*/ 628978 h 665125"/>
                <a:gd name="connsiteX168" fmla="*/ 568957 w 968116"/>
                <a:gd name="connsiteY168" fmla="*/ 622034 h 665125"/>
                <a:gd name="connsiteX169" fmla="*/ 591674 w 968116"/>
                <a:gd name="connsiteY169" fmla="*/ 608404 h 665125"/>
                <a:gd name="connsiteX170" fmla="*/ 623221 w 968116"/>
                <a:gd name="connsiteY170" fmla="*/ 589973 h 665125"/>
                <a:gd name="connsiteX171" fmla="*/ 638994 w 968116"/>
                <a:gd name="connsiteY171" fmla="*/ 590488 h 665125"/>
                <a:gd name="connsiteX172" fmla="*/ 666940 w 968116"/>
                <a:gd name="connsiteY172" fmla="*/ 585944 h 665125"/>
                <a:gd name="connsiteX173" fmla="*/ 676542 w 968116"/>
                <a:gd name="connsiteY173" fmla="*/ 577629 h 665125"/>
                <a:gd name="connsiteX174" fmla="*/ 686143 w 968116"/>
                <a:gd name="connsiteY174" fmla="*/ 569999 h 665125"/>
                <a:gd name="connsiteX175" fmla="*/ 695487 w 968116"/>
                <a:gd name="connsiteY175" fmla="*/ 560141 h 665125"/>
                <a:gd name="connsiteX176" fmla="*/ 706460 w 968116"/>
                <a:gd name="connsiteY176" fmla="*/ 553197 h 665125"/>
                <a:gd name="connsiteX177" fmla="*/ 714604 w 968116"/>
                <a:gd name="connsiteY177" fmla="*/ 545311 h 665125"/>
                <a:gd name="connsiteX178" fmla="*/ 721547 w 968116"/>
                <a:gd name="connsiteY178" fmla="*/ 539310 h 665125"/>
                <a:gd name="connsiteX179" fmla="*/ 723690 w 968116"/>
                <a:gd name="connsiteY179" fmla="*/ 526880 h 665125"/>
                <a:gd name="connsiteX180" fmla="*/ 721547 w 968116"/>
                <a:gd name="connsiteY180" fmla="*/ 518993 h 665125"/>
                <a:gd name="connsiteX181" fmla="*/ 732777 w 968116"/>
                <a:gd name="connsiteY181" fmla="*/ 513764 h 665125"/>
                <a:gd name="connsiteX182" fmla="*/ 740235 w 968116"/>
                <a:gd name="connsiteY182" fmla="*/ 502534 h 665125"/>
                <a:gd name="connsiteX183" fmla="*/ 750780 w 968116"/>
                <a:gd name="connsiteY183" fmla="*/ 492761 h 665125"/>
                <a:gd name="connsiteX184" fmla="*/ 754123 w 968116"/>
                <a:gd name="connsiteY184" fmla="*/ 479645 h 665125"/>
                <a:gd name="connsiteX185" fmla="*/ 756780 w 968116"/>
                <a:gd name="connsiteY185" fmla="*/ 473387 h 665125"/>
                <a:gd name="connsiteX186" fmla="*/ 763724 w 968116"/>
                <a:gd name="connsiteY186" fmla="*/ 463615 h 665125"/>
                <a:gd name="connsiteX187" fmla="*/ 757037 w 968116"/>
                <a:gd name="connsiteY187" fmla="*/ 461729 h 665125"/>
                <a:gd name="connsiteX188" fmla="*/ 747693 w 968116"/>
                <a:gd name="connsiteY188" fmla="*/ 458385 h 665125"/>
                <a:gd name="connsiteX189" fmla="*/ 741950 w 968116"/>
                <a:gd name="connsiteY189" fmla="*/ 455042 h 665125"/>
                <a:gd name="connsiteX190" fmla="*/ 758923 w 968116"/>
                <a:gd name="connsiteY190" fmla="*/ 446641 h 665125"/>
                <a:gd name="connsiteX191" fmla="*/ 749151 w 968116"/>
                <a:gd name="connsiteY191" fmla="*/ 437811 h 665125"/>
                <a:gd name="connsiteX192" fmla="*/ 734834 w 968116"/>
                <a:gd name="connsiteY192" fmla="*/ 427267 h 665125"/>
                <a:gd name="connsiteX193" fmla="*/ 743921 w 968116"/>
                <a:gd name="connsiteY193" fmla="*/ 426839 h 665125"/>
                <a:gd name="connsiteX194" fmla="*/ 758238 w 968116"/>
                <a:gd name="connsiteY194" fmla="*/ 429667 h 665125"/>
                <a:gd name="connsiteX195" fmla="*/ 744607 w 968116"/>
                <a:gd name="connsiteY195" fmla="*/ 414323 h 665125"/>
                <a:gd name="connsiteX196" fmla="*/ 741692 w 968116"/>
                <a:gd name="connsiteY196" fmla="*/ 404550 h 665125"/>
                <a:gd name="connsiteX197" fmla="*/ 731406 w 968116"/>
                <a:gd name="connsiteY197" fmla="*/ 384919 h 665125"/>
                <a:gd name="connsiteX198" fmla="*/ 717089 w 968116"/>
                <a:gd name="connsiteY198" fmla="*/ 374889 h 665125"/>
                <a:gd name="connsiteX199" fmla="*/ 724719 w 968116"/>
                <a:gd name="connsiteY199" fmla="*/ 359802 h 665125"/>
                <a:gd name="connsiteX200" fmla="*/ 732349 w 968116"/>
                <a:gd name="connsiteY200" fmla="*/ 351229 h 665125"/>
                <a:gd name="connsiteX201" fmla="*/ 741178 w 968116"/>
                <a:gd name="connsiteY201" fmla="*/ 345057 h 665125"/>
                <a:gd name="connsiteX202" fmla="*/ 750951 w 968116"/>
                <a:gd name="connsiteY202" fmla="*/ 339999 h 665125"/>
                <a:gd name="connsiteX203" fmla="*/ 769382 w 968116"/>
                <a:gd name="connsiteY203" fmla="*/ 334513 h 665125"/>
                <a:gd name="connsiteX204" fmla="*/ 760038 w 968116"/>
                <a:gd name="connsiteY204" fmla="*/ 324226 h 665125"/>
                <a:gd name="connsiteX205" fmla="*/ 744265 w 968116"/>
                <a:gd name="connsiteY205" fmla="*/ 317796 h 665125"/>
                <a:gd name="connsiteX206" fmla="*/ 722747 w 968116"/>
                <a:gd name="connsiteY206" fmla="*/ 331855 h 665125"/>
                <a:gd name="connsiteX207" fmla="*/ 712718 w 968116"/>
                <a:gd name="connsiteY207" fmla="*/ 318911 h 665125"/>
                <a:gd name="connsiteX208" fmla="*/ 696001 w 968116"/>
                <a:gd name="connsiteY208" fmla="*/ 313167 h 665125"/>
                <a:gd name="connsiteX209" fmla="*/ 695744 w 968116"/>
                <a:gd name="connsiteY209" fmla="*/ 293108 h 665125"/>
                <a:gd name="connsiteX210" fmla="*/ 715804 w 968116"/>
                <a:gd name="connsiteY210" fmla="*/ 287107 h 665125"/>
                <a:gd name="connsiteX211" fmla="*/ 734663 w 968116"/>
                <a:gd name="connsiteY211" fmla="*/ 273991 h 665125"/>
                <a:gd name="connsiteX212" fmla="*/ 762181 w 968116"/>
                <a:gd name="connsiteY212" fmla="*/ 263190 h 665125"/>
                <a:gd name="connsiteX213" fmla="*/ 751208 w 968116"/>
                <a:gd name="connsiteY213" fmla="*/ 285221 h 665125"/>
                <a:gd name="connsiteX214" fmla="*/ 748808 w 968116"/>
                <a:gd name="connsiteY214" fmla="*/ 297651 h 665125"/>
                <a:gd name="connsiteX215" fmla="*/ 760038 w 968116"/>
                <a:gd name="connsiteY215" fmla="*/ 297394 h 665125"/>
                <a:gd name="connsiteX216" fmla="*/ 789956 w 968116"/>
                <a:gd name="connsiteY216" fmla="*/ 280678 h 665125"/>
                <a:gd name="connsiteX217" fmla="*/ 797757 w 968116"/>
                <a:gd name="connsiteY217" fmla="*/ 279649 h 665125"/>
                <a:gd name="connsiteX218" fmla="*/ 802300 w 968116"/>
                <a:gd name="connsiteY218" fmla="*/ 272534 h 665125"/>
                <a:gd name="connsiteX219" fmla="*/ 832475 w 968116"/>
                <a:gd name="connsiteY219" fmla="*/ 255817 h 665125"/>
                <a:gd name="connsiteX220" fmla="*/ 842848 w 968116"/>
                <a:gd name="connsiteY220" fmla="*/ 244416 h 665125"/>
                <a:gd name="connsiteX221" fmla="*/ 853221 w 968116"/>
                <a:gd name="connsiteY221" fmla="*/ 248616 h 665125"/>
                <a:gd name="connsiteX222" fmla="*/ 863594 w 968116"/>
                <a:gd name="connsiteY222" fmla="*/ 245530 h 665125"/>
                <a:gd name="connsiteX223" fmla="*/ 869851 w 968116"/>
                <a:gd name="connsiteY223" fmla="*/ 239272 h 665125"/>
                <a:gd name="connsiteX224" fmla="*/ 881339 w 968116"/>
                <a:gd name="connsiteY224" fmla="*/ 230957 h 665125"/>
                <a:gd name="connsiteX225" fmla="*/ 890682 w 968116"/>
                <a:gd name="connsiteY225" fmla="*/ 218441 h 665125"/>
                <a:gd name="connsiteX226" fmla="*/ 904227 w 968116"/>
                <a:gd name="connsiteY226" fmla="*/ 223670 h 665125"/>
                <a:gd name="connsiteX227" fmla="*/ 908685 w 968116"/>
                <a:gd name="connsiteY227" fmla="*/ 224356 h 665125"/>
                <a:gd name="connsiteX228" fmla="*/ 912628 w 968116"/>
                <a:gd name="connsiteY228" fmla="*/ 221356 h 665125"/>
                <a:gd name="connsiteX229" fmla="*/ 911514 w 968116"/>
                <a:gd name="connsiteY229" fmla="*/ 205925 h 665125"/>
                <a:gd name="connsiteX230" fmla="*/ 910571 w 968116"/>
                <a:gd name="connsiteY230" fmla="*/ 192552 h 665125"/>
                <a:gd name="connsiteX231" fmla="*/ 912971 w 968116"/>
                <a:gd name="connsiteY231" fmla="*/ 181065 h 665125"/>
                <a:gd name="connsiteX232" fmla="*/ 926344 w 968116"/>
                <a:gd name="connsiteY232" fmla="*/ 174807 h 665125"/>
                <a:gd name="connsiteX233" fmla="*/ 940660 w 968116"/>
                <a:gd name="connsiteY233" fmla="*/ 174807 h 665125"/>
                <a:gd name="connsiteX234" fmla="*/ 948290 w 968116"/>
                <a:gd name="connsiteY234" fmla="*/ 164263 h 665125"/>
                <a:gd name="connsiteX235" fmla="*/ 957891 w 968116"/>
                <a:gd name="connsiteY235" fmla="*/ 151833 h 665125"/>
                <a:gd name="connsiteX236" fmla="*/ 966464 w 968116"/>
                <a:gd name="connsiteY236" fmla="*/ 131259 h 665125"/>
                <a:gd name="connsiteX237" fmla="*/ 965607 w 968116"/>
                <a:gd name="connsiteY237" fmla="*/ 118743 h 665125"/>
                <a:gd name="connsiteX238" fmla="*/ 731320 w 968116"/>
                <a:gd name="connsiteY238" fmla="*/ 571457 h 665125"/>
                <a:gd name="connsiteX239" fmla="*/ 739892 w 968116"/>
                <a:gd name="connsiteY239" fmla="*/ 599231 h 665125"/>
                <a:gd name="connsiteX240" fmla="*/ 759952 w 968116"/>
                <a:gd name="connsiteY240" fmla="*/ 548997 h 665125"/>
                <a:gd name="connsiteX241" fmla="*/ 731320 w 968116"/>
                <a:gd name="connsiteY241" fmla="*/ 571457 h 665125"/>
                <a:gd name="connsiteX242" fmla="*/ 560727 w 968116"/>
                <a:gd name="connsiteY242" fmla="*/ 636436 h 665125"/>
                <a:gd name="connsiteX243" fmla="*/ 544954 w 968116"/>
                <a:gd name="connsiteY243" fmla="*/ 658382 h 665125"/>
                <a:gd name="connsiteX244" fmla="*/ 572214 w 968116"/>
                <a:gd name="connsiteY244" fmla="*/ 656924 h 665125"/>
                <a:gd name="connsiteX245" fmla="*/ 580787 w 968116"/>
                <a:gd name="connsiteY245" fmla="*/ 637808 h 665125"/>
                <a:gd name="connsiteX246" fmla="*/ 560727 w 968116"/>
                <a:gd name="connsiteY246" fmla="*/ 636436 h 6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968116" h="665125">
                  <a:moveTo>
                    <a:pt x="965607" y="118743"/>
                  </a:moveTo>
                  <a:cubicBezTo>
                    <a:pt x="966121" y="110170"/>
                    <a:pt x="956005" y="112999"/>
                    <a:pt x="952662" y="115400"/>
                  </a:cubicBezTo>
                  <a:cubicBezTo>
                    <a:pt x="949319" y="117800"/>
                    <a:pt x="939803" y="115400"/>
                    <a:pt x="936888" y="121143"/>
                  </a:cubicBezTo>
                  <a:cubicBezTo>
                    <a:pt x="934059" y="126887"/>
                    <a:pt x="929259" y="123544"/>
                    <a:pt x="922572" y="124487"/>
                  </a:cubicBezTo>
                  <a:cubicBezTo>
                    <a:pt x="915886" y="125429"/>
                    <a:pt x="906284" y="122601"/>
                    <a:pt x="906799" y="118229"/>
                  </a:cubicBezTo>
                  <a:cubicBezTo>
                    <a:pt x="907313" y="113942"/>
                    <a:pt x="902942" y="109656"/>
                    <a:pt x="903456" y="104341"/>
                  </a:cubicBezTo>
                  <a:cubicBezTo>
                    <a:pt x="903970" y="99112"/>
                    <a:pt x="896769" y="101427"/>
                    <a:pt x="891969" y="96712"/>
                  </a:cubicBezTo>
                  <a:cubicBezTo>
                    <a:pt x="887168" y="91911"/>
                    <a:pt x="877653" y="88568"/>
                    <a:pt x="875681" y="89511"/>
                  </a:cubicBezTo>
                  <a:cubicBezTo>
                    <a:pt x="873795" y="90454"/>
                    <a:pt x="868051" y="84282"/>
                    <a:pt x="859907" y="83767"/>
                  </a:cubicBezTo>
                  <a:cubicBezTo>
                    <a:pt x="851764" y="83253"/>
                    <a:pt x="852706" y="78024"/>
                    <a:pt x="853735" y="74680"/>
                  </a:cubicBezTo>
                  <a:cubicBezTo>
                    <a:pt x="854678" y="71337"/>
                    <a:pt x="847049" y="60793"/>
                    <a:pt x="845592" y="55049"/>
                  </a:cubicBezTo>
                  <a:cubicBezTo>
                    <a:pt x="844134" y="49306"/>
                    <a:pt x="838476" y="48363"/>
                    <a:pt x="836076" y="35933"/>
                  </a:cubicBezTo>
                  <a:cubicBezTo>
                    <a:pt x="833676" y="23503"/>
                    <a:pt x="826989" y="26846"/>
                    <a:pt x="828447" y="21102"/>
                  </a:cubicBezTo>
                  <a:cubicBezTo>
                    <a:pt x="829904" y="15359"/>
                    <a:pt x="820303" y="12530"/>
                    <a:pt x="817902" y="9101"/>
                  </a:cubicBezTo>
                  <a:cubicBezTo>
                    <a:pt x="815502" y="5757"/>
                    <a:pt x="805472" y="7215"/>
                    <a:pt x="798271" y="3357"/>
                  </a:cubicBezTo>
                  <a:cubicBezTo>
                    <a:pt x="791070" y="-415"/>
                    <a:pt x="786784" y="2414"/>
                    <a:pt x="780098" y="528"/>
                  </a:cubicBezTo>
                  <a:cubicBezTo>
                    <a:pt x="773411" y="-1358"/>
                    <a:pt x="758066" y="2414"/>
                    <a:pt x="756180" y="2414"/>
                  </a:cubicBezTo>
                  <a:cubicBezTo>
                    <a:pt x="754294" y="2414"/>
                    <a:pt x="742293" y="14"/>
                    <a:pt x="735606" y="9101"/>
                  </a:cubicBezTo>
                  <a:cubicBezTo>
                    <a:pt x="728919" y="18187"/>
                    <a:pt x="734149" y="17673"/>
                    <a:pt x="737063" y="17673"/>
                  </a:cubicBezTo>
                  <a:cubicBezTo>
                    <a:pt x="739892" y="17673"/>
                    <a:pt x="741350" y="26246"/>
                    <a:pt x="741864" y="29160"/>
                  </a:cubicBezTo>
                  <a:cubicBezTo>
                    <a:pt x="742378" y="31989"/>
                    <a:pt x="737063" y="36361"/>
                    <a:pt x="734663" y="37304"/>
                  </a:cubicBezTo>
                  <a:cubicBezTo>
                    <a:pt x="732263" y="38247"/>
                    <a:pt x="725577" y="48791"/>
                    <a:pt x="724633" y="52649"/>
                  </a:cubicBezTo>
                  <a:cubicBezTo>
                    <a:pt x="723690" y="56506"/>
                    <a:pt x="716061" y="66022"/>
                    <a:pt x="717004" y="69365"/>
                  </a:cubicBezTo>
                  <a:cubicBezTo>
                    <a:pt x="717947" y="72709"/>
                    <a:pt x="713146" y="76052"/>
                    <a:pt x="709803" y="76481"/>
                  </a:cubicBezTo>
                  <a:cubicBezTo>
                    <a:pt x="706460" y="76995"/>
                    <a:pt x="697373" y="83681"/>
                    <a:pt x="694544" y="84624"/>
                  </a:cubicBezTo>
                  <a:cubicBezTo>
                    <a:pt x="691629" y="85567"/>
                    <a:pt x="680228" y="83681"/>
                    <a:pt x="678771" y="80338"/>
                  </a:cubicBezTo>
                  <a:cubicBezTo>
                    <a:pt x="678342" y="79224"/>
                    <a:pt x="676884" y="78367"/>
                    <a:pt x="675170" y="77681"/>
                  </a:cubicBezTo>
                  <a:lnTo>
                    <a:pt x="662226" y="103570"/>
                  </a:lnTo>
                  <a:lnTo>
                    <a:pt x="661197" y="111885"/>
                  </a:lnTo>
                  <a:cubicBezTo>
                    <a:pt x="661197" y="111885"/>
                    <a:pt x="652881" y="113942"/>
                    <a:pt x="659140" y="120200"/>
                  </a:cubicBezTo>
                  <a:cubicBezTo>
                    <a:pt x="665397" y="126458"/>
                    <a:pt x="666426" y="121229"/>
                    <a:pt x="675770" y="121229"/>
                  </a:cubicBezTo>
                  <a:cubicBezTo>
                    <a:pt x="685114" y="121229"/>
                    <a:pt x="689315" y="128516"/>
                    <a:pt x="691372" y="123286"/>
                  </a:cubicBezTo>
                  <a:cubicBezTo>
                    <a:pt x="693430" y="118057"/>
                    <a:pt x="701745" y="114971"/>
                    <a:pt x="706974" y="121229"/>
                  </a:cubicBezTo>
                  <a:cubicBezTo>
                    <a:pt x="712203" y="127487"/>
                    <a:pt x="728834" y="137945"/>
                    <a:pt x="727805" y="143089"/>
                  </a:cubicBezTo>
                  <a:cubicBezTo>
                    <a:pt x="726776" y="148318"/>
                    <a:pt x="717433" y="147289"/>
                    <a:pt x="711174" y="145146"/>
                  </a:cubicBezTo>
                  <a:cubicBezTo>
                    <a:pt x="704917" y="143089"/>
                    <a:pt x="696601" y="149347"/>
                    <a:pt x="690343" y="149347"/>
                  </a:cubicBezTo>
                  <a:cubicBezTo>
                    <a:pt x="684085" y="149347"/>
                    <a:pt x="676799" y="151404"/>
                    <a:pt x="670541" y="157662"/>
                  </a:cubicBezTo>
                  <a:cubicBezTo>
                    <a:pt x="664283" y="163920"/>
                    <a:pt x="665312" y="170178"/>
                    <a:pt x="655967" y="171207"/>
                  </a:cubicBezTo>
                  <a:cubicBezTo>
                    <a:pt x="646624" y="172235"/>
                    <a:pt x="642423" y="171207"/>
                    <a:pt x="632050" y="178493"/>
                  </a:cubicBezTo>
                  <a:cubicBezTo>
                    <a:pt x="621677" y="185780"/>
                    <a:pt x="610191" y="182694"/>
                    <a:pt x="605990" y="180551"/>
                  </a:cubicBezTo>
                  <a:cubicBezTo>
                    <a:pt x="601790" y="178493"/>
                    <a:pt x="594503" y="177465"/>
                    <a:pt x="590388" y="184751"/>
                  </a:cubicBezTo>
                  <a:cubicBezTo>
                    <a:pt x="586273" y="192038"/>
                    <a:pt x="595617" y="195124"/>
                    <a:pt x="594589" y="203525"/>
                  </a:cubicBezTo>
                  <a:cubicBezTo>
                    <a:pt x="593560" y="211840"/>
                    <a:pt x="583101" y="209783"/>
                    <a:pt x="574786" y="219127"/>
                  </a:cubicBezTo>
                  <a:cubicBezTo>
                    <a:pt x="566471" y="228557"/>
                    <a:pt x="552926" y="232672"/>
                    <a:pt x="545639" y="231643"/>
                  </a:cubicBezTo>
                  <a:cubicBezTo>
                    <a:pt x="538353" y="230614"/>
                    <a:pt x="522751" y="226414"/>
                    <a:pt x="509206" y="232672"/>
                  </a:cubicBezTo>
                  <a:cubicBezTo>
                    <a:pt x="495662" y="238929"/>
                    <a:pt x="486318" y="248273"/>
                    <a:pt x="481089" y="247245"/>
                  </a:cubicBezTo>
                  <a:cubicBezTo>
                    <a:pt x="475860" y="246216"/>
                    <a:pt x="475860" y="239958"/>
                    <a:pt x="468573" y="240987"/>
                  </a:cubicBezTo>
                  <a:cubicBezTo>
                    <a:pt x="461286" y="242016"/>
                    <a:pt x="457086" y="239958"/>
                    <a:pt x="451942" y="236786"/>
                  </a:cubicBezTo>
                  <a:cubicBezTo>
                    <a:pt x="446713" y="233700"/>
                    <a:pt x="442598" y="238844"/>
                    <a:pt x="434197" y="232586"/>
                  </a:cubicBezTo>
                  <a:cubicBezTo>
                    <a:pt x="425882" y="226328"/>
                    <a:pt x="411308" y="227357"/>
                    <a:pt x="405051" y="226328"/>
                  </a:cubicBezTo>
                  <a:cubicBezTo>
                    <a:pt x="398792" y="225299"/>
                    <a:pt x="374875" y="226328"/>
                    <a:pt x="366474" y="225299"/>
                  </a:cubicBezTo>
                  <a:cubicBezTo>
                    <a:pt x="358159" y="224270"/>
                    <a:pt x="346672" y="227357"/>
                    <a:pt x="345643" y="223242"/>
                  </a:cubicBezTo>
                  <a:cubicBezTo>
                    <a:pt x="344615" y="219041"/>
                    <a:pt x="338356" y="215955"/>
                    <a:pt x="336299" y="206611"/>
                  </a:cubicBezTo>
                  <a:cubicBezTo>
                    <a:pt x="334242" y="197267"/>
                    <a:pt x="329013" y="194095"/>
                    <a:pt x="323783" y="193067"/>
                  </a:cubicBezTo>
                  <a:cubicBezTo>
                    <a:pt x="318554" y="192038"/>
                    <a:pt x="317954" y="186551"/>
                    <a:pt x="313411" y="185780"/>
                  </a:cubicBezTo>
                  <a:cubicBezTo>
                    <a:pt x="311182" y="185437"/>
                    <a:pt x="308524" y="178493"/>
                    <a:pt x="301238" y="178493"/>
                  </a:cubicBezTo>
                  <a:cubicBezTo>
                    <a:pt x="293951" y="178493"/>
                    <a:pt x="268491" y="175493"/>
                    <a:pt x="264805" y="169578"/>
                  </a:cubicBezTo>
                  <a:cubicBezTo>
                    <a:pt x="261204" y="163577"/>
                    <a:pt x="268405" y="162291"/>
                    <a:pt x="268405" y="156376"/>
                  </a:cubicBezTo>
                  <a:cubicBezTo>
                    <a:pt x="268405" y="150461"/>
                    <a:pt x="272348" y="142489"/>
                    <a:pt x="269434" y="140174"/>
                  </a:cubicBezTo>
                  <a:cubicBezTo>
                    <a:pt x="266433" y="137860"/>
                    <a:pt x="261461" y="132545"/>
                    <a:pt x="260861" y="127916"/>
                  </a:cubicBezTo>
                  <a:cubicBezTo>
                    <a:pt x="260175" y="123286"/>
                    <a:pt x="252289" y="117028"/>
                    <a:pt x="246974" y="116686"/>
                  </a:cubicBezTo>
                  <a:cubicBezTo>
                    <a:pt x="241659" y="116343"/>
                    <a:pt x="237373" y="113085"/>
                    <a:pt x="232400" y="108713"/>
                  </a:cubicBezTo>
                  <a:cubicBezTo>
                    <a:pt x="227428" y="104427"/>
                    <a:pt x="222799" y="104684"/>
                    <a:pt x="220828" y="93797"/>
                  </a:cubicBezTo>
                  <a:cubicBezTo>
                    <a:pt x="220656" y="93111"/>
                    <a:pt x="220484" y="92511"/>
                    <a:pt x="220313" y="91825"/>
                  </a:cubicBezTo>
                  <a:cubicBezTo>
                    <a:pt x="218341" y="91568"/>
                    <a:pt x="215770" y="90796"/>
                    <a:pt x="214141" y="90796"/>
                  </a:cubicBezTo>
                  <a:cubicBezTo>
                    <a:pt x="212855" y="90796"/>
                    <a:pt x="211312" y="89768"/>
                    <a:pt x="209940" y="88311"/>
                  </a:cubicBezTo>
                  <a:cubicBezTo>
                    <a:pt x="208654" y="92854"/>
                    <a:pt x="204368" y="95083"/>
                    <a:pt x="204368" y="98683"/>
                  </a:cubicBezTo>
                  <a:cubicBezTo>
                    <a:pt x="204368" y="102627"/>
                    <a:pt x="202739" y="107599"/>
                    <a:pt x="197424" y="107599"/>
                  </a:cubicBezTo>
                  <a:cubicBezTo>
                    <a:pt x="192110" y="107599"/>
                    <a:pt x="187138" y="111628"/>
                    <a:pt x="186880" y="119857"/>
                  </a:cubicBezTo>
                  <a:cubicBezTo>
                    <a:pt x="186538" y="128173"/>
                    <a:pt x="191509" y="129116"/>
                    <a:pt x="189195" y="132802"/>
                  </a:cubicBezTo>
                  <a:cubicBezTo>
                    <a:pt x="186880" y="136488"/>
                    <a:pt x="177279" y="140088"/>
                    <a:pt x="173936" y="138460"/>
                  </a:cubicBezTo>
                  <a:cubicBezTo>
                    <a:pt x="170592" y="136831"/>
                    <a:pt x="164335" y="137774"/>
                    <a:pt x="159020" y="137174"/>
                  </a:cubicBezTo>
                  <a:cubicBezTo>
                    <a:pt x="153705" y="136488"/>
                    <a:pt x="149761" y="129887"/>
                    <a:pt x="148133" y="137174"/>
                  </a:cubicBezTo>
                  <a:cubicBezTo>
                    <a:pt x="146504" y="144460"/>
                    <a:pt x="135531" y="165977"/>
                    <a:pt x="138189" y="168292"/>
                  </a:cubicBezTo>
                  <a:cubicBezTo>
                    <a:pt x="140846" y="170606"/>
                    <a:pt x="142818" y="175922"/>
                    <a:pt x="138189" y="175922"/>
                  </a:cubicBezTo>
                  <a:cubicBezTo>
                    <a:pt x="133560" y="175922"/>
                    <a:pt x="128930" y="175236"/>
                    <a:pt x="126615" y="172921"/>
                  </a:cubicBezTo>
                  <a:cubicBezTo>
                    <a:pt x="124301" y="170606"/>
                    <a:pt x="116757" y="176179"/>
                    <a:pt x="111443" y="175922"/>
                  </a:cubicBezTo>
                  <a:cubicBezTo>
                    <a:pt x="108956" y="175836"/>
                    <a:pt x="98584" y="180465"/>
                    <a:pt x="102184" y="182265"/>
                  </a:cubicBezTo>
                  <a:cubicBezTo>
                    <a:pt x="105784" y="184065"/>
                    <a:pt x="105784" y="192638"/>
                    <a:pt x="105784" y="196238"/>
                  </a:cubicBezTo>
                  <a:cubicBezTo>
                    <a:pt x="105784" y="199839"/>
                    <a:pt x="113671" y="210554"/>
                    <a:pt x="112214" y="214155"/>
                  </a:cubicBezTo>
                  <a:cubicBezTo>
                    <a:pt x="110757" y="217755"/>
                    <a:pt x="103641" y="221699"/>
                    <a:pt x="103641" y="226328"/>
                  </a:cubicBezTo>
                  <a:cubicBezTo>
                    <a:pt x="103641" y="230957"/>
                    <a:pt x="105099" y="235329"/>
                    <a:pt x="102613" y="236358"/>
                  </a:cubicBezTo>
                  <a:cubicBezTo>
                    <a:pt x="100127" y="237472"/>
                    <a:pt x="92240" y="240644"/>
                    <a:pt x="88297" y="243559"/>
                  </a:cubicBezTo>
                  <a:cubicBezTo>
                    <a:pt x="84353" y="246388"/>
                    <a:pt x="77924" y="246388"/>
                    <a:pt x="75781" y="250759"/>
                  </a:cubicBezTo>
                  <a:cubicBezTo>
                    <a:pt x="73637" y="255046"/>
                    <a:pt x="70380" y="258732"/>
                    <a:pt x="62922" y="257960"/>
                  </a:cubicBezTo>
                  <a:cubicBezTo>
                    <a:pt x="56492" y="257275"/>
                    <a:pt x="53235" y="256160"/>
                    <a:pt x="48177" y="262246"/>
                  </a:cubicBezTo>
                  <a:cubicBezTo>
                    <a:pt x="43119" y="268333"/>
                    <a:pt x="42091" y="265847"/>
                    <a:pt x="38490" y="268676"/>
                  </a:cubicBezTo>
                  <a:cubicBezTo>
                    <a:pt x="34890" y="271590"/>
                    <a:pt x="31289" y="266533"/>
                    <a:pt x="28461" y="265418"/>
                  </a:cubicBezTo>
                  <a:cubicBezTo>
                    <a:pt x="25632" y="264304"/>
                    <a:pt x="21688" y="268676"/>
                    <a:pt x="18774" y="268676"/>
                  </a:cubicBezTo>
                  <a:cubicBezTo>
                    <a:pt x="15859" y="268676"/>
                    <a:pt x="13373" y="273305"/>
                    <a:pt x="9858" y="274420"/>
                  </a:cubicBezTo>
                  <a:cubicBezTo>
                    <a:pt x="6258" y="275448"/>
                    <a:pt x="2657" y="274420"/>
                    <a:pt x="2657" y="278706"/>
                  </a:cubicBezTo>
                  <a:cubicBezTo>
                    <a:pt x="2657" y="281363"/>
                    <a:pt x="1972" y="284449"/>
                    <a:pt x="0" y="286678"/>
                  </a:cubicBezTo>
                  <a:lnTo>
                    <a:pt x="0" y="286678"/>
                  </a:lnTo>
                  <a:lnTo>
                    <a:pt x="2572" y="300651"/>
                  </a:lnTo>
                  <a:cubicBezTo>
                    <a:pt x="2572" y="300651"/>
                    <a:pt x="17916" y="305795"/>
                    <a:pt x="18516" y="310853"/>
                  </a:cubicBezTo>
                  <a:cubicBezTo>
                    <a:pt x="19202" y="315910"/>
                    <a:pt x="21688" y="332541"/>
                    <a:pt x="21688" y="332541"/>
                  </a:cubicBezTo>
                  <a:cubicBezTo>
                    <a:pt x="21688" y="332541"/>
                    <a:pt x="21517" y="332541"/>
                    <a:pt x="21260" y="332627"/>
                  </a:cubicBezTo>
                  <a:cubicBezTo>
                    <a:pt x="27432" y="337513"/>
                    <a:pt x="36005" y="342657"/>
                    <a:pt x="36005" y="344543"/>
                  </a:cubicBezTo>
                  <a:cubicBezTo>
                    <a:pt x="36005" y="346686"/>
                    <a:pt x="36690" y="353115"/>
                    <a:pt x="44234" y="356716"/>
                  </a:cubicBezTo>
                  <a:cubicBezTo>
                    <a:pt x="49034" y="359030"/>
                    <a:pt x="53921" y="361430"/>
                    <a:pt x="56836" y="363402"/>
                  </a:cubicBezTo>
                  <a:cubicBezTo>
                    <a:pt x="57178" y="362459"/>
                    <a:pt x="57436" y="361859"/>
                    <a:pt x="57436" y="361859"/>
                  </a:cubicBezTo>
                  <a:lnTo>
                    <a:pt x="63779" y="361173"/>
                  </a:lnTo>
                  <a:cubicBezTo>
                    <a:pt x="63779" y="361173"/>
                    <a:pt x="65665" y="362373"/>
                    <a:pt x="67466" y="364259"/>
                  </a:cubicBezTo>
                  <a:cubicBezTo>
                    <a:pt x="69009" y="359116"/>
                    <a:pt x="80067" y="353372"/>
                    <a:pt x="85811" y="353715"/>
                  </a:cubicBezTo>
                  <a:cubicBezTo>
                    <a:pt x="91897" y="354058"/>
                    <a:pt x="105870" y="365202"/>
                    <a:pt x="104413" y="369146"/>
                  </a:cubicBezTo>
                  <a:cubicBezTo>
                    <a:pt x="102956" y="373089"/>
                    <a:pt x="92926" y="387405"/>
                    <a:pt x="88297" y="388520"/>
                  </a:cubicBezTo>
                  <a:cubicBezTo>
                    <a:pt x="86582" y="388948"/>
                    <a:pt x="83925" y="389120"/>
                    <a:pt x="81439" y="389205"/>
                  </a:cubicBezTo>
                  <a:cubicBezTo>
                    <a:pt x="81010" y="391605"/>
                    <a:pt x="80410" y="393749"/>
                    <a:pt x="80410" y="394949"/>
                  </a:cubicBezTo>
                  <a:cubicBezTo>
                    <a:pt x="80410" y="398121"/>
                    <a:pt x="86154" y="403264"/>
                    <a:pt x="89325" y="409008"/>
                  </a:cubicBezTo>
                  <a:cubicBezTo>
                    <a:pt x="92497" y="414751"/>
                    <a:pt x="84182" y="418609"/>
                    <a:pt x="79724" y="414751"/>
                  </a:cubicBezTo>
                  <a:cubicBezTo>
                    <a:pt x="75266" y="410894"/>
                    <a:pt x="73381" y="418609"/>
                    <a:pt x="75866" y="421781"/>
                  </a:cubicBezTo>
                  <a:cubicBezTo>
                    <a:pt x="78438" y="424953"/>
                    <a:pt x="77153" y="433954"/>
                    <a:pt x="81610" y="434554"/>
                  </a:cubicBezTo>
                  <a:cubicBezTo>
                    <a:pt x="86068" y="435240"/>
                    <a:pt x="89925" y="444155"/>
                    <a:pt x="94983" y="444155"/>
                  </a:cubicBezTo>
                  <a:cubicBezTo>
                    <a:pt x="100041" y="444155"/>
                    <a:pt x="104585" y="452470"/>
                    <a:pt x="104585" y="452470"/>
                  </a:cubicBezTo>
                  <a:cubicBezTo>
                    <a:pt x="104585" y="452470"/>
                    <a:pt x="111614" y="456928"/>
                    <a:pt x="111614" y="459500"/>
                  </a:cubicBezTo>
                  <a:cubicBezTo>
                    <a:pt x="111614" y="459843"/>
                    <a:pt x="111528" y="460100"/>
                    <a:pt x="111271" y="460443"/>
                  </a:cubicBezTo>
                  <a:cubicBezTo>
                    <a:pt x="116843" y="459843"/>
                    <a:pt x="120529" y="459671"/>
                    <a:pt x="121215" y="457357"/>
                  </a:cubicBezTo>
                  <a:cubicBezTo>
                    <a:pt x="121901" y="454871"/>
                    <a:pt x="129102" y="454871"/>
                    <a:pt x="134159" y="459843"/>
                  </a:cubicBezTo>
                  <a:cubicBezTo>
                    <a:pt x="139217" y="464815"/>
                    <a:pt x="159620" y="477759"/>
                    <a:pt x="167164" y="483846"/>
                  </a:cubicBezTo>
                  <a:cubicBezTo>
                    <a:pt x="174708" y="489932"/>
                    <a:pt x="192281" y="496790"/>
                    <a:pt x="198368" y="496361"/>
                  </a:cubicBezTo>
                  <a:cubicBezTo>
                    <a:pt x="204454" y="496019"/>
                    <a:pt x="210197" y="500648"/>
                    <a:pt x="219542" y="500305"/>
                  </a:cubicBezTo>
                  <a:cubicBezTo>
                    <a:pt x="220913" y="500305"/>
                    <a:pt x="222113" y="500305"/>
                    <a:pt x="223228" y="500391"/>
                  </a:cubicBezTo>
                  <a:cubicBezTo>
                    <a:pt x="224600" y="499019"/>
                    <a:pt x="226828" y="498933"/>
                    <a:pt x="228543" y="496361"/>
                  </a:cubicBezTo>
                  <a:cubicBezTo>
                    <a:pt x="231114" y="492504"/>
                    <a:pt x="234972" y="499533"/>
                    <a:pt x="233686" y="504677"/>
                  </a:cubicBezTo>
                  <a:cubicBezTo>
                    <a:pt x="233086" y="507077"/>
                    <a:pt x="233601" y="509649"/>
                    <a:pt x="234629" y="511792"/>
                  </a:cubicBezTo>
                  <a:cubicBezTo>
                    <a:pt x="235915" y="509992"/>
                    <a:pt x="237201" y="507591"/>
                    <a:pt x="238315" y="504934"/>
                  </a:cubicBezTo>
                  <a:cubicBezTo>
                    <a:pt x="241573" y="497047"/>
                    <a:pt x="246545" y="497390"/>
                    <a:pt x="249803" y="494904"/>
                  </a:cubicBezTo>
                  <a:cubicBezTo>
                    <a:pt x="253060" y="492418"/>
                    <a:pt x="256232" y="493447"/>
                    <a:pt x="263090" y="497047"/>
                  </a:cubicBezTo>
                  <a:cubicBezTo>
                    <a:pt x="269519" y="500391"/>
                    <a:pt x="272091" y="493275"/>
                    <a:pt x="281778" y="502105"/>
                  </a:cubicBezTo>
                  <a:cubicBezTo>
                    <a:pt x="283750" y="501248"/>
                    <a:pt x="286321" y="500133"/>
                    <a:pt x="287436" y="500133"/>
                  </a:cubicBezTo>
                  <a:cubicBezTo>
                    <a:pt x="289322" y="500133"/>
                    <a:pt x="291894" y="496276"/>
                    <a:pt x="295065" y="493104"/>
                  </a:cubicBezTo>
                  <a:cubicBezTo>
                    <a:pt x="298237" y="489932"/>
                    <a:pt x="297637" y="486075"/>
                    <a:pt x="301495" y="486675"/>
                  </a:cubicBezTo>
                  <a:cubicBezTo>
                    <a:pt x="305352" y="487275"/>
                    <a:pt x="307238" y="482217"/>
                    <a:pt x="315554" y="477759"/>
                  </a:cubicBezTo>
                  <a:cubicBezTo>
                    <a:pt x="323869" y="473301"/>
                    <a:pt x="330898" y="480331"/>
                    <a:pt x="334670" y="477159"/>
                  </a:cubicBezTo>
                  <a:cubicBezTo>
                    <a:pt x="338528" y="473987"/>
                    <a:pt x="342986" y="472702"/>
                    <a:pt x="342986" y="475873"/>
                  </a:cubicBezTo>
                  <a:cubicBezTo>
                    <a:pt x="342986" y="479045"/>
                    <a:pt x="348129" y="482903"/>
                    <a:pt x="349415" y="486675"/>
                  </a:cubicBezTo>
                  <a:cubicBezTo>
                    <a:pt x="350530" y="490104"/>
                    <a:pt x="357302" y="491475"/>
                    <a:pt x="358673" y="491732"/>
                  </a:cubicBezTo>
                  <a:cubicBezTo>
                    <a:pt x="359873" y="491047"/>
                    <a:pt x="360816" y="490532"/>
                    <a:pt x="361416" y="490104"/>
                  </a:cubicBezTo>
                  <a:cubicBezTo>
                    <a:pt x="365360" y="487275"/>
                    <a:pt x="372132" y="490446"/>
                    <a:pt x="372132" y="494733"/>
                  </a:cubicBezTo>
                  <a:cubicBezTo>
                    <a:pt x="372132" y="499019"/>
                    <a:pt x="372475" y="503648"/>
                    <a:pt x="375733" y="503648"/>
                  </a:cubicBezTo>
                  <a:cubicBezTo>
                    <a:pt x="378990" y="503648"/>
                    <a:pt x="382162" y="503648"/>
                    <a:pt x="382162" y="511535"/>
                  </a:cubicBezTo>
                  <a:cubicBezTo>
                    <a:pt x="382162" y="519421"/>
                    <a:pt x="384991" y="528423"/>
                    <a:pt x="378219" y="535195"/>
                  </a:cubicBezTo>
                  <a:cubicBezTo>
                    <a:pt x="371447" y="541967"/>
                    <a:pt x="363474" y="554140"/>
                    <a:pt x="364931" y="557741"/>
                  </a:cubicBezTo>
                  <a:cubicBezTo>
                    <a:pt x="366389" y="561341"/>
                    <a:pt x="362788" y="568114"/>
                    <a:pt x="367760" y="565627"/>
                  </a:cubicBezTo>
                  <a:cubicBezTo>
                    <a:pt x="372818" y="563141"/>
                    <a:pt x="384220" y="565627"/>
                    <a:pt x="382419" y="568456"/>
                  </a:cubicBezTo>
                  <a:cubicBezTo>
                    <a:pt x="380619" y="571371"/>
                    <a:pt x="382762" y="581401"/>
                    <a:pt x="387477" y="581744"/>
                  </a:cubicBezTo>
                  <a:cubicBezTo>
                    <a:pt x="392106" y="582086"/>
                    <a:pt x="395021" y="584573"/>
                    <a:pt x="393563" y="588945"/>
                  </a:cubicBezTo>
                  <a:cubicBezTo>
                    <a:pt x="392106" y="593231"/>
                    <a:pt x="389620" y="599660"/>
                    <a:pt x="393563" y="599660"/>
                  </a:cubicBezTo>
                  <a:cubicBezTo>
                    <a:pt x="397507" y="599660"/>
                    <a:pt x="403250" y="599660"/>
                    <a:pt x="402564" y="603947"/>
                  </a:cubicBezTo>
                  <a:cubicBezTo>
                    <a:pt x="401879" y="608233"/>
                    <a:pt x="405393" y="612176"/>
                    <a:pt x="412594" y="609347"/>
                  </a:cubicBezTo>
                  <a:cubicBezTo>
                    <a:pt x="416795" y="607633"/>
                    <a:pt x="418938" y="606090"/>
                    <a:pt x="419881" y="607804"/>
                  </a:cubicBezTo>
                  <a:cubicBezTo>
                    <a:pt x="422710" y="607718"/>
                    <a:pt x="422967" y="614233"/>
                    <a:pt x="427853" y="615434"/>
                  </a:cubicBezTo>
                  <a:cubicBezTo>
                    <a:pt x="432997" y="616719"/>
                    <a:pt x="430425" y="604547"/>
                    <a:pt x="428453" y="602661"/>
                  </a:cubicBezTo>
                  <a:cubicBezTo>
                    <a:pt x="426568" y="600775"/>
                    <a:pt x="429054" y="592459"/>
                    <a:pt x="431025" y="594345"/>
                  </a:cubicBezTo>
                  <a:cubicBezTo>
                    <a:pt x="432911" y="596231"/>
                    <a:pt x="438655" y="594345"/>
                    <a:pt x="441826" y="590488"/>
                  </a:cubicBezTo>
                  <a:cubicBezTo>
                    <a:pt x="444998" y="586630"/>
                    <a:pt x="451428" y="593659"/>
                    <a:pt x="453914" y="589202"/>
                  </a:cubicBezTo>
                  <a:cubicBezTo>
                    <a:pt x="456486" y="584744"/>
                    <a:pt x="462229" y="592374"/>
                    <a:pt x="467972" y="589202"/>
                  </a:cubicBezTo>
                  <a:cubicBezTo>
                    <a:pt x="473716" y="586030"/>
                    <a:pt x="476288" y="591773"/>
                    <a:pt x="478860" y="587316"/>
                  </a:cubicBezTo>
                  <a:cubicBezTo>
                    <a:pt x="481431" y="582858"/>
                    <a:pt x="489747" y="577115"/>
                    <a:pt x="491633" y="579000"/>
                  </a:cubicBezTo>
                  <a:cubicBezTo>
                    <a:pt x="493519" y="580886"/>
                    <a:pt x="494804" y="584744"/>
                    <a:pt x="505006" y="586030"/>
                  </a:cubicBezTo>
                  <a:cubicBezTo>
                    <a:pt x="515207" y="587316"/>
                    <a:pt x="509464" y="592374"/>
                    <a:pt x="509464" y="595631"/>
                  </a:cubicBezTo>
                  <a:cubicBezTo>
                    <a:pt x="509464" y="598803"/>
                    <a:pt x="520950" y="607118"/>
                    <a:pt x="525408" y="607718"/>
                  </a:cubicBezTo>
                  <a:cubicBezTo>
                    <a:pt x="526266" y="607804"/>
                    <a:pt x="527380" y="608833"/>
                    <a:pt x="528752" y="610376"/>
                  </a:cubicBezTo>
                  <a:cubicBezTo>
                    <a:pt x="531838" y="608833"/>
                    <a:pt x="537410" y="611405"/>
                    <a:pt x="538610" y="607718"/>
                  </a:cubicBezTo>
                  <a:cubicBezTo>
                    <a:pt x="540068" y="603432"/>
                    <a:pt x="545297" y="604547"/>
                    <a:pt x="547440" y="608147"/>
                  </a:cubicBezTo>
                  <a:cubicBezTo>
                    <a:pt x="549583" y="611748"/>
                    <a:pt x="551983" y="612433"/>
                    <a:pt x="556784" y="608147"/>
                  </a:cubicBezTo>
                  <a:cubicBezTo>
                    <a:pt x="561585" y="603861"/>
                    <a:pt x="563985" y="612433"/>
                    <a:pt x="561070" y="614833"/>
                  </a:cubicBezTo>
                  <a:cubicBezTo>
                    <a:pt x="558241" y="617234"/>
                    <a:pt x="560127" y="624606"/>
                    <a:pt x="564671" y="628978"/>
                  </a:cubicBezTo>
                  <a:cubicBezTo>
                    <a:pt x="569214" y="633264"/>
                    <a:pt x="569900" y="626321"/>
                    <a:pt x="568957" y="622034"/>
                  </a:cubicBezTo>
                  <a:cubicBezTo>
                    <a:pt x="568014" y="617748"/>
                    <a:pt x="576586" y="613376"/>
                    <a:pt x="591674" y="608404"/>
                  </a:cubicBezTo>
                  <a:cubicBezTo>
                    <a:pt x="606761" y="603346"/>
                    <a:pt x="622963" y="592374"/>
                    <a:pt x="623221" y="589973"/>
                  </a:cubicBezTo>
                  <a:cubicBezTo>
                    <a:pt x="623478" y="587573"/>
                    <a:pt x="633937" y="594260"/>
                    <a:pt x="638994" y="590488"/>
                  </a:cubicBezTo>
                  <a:cubicBezTo>
                    <a:pt x="643966" y="586630"/>
                    <a:pt x="662140" y="586201"/>
                    <a:pt x="666940" y="585944"/>
                  </a:cubicBezTo>
                  <a:cubicBezTo>
                    <a:pt x="671741" y="585687"/>
                    <a:pt x="671484" y="581658"/>
                    <a:pt x="676542" y="577629"/>
                  </a:cubicBezTo>
                  <a:cubicBezTo>
                    <a:pt x="681600" y="573600"/>
                    <a:pt x="680399" y="571628"/>
                    <a:pt x="686143" y="569999"/>
                  </a:cubicBezTo>
                  <a:cubicBezTo>
                    <a:pt x="691886" y="568285"/>
                    <a:pt x="695487" y="563056"/>
                    <a:pt x="695487" y="560141"/>
                  </a:cubicBezTo>
                  <a:cubicBezTo>
                    <a:pt x="695487" y="557312"/>
                    <a:pt x="706288" y="556283"/>
                    <a:pt x="706460" y="553197"/>
                  </a:cubicBezTo>
                  <a:cubicBezTo>
                    <a:pt x="706717" y="550111"/>
                    <a:pt x="714604" y="549168"/>
                    <a:pt x="714604" y="545311"/>
                  </a:cubicBezTo>
                  <a:cubicBezTo>
                    <a:pt x="714604" y="541453"/>
                    <a:pt x="719404" y="542224"/>
                    <a:pt x="721547" y="539310"/>
                  </a:cubicBezTo>
                  <a:cubicBezTo>
                    <a:pt x="723690" y="536481"/>
                    <a:pt x="719833" y="528080"/>
                    <a:pt x="723690" y="526880"/>
                  </a:cubicBezTo>
                  <a:cubicBezTo>
                    <a:pt x="727462" y="525680"/>
                    <a:pt x="722233" y="521136"/>
                    <a:pt x="721547" y="518993"/>
                  </a:cubicBezTo>
                  <a:cubicBezTo>
                    <a:pt x="720861" y="516850"/>
                    <a:pt x="728748" y="516336"/>
                    <a:pt x="732777" y="513764"/>
                  </a:cubicBezTo>
                  <a:cubicBezTo>
                    <a:pt x="736892" y="511106"/>
                    <a:pt x="739464" y="507077"/>
                    <a:pt x="740235" y="502534"/>
                  </a:cubicBezTo>
                  <a:cubicBezTo>
                    <a:pt x="740921" y="497990"/>
                    <a:pt x="747607" y="493961"/>
                    <a:pt x="750780" y="492761"/>
                  </a:cubicBezTo>
                  <a:cubicBezTo>
                    <a:pt x="753866" y="491561"/>
                    <a:pt x="755066" y="485131"/>
                    <a:pt x="754123" y="479645"/>
                  </a:cubicBezTo>
                  <a:cubicBezTo>
                    <a:pt x="753180" y="474159"/>
                    <a:pt x="759609" y="475616"/>
                    <a:pt x="756780" y="473387"/>
                  </a:cubicBezTo>
                  <a:cubicBezTo>
                    <a:pt x="753952" y="471244"/>
                    <a:pt x="757980" y="465243"/>
                    <a:pt x="763724" y="463615"/>
                  </a:cubicBezTo>
                  <a:cubicBezTo>
                    <a:pt x="769468" y="461900"/>
                    <a:pt x="760123" y="459328"/>
                    <a:pt x="757037" y="461729"/>
                  </a:cubicBezTo>
                  <a:cubicBezTo>
                    <a:pt x="753952" y="464129"/>
                    <a:pt x="750608" y="454785"/>
                    <a:pt x="747693" y="458385"/>
                  </a:cubicBezTo>
                  <a:cubicBezTo>
                    <a:pt x="744865" y="461986"/>
                    <a:pt x="736721" y="456242"/>
                    <a:pt x="741950" y="455042"/>
                  </a:cubicBezTo>
                  <a:cubicBezTo>
                    <a:pt x="747179" y="453842"/>
                    <a:pt x="755323" y="447841"/>
                    <a:pt x="758923" y="446641"/>
                  </a:cubicBezTo>
                  <a:cubicBezTo>
                    <a:pt x="762524" y="445441"/>
                    <a:pt x="753608" y="437554"/>
                    <a:pt x="749151" y="437811"/>
                  </a:cubicBezTo>
                  <a:cubicBezTo>
                    <a:pt x="744607" y="438069"/>
                    <a:pt x="739635" y="427267"/>
                    <a:pt x="734834" y="427267"/>
                  </a:cubicBezTo>
                  <a:cubicBezTo>
                    <a:pt x="730034" y="427267"/>
                    <a:pt x="738435" y="423924"/>
                    <a:pt x="743921" y="426839"/>
                  </a:cubicBezTo>
                  <a:cubicBezTo>
                    <a:pt x="749408" y="429667"/>
                    <a:pt x="755837" y="432068"/>
                    <a:pt x="758238" y="429667"/>
                  </a:cubicBezTo>
                  <a:cubicBezTo>
                    <a:pt x="760638" y="427267"/>
                    <a:pt x="748894" y="417752"/>
                    <a:pt x="744607" y="414323"/>
                  </a:cubicBezTo>
                  <a:cubicBezTo>
                    <a:pt x="740321" y="410979"/>
                    <a:pt x="744350" y="406436"/>
                    <a:pt x="741692" y="404550"/>
                  </a:cubicBezTo>
                  <a:cubicBezTo>
                    <a:pt x="739035" y="402664"/>
                    <a:pt x="733291" y="390491"/>
                    <a:pt x="731406" y="384919"/>
                  </a:cubicBezTo>
                  <a:cubicBezTo>
                    <a:pt x="729520" y="379433"/>
                    <a:pt x="719490" y="378490"/>
                    <a:pt x="717089" y="374889"/>
                  </a:cubicBezTo>
                  <a:cubicBezTo>
                    <a:pt x="714689" y="371289"/>
                    <a:pt x="717347" y="362973"/>
                    <a:pt x="724719" y="359802"/>
                  </a:cubicBezTo>
                  <a:cubicBezTo>
                    <a:pt x="732091" y="356716"/>
                    <a:pt x="729005" y="350458"/>
                    <a:pt x="732349" y="351229"/>
                  </a:cubicBezTo>
                  <a:cubicBezTo>
                    <a:pt x="735692" y="351915"/>
                    <a:pt x="738521" y="350543"/>
                    <a:pt x="741178" y="345057"/>
                  </a:cubicBezTo>
                  <a:cubicBezTo>
                    <a:pt x="743836" y="339571"/>
                    <a:pt x="748379" y="342914"/>
                    <a:pt x="750951" y="339999"/>
                  </a:cubicBezTo>
                  <a:cubicBezTo>
                    <a:pt x="753608" y="337170"/>
                    <a:pt x="765267" y="337342"/>
                    <a:pt x="769382" y="334513"/>
                  </a:cubicBezTo>
                  <a:cubicBezTo>
                    <a:pt x="773411" y="331684"/>
                    <a:pt x="765524" y="322768"/>
                    <a:pt x="760038" y="324226"/>
                  </a:cubicBezTo>
                  <a:cubicBezTo>
                    <a:pt x="754551" y="325683"/>
                    <a:pt x="748122" y="323540"/>
                    <a:pt x="744265" y="317796"/>
                  </a:cubicBezTo>
                  <a:cubicBezTo>
                    <a:pt x="740407" y="312053"/>
                    <a:pt x="730377" y="328255"/>
                    <a:pt x="722747" y="331855"/>
                  </a:cubicBezTo>
                  <a:cubicBezTo>
                    <a:pt x="715118" y="335456"/>
                    <a:pt x="710060" y="325426"/>
                    <a:pt x="712718" y="318911"/>
                  </a:cubicBezTo>
                  <a:cubicBezTo>
                    <a:pt x="715375" y="312481"/>
                    <a:pt x="706717" y="312739"/>
                    <a:pt x="696001" y="313167"/>
                  </a:cubicBezTo>
                  <a:cubicBezTo>
                    <a:pt x="685286" y="313681"/>
                    <a:pt x="689315" y="294051"/>
                    <a:pt x="695744" y="293108"/>
                  </a:cubicBezTo>
                  <a:cubicBezTo>
                    <a:pt x="702173" y="292165"/>
                    <a:pt x="711774" y="299108"/>
                    <a:pt x="715804" y="287107"/>
                  </a:cubicBezTo>
                  <a:cubicBezTo>
                    <a:pt x="719833" y="275191"/>
                    <a:pt x="725577" y="284449"/>
                    <a:pt x="734663" y="273991"/>
                  </a:cubicBezTo>
                  <a:cubicBezTo>
                    <a:pt x="743750" y="263447"/>
                    <a:pt x="754294" y="257017"/>
                    <a:pt x="762181" y="263190"/>
                  </a:cubicBezTo>
                  <a:cubicBezTo>
                    <a:pt x="770068" y="269362"/>
                    <a:pt x="753780" y="279220"/>
                    <a:pt x="751208" y="285221"/>
                  </a:cubicBezTo>
                  <a:cubicBezTo>
                    <a:pt x="748551" y="291222"/>
                    <a:pt x="753608" y="293108"/>
                    <a:pt x="748808" y="297651"/>
                  </a:cubicBezTo>
                  <a:cubicBezTo>
                    <a:pt x="744007" y="302194"/>
                    <a:pt x="750694" y="303395"/>
                    <a:pt x="760038" y="297394"/>
                  </a:cubicBezTo>
                  <a:cubicBezTo>
                    <a:pt x="769382" y="291393"/>
                    <a:pt x="780783" y="284278"/>
                    <a:pt x="789956" y="280678"/>
                  </a:cubicBezTo>
                  <a:cubicBezTo>
                    <a:pt x="792356" y="279734"/>
                    <a:pt x="795014" y="279477"/>
                    <a:pt x="797757" y="279649"/>
                  </a:cubicBezTo>
                  <a:cubicBezTo>
                    <a:pt x="799042" y="276220"/>
                    <a:pt x="800586" y="273476"/>
                    <a:pt x="802300" y="272534"/>
                  </a:cubicBezTo>
                  <a:cubicBezTo>
                    <a:pt x="808558" y="269447"/>
                    <a:pt x="829389" y="260018"/>
                    <a:pt x="832475" y="255817"/>
                  </a:cubicBezTo>
                  <a:cubicBezTo>
                    <a:pt x="835561" y="251702"/>
                    <a:pt x="838733" y="244416"/>
                    <a:pt x="842848" y="244416"/>
                  </a:cubicBezTo>
                  <a:cubicBezTo>
                    <a:pt x="846963" y="244416"/>
                    <a:pt x="846963" y="248616"/>
                    <a:pt x="853221" y="248616"/>
                  </a:cubicBezTo>
                  <a:cubicBezTo>
                    <a:pt x="859479" y="248616"/>
                    <a:pt x="866765" y="250674"/>
                    <a:pt x="863594" y="245530"/>
                  </a:cubicBezTo>
                  <a:cubicBezTo>
                    <a:pt x="860508" y="240301"/>
                    <a:pt x="862565" y="240301"/>
                    <a:pt x="869851" y="239272"/>
                  </a:cubicBezTo>
                  <a:cubicBezTo>
                    <a:pt x="877138" y="238244"/>
                    <a:pt x="876110" y="230957"/>
                    <a:pt x="881339" y="230957"/>
                  </a:cubicBezTo>
                  <a:cubicBezTo>
                    <a:pt x="886568" y="230957"/>
                    <a:pt x="885453" y="218441"/>
                    <a:pt x="890682" y="218441"/>
                  </a:cubicBezTo>
                  <a:cubicBezTo>
                    <a:pt x="895912" y="218441"/>
                    <a:pt x="897969" y="225728"/>
                    <a:pt x="904227" y="223670"/>
                  </a:cubicBezTo>
                  <a:cubicBezTo>
                    <a:pt x="905427" y="223242"/>
                    <a:pt x="906970" y="223585"/>
                    <a:pt x="908685" y="224356"/>
                  </a:cubicBezTo>
                  <a:cubicBezTo>
                    <a:pt x="910056" y="223328"/>
                    <a:pt x="911342" y="222299"/>
                    <a:pt x="912628" y="221356"/>
                  </a:cubicBezTo>
                  <a:cubicBezTo>
                    <a:pt x="912028" y="214841"/>
                    <a:pt x="912714" y="209011"/>
                    <a:pt x="911514" y="205925"/>
                  </a:cubicBezTo>
                  <a:cubicBezTo>
                    <a:pt x="909114" y="200182"/>
                    <a:pt x="911514" y="195895"/>
                    <a:pt x="910571" y="192552"/>
                  </a:cubicBezTo>
                  <a:cubicBezTo>
                    <a:pt x="909628" y="189209"/>
                    <a:pt x="909114" y="181065"/>
                    <a:pt x="912971" y="181065"/>
                  </a:cubicBezTo>
                  <a:cubicBezTo>
                    <a:pt x="916829" y="181065"/>
                    <a:pt x="921544" y="171464"/>
                    <a:pt x="926344" y="174807"/>
                  </a:cubicBezTo>
                  <a:cubicBezTo>
                    <a:pt x="931145" y="178150"/>
                    <a:pt x="940660" y="179093"/>
                    <a:pt x="940660" y="174807"/>
                  </a:cubicBezTo>
                  <a:cubicBezTo>
                    <a:pt x="940660" y="170521"/>
                    <a:pt x="947347" y="170007"/>
                    <a:pt x="948290" y="164263"/>
                  </a:cubicBezTo>
                  <a:cubicBezTo>
                    <a:pt x="949233" y="158519"/>
                    <a:pt x="956434" y="157062"/>
                    <a:pt x="957891" y="151833"/>
                  </a:cubicBezTo>
                  <a:cubicBezTo>
                    <a:pt x="959348" y="146604"/>
                    <a:pt x="961749" y="134173"/>
                    <a:pt x="966464" y="131259"/>
                  </a:cubicBezTo>
                  <a:cubicBezTo>
                    <a:pt x="970836" y="129287"/>
                    <a:pt x="965092" y="127401"/>
                    <a:pt x="965607" y="118743"/>
                  </a:cubicBezTo>
                  <a:close/>
                  <a:moveTo>
                    <a:pt x="731320" y="571457"/>
                  </a:moveTo>
                  <a:cubicBezTo>
                    <a:pt x="726091" y="590573"/>
                    <a:pt x="738349" y="600346"/>
                    <a:pt x="739892" y="599231"/>
                  </a:cubicBezTo>
                  <a:cubicBezTo>
                    <a:pt x="744693" y="595888"/>
                    <a:pt x="764238" y="554740"/>
                    <a:pt x="759952" y="548997"/>
                  </a:cubicBezTo>
                  <a:cubicBezTo>
                    <a:pt x="755751" y="543253"/>
                    <a:pt x="736635" y="552340"/>
                    <a:pt x="731320" y="571457"/>
                  </a:cubicBezTo>
                  <a:close/>
                  <a:moveTo>
                    <a:pt x="560727" y="636436"/>
                  </a:moveTo>
                  <a:cubicBezTo>
                    <a:pt x="554555" y="636436"/>
                    <a:pt x="538696" y="645523"/>
                    <a:pt x="544954" y="658382"/>
                  </a:cubicBezTo>
                  <a:cubicBezTo>
                    <a:pt x="551212" y="671326"/>
                    <a:pt x="571700" y="662668"/>
                    <a:pt x="572214" y="656924"/>
                  </a:cubicBezTo>
                  <a:cubicBezTo>
                    <a:pt x="572729" y="651181"/>
                    <a:pt x="582072" y="642180"/>
                    <a:pt x="580787" y="637808"/>
                  </a:cubicBezTo>
                  <a:cubicBezTo>
                    <a:pt x="579844" y="634550"/>
                    <a:pt x="566899" y="636436"/>
                    <a:pt x="560727" y="63643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0" name="Freeform 249">
              <a:extLst>
                <a:ext uri="{FF2B5EF4-FFF2-40B4-BE49-F238E27FC236}">
                  <a16:creationId xmlns:a16="http://schemas.microsoft.com/office/drawing/2014/main" id="{796961D3-91AD-4146-4AA1-615715A62734}"/>
                </a:ext>
              </a:extLst>
            </p:cNvPr>
            <p:cNvSpPr/>
            <p:nvPr/>
          </p:nvSpPr>
          <p:spPr>
            <a:xfrm>
              <a:off x="7799516" y="4077347"/>
              <a:ext cx="150746" cy="215760"/>
            </a:xfrm>
            <a:custGeom>
              <a:avLst/>
              <a:gdLst>
                <a:gd name="connsiteX0" fmla="*/ 81020 w 150746"/>
                <a:gd name="connsiteY0" fmla="*/ 81430 h 215760"/>
                <a:gd name="connsiteX1" fmla="*/ 100652 w 150746"/>
                <a:gd name="connsiteY1" fmla="*/ 95745 h 215760"/>
                <a:gd name="connsiteX2" fmla="*/ 105452 w 150746"/>
                <a:gd name="connsiteY2" fmla="*/ 110062 h 215760"/>
                <a:gd name="connsiteX3" fmla="*/ 112139 w 150746"/>
                <a:gd name="connsiteY3" fmla="*/ 117263 h 215760"/>
                <a:gd name="connsiteX4" fmla="*/ 120283 w 150746"/>
                <a:gd name="connsiteY4" fmla="*/ 137322 h 215760"/>
                <a:gd name="connsiteX5" fmla="*/ 125512 w 150746"/>
                <a:gd name="connsiteY5" fmla="*/ 133036 h 215760"/>
                <a:gd name="connsiteX6" fmla="*/ 132713 w 150746"/>
                <a:gd name="connsiteY6" fmla="*/ 123521 h 215760"/>
                <a:gd name="connsiteX7" fmla="*/ 128427 w 150746"/>
                <a:gd name="connsiteY7" fmla="*/ 103889 h 215760"/>
                <a:gd name="connsiteX8" fmla="*/ 110253 w 150746"/>
                <a:gd name="connsiteY8" fmla="*/ 90945 h 215760"/>
                <a:gd name="connsiteX9" fmla="*/ 99280 w 150746"/>
                <a:gd name="connsiteY9" fmla="*/ 76629 h 215760"/>
                <a:gd name="connsiteX10" fmla="*/ 76820 w 150746"/>
                <a:gd name="connsiteY10" fmla="*/ 72857 h 215760"/>
                <a:gd name="connsiteX11" fmla="*/ 68676 w 150746"/>
                <a:gd name="connsiteY11" fmla="*/ 58027 h 215760"/>
                <a:gd name="connsiteX12" fmla="*/ 79649 w 150746"/>
                <a:gd name="connsiteY12" fmla="*/ 35052 h 215760"/>
                <a:gd name="connsiteX13" fmla="*/ 78706 w 150746"/>
                <a:gd name="connsiteY13" fmla="*/ 8735 h 215760"/>
                <a:gd name="connsiteX14" fmla="*/ 75877 w 150746"/>
                <a:gd name="connsiteY14" fmla="*/ 2991 h 215760"/>
                <a:gd name="connsiteX15" fmla="*/ 52474 w 150746"/>
                <a:gd name="connsiteY15" fmla="*/ 1105 h 215760"/>
                <a:gd name="connsiteX16" fmla="*/ 49131 w 150746"/>
                <a:gd name="connsiteY16" fmla="*/ 38910 h 215760"/>
                <a:gd name="connsiteX17" fmla="*/ 41501 w 150746"/>
                <a:gd name="connsiteY17" fmla="*/ 37024 h 215760"/>
                <a:gd name="connsiteX18" fmla="*/ 45788 w 150746"/>
                <a:gd name="connsiteY18" fmla="*/ 59055 h 215760"/>
                <a:gd name="connsiteX19" fmla="*/ 50074 w 150746"/>
                <a:gd name="connsiteY19" fmla="*/ 71485 h 215760"/>
                <a:gd name="connsiteX20" fmla="*/ 66276 w 150746"/>
                <a:gd name="connsiteY20" fmla="*/ 76715 h 215760"/>
                <a:gd name="connsiteX21" fmla="*/ 81020 w 150746"/>
                <a:gd name="connsiteY21" fmla="*/ 81430 h 215760"/>
                <a:gd name="connsiteX22" fmla="*/ 50417 w 150746"/>
                <a:gd name="connsiteY22" fmla="*/ 85802 h 215760"/>
                <a:gd name="connsiteX23" fmla="*/ 65676 w 150746"/>
                <a:gd name="connsiteY23" fmla="*/ 103032 h 215760"/>
                <a:gd name="connsiteX24" fmla="*/ 50417 w 150746"/>
                <a:gd name="connsiteY24" fmla="*/ 85802 h 215760"/>
                <a:gd name="connsiteX25" fmla="*/ 77163 w 150746"/>
                <a:gd name="connsiteY25" fmla="*/ 132093 h 215760"/>
                <a:gd name="connsiteX26" fmla="*/ 85735 w 150746"/>
                <a:gd name="connsiteY26" fmla="*/ 127292 h 215760"/>
                <a:gd name="connsiteX27" fmla="*/ 87193 w 150746"/>
                <a:gd name="connsiteY27" fmla="*/ 140151 h 215760"/>
                <a:gd name="connsiteX28" fmla="*/ 89593 w 150746"/>
                <a:gd name="connsiteY28" fmla="*/ 157811 h 215760"/>
                <a:gd name="connsiteX29" fmla="*/ 106824 w 150746"/>
                <a:gd name="connsiteY29" fmla="*/ 132007 h 215760"/>
                <a:gd name="connsiteX30" fmla="*/ 100566 w 150746"/>
                <a:gd name="connsiteY30" fmla="*/ 129178 h 215760"/>
                <a:gd name="connsiteX31" fmla="*/ 76220 w 150746"/>
                <a:gd name="connsiteY31" fmla="*/ 110062 h 215760"/>
                <a:gd name="connsiteX32" fmla="*/ 77163 w 150746"/>
                <a:gd name="connsiteY32" fmla="*/ 132093 h 215760"/>
                <a:gd name="connsiteX33" fmla="*/ 20756 w 150746"/>
                <a:gd name="connsiteY33" fmla="*/ 141180 h 215760"/>
                <a:gd name="connsiteX34" fmla="*/ 182 w 150746"/>
                <a:gd name="connsiteY34" fmla="*/ 167926 h 215760"/>
                <a:gd name="connsiteX35" fmla="*/ 29328 w 150746"/>
                <a:gd name="connsiteY35" fmla="*/ 140666 h 215760"/>
                <a:gd name="connsiteX36" fmla="*/ 33615 w 150746"/>
                <a:gd name="connsiteY36" fmla="*/ 123521 h 215760"/>
                <a:gd name="connsiteX37" fmla="*/ 20756 w 150746"/>
                <a:gd name="connsiteY37" fmla="*/ 141180 h 215760"/>
                <a:gd name="connsiteX38" fmla="*/ 105881 w 150746"/>
                <a:gd name="connsiteY38" fmla="*/ 150781 h 215760"/>
                <a:gd name="connsiteX39" fmla="*/ 117797 w 150746"/>
                <a:gd name="connsiteY39" fmla="*/ 143151 h 215760"/>
                <a:gd name="connsiteX40" fmla="*/ 105881 w 150746"/>
                <a:gd name="connsiteY40" fmla="*/ 150781 h 215760"/>
                <a:gd name="connsiteX41" fmla="*/ 148915 w 150746"/>
                <a:gd name="connsiteY41" fmla="*/ 188071 h 215760"/>
                <a:gd name="connsiteX42" fmla="*/ 145057 w 150746"/>
                <a:gd name="connsiteY42" fmla="*/ 152238 h 215760"/>
                <a:gd name="connsiteX43" fmla="*/ 133570 w 150746"/>
                <a:gd name="connsiteY43" fmla="*/ 151295 h 215760"/>
                <a:gd name="connsiteX44" fmla="*/ 124483 w 150746"/>
                <a:gd name="connsiteY44" fmla="*/ 159868 h 215760"/>
                <a:gd name="connsiteX45" fmla="*/ 114968 w 150746"/>
                <a:gd name="connsiteY45" fmla="*/ 167069 h 215760"/>
                <a:gd name="connsiteX46" fmla="*/ 100652 w 150746"/>
                <a:gd name="connsiteY46" fmla="*/ 163726 h 215760"/>
                <a:gd name="connsiteX47" fmla="*/ 82049 w 150746"/>
                <a:gd name="connsiteY47" fmla="*/ 174698 h 215760"/>
                <a:gd name="connsiteX48" fmla="*/ 75877 w 150746"/>
                <a:gd name="connsiteY48" fmla="*/ 191415 h 215760"/>
                <a:gd name="connsiteX49" fmla="*/ 90193 w 150746"/>
                <a:gd name="connsiteY49" fmla="*/ 183785 h 215760"/>
                <a:gd name="connsiteX50" fmla="*/ 102109 w 150746"/>
                <a:gd name="connsiteY50" fmla="*/ 179499 h 215760"/>
                <a:gd name="connsiteX51" fmla="*/ 115482 w 150746"/>
                <a:gd name="connsiteY51" fmla="*/ 207188 h 215760"/>
                <a:gd name="connsiteX52" fmla="*/ 132199 w 150746"/>
                <a:gd name="connsiteY52" fmla="*/ 215760 h 215760"/>
                <a:gd name="connsiteX53" fmla="*/ 131770 w 150746"/>
                <a:gd name="connsiteY53" fmla="*/ 195187 h 215760"/>
                <a:gd name="connsiteX54" fmla="*/ 148915 w 150746"/>
                <a:gd name="connsiteY54" fmla="*/ 188071 h 21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0746" h="215760">
                  <a:moveTo>
                    <a:pt x="81020" y="81430"/>
                  </a:moveTo>
                  <a:cubicBezTo>
                    <a:pt x="90107" y="79972"/>
                    <a:pt x="102537" y="91459"/>
                    <a:pt x="100652" y="95745"/>
                  </a:cubicBezTo>
                  <a:cubicBezTo>
                    <a:pt x="98766" y="100032"/>
                    <a:pt x="101166" y="113919"/>
                    <a:pt x="105452" y="110062"/>
                  </a:cubicBezTo>
                  <a:cubicBezTo>
                    <a:pt x="109739" y="106204"/>
                    <a:pt x="116425" y="111005"/>
                    <a:pt x="112139" y="117263"/>
                  </a:cubicBezTo>
                  <a:cubicBezTo>
                    <a:pt x="107852" y="123521"/>
                    <a:pt x="118825" y="129693"/>
                    <a:pt x="120283" y="137322"/>
                  </a:cubicBezTo>
                  <a:cubicBezTo>
                    <a:pt x="121740" y="144952"/>
                    <a:pt x="126540" y="138780"/>
                    <a:pt x="125512" y="133036"/>
                  </a:cubicBezTo>
                  <a:cubicBezTo>
                    <a:pt x="124569" y="127292"/>
                    <a:pt x="126455" y="127807"/>
                    <a:pt x="132713" y="123521"/>
                  </a:cubicBezTo>
                  <a:cubicBezTo>
                    <a:pt x="138885" y="119234"/>
                    <a:pt x="132199" y="112033"/>
                    <a:pt x="128427" y="103889"/>
                  </a:cubicBezTo>
                  <a:cubicBezTo>
                    <a:pt x="124569" y="95745"/>
                    <a:pt x="110253" y="98660"/>
                    <a:pt x="110253" y="90945"/>
                  </a:cubicBezTo>
                  <a:cubicBezTo>
                    <a:pt x="110253" y="83316"/>
                    <a:pt x="99708" y="80915"/>
                    <a:pt x="99280" y="76629"/>
                  </a:cubicBezTo>
                  <a:cubicBezTo>
                    <a:pt x="98766" y="72343"/>
                    <a:pt x="84964" y="68056"/>
                    <a:pt x="76820" y="72857"/>
                  </a:cubicBezTo>
                  <a:cubicBezTo>
                    <a:pt x="68676" y="77658"/>
                    <a:pt x="74420" y="64285"/>
                    <a:pt x="68676" y="58027"/>
                  </a:cubicBezTo>
                  <a:cubicBezTo>
                    <a:pt x="62933" y="51854"/>
                    <a:pt x="72962" y="42682"/>
                    <a:pt x="79649" y="35052"/>
                  </a:cubicBezTo>
                  <a:cubicBezTo>
                    <a:pt x="86335" y="27423"/>
                    <a:pt x="77763" y="14478"/>
                    <a:pt x="78706" y="8735"/>
                  </a:cubicBezTo>
                  <a:cubicBezTo>
                    <a:pt x="79649" y="2991"/>
                    <a:pt x="79135" y="1105"/>
                    <a:pt x="75877" y="2991"/>
                  </a:cubicBezTo>
                  <a:cubicBezTo>
                    <a:pt x="72534" y="4877"/>
                    <a:pt x="58646" y="-2752"/>
                    <a:pt x="52474" y="1105"/>
                  </a:cubicBezTo>
                  <a:cubicBezTo>
                    <a:pt x="46216" y="4963"/>
                    <a:pt x="51960" y="36510"/>
                    <a:pt x="49131" y="38910"/>
                  </a:cubicBezTo>
                  <a:cubicBezTo>
                    <a:pt x="46302" y="41310"/>
                    <a:pt x="42530" y="33766"/>
                    <a:pt x="41501" y="37024"/>
                  </a:cubicBezTo>
                  <a:cubicBezTo>
                    <a:pt x="40044" y="41310"/>
                    <a:pt x="42016" y="59055"/>
                    <a:pt x="45788" y="59055"/>
                  </a:cubicBezTo>
                  <a:cubicBezTo>
                    <a:pt x="49645" y="59055"/>
                    <a:pt x="52474" y="63856"/>
                    <a:pt x="50074" y="71485"/>
                  </a:cubicBezTo>
                  <a:cubicBezTo>
                    <a:pt x="47674" y="79115"/>
                    <a:pt x="57275" y="80058"/>
                    <a:pt x="66276" y="76715"/>
                  </a:cubicBezTo>
                  <a:cubicBezTo>
                    <a:pt x="75277" y="73371"/>
                    <a:pt x="71934" y="82887"/>
                    <a:pt x="81020" y="81430"/>
                  </a:cubicBezTo>
                  <a:close/>
                  <a:moveTo>
                    <a:pt x="50417" y="85802"/>
                  </a:moveTo>
                  <a:cubicBezTo>
                    <a:pt x="51874" y="92488"/>
                    <a:pt x="55217" y="106376"/>
                    <a:pt x="65676" y="103032"/>
                  </a:cubicBezTo>
                  <a:cubicBezTo>
                    <a:pt x="76220" y="99603"/>
                    <a:pt x="49388" y="81001"/>
                    <a:pt x="50417" y="85802"/>
                  </a:cubicBezTo>
                  <a:close/>
                  <a:moveTo>
                    <a:pt x="77163" y="132093"/>
                  </a:moveTo>
                  <a:cubicBezTo>
                    <a:pt x="79563" y="131664"/>
                    <a:pt x="85307" y="132093"/>
                    <a:pt x="85735" y="127292"/>
                  </a:cubicBezTo>
                  <a:cubicBezTo>
                    <a:pt x="86250" y="122492"/>
                    <a:pt x="91479" y="135865"/>
                    <a:pt x="87193" y="140151"/>
                  </a:cubicBezTo>
                  <a:cubicBezTo>
                    <a:pt x="82907" y="144437"/>
                    <a:pt x="82907" y="156439"/>
                    <a:pt x="89593" y="157811"/>
                  </a:cubicBezTo>
                  <a:cubicBezTo>
                    <a:pt x="96280" y="159268"/>
                    <a:pt x="108710" y="136294"/>
                    <a:pt x="106824" y="132007"/>
                  </a:cubicBezTo>
                  <a:cubicBezTo>
                    <a:pt x="104938" y="127721"/>
                    <a:pt x="99194" y="134922"/>
                    <a:pt x="100566" y="129178"/>
                  </a:cubicBezTo>
                  <a:cubicBezTo>
                    <a:pt x="102023" y="123435"/>
                    <a:pt x="83335" y="108604"/>
                    <a:pt x="76220" y="110062"/>
                  </a:cubicBezTo>
                  <a:cubicBezTo>
                    <a:pt x="69019" y="111605"/>
                    <a:pt x="71505" y="133293"/>
                    <a:pt x="77163" y="132093"/>
                  </a:cubicBezTo>
                  <a:close/>
                  <a:moveTo>
                    <a:pt x="20756" y="141180"/>
                  </a:moveTo>
                  <a:cubicBezTo>
                    <a:pt x="14069" y="149752"/>
                    <a:pt x="-1876" y="164068"/>
                    <a:pt x="182" y="167926"/>
                  </a:cubicBezTo>
                  <a:cubicBezTo>
                    <a:pt x="3011" y="173155"/>
                    <a:pt x="20756" y="146923"/>
                    <a:pt x="29328" y="140666"/>
                  </a:cubicBezTo>
                  <a:cubicBezTo>
                    <a:pt x="37901" y="134493"/>
                    <a:pt x="36529" y="129178"/>
                    <a:pt x="33615" y="123521"/>
                  </a:cubicBezTo>
                  <a:cubicBezTo>
                    <a:pt x="30786" y="117777"/>
                    <a:pt x="27442" y="132607"/>
                    <a:pt x="20756" y="141180"/>
                  </a:cubicBezTo>
                  <a:close/>
                  <a:moveTo>
                    <a:pt x="105881" y="150781"/>
                  </a:moveTo>
                  <a:cubicBezTo>
                    <a:pt x="107767" y="155582"/>
                    <a:pt x="121654" y="147952"/>
                    <a:pt x="117797" y="143151"/>
                  </a:cubicBezTo>
                  <a:cubicBezTo>
                    <a:pt x="114025" y="138351"/>
                    <a:pt x="104424" y="147180"/>
                    <a:pt x="105881" y="150781"/>
                  </a:cubicBezTo>
                  <a:close/>
                  <a:moveTo>
                    <a:pt x="148915" y="188071"/>
                  </a:moveTo>
                  <a:cubicBezTo>
                    <a:pt x="154658" y="181385"/>
                    <a:pt x="145057" y="163726"/>
                    <a:pt x="145057" y="152238"/>
                  </a:cubicBezTo>
                  <a:cubicBezTo>
                    <a:pt x="145057" y="140751"/>
                    <a:pt x="129284" y="144095"/>
                    <a:pt x="133570" y="151295"/>
                  </a:cubicBezTo>
                  <a:cubicBezTo>
                    <a:pt x="137856" y="158496"/>
                    <a:pt x="125426" y="152753"/>
                    <a:pt x="124483" y="159868"/>
                  </a:cubicBezTo>
                  <a:cubicBezTo>
                    <a:pt x="123540" y="167069"/>
                    <a:pt x="114453" y="161325"/>
                    <a:pt x="114968" y="167069"/>
                  </a:cubicBezTo>
                  <a:cubicBezTo>
                    <a:pt x="115482" y="172812"/>
                    <a:pt x="105367" y="167069"/>
                    <a:pt x="100652" y="163726"/>
                  </a:cubicBezTo>
                  <a:cubicBezTo>
                    <a:pt x="95851" y="160382"/>
                    <a:pt x="89164" y="172812"/>
                    <a:pt x="82049" y="174698"/>
                  </a:cubicBezTo>
                  <a:cubicBezTo>
                    <a:pt x="74934" y="176584"/>
                    <a:pt x="71077" y="191843"/>
                    <a:pt x="75877" y="191415"/>
                  </a:cubicBezTo>
                  <a:cubicBezTo>
                    <a:pt x="81621" y="190900"/>
                    <a:pt x="84450" y="183271"/>
                    <a:pt x="90193" y="183785"/>
                  </a:cubicBezTo>
                  <a:cubicBezTo>
                    <a:pt x="95936" y="184300"/>
                    <a:pt x="94051" y="178042"/>
                    <a:pt x="102109" y="179499"/>
                  </a:cubicBezTo>
                  <a:cubicBezTo>
                    <a:pt x="110253" y="180956"/>
                    <a:pt x="104509" y="205302"/>
                    <a:pt x="115482" y="207188"/>
                  </a:cubicBezTo>
                  <a:cubicBezTo>
                    <a:pt x="126455" y="209074"/>
                    <a:pt x="126969" y="215760"/>
                    <a:pt x="132199" y="215760"/>
                  </a:cubicBezTo>
                  <a:cubicBezTo>
                    <a:pt x="137428" y="215760"/>
                    <a:pt x="131256" y="200416"/>
                    <a:pt x="131770" y="195187"/>
                  </a:cubicBezTo>
                  <a:cubicBezTo>
                    <a:pt x="132113" y="189957"/>
                    <a:pt x="143171" y="194758"/>
                    <a:pt x="148915" y="18807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1" name="Freeform 250">
              <a:extLst>
                <a:ext uri="{FF2B5EF4-FFF2-40B4-BE49-F238E27FC236}">
                  <a16:creationId xmlns:a16="http://schemas.microsoft.com/office/drawing/2014/main" id="{93DA0FF7-7221-16AF-8A54-A81AD5659196}"/>
                </a:ext>
              </a:extLst>
            </p:cNvPr>
            <p:cNvSpPr/>
            <p:nvPr/>
          </p:nvSpPr>
          <p:spPr>
            <a:xfrm>
              <a:off x="8184003" y="4427438"/>
              <a:ext cx="200434" cy="130231"/>
            </a:xfrm>
            <a:custGeom>
              <a:avLst/>
              <a:gdLst>
                <a:gd name="connsiteX0" fmla="*/ 147275 w 200434"/>
                <a:gd name="connsiteY0" fmla="*/ 120015 h 130231"/>
                <a:gd name="connsiteX1" fmla="*/ 135788 w 200434"/>
                <a:gd name="connsiteY1" fmla="*/ 109042 h 130231"/>
                <a:gd name="connsiteX2" fmla="*/ 119501 w 200434"/>
                <a:gd name="connsiteY2" fmla="*/ 101413 h 130231"/>
                <a:gd name="connsiteX3" fmla="*/ 108013 w 200434"/>
                <a:gd name="connsiteY3" fmla="*/ 79896 h 130231"/>
                <a:gd name="connsiteX4" fmla="*/ 104156 w 200434"/>
                <a:gd name="connsiteY4" fmla="*/ 66523 h 130231"/>
                <a:gd name="connsiteX5" fmla="*/ 107499 w 200434"/>
                <a:gd name="connsiteY5" fmla="*/ 56064 h 130231"/>
                <a:gd name="connsiteX6" fmla="*/ 75438 w 200434"/>
                <a:gd name="connsiteY6" fmla="*/ 38405 h 130231"/>
                <a:gd name="connsiteX7" fmla="*/ 11916 w 200434"/>
                <a:gd name="connsiteY7" fmla="*/ 3515 h 130231"/>
                <a:gd name="connsiteX8" fmla="*/ 0 w 200434"/>
                <a:gd name="connsiteY8" fmla="*/ 0 h 130231"/>
                <a:gd name="connsiteX9" fmla="*/ 0 w 200434"/>
                <a:gd name="connsiteY9" fmla="*/ 102013 h 130231"/>
                <a:gd name="connsiteX10" fmla="*/ 17231 w 200434"/>
                <a:gd name="connsiteY10" fmla="*/ 107671 h 130231"/>
                <a:gd name="connsiteX11" fmla="*/ 36862 w 200434"/>
                <a:gd name="connsiteY11" fmla="*/ 96698 h 130231"/>
                <a:gd name="connsiteX12" fmla="*/ 46463 w 200434"/>
                <a:gd name="connsiteY12" fmla="*/ 84782 h 130231"/>
                <a:gd name="connsiteX13" fmla="*/ 80410 w 200434"/>
                <a:gd name="connsiteY13" fmla="*/ 92412 h 130231"/>
                <a:gd name="connsiteX14" fmla="*/ 115729 w 200434"/>
                <a:gd name="connsiteY14" fmla="*/ 123959 h 130231"/>
                <a:gd name="connsiteX15" fmla="*/ 149676 w 200434"/>
                <a:gd name="connsiteY15" fmla="*/ 130216 h 130231"/>
                <a:gd name="connsiteX16" fmla="*/ 147275 w 200434"/>
                <a:gd name="connsiteY16" fmla="*/ 120015 h 130231"/>
                <a:gd name="connsiteX17" fmla="*/ 174536 w 200434"/>
                <a:gd name="connsiteY17" fmla="*/ 34890 h 130231"/>
                <a:gd name="connsiteX18" fmla="*/ 154905 w 200434"/>
                <a:gd name="connsiteY18" fmla="*/ 46378 h 130231"/>
                <a:gd name="connsiteX19" fmla="*/ 120529 w 200434"/>
                <a:gd name="connsiteY19" fmla="*/ 47835 h 130231"/>
                <a:gd name="connsiteX20" fmla="*/ 146847 w 200434"/>
                <a:gd name="connsiteY20" fmla="*/ 59836 h 130231"/>
                <a:gd name="connsiteX21" fmla="*/ 180279 w 200434"/>
                <a:gd name="connsiteY21" fmla="*/ 43120 h 130231"/>
                <a:gd name="connsiteX22" fmla="*/ 185080 w 200434"/>
                <a:gd name="connsiteY22" fmla="*/ 28804 h 130231"/>
                <a:gd name="connsiteX23" fmla="*/ 174536 w 200434"/>
                <a:gd name="connsiteY23" fmla="*/ 34890 h 130231"/>
                <a:gd name="connsiteX24" fmla="*/ 190824 w 200434"/>
                <a:gd name="connsiteY24" fmla="*/ 16716 h 130231"/>
                <a:gd name="connsiteX25" fmla="*/ 186023 w 200434"/>
                <a:gd name="connsiteY25" fmla="*/ 17660 h 130231"/>
                <a:gd name="connsiteX26" fmla="*/ 196053 w 200434"/>
                <a:gd name="connsiteY26" fmla="*/ 32919 h 130231"/>
                <a:gd name="connsiteX27" fmla="*/ 190824 w 200434"/>
                <a:gd name="connsiteY27" fmla="*/ 16716 h 1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0434" h="130231">
                  <a:moveTo>
                    <a:pt x="147275" y="120015"/>
                  </a:moveTo>
                  <a:cubicBezTo>
                    <a:pt x="143932" y="118558"/>
                    <a:pt x="135360" y="112814"/>
                    <a:pt x="135788" y="109042"/>
                  </a:cubicBezTo>
                  <a:cubicBezTo>
                    <a:pt x="136302" y="105271"/>
                    <a:pt x="126187" y="105699"/>
                    <a:pt x="119501" y="101413"/>
                  </a:cubicBezTo>
                  <a:cubicBezTo>
                    <a:pt x="112814" y="97127"/>
                    <a:pt x="115214" y="83239"/>
                    <a:pt x="108013" y="79896"/>
                  </a:cubicBezTo>
                  <a:cubicBezTo>
                    <a:pt x="100813" y="76553"/>
                    <a:pt x="95583" y="66008"/>
                    <a:pt x="104156" y="66523"/>
                  </a:cubicBezTo>
                  <a:cubicBezTo>
                    <a:pt x="112728" y="67037"/>
                    <a:pt x="114186" y="62236"/>
                    <a:pt x="107499" y="56064"/>
                  </a:cubicBezTo>
                  <a:cubicBezTo>
                    <a:pt x="100813" y="49807"/>
                    <a:pt x="76467" y="47492"/>
                    <a:pt x="75438" y="38405"/>
                  </a:cubicBezTo>
                  <a:cubicBezTo>
                    <a:pt x="74495" y="29318"/>
                    <a:pt x="31032" y="7801"/>
                    <a:pt x="11916" y="3515"/>
                  </a:cubicBezTo>
                  <a:cubicBezTo>
                    <a:pt x="8487" y="2743"/>
                    <a:pt x="4458" y="1544"/>
                    <a:pt x="0" y="0"/>
                  </a:cubicBezTo>
                  <a:lnTo>
                    <a:pt x="0" y="102013"/>
                  </a:lnTo>
                  <a:cubicBezTo>
                    <a:pt x="4458" y="105013"/>
                    <a:pt x="9944" y="107328"/>
                    <a:pt x="17231" y="107671"/>
                  </a:cubicBezTo>
                  <a:cubicBezTo>
                    <a:pt x="38234" y="108614"/>
                    <a:pt x="33004" y="96698"/>
                    <a:pt x="36862" y="96698"/>
                  </a:cubicBezTo>
                  <a:cubicBezTo>
                    <a:pt x="40719" y="96698"/>
                    <a:pt x="42091" y="90011"/>
                    <a:pt x="46463" y="84782"/>
                  </a:cubicBezTo>
                  <a:cubicBezTo>
                    <a:pt x="50749" y="79553"/>
                    <a:pt x="69437" y="83839"/>
                    <a:pt x="80410" y="92412"/>
                  </a:cubicBezTo>
                  <a:cubicBezTo>
                    <a:pt x="91383" y="100984"/>
                    <a:pt x="104327" y="126359"/>
                    <a:pt x="115729" y="123959"/>
                  </a:cubicBezTo>
                  <a:cubicBezTo>
                    <a:pt x="127216" y="121559"/>
                    <a:pt x="139132" y="130645"/>
                    <a:pt x="149676" y="130216"/>
                  </a:cubicBezTo>
                  <a:cubicBezTo>
                    <a:pt x="160220" y="129531"/>
                    <a:pt x="150619" y="121387"/>
                    <a:pt x="147275" y="120015"/>
                  </a:cubicBezTo>
                  <a:close/>
                  <a:moveTo>
                    <a:pt x="174536" y="34890"/>
                  </a:moveTo>
                  <a:cubicBezTo>
                    <a:pt x="174536" y="39176"/>
                    <a:pt x="166906" y="41577"/>
                    <a:pt x="154905" y="46378"/>
                  </a:cubicBezTo>
                  <a:cubicBezTo>
                    <a:pt x="142989" y="51178"/>
                    <a:pt x="121301" y="40891"/>
                    <a:pt x="120529" y="47835"/>
                  </a:cubicBezTo>
                  <a:cubicBezTo>
                    <a:pt x="120101" y="52121"/>
                    <a:pt x="133902" y="59836"/>
                    <a:pt x="146847" y="59836"/>
                  </a:cubicBezTo>
                  <a:cubicBezTo>
                    <a:pt x="159706" y="59836"/>
                    <a:pt x="180279" y="46892"/>
                    <a:pt x="180279" y="43120"/>
                  </a:cubicBezTo>
                  <a:cubicBezTo>
                    <a:pt x="180279" y="39348"/>
                    <a:pt x="188423" y="32662"/>
                    <a:pt x="185080" y="28804"/>
                  </a:cubicBezTo>
                  <a:cubicBezTo>
                    <a:pt x="181737" y="24860"/>
                    <a:pt x="174536" y="30604"/>
                    <a:pt x="174536" y="34890"/>
                  </a:cubicBezTo>
                  <a:close/>
                  <a:moveTo>
                    <a:pt x="190824" y="16716"/>
                  </a:moveTo>
                  <a:cubicBezTo>
                    <a:pt x="183194" y="11916"/>
                    <a:pt x="176507" y="8573"/>
                    <a:pt x="186023" y="17660"/>
                  </a:cubicBezTo>
                  <a:cubicBezTo>
                    <a:pt x="195625" y="26747"/>
                    <a:pt x="190481" y="34462"/>
                    <a:pt x="196053" y="32919"/>
                  </a:cubicBezTo>
                  <a:cubicBezTo>
                    <a:pt x="205140" y="30604"/>
                    <a:pt x="198453" y="21517"/>
                    <a:pt x="190824" y="1671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2" name="Freeform 251">
              <a:extLst>
                <a:ext uri="{FF2B5EF4-FFF2-40B4-BE49-F238E27FC236}">
                  <a16:creationId xmlns:a16="http://schemas.microsoft.com/office/drawing/2014/main" id="{8B300E8A-603C-2D7F-A3FF-C1063C0F731D}"/>
                </a:ext>
              </a:extLst>
            </p:cNvPr>
            <p:cNvSpPr/>
            <p:nvPr/>
          </p:nvSpPr>
          <p:spPr>
            <a:xfrm>
              <a:off x="7208180" y="4223836"/>
              <a:ext cx="33797" cy="62021"/>
            </a:xfrm>
            <a:custGeom>
              <a:avLst/>
              <a:gdLst>
                <a:gd name="connsiteX0" fmla="*/ 7474 w 33797"/>
                <a:gd name="connsiteY0" fmla="*/ 5 h 62021"/>
                <a:gd name="connsiteX1" fmla="*/ 1731 w 33797"/>
                <a:gd name="connsiteY1" fmla="*/ 15265 h 62021"/>
                <a:gd name="connsiteX2" fmla="*/ 788 w 33797"/>
                <a:gd name="connsiteY2" fmla="*/ 36782 h 62021"/>
                <a:gd name="connsiteX3" fmla="*/ 8932 w 33797"/>
                <a:gd name="connsiteY3" fmla="*/ 60699 h 62021"/>
                <a:gd name="connsiteX4" fmla="*/ 33792 w 33797"/>
                <a:gd name="connsiteY4" fmla="*/ 37724 h 62021"/>
                <a:gd name="connsiteX5" fmla="*/ 7474 w 33797"/>
                <a:gd name="connsiteY5" fmla="*/ 5 h 6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97" h="62021">
                  <a:moveTo>
                    <a:pt x="7474" y="5"/>
                  </a:moveTo>
                  <a:cubicBezTo>
                    <a:pt x="3188" y="520"/>
                    <a:pt x="4131" y="9092"/>
                    <a:pt x="1731" y="15265"/>
                  </a:cubicBezTo>
                  <a:cubicBezTo>
                    <a:pt x="-670" y="21523"/>
                    <a:pt x="-156" y="27695"/>
                    <a:pt x="788" y="36782"/>
                  </a:cubicBezTo>
                  <a:cubicBezTo>
                    <a:pt x="1731" y="45868"/>
                    <a:pt x="788" y="55384"/>
                    <a:pt x="8932" y="60699"/>
                  </a:cubicBezTo>
                  <a:cubicBezTo>
                    <a:pt x="18275" y="66700"/>
                    <a:pt x="33277" y="51098"/>
                    <a:pt x="33792" y="37724"/>
                  </a:cubicBezTo>
                  <a:cubicBezTo>
                    <a:pt x="34220" y="24351"/>
                    <a:pt x="11075" y="-423"/>
                    <a:pt x="7474" y="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3" name="Freeform 252">
              <a:extLst>
                <a:ext uri="{FF2B5EF4-FFF2-40B4-BE49-F238E27FC236}">
                  <a16:creationId xmlns:a16="http://schemas.microsoft.com/office/drawing/2014/main" id="{ED24B76F-0F12-C106-0051-7F2F5FBDC8CD}"/>
                </a:ext>
              </a:extLst>
            </p:cNvPr>
            <p:cNvSpPr/>
            <p:nvPr/>
          </p:nvSpPr>
          <p:spPr>
            <a:xfrm>
              <a:off x="6608350" y="4573739"/>
              <a:ext cx="117065" cy="229666"/>
            </a:xfrm>
            <a:custGeom>
              <a:avLst/>
              <a:gdLst>
                <a:gd name="connsiteX0" fmla="*/ 99126 w 117065"/>
                <a:gd name="connsiteY0" fmla="*/ 2861 h 229666"/>
                <a:gd name="connsiteX1" fmla="*/ 93382 w 117065"/>
                <a:gd name="connsiteY1" fmla="*/ 7576 h 229666"/>
                <a:gd name="connsiteX2" fmla="*/ 90982 w 117065"/>
                <a:gd name="connsiteY2" fmla="*/ 19064 h 229666"/>
                <a:gd name="connsiteX3" fmla="*/ 81467 w 117065"/>
                <a:gd name="connsiteY3" fmla="*/ 26264 h 229666"/>
                <a:gd name="connsiteX4" fmla="*/ 73323 w 117065"/>
                <a:gd name="connsiteY4" fmla="*/ 33465 h 229666"/>
                <a:gd name="connsiteX5" fmla="*/ 72808 w 117065"/>
                <a:gd name="connsiteY5" fmla="*/ 42038 h 229666"/>
                <a:gd name="connsiteX6" fmla="*/ 60893 w 117065"/>
                <a:gd name="connsiteY6" fmla="*/ 52068 h 229666"/>
                <a:gd name="connsiteX7" fmla="*/ 38433 w 117065"/>
                <a:gd name="connsiteY7" fmla="*/ 63555 h 229666"/>
                <a:gd name="connsiteX8" fmla="*/ 17859 w 117065"/>
                <a:gd name="connsiteY8" fmla="*/ 67413 h 229666"/>
                <a:gd name="connsiteX9" fmla="*/ 11172 w 117065"/>
                <a:gd name="connsiteY9" fmla="*/ 88929 h 229666"/>
                <a:gd name="connsiteX10" fmla="*/ 13058 w 117065"/>
                <a:gd name="connsiteY10" fmla="*/ 118076 h 229666"/>
                <a:gd name="connsiteX11" fmla="*/ 9200 w 117065"/>
                <a:gd name="connsiteY11" fmla="*/ 151080 h 229666"/>
                <a:gd name="connsiteX12" fmla="*/ 3028 w 117065"/>
                <a:gd name="connsiteY12" fmla="*/ 189828 h 229666"/>
                <a:gd name="connsiteX13" fmla="*/ 13572 w 117065"/>
                <a:gd name="connsiteY13" fmla="*/ 220432 h 229666"/>
                <a:gd name="connsiteX14" fmla="*/ 42290 w 117065"/>
                <a:gd name="connsiteY14" fmla="*/ 227633 h 229666"/>
                <a:gd name="connsiteX15" fmla="*/ 59007 w 117065"/>
                <a:gd name="connsiteY15" fmla="*/ 221374 h 229666"/>
                <a:gd name="connsiteX16" fmla="*/ 82410 w 117065"/>
                <a:gd name="connsiteY16" fmla="*/ 153480 h 229666"/>
                <a:gd name="connsiteX17" fmla="*/ 100069 w 117065"/>
                <a:gd name="connsiteY17" fmla="*/ 90387 h 229666"/>
                <a:gd name="connsiteX18" fmla="*/ 102984 w 117065"/>
                <a:gd name="connsiteY18" fmla="*/ 72213 h 229666"/>
                <a:gd name="connsiteX19" fmla="*/ 107270 w 117065"/>
                <a:gd name="connsiteY19" fmla="*/ 62183 h 229666"/>
                <a:gd name="connsiteX20" fmla="*/ 116871 w 117065"/>
                <a:gd name="connsiteY20" fmla="*/ 60297 h 229666"/>
                <a:gd name="connsiteX21" fmla="*/ 110613 w 117065"/>
                <a:gd name="connsiteY21" fmla="*/ 29693 h 229666"/>
                <a:gd name="connsiteX22" fmla="*/ 99126 w 117065"/>
                <a:gd name="connsiteY22" fmla="*/ 2861 h 22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065" h="229666">
                  <a:moveTo>
                    <a:pt x="99126" y="2861"/>
                  </a:moveTo>
                  <a:cubicBezTo>
                    <a:pt x="96983" y="-5025"/>
                    <a:pt x="95268" y="5691"/>
                    <a:pt x="93382" y="7576"/>
                  </a:cubicBezTo>
                  <a:cubicBezTo>
                    <a:pt x="91496" y="9462"/>
                    <a:pt x="90553" y="15206"/>
                    <a:pt x="90982" y="19064"/>
                  </a:cubicBezTo>
                  <a:cubicBezTo>
                    <a:pt x="91496" y="22921"/>
                    <a:pt x="85238" y="26693"/>
                    <a:pt x="81467" y="26264"/>
                  </a:cubicBezTo>
                  <a:cubicBezTo>
                    <a:pt x="77609" y="25750"/>
                    <a:pt x="71437" y="28150"/>
                    <a:pt x="73323" y="33465"/>
                  </a:cubicBezTo>
                  <a:cubicBezTo>
                    <a:pt x="75209" y="38694"/>
                    <a:pt x="70494" y="37752"/>
                    <a:pt x="72808" y="42038"/>
                  </a:cubicBezTo>
                  <a:cubicBezTo>
                    <a:pt x="75209" y="46324"/>
                    <a:pt x="67579" y="51639"/>
                    <a:pt x="60893" y="52068"/>
                  </a:cubicBezTo>
                  <a:cubicBezTo>
                    <a:pt x="54206" y="52582"/>
                    <a:pt x="45634" y="64498"/>
                    <a:pt x="38433" y="63555"/>
                  </a:cubicBezTo>
                  <a:cubicBezTo>
                    <a:pt x="31232" y="62612"/>
                    <a:pt x="24116" y="68355"/>
                    <a:pt x="17859" y="67413"/>
                  </a:cubicBezTo>
                  <a:cubicBezTo>
                    <a:pt x="11601" y="66469"/>
                    <a:pt x="15973" y="80357"/>
                    <a:pt x="11172" y="88929"/>
                  </a:cubicBezTo>
                  <a:cubicBezTo>
                    <a:pt x="6372" y="97502"/>
                    <a:pt x="8772" y="107532"/>
                    <a:pt x="13058" y="118076"/>
                  </a:cubicBezTo>
                  <a:cubicBezTo>
                    <a:pt x="17344" y="128620"/>
                    <a:pt x="20688" y="137192"/>
                    <a:pt x="9200" y="151080"/>
                  </a:cubicBezTo>
                  <a:cubicBezTo>
                    <a:pt x="-2287" y="164968"/>
                    <a:pt x="-1344" y="180226"/>
                    <a:pt x="3028" y="189828"/>
                  </a:cubicBezTo>
                  <a:cubicBezTo>
                    <a:pt x="7314" y="199429"/>
                    <a:pt x="7314" y="213745"/>
                    <a:pt x="13572" y="220432"/>
                  </a:cubicBezTo>
                  <a:cubicBezTo>
                    <a:pt x="19745" y="227118"/>
                    <a:pt x="36975" y="232862"/>
                    <a:pt x="42290" y="227633"/>
                  </a:cubicBezTo>
                  <a:cubicBezTo>
                    <a:pt x="47519" y="222403"/>
                    <a:pt x="53092" y="228318"/>
                    <a:pt x="59007" y="221374"/>
                  </a:cubicBezTo>
                  <a:cubicBezTo>
                    <a:pt x="64750" y="214688"/>
                    <a:pt x="74351" y="177912"/>
                    <a:pt x="82410" y="153480"/>
                  </a:cubicBezTo>
                  <a:cubicBezTo>
                    <a:pt x="90553" y="129134"/>
                    <a:pt x="101012" y="97073"/>
                    <a:pt x="100069" y="90387"/>
                  </a:cubicBezTo>
                  <a:cubicBezTo>
                    <a:pt x="99126" y="83700"/>
                    <a:pt x="105812" y="79414"/>
                    <a:pt x="102984" y="72213"/>
                  </a:cubicBezTo>
                  <a:cubicBezTo>
                    <a:pt x="100069" y="65098"/>
                    <a:pt x="103927" y="56440"/>
                    <a:pt x="107270" y="62183"/>
                  </a:cubicBezTo>
                  <a:cubicBezTo>
                    <a:pt x="110613" y="67927"/>
                    <a:pt x="115414" y="67927"/>
                    <a:pt x="116871" y="60297"/>
                  </a:cubicBezTo>
                  <a:cubicBezTo>
                    <a:pt x="118328" y="52668"/>
                    <a:pt x="111128" y="40666"/>
                    <a:pt x="110613" y="29693"/>
                  </a:cubicBezTo>
                  <a:cubicBezTo>
                    <a:pt x="110184" y="18635"/>
                    <a:pt x="100583" y="8091"/>
                    <a:pt x="99126" y="286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4" name="Freeform 253">
              <a:extLst>
                <a:ext uri="{FF2B5EF4-FFF2-40B4-BE49-F238E27FC236}">
                  <a16:creationId xmlns:a16="http://schemas.microsoft.com/office/drawing/2014/main" id="{C11BEF19-740A-9A45-4775-C0077F55F193}"/>
                </a:ext>
              </a:extLst>
            </p:cNvPr>
            <p:cNvSpPr/>
            <p:nvPr/>
          </p:nvSpPr>
          <p:spPr>
            <a:xfrm>
              <a:off x="6601863" y="4065765"/>
              <a:ext cx="192289" cy="113726"/>
            </a:xfrm>
            <a:custGeom>
              <a:avLst/>
              <a:gdLst>
                <a:gd name="connsiteX0" fmla="*/ 136389 w 192289"/>
                <a:gd name="connsiteY0" fmla="*/ 4458 h 113726"/>
                <a:gd name="connsiteX1" fmla="*/ 104499 w 192289"/>
                <a:gd name="connsiteY1" fmla="*/ 6344 h 113726"/>
                <a:gd name="connsiteX2" fmla="*/ 79553 w 192289"/>
                <a:gd name="connsiteY2" fmla="*/ 28032 h 113726"/>
                <a:gd name="connsiteX3" fmla="*/ 68494 w 192289"/>
                <a:gd name="connsiteY3" fmla="*/ 32233 h 113726"/>
                <a:gd name="connsiteX4" fmla="*/ 45863 w 192289"/>
                <a:gd name="connsiteY4" fmla="*/ 28546 h 113726"/>
                <a:gd name="connsiteX5" fmla="*/ 25975 w 192289"/>
                <a:gd name="connsiteY5" fmla="*/ 26661 h 113726"/>
                <a:gd name="connsiteX6" fmla="*/ 13973 w 192289"/>
                <a:gd name="connsiteY6" fmla="*/ 24860 h 113726"/>
                <a:gd name="connsiteX7" fmla="*/ 7029 w 192289"/>
                <a:gd name="connsiteY7" fmla="*/ 30861 h 113726"/>
                <a:gd name="connsiteX8" fmla="*/ 7458 w 192289"/>
                <a:gd name="connsiteY8" fmla="*/ 39605 h 113726"/>
                <a:gd name="connsiteX9" fmla="*/ 0 w 192289"/>
                <a:gd name="connsiteY9" fmla="*/ 43720 h 113726"/>
                <a:gd name="connsiteX10" fmla="*/ 1372 w 192289"/>
                <a:gd name="connsiteY10" fmla="*/ 53664 h 113726"/>
                <a:gd name="connsiteX11" fmla="*/ 6172 w 192289"/>
                <a:gd name="connsiteY11" fmla="*/ 79467 h 113726"/>
                <a:gd name="connsiteX12" fmla="*/ 11658 w 192289"/>
                <a:gd name="connsiteY12" fmla="*/ 103127 h 113726"/>
                <a:gd name="connsiteX13" fmla="*/ 41062 w 192289"/>
                <a:gd name="connsiteY13" fmla="*/ 99784 h 113726"/>
                <a:gd name="connsiteX14" fmla="*/ 61893 w 192289"/>
                <a:gd name="connsiteY14" fmla="*/ 93355 h 113726"/>
                <a:gd name="connsiteX15" fmla="*/ 79553 w 192289"/>
                <a:gd name="connsiteY15" fmla="*/ 84782 h 113726"/>
                <a:gd name="connsiteX16" fmla="*/ 95583 w 192289"/>
                <a:gd name="connsiteY16" fmla="*/ 82124 h 113726"/>
                <a:gd name="connsiteX17" fmla="*/ 108271 w 192289"/>
                <a:gd name="connsiteY17" fmla="*/ 73552 h 113726"/>
                <a:gd name="connsiteX18" fmla="*/ 142475 w 192289"/>
                <a:gd name="connsiteY18" fmla="*/ 62322 h 113726"/>
                <a:gd name="connsiteX19" fmla="*/ 157991 w 192289"/>
                <a:gd name="connsiteY19" fmla="*/ 46034 h 113726"/>
                <a:gd name="connsiteX20" fmla="*/ 171793 w 192289"/>
                <a:gd name="connsiteY20" fmla="*/ 40805 h 113726"/>
                <a:gd name="connsiteX21" fmla="*/ 151990 w 192289"/>
                <a:gd name="connsiteY21" fmla="*/ 0 h 113726"/>
                <a:gd name="connsiteX22" fmla="*/ 136389 w 192289"/>
                <a:gd name="connsiteY22" fmla="*/ 4458 h 113726"/>
                <a:gd name="connsiteX23" fmla="*/ 175822 w 192289"/>
                <a:gd name="connsiteY23" fmla="*/ 111528 h 113726"/>
                <a:gd name="connsiteX24" fmla="*/ 192281 w 192289"/>
                <a:gd name="connsiteY24" fmla="*/ 108357 h 113726"/>
                <a:gd name="connsiteX25" fmla="*/ 175822 w 192289"/>
                <a:gd name="connsiteY25" fmla="*/ 111528 h 11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2289" h="113726">
                  <a:moveTo>
                    <a:pt x="136389" y="4458"/>
                  </a:moveTo>
                  <a:cubicBezTo>
                    <a:pt x="128073" y="6344"/>
                    <a:pt x="107242" y="4972"/>
                    <a:pt x="104499" y="6344"/>
                  </a:cubicBezTo>
                  <a:cubicBezTo>
                    <a:pt x="101756" y="7715"/>
                    <a:pt x="82296" y="21603"/>
                    <a:pt x="79553" y="28032"/>
                  </a:cubicBezTo>
                  <a:cubicBezTo>
                    <a:pt x="76810" y="34461"/>
                    <a:pt x="72609" y="35404"/>
                    <a:pt x="68494" y="32233"/>
                  </a:cubicBezTo>
                  <a:cubicBezTo>
                    <a:pt x="64379" y="28975"/>
                    <a:pt x="47234" y="29918"/>
                    <a:pt x="45863" y="28546"/>
                  </a:cubicBezTo>
                  <a:cubicBezTo>
                    <a:pt x="44491" y="27175"/>
                    <a:pt x="31975" y="25803"/>
                    <a:pt x="25975" y="26661"/>
                  </a:cubicBezTo>
                  <a:cubicBezTo>
                    <a:pt x="19974" y="27603"/>
                    <a:pt x="16716" y="23917"/>
                    <a:pt x="13973" y="24860"/>
                  </a:cubicBezTo>
                  <a:cubicBezTo>
                    <a:pt x="11144" y="25803"/>
                    <a:pt x="8401" y="28975"/>
                    <a:pt x="7029" y="30861"/>
                  </a:cubicBezTo>
                  <a:cubicBezTo>
                    <a:pt x="5658" y="32661"/>
                    <a:pt x="8401" y="37805"/>
                    <a:pt x="7458" y="39605"/>
                  </a:cubicBezTo>
                  <a:cubicBezTo>
                    <a:pt x="7201" y="40119"/>
                    <a:pt x="4200" y="41662"/>
                    <a:pt x="0" y="43720"/>
                  </a:cubicBezTo>
                  <a:cubicBezTo>
                    <a:pt x="1457" y="47320"/>
                    <a:pt x="2314" y="51006"/>
                    <a:pt x="1372" y="53664"/>
                  </a:cubicBezTo>
                  <a:cubicBezTo>
                    <a:pt x="-514" y="59150"/>
                    <a:pt x="1114" y="72095"/>
                    <a:pt x="6172" y="79467"/>
                  </a:cubicBezTo>
                  <a:cubicBezTo>
                    <a:pt x="11144" y="86839"/>
                    <a:pt x="9258" y="100470"/>
                    <a:pt x="11658" y="103127"/>
                  </a:cubicBezTo>
                  <a:cubicBezTo>
                    <a:pt x="14059" y="105785"/>
                    <a:pt x="32661" y="105270"/>
                    <a:pt x="41062" y="99784"/>
                  </a:cubicBezTo>
                  <a:cubicBezTo>
                    <a:pt x="49463" y="94298"/>
                    <a:pt x="55207" y="93355"/>
                    <a:pt x="61893" y="93355"/>
                  </a:cubicBezTo>
                  <a:cubicBezTo>
                    <a:pt x="68580" y="93355"/>
                    <a:pt x="77410" y="87611"/>
                    <a:pt x="79553" y="84782"/>
                  </a:cubicBezTo>
                  <a:cubicBezTo>
                    <a:pt x="81696" y="81953"/>
                    <a:pt x="91468" y="81696"/>
                    <a:pt x="95583" y="82124"/>
                  </a:cubicBezTo>
                  <a:cubicBezTo>
                    <a:pt x="99612" y="82553"/>
                    <a:pt x="103727" y="78096"/>
                    <a:pt x="108271" y="73552"/>
                  </a:cubicBezTo>
                  <a:cubicBezTo>
                    <a:pt x="112814" y="69009"/>
                    <a:pt x="127130" y="67123"/>
                    <a:pt x="142475" y="62322"/>
                  </a:cubicBezTo>
                  <a:cubicBezTo>
                    <a:pt x="157734" y="57521"/>
                    <a:pt x="154391" y="50406"/>
                    <a:pt x="157991" y="46034"/>
                  </a:cubicBezTo>
                  <a:cubicBezTo>
                    <a:pt x="160992" y="42434"/>
                    <a:pt x="165192" y="43463"/>
                    <a:pt x="171793" y="40805"/>
                  </a:cubicBezTo>
                  <a:cubicBezTo>
                    <a:pt x="164335" y="25546"/>
                    <a:pt x="156105" y="8573"/>
                    <a:pt x="151990" y="0"/>
                  </a:cubicBezTo>
                  <a:cubicBezTo>
                    <a:pt x="144618" y="2143"/>
                    <a:pt x="138703" y="3943"/>
                    <a:pt x="136389" y="4458"/>
                  </a:cubicBezTo>
                  <a:close/>
                  <a:moveTo>
                    <a:pt x="175822" y="111528"/>
                  </a:moveTo>
                  <a:cubicBezTo>
                    <a:pt x="181137" y="117100"/>
                    <a:pt x="191681" y="110585"/>
                    <a:pt x="192281" y="108357"/>
                  </a:cubicBezTo>
                  <a:cubicBezTo>
                    <a:pt x="192795" y="106213"/>
                    <a:pt x="169735" y="105270"/>
                    <a:pt x="175822" y="11152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5" name="Freeform 254">
              <a:extLst>
                <a:ext uri="{FF2B5EF4-FFF2-40B4-BE49-F238E27FC236}">
                  <a16:creationId xmlns:a16="http://schemas.microsoft.com/office/drawing/2014/main" id="{AF77ED41-18E2-8697-0EAB-73B6786B1B1E}"/>
                </a:ext>
              </a:extLst>
            </p:cNvPr>
            <p:cNvSpPr/>
            <p:nvPr/>
          </p:nvSpPr>
          <p:spPr>
            <a:xfrm>
              <a:off x="7019925" y="5247720"/>
              <a:ext cx="32744" cy="20839"/>
            </a:xfrm>
            <a:custGeom>
              <a:avLst/>
              <a:gdLst>
                <a:gd name="connsiteX0" fmla="*/ 10991 w 32744"/>
                <a:gd name="connsiteY0" fmla="*/ 879 h 20839"/>
                <a:gd name="connsiteX1" fmla="*/ 5419 w 32744"/>
                <a:gd name="connsiteY1" fmla="*/ 19052 h 20839"/>
                <a:gd name="connsiteX2" fmla="*/ 18707 w 32744"/>
                <a:gd name="connsiteY2" fmla="*/ 19052 h 20839"/>
                <a:gd name="connsiteX3" fmla="*/ 32680 w 32744"/>
                <a:gd name="connsiteY3" fmla="*/ 12795 h 20839"/>
                <a:gd name="connsiteX4" fmla="*/ 10991 w 32744"/>
                <a:gd name="connsiteY4" fmla="*/ 879 h 2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4" h="20839">
                  <a:moveTo>
                    <a:pt x="10991" y="879"/>
                  </a:moveTo>
                  <a:cubicBezTo>
                    <a:pt x="8848" y="-4008"/>
                    <a:pt x="-8640" y="12795"/>
                    <a:pt x="5419" y="19052"/>
                  </a:cubicBezTo>
                  <a:cubicBezTo>
                    <a:pt x="11677" y="21796"/>
                    <a:pt x="14506" y="15537"/>
                    <a:pt x="18707" y="19052"/>
                  </a:cubicBezTo>
                  <a:cubicBezTo>
                    <a:pt x="22907" y="22567"/>
                    <a:pt x="31308" y="21110"/>
                    <a:pt x="32680" y="12795"/>
                  </a:cubicBezTo>
                  <a:cubicBezTo>
                    <a:pt x="34051" y="4307"/>
                    <a:pt x="13049" y="5765"/>
                    <a:pt x="10991" y="87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56" name="Graphic 26">
              <a:extLst>
                <a:ext uri="{FF2B5EF4-FFF2-40B4-BE49-F238E27FC236}">
                  <a16:creationId xmlns:a16="http://schemas.microsoft.com/office/drawing/2014/main" id="{F7D8FE72-2CAD-6DDC-518D-F0981A6BE2DF}"/>
                </a:ext>
              </a:extLst>
            </p:cNvPr>
            <p:cNvGrpSpPr/>
            <p:nvPr/>
          </p:nvGrpSpPr>
          <p:grpSpPr>
            <a:xfrm>
              <a:off x="8408218" y="4473244"/>
              <a:ext cx="126246" cy="88399"/>
              <a:chOff x="8408218" y="4473244"/>
              <a:chExt cx="126246" cy="88399"/>
            </a:xfrm>
            <a:grpFill/>
          </p:grpSpPr>
          <p:sp>
            <p:nvSpPr>
              <p:cNvPr id="257" name="Freeform 256">
                <a:extLst>
                  <a:ext uri="{FF2B5EF4-FFF2-40B4-BE49-F238E27FC236}">
                    <a16:creationId xmlns:a16="http://schemas.microsoft.com/office/drawing/2014/main" id="{2436F98D-E8D4-BD87-8565-1FCD9D43F512}"/>
                  </a:ext>
                </a:extLst>
              </p:cNvPr>
              <p:cNvSpPr/>
              <p:nvPr/>
            </p:nvSpPr>
            <p:spPr>
              <a:xfrm>
                <a:off x="8408218" y="4473244"/>
                <a:ext cx="126246" cy="88399"/>
              </a:xfrm>
              <a:custGeom>
                <a:avLst/>
                <a:gdLst>
                  <a:gd name="connsiteX0" fmla="*/ 42 w 126246"/>
                  <a:gd name="connsiteY0" fmla="*/ 572 h 88399"/>
                  <a:gd name="connsiteX1" fmla="*/ 20101 w 126246"/>
                  <a:gd name="connsiteY1" fmla="*/ 23975 h 88399"/>
                  <a:gd name="connsiteX2" fmla="*/ 42 w 126246"/>
                  <a:gd name="connsiteY2" fmla="*/ 572 h 88399"/>
                  <a:gd name="connsiteX3" fmla="*/ 30645 w 126246"/>
                  <a:gd name="connsiteY3" fmla="*/ 20631 h 88399"/>
                  <a:gd name="connsiteX4" fmla="*/ 44276 w 126246"/>
                  <a:gd name="connsiteY4" fmla="*/ 31776 h 88399"/>
                  <a:gd name="connsiteX5" fmla="*/ 30645 w 126246"/>
                  <a:gd name="connsiteY5" fmla="*/ 20631 h 88399"/>
                  <a:gd name="connsiteX6" fmla="*/ 84395 w 126246"/>
                  <a:gd name="connsiteY6" fmla="*/ 49349 h 88399"/>
                  <a:gd name="connsiteX7" fmla="*/ 61764 w 126246"/>
                  <a:gd name="connsiteY7" fmla="*/ 37176 h 88399"/>
                  <a:gd name="connsiteX8" fmla="*/ 84395 w 126246"/>
                  <a:gd name="connsiteY8" fmla="*/ 49349 h 88399"/>
                  <a:gd name="connsiteX9" fmla="*/ 81480 w 126246"/>
                  <a:gd name="connsiteY9" fmla="*/ 64694 h 88399"/>
                  <a:gd name="connsiteX10" fmla="*/ 97940 w 126246"/>
                  <a:gd name="connsiteY10" fmla="*/ 73695 h 88399"/>
                  <a:gd name="connsiteX11" fmla="*/ 81480 w 126246"/>
                  <a:gd name="connsiteY11" fmla="*/ 64694 h 88399"/>
                  <a:gd name="connsiteX12" fmla="*/ 110884 w 126246"/>
                  <a:gd name="connsiteY12" fmla="*/ 80553 h 88399"/>
                  <a:gd name="connsiteX13" fmla="*/ 125543 w 126246"/>
                  <a:gd name="connsiteY13" fmla="*/ 87668 h 88399"/>
                  <a:gd name="connsiteX14" fmla="*/ 110884 w 126246"/>
                  <a:gd name="connsiteY14" fmla="*/ 80553 h 88399"/>
                  <a:gd name="connsiteX15" fmla="*/ 98368 w 126246"/>
                  <a:gd name="connsiteY15" fmla="*/ 48578 h 88399"/>
                  <a:gd name="connsiteX16" fmla="*/ 111313 w 126246"/>
                  <a:gd name="connsiteY16" fmla="*/ 70438 h 88399"/>
                  <a:gd name="connsiteX17" fmla="*/ 98368 w 126246"/>
                  <a:gd name="connsiteY17" fmla="*/ 48578 h 8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6" h="88399">
                    <a:moveTo>
                      <a:pt x="42" y="572"/>
                    </a:moveTo>
                    <a:cubicBezTo>
                      <a:pt x="-901" y="4858"/>
                      <a:pt x="14443" y="27661"/>
                      <a:pt x="20101" y="23975"/>
                    </a:cubicBezTo>
                    <a:cubicBezTo>
                      <a:pt x="30645" y="17288"/>
                      <a:pt x="985" y="-3715"/>
                      <a:pt x="42" y="572"/>
                    </a:cubicBezTo>
                    <a:close/>
                    <a:moveTo>
                      <a:pt x="30645" y="20631"/>
                    </a:moveTo>
                    <a:cubicBezTo>
                      <a:pt x="30303" y="22432"/>
                      <a:pt x="41790" y="33576"/>
                      <a:pt x="44276" y="31776"/>
                    </a:cubicBezTo>
                    <a:cubicBezTo>
                      <a:pt x="46762" y="29975"/>
                      <a:pt x="31246" y="17374"/>
                      <a:pt x="30645" y="20631"/>
                    </a:cubicBezTo>
                    <a:close/>
                    <a:moveTo>
                      <a:pt x="84395" y="49349"/>
                    </a:moveTo>
                    <a:cubicBezTo>
                      <a:pt x="88339" y="46863"/>
                      <a:pt x="62192" y="32547"/>
                      <a:pt x="61764" y="37176"/>
                    </a:cubicBezTo>
                    <a:cubicBezTo>
                      <a:pt x="61421" y="41463"/>
                      <a:pt x="80452" y="51835"/>
                      <a:pt x="84395" y="49349"/>
                    </a:cubicBezTo>
                    <a:close/>
                    <a:moveTo>
                      <a:pt x="81480" y="64694"/>
                    </a:moveTo>
                    <a:cubicBezTo>
                      <a:pt x="82938" y="71895"/>
                      <a:pt x="93654" y="76181"/>
                      <a:pt x="97940" y="73695"/>
                    </a:cubicBezTo>
                    <a:cubicBezTo>
                      <a:pt x="102311" y="71209"/>
                      <a:pt x="80023" y="57322"/>
                      <a:pt x="81480" y="64694"/>
                    </a:cubicBezTo>
                    <a:close/>
                    <a:moveTo>
                      <a:pt x="110884" y="80553"/>
                    </a:moveTo>
                    <a:cubicBezTo>
                      <a:pt x="111570" y="82353"/>
                      <a:pt x="120914" y="90926"/>
                      <a:pt x="125543" y="87668"/>
                    </a:cubicBezTo>
                    <a:cubicBezTo>
                      <a:pt x="130258" y="84496"/>
                      <a:pt x="109684" y="77467"/>
                      <a:pt x="110884" y="80553"/>
                    </a:cubicBezTo>
                    <a:close/>
                    <a:moveTo>
                      <a:pt x="98368" y="48578"/>
                    </a:moveTo>
                    <a:cubicBezTo>
                      <a:pt x="94768" y="56465"/>
                      <a:pt x="109084" y="70095"/>
                      <a:pt x="111313" y="70438"/>
                    </a:cubicBezTo>
                    <a:cubicBezTo>
                      <a:pt x="113456" y="70866"/>
                      <a:pt x="101112" y="42491"/>
                      <a:pt x="98368" y="4857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8" name="Freeform 257">
                <a:extLst>
                  <a:ext uri="{FF2B5EF4-FFF2-40B4-BE49-F238E27FC236}">
                    <a16:creationId xmlns:a16="http://schemas.microsoft.com/office/drawing/2014/main" id="{D98B9F45-5391-3D27-876D-B9EF95B99A6E}"/>
                  </a:ext>
                </a:extLst>
              </p:cNvPr>
              <p:cNvSpPr/>
              <p:nvPr/>
            </p:nvSpPr>
            <p:spPr>
              <a:xfrm>
                <a:off x="8408218" y="4473244"/>
                <a:ext cx="126246" cy="88399"/>
              </a:xfrm>
              <a:custGeom>
                <a:avLst/>
                <a:gdLst>
                  <a:gd name="connsiteX0" fmla="*/ 42 w 126246"/>
                  <a:gd name="connsiteY0" fmla="*/ 572 h 88399"/>
                  <a:gd name="connsiteX1" fmla="*/ 20101 w 126246"/>
                  <a:gd name="connsiteY1" fmla="*/ 23975 h 88399"/>
                  <a:gd name="connsiteX2" fmla="*/ 42 w 126246"/>
                  <a:gd name="connsiteY2" fmla="*/ 572 h 88399"/>
                  <a:gd name="connsiteX3" fmla="*/ 30645 w 126246"/>
                  <a:gd name="connsiteY3" fmla="*/ 20631 h 88399"/>
                  <a:gd name="connsiteX4" fmla="*/ 44276 w 126246"/>
                  <a:gd name="connsiteY4" fmla="*/ 31776 h 88399"/>
                  <a:gd name="connsiteX5" fmla="*/ 30645 w 126246"/>
                  <a:gd name="connsiteY5" fmla="*/ 20631 h 88399"/>
                  <a:gd name="connsiteX6" fmla="*/ 84395 w 126246"/>
                  <a:gd name="connsiteY6" fmla="*/ 49349 h 88399"/>
                  <a:gd name="connsiteX7" fmla="*/ 61764 w 126246"/>
                  <a:gd name="connsiteY7" fmla="*/ 37176 h 88399"/>
                  <a:gd name="connsiteX8" fmla="*/ 84395 w 126246"/>
                  <a:gd name="connsiteY8" fmla="*/ 49349 h 88399"/>
                  <a:gd name="connsiteX9" fmla="*/ 81480 w 126246"/>
                  <a:gd name="connsiteY9" fmla="*/ 64694 h 88399"/>
                  <a:gd name="connsiteX10" fmla="*/ 97940 w 126246"/>
                  <a:gd name="connsiteY10" fmla="*/ 73695 h 88399"/>
                  <a:gd name="connsiteX11" fmla="*/ 81480 w 126246"/>
                  <a:gd name="connsiteY11" fmla="*/ 64694 h 88399"/>
                  <a:gd name="connsiteX12" fmla="*/ 110884 w 126246"/>
                  <a:gd name="connsiteY12" fmla="*/ 80553 h 88399"/>
                  <a:gd name="connsiteX13" fmla="*/ 125543 w 126246"/>
                  <a:gd name="connsiteY13" fmla="*/ 87668 h 88399"/>
                  <a:gd name="connsiteX14" fmla="*/ 110884 w 126246"/>
                  <a:gd name="connsiteY14" fmla="*/ 80553 h 88399"/>
                  <a:gd name="connsiteX15" fmla="*/ 98368 w 126246"/>
                  <a:gd name="connsiteY15" fmla="*/ 48578 h 88399"/>
                  <a:gd name="connsiteX16" fmla="*/ 111313 w 126246"/>
                  <a:gd name="connsiteY16" fmla="*/ 70438 h 88399"/>
                  <a:gd name="connsiteX17" fmla="*/ 98368 w 126246"/>
                  <a:gd name="connsiteY17" fmla="*/ 48578 h 8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246" h="88399">
                    <a:moveTo>
                      <a:pt x="42" y="572"/>
                    </a:moveTo>
                    <a:cubicBezTo>
                      <a:pt x="-901" y="4858"/>
                      <a:pt x="14443" y="27661"/>
                      <a:pt x="20101" y="23975"/>
                    </a:cubicBezTo>
                    <a:cubicBezTo>
                      <a:pt x="30645" y="17288"/>
                      <a:pt x="985" y="-3715"/>
                      <a:pt x="42" y="572"/>
                    </a:cubicBezTo>
                    <a:close/>
                    <a:moveTo>
                      <a:pt x="30645" y="20631"/>
                    </a:moveTo>
                    <a:cubicBezTo>
                      <a:pt x="30303" y="22432"/>
                      <a:pt x="41790" y="33576"/>
                      <a:pt x="44276" y="31776"/>
                    </a:cubicBezTo>
                    <a:cubicBezTo>
                      <a:pt x="46762" y="29975"/>
                      <a:pt x="31246" y="17374"/>
                      <a:pt x="30645" y="20631"/>
                    </a:cubicBezTo>
                    <a:close/>
                    <a:moveTo>
                      <a:pt x="84395" y="49349"/>
                    </a:moveTo>
                    <a:cubicBezTo>
                      <a:pt x="88339" y="46863"/>
                      <a:pt x="62192" y="32547"/>
                      <a:pt x="61764" y="37176"/>
                    </a:cubicBezTo>
                    <a:cubicBezTo>
                      <a:pt x="61421" y="41463"/>
                      <a:pt x="80452" y="51835"/>
                      <a:pt x="84395" y="49349"/>
                    </a:cubicBezTo>
                    <a:close/>
                    <a:moveTo>
                      <a:pt x="81480" y="64694"/>
                    </a:moveTo>
                    <a:cubicBezTo>
                      <a:pt x="82938" y="71895"/>
                      <a:pt x="93654" y="76181"/>
                      <a:pt x="97940" y="73695"/>
                    </a:cubicBezTo>
                    <a:cubicBezTo>
                      <a:pt x="102311" y="71209"/>
                      <a:pt x="80023" y="57322"/>
                      <a:pt x="81480" y="64694"/>
                    </a:cubicBezTo>
                    <a:close/>
                    <a:moveTo>
                      <a:pt x="110884" y="80553"/>
                    </a:moveTo>
                    <a:cubicBezTo>
                      <a:pt x="111570" y="82353"/>
                      <a:pt x="120914" y="90926"/>
                      <a:pt x="125543" y="87668"/>
                    </a:cubicBezTo>
                    <a:cubicBezTo>
                      <a:pt x="130258" y="84496"/>
                      <a:pt x="109684" y="77467"/>
                      <a:pt x="110884" y="80553"/>
                    </a:cubicBezTo>
                    <a:close/>
                    <a:moveTo>
                      <a:pt x="98368" y="48578"/>
                    </a:moveTo>
                    <a:cubicBezTo>
                      <a:pt x="94768" y="56465"/>
                      <a:pt x="109084" y="70095"/>
                      <a:pt x="111313" y="70438"/>
                    </a:cubicBezTo>
                    <a:cubicBezTo>
                      <a:pt x="113456" y="70866"/>
                      <a:pt x="101112" y="42491"/>
                      <a:pt x="98368" y="4857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59" name="Freeform 258">
              <a:extLst>
                <a:ext uri="{FF2B5EF4-FFF2-40B4-BE49-F238E27FC236}">
                  <a16:creationId xmlns:a16="http://schemas.microsoft.com/office/drawing/2014/main" id="{474202A8-4917-2479-67B4-DADC52B871EB}"/>
                </a:ext>
              </a:extLst>
            </p:cNvPr>
            <p:cNvSpPr/>
            <p:nvPr/>
          </p:nvSpPr>
          <p:spPr>
            <a:xfrm>
              <a:off x="7728118" y="4558198"/>
              <a:ext cx="660094" cy="587210"/>
            </a:xfrm>
            <a:custGeom>
              <a:avLst/>
              <a:gdLst>
                <a:gd name="connsiteX0" fmla="*/ 658711 w 660094"/>
                <a:gd name="connsiteY0" fmla="*/ 294180 h 587210"/>
                <a:gd name="connsiteX1" fmla="*/ 654768 w 660094"/>
                <a:gd name="connsiteY1" fmla="*/ 282349 h 587210"/>
                <a:gd name="connsiteX2" fmla="*/ 654082 w 660094"/>
                <a:gd name="connsiteY2" fmla="*/ 255432 h 587210"/>
                <a:gd name="connsiteX3" fmla="*/ 650138 w 660094"/>
                <a:gd name="connsiteY3" fmla="*/ 252175 h 587210"/>
                <a:gd name="connsiteX4" fmla="*/ 639423 w 660094"/>
                <a:gd name="connsiteY4" fmla="*/ 239659 h 587210"/>
                <a:gd name="connsiteX5" fmla="*/ 626907 w 660094"/>
                <a:gd name="connsiteY5" fmla="*/ 227486 h 587210"/>
                <a:gd name="connsiteX6" fmla="*/ 619020 w 660094"/>
                <a:gd name="connsiteY6" fmla="*/ 219942 h 587210"/>
                <a:gd name="connsiteX7" fmla="*/ 613277 w 660094"/>
                <a:gd name="connsiteY7" fmla="*/ 203140 h 587210"/>
                <a:gd name="connsiteX8" fmla="*/ 606847 w 660094"/>
                <a:gd name="connsiteY8" fmla="*/ 197739 h 587210"/>
                <a:gd name="connsiteX9" fmla="*/ 597503 w 660094"/>
                <a:gd name="connsiteY9" fmla="*/ 198425 h 587210"/>
                <a:gd name="connsiteX10" fmla="*/ 593560 w 660094"/>
                <a:gd name="connsiteY10" fmla="*/ 187367 h 587210"/>
                <a:gd name="connsiteX11" fmla="*/ 587473 w 660094"/>
                <a:gd name="connsiteY11" fmla="*/ 175536 h 587210"/>
                <a:gd name="connsiteX12" fmla="*/ 582073 w 660094"/>
                <a:gd name="connsiteY12" fmla="*/ 163706 h 587210"/>
                <a:gd name="connsiteX13" fmla="*/ 544782 w 660094"/>
                <a:gd name="connsiteY13" fmla="*/ 141847 h 587210"/>
                <a:gd name="connsiteX14" fmla="*/ 540839 w 660094"/>
                <a:gd name="connsiteY14" fmla="*/ 130702 h 587210"/>
                <a:gd name="connsiteX15" fmla="*/ 536896 w 660094"/>
                <a:gd name="connsiteY15" fmla="*/ 110985 h 587210"/>
                <a:gd name="connsiteX16" fmla="*/ 527209 w 660094"/>
                <a:gd name="connsiteY16" fmla="*/ 94184 h 587210"/>
                <a:gd name="connsiteX17" fmla="*/ 525066 w 660094"/>
                <a:gd name="connsiteY17" fmla="*/ 74466 h 587210"/>
                <a:gd name="connsiteX18" fmla="*/ 514350 w 660094"/>
                <a:gd name="connsiteY18" fmla="*/ 61608 h 587210"/>
                <a:gd name="connsiteX19" fmla="*/ 501834 w 660094"/>
                <a:gd name="connsiteY19" fmla="*/ 61951 h 587210"/>
                <a:gd name="connsiteX20" fmla="*/ 496777 w 660094"/>
                <a:gd name="connsiteY20" fmla="*/ 45834 h 587210"/>
                <a:gd name="connsiteX21" fmla="*/ 489233 w 660094"/>
                <a:gd name="connsiteY21" fmla="*/ 20031 h 587210"/>
                <a:gd name="connsiteX22" fmla="*/ 481346 w 660094"/>
                <a:gd name="connsiteY22" fmla="*/ 315 h 587210"/>
                <a:gd name="connsiteX23" fmla="*/ 470973 w 660094"/>
                <a:gd name="connsiteY23" fmla="*/ 12145 h 587210"/>
                <a:gd name="connsiteX24" fmla="*/ 467030 w 660094"/>
                <a:gd name="connsiteY24" fmla="*/ 25089 h 587210"/>
                <a:gd name="connsiteX25" fmla="*/ 464887 w 660094"/>
                <a:gd name="connsiteY25" fmla="*/ 43005 h 587210"/>
                <a:gd name="connsiteX26" fmla="*/ 463429 w 660094"/>
                <a:gd name="connsiteY26" fmla="*/ 71724 h 587210"/>
                <a:gd name="connsiteX27" fmla="*/ 458457 w 660094"/>
                <a:gd name="connsiteY27" fmla="*/ 96498 h 587210"/>
                <a:gd name="connsiteX28" fmla="*/ 444827 w 660094"/>
                <a:gd name="connsiteY28" fmla="*/ 115529 h 587210"/>
                <a:gd name="connsiteX29" fmla="*/ 425110 w 660094"/>
                <a:gd name="connsiteY29" fmla="*/ 107299 h 587210"/>
                <a:gd name="connsiteX30" fmla="*/ 410794 w 660094"/>
                <a:gd name="connsiteY30" fmla="*/ 100527 h 587210"/>
                <a:gd name="connsiteX31" fmla="*/ 395021 w 660094"/>
                <a:gd name="connsiteY31" fmla="*/ 87925 h 587210"/>
                <a:gd name="connsiteX32" fmla="*/ 378561 w 660094"/>
                <a:gd name="connsiteY32" fmla="*/ 82182 h 587210"/>
                <a:gd name="connsiteX33" fmla="*/ 367760 w 660094"/>
                <a:gd name="connsiteY33" fmla="*/ 70009 h 587210"/>
                <a:gd name="connsiteX34" fmla="*/ 369218 w 660094"/>
                <a:gd name="connsiteY34" fmla="*/ 62122 h 587210"/>
                <a:gd name="connsiteX35" fmla="*/ 370675 w 660094"/>
                <a:gd name="connsiteY35" fmla="*/ 48492 h 587210"/>
                <a:gd name="connsiteX36" fmla="*/ 381048 w 660094"/>
                <a:gd name="connsiteY36" fmla="*/ 40948 h 587210"/>
                <a:gd name="connsiteX37" fmla="*/ 386448 w 660094"/>
                <a:gd name="connsiteY37" fmla="*/ 30232 h 587210"/>
                <a:gd name="connsiteX38" fmla="*/ 382848 w 660094"/>
                <a:gd name="connsiteY38" fmla="*/ 22346 h 587210"/>
                <a:gd name="connsiteX39" fmla="*/ 376762 w 660094"/>
                <a:gd name="connsiteY39" fmla="*/ 28775 h 587210"/>
                <a:gd name="connsiteX40" fmla="*/ 370675 w 660094"/>
                <a:gd name="connsiteY40" fmla="*/ 20203 h 587210"/>
                <a:gd name="connsiteX41" fmla="*/ 358502 w 660094"/>
                <a:gd name="connsiteY41" fmla="*/ 25260 h 587210"/>
                <a:gd name="connsiteX42" fmla="*/ 326955 w 660094"/>
                <a:gd name="connsiteY42" fmla="*/ 15573 h 587210"/>
                <a:gd name="connsiteX43" fmla="*/ 311868 w 660094"/>
                <a:gd name="connsiteY43" fmla="*/ 6230 h 587210"/>
                <a:gd name="connsiteX44" fmla="*/ 317954 w 660094"/>
                <a:gd name="connsiteY44" fmla="*/ 16945 h 587210"/>
                <a:gd name="connsiteX45" fmla="*/ 293265 w 660094"/>
                <a:gd name="connsiteY45" fmla="*/ 24489 h 587210"/>
                <a:gd name="connsiteX46" fmla="*/ 288636 w 660094"/>
                <a:gd name="connsiteY46" fmla="*/ 29118 h 587210"/>
                <a:gd name="connsiteX47" fmla="*/ 277149 w 660094"/>
                <a:gd name="connsiteY47" fmla="*/ 43777 h 587210"/>
                <a:gd name="connsiteX48" fmla="*/ 270719 w 660094"/>
                <a:gd name="connsiteY48" fmla="*/ 55607 h 587210"/>
                <a:gd name="connsiteX49" fmla="*/ 271405 w 660094"/>
                <a:gd name="connsiteY49" fmla="*/ 69237 h 587210"/>
                <a:gd name="connsiteX50" fmla="*/ 263176 w 660094"/>
                <a:gd name="connsiteY50" fmla="*/ 71038 h 587210"/>
                <a:gd name="connsiteX51" fmla="*/ 252803 w 660094"/>
                <a:gd name="connsiteY51" fmla="*/ 71724 h 587210"/>
                <a:gd name="connsiteX52" fmla="*/ 247402 w 660094"/>
                <a:gd name="connsiteY52" fmla="*/ 68123 h 587210"/>
                <a:gd name="connsiteX53" fmla="*/ 238487 w 660094"/>
                <a:gd name="connsiteY53" fmla="*/ 60579 h 587210"/>
                <a:gd name="connsiteX54" fmla="*/ 224857 w 660094"/>
                <a:gd name="connsiteY54" fmla="*/ 50549 h 587210"/>
                <a:gd name="connsiteX55" fmla="*/ 215513 w 660094"/>
                <a:gd name="connsiteY55" fmla="*/ 55950 h 587210"/>
                <a:gd name="connsiteX56" fmla="*/ 210455 w 660094"/>
                <a:gd name="connsiteY56" fmla="*/ 63494 h 587210"/>
                <a:gd name="connsiteX57" fmla="*/ 197939 w 660094"/>
                <a:gd name="connsiteY57" fmla="*/ 63837 h 587210"/>
                <a:gd name="connsiteX58" fmla="*/ 195110 w 660094"/>
                <a:gd name="connsiteY58" fmla="*/ 71038 h 587210"/>
                <a:gd name="connsiteX59" fmla="*/ 187566 w 660094"/>
                <a:gd name="connsiteY59" fmla="*/ 76438 h 587210"/>
                <a:gd name="connsiteX60" fmla="*/ 184309 w 660094"/>
                <a:gd name="connsiteY60" fmla="*/ 92211 h 587210"/>
                <a:gd name="connsiteX61" fmla="*/ 172479 w 660094"/>
                <a:gd name="connsiteY61" fmla="*/ 91097 h 587210"/>
                <a:gd name="connsiteX62" fmla="*/ 174965 w 660094"/>
                <a:gd name="connsiteY62" fmla="*/ 103270 h 587210"/>
                <a:gd name="connsiteX63" fmla="*/ 169992 w 660094"/>
                <a:gd name="connsiteY63" fmla="*/ 111500 h 587210"/>
                <a:gd name="connsiteX64" fmla="*/ 163563 w 660094"/>
                <a:gd name="connsiteY64" fmla="*/ 99327 h 587210"/>
                <a:gd name="connsiteX65" fmla="*/ 151048 w 660094"/>
                <a:gd name="connsiteY65" fmla="*/ 105756 h 587210"/>
                <a:gd name="connsiteX66" fmla="*/ 150362 w 660094"/>
                <a:gd name="connsiteY66" fmla="*/ 124787 h 587210"/>
                <a:gd name="connsiteX67" fmla="*/ 127045 w 660094"/>
                <a:gd name="connsiteY67" fmla="*/ 147762 h 587210"/>
                <a:gd name="connsiteX68" fmla="*/ 98326 w 660094"/>
                <a:gd name="connsiteY68" fmla="*/ 155648 h 587210"/>
                <a:gd name="connsiteX69" fmla="*/ 82896 w 660094"/>
                <a:gd name="connsiteY69" fmla="*/ 160706 h 587210"/>
                <a:gd name="connsiteX70" fmla="*/ 67466 w 660094"/>
                <a:gd name="connsiteY70" fmla="*/ 167478 h 587210"/>
                <a:gd name="connsiteX71" fmla="*/ 48092 w 660094"/>
                <a:gd name="connsiteY71" fmla="*/ 172107 h 587210"/>
                <a:gd name="connsiteX72" fmla="*/ 28032 w 660094"/>
                <a:gd name="connsiteY72" fmla="*/ 183251 h 587210"/>
                <a:gd name="connsiteX73" fmla="*/ 19459 w 660094"/>
                <a:gd name="connsiteY73" fmla="*/ 195081 h 587210"/>
                <a:gd name="connsiteX74" fmla="*/ 17659 w 660094"/>
                <a:gd name="connsiteY74" fmla="*/ 185052 h 587210"/>
                <a:gd name="connsiteX75" fmla="*/ 9430 w 660094"/>
                <a:gd name="connsiteY75" fmla="*/ 196882 h 587210"/>
                <a:gd name="connsiteX76" fmla="*/ 10116 w 660094"/>
                <a:gd name="connsiteY76" fmla="*/ 215141 h 587210"/>
                <a:gd name="connsiteX77" fmla="*/ 7287 w 660094"/>
                <a:gd name="connsiteY77" fmla="*/ 240945 h 587210"/>
                <a:gd name="connsiteX78" fmla="*/ 16631 w 660094"/>
                <a:gd name="connsiteY78" fmla="*/ 262462 h 587210"/>
                <a:gd name="connsiteX79" fmla="*/ 6944 w 660094"/>
                <a:gd name="connsiteY79" fmla="*/ 254232 h 587210"/>
                <a:gd name="connsiteX80" fmla="*/ 11573 w 660094"/>
                <a:gd name="connsiteY80" fmla="*/ 265719 h 587210"/>
                <a:gd name="connsiteX81" fmla="*/ 86 w 660094"/>
                <a:gd name="connsiteY81" fmla="*/ 257146 h 587210"/>
                <a:gd name="connsiteX82" fmla="*/ 16545 w 660094"/>
                <a:gd name="connsiteY82" fmla="*/ 293751 h 587210"/>
                <a:gd name="connsiteX83" fmla="*/ 30175 w 660094"/>
                <a:gd name="connsiteY83" fmla="*/ 324269 h 587210"/>
                <a:gd name="connsiteX84" fmla="*/ 44491 w 660094"/>
                <a:gd name="connsiteY84" fmla="*/ 361217 h 587210"/>
                <a:gd name="connsiteX85" fmla="*/ 40891 w 660094"/>
                <a:gd name="connsiteY85" fmla="*/ 382734 h 587210"/>
                <a:gd name="connsiteX86" fmla="*/ 31547 w 660094"/>
                <a:gd name="connsiteY86" fmla="*/ 396021 h 587210"/>
                <a:gd name="connsiteX87" fmla="*/ 35833 w 660094"/>
                <a:gd name="connsiteY87" fmla="*/ 406737 h 587210"/>
                <a:gd name="connsiteX88" fmla="*/ 47663 w 660094"/>
                <a:gd name="connsiteY88" fmla="*/ 417109 h 587210"/>
                <a:gd name="connsiteX89" fmla="*/ 79210 w 660094"/>
                <a:gd name="connsiteY89" fmla="*/ 420367 h 587210"/>
                <a:gd name="connsiteX90" fmla="*/ 95326 w 660094"/>
                <a:gd name="connsiteY90" fmla="*/ 410680 h 587210"/>
                <a:gd name="connsiteX91" fmla="*/ 106813 w 660094"/>
                <a:gd name="connsiteY91" fmla="*/ 402794 h 587210"/>
                <a:gd name="connsiteX92" fmla="*/ 148390 w 660094"/>
                <a:gd name="connsiteY92" fmla="*/ 400307 h 587210"/>
                <a:gd name="connsiteX93" fmla="*/ 178480 w 660094"/>
                <a:gd name="connsiteY93" fmla="*/ 387792 h 587210"/>
                <a:gd name="connsiteX94" fmla="*/ 199996 w 660094"/>
                <a:gd name="connsiteY94" fmla="*/ 375618 h 587210"/>
                <a:gd name="connsiteX95" fmla="*/ 224000 w 660094"/>
                <a:gd name="connsiteY95" fmla="*/ 370989 h 587210"/>
                <a:gd name="connsiteX96" fmla="*/ 259833 w 660094"/>
                <a:gd name="connsiteY96" fmla="*/ 360616 h 587210"/>
                <a:gd name="connsiteX97" fmla="*/ 293865 w 660094"/>
                <a:gd name="connsiteY97" fmla="*/ 356330 h 587210"/>
                <a:gd name="connsiteX98" fmla="*/ 313582 w 660094"/>
                <a:gd name="connsiteY98" fmla="*/ 366017 h 587210"/>
                <a:gd name="connsiteX99" fmla="*/ 332613 w 660094"/>
                <a:gd name="connsiteY99" fmla="*/ 368504 h 587210"/>
                <a:gd name="connsiteX100" fmla="*/ 341957 w 660094"/>
                <a:gd name="connsiteY100" fmla="*/ 373132 h 587210"/>
                <a:gd name="connsiteX101" fmla="*/ 343071 w 660094"/>
                <a:gd name="connsiteY101" fmla="*/ 383162 h 587210"/>
                <a:gd name="connsiteX102" fmla="*/ 357388 w 660094"/>
                <a:gd name="connsiteY102" fmla="*/ 396793 h 587210"/>
                <a:gd name="connsiteX103" fmla="*/ 361331 w 660094"/>
                <a:gd name="connsiteY103" fmla="*/ 414709 h 587210"/>
                <a:gd name="connsiteX104" fmla="*/ 374618 w 660094"/>
                <a:gd name="connsiteY104" fmla="*/ 410080 h 587210"/>
                <a:gd name="connsiteX105" fmla="*/ 390734 w 660094"/>
                <a:gd name="connsiteY105" fmla="*/ 397907 h 587210"/>
                <a:gd name="connsiteX106" fmla="*/ 404365 w 660094"/>
                <a:gd name="connsiteY106" fmla="*/ 383591 h 587210"/>
                <a:gd name="connsiteX107" fmla="*/ 397593 w 660094"/>
                <a:gd name="connsiteY107" fmla="*/ 406565 h 587210"/>
                <a:gd name="connsiteX108" fmla="*/ 387562 w 660094"/>
                <a:gd name="connsiteY108" fmla="*/ 419081 h 587210"/>
                <a:gd name="connsiteX109" fmla="*/ 402650 w 660094"/>
                <a:gd name="connsiteY109" fmla="*/ 417624 h 587210"/>
                <a:gd name="connsiteX110" fmla="*/ 411651 w 660094"/>
                <a:gd name="connsiteY110" fmla="*/ 412995 h 587210"/>
                <a:gd name="connsiteX111" fmla="*/ 409508 w 660094"/>
                <a:gd name="connsiteY111" fmla="*/ 430911 h 587210"/>
                <a:gd name="connsiteX112" fmla="*/ 421338 w 660094"/>
                <a:gd name="connsiteY112" fmla="*/ 430225 h 587210"/>
                <a:gd name="connsiteX113" fmla="*/ 434969 w 660094"/>
                <a:gd name="connsiteY113" fmla="*/ 452428 h 587210"/>
                <a:gd name="connsiteX114" fmla="*/ 443541 w 660094"/>
                <a:gd name="connsiteY114" fmla="*/ 473259 h 587210"/>
                <a:gd name="connsiteX115" fmla="*/ 460000 w 660094"/>
                <a:gd name="connsiteY115" fmla="*/ 480460 h 587210"/>
                <a:gd name="connsiteX116" fmla="*/ 492661 w 660094"/>
                <a:gd name="connsiteY116" fmla="*/ 491947 h 587210"/>
                <a:gd name="connsiteX117" fmla="*/ 513064 w 660094"/>
                <a:gd name="connsiteY117" fmla="*/ 480117 h 587210"/>
                <a:gd name="connsiteX118" fmla="*/ 519837 w 660094"/>
                <a:gd name="connsiteY118" fmla="*/ 482603 h 587210"/>
                <a:gd name="connsiteX119" fmla="*/ 522665 w 660094"/>
                <a:gd name="connsiteY119" fmla="*/ 487575 h 587210"/>
                <a:gd name="connsiteX120" fmla="*/ 526951 w 660094"/>
                <a:gd name="connsiteY120" fmla="*/ 484318 h 587210"/>
                <a:gd name="connsiteX121" fmla="*/ 537667 w 660094"/>
                <a:gd name="connsiteY121" fmla="*/ 494005 h 587210"/>
                <a:gd name="connsiteX122" fmla="*/ 543068 w 660094"/>
                <a:gd name="connsiteY122" fmla="*/ 497948 h 587210"/>
                <a:gd name="connsiteX123" fmla="*/ 550269 w 660094"/>
                <a:gd name="connsiteY123" fmla="*/ 489033 h 587210"/>
                <a:gd name="connsiteX124" fmla="*/ 565699 w 660094"/>
                <a:gd name="connsiteY124" fmla="*/ 477974 h 587210"/>
                <a:gd name="connsiteX125" fmla="*/ 599389 w 660094"/>
                <a:gd name="connsiteY125" fmla="*/ 471888 h 587210"/>
                <a:gd name="connsiteX126" fmla="*/ 604790 w 660094"/>
                <a:gd name="connsiteY126" fmla="*/ 439227 h 587210"/>
                <a:gd name="connsiteX127" fmla="*/ 616963 w 660094"/>
                <a:gd name="connsiteY127" fmla="*/ 414538 h 587210"/>
                <a:gd name="connsiteX128" fmla="*/ 634193 w 660094"/>
                <a:gd name="connsiteY128" fmla="*/ 379733 h 587210"/>
                <a:gd name="connsiteX129" fmla="*/ 643880 w 660094"/>
                <a:gd name="connsiteY129" fmla="*/ 368589 h 587210"/>
                <a:gd name="connsiteX130" fmla="*/ 652453 w 660094"/>
                <a:gd name="connsiteY130" fmla="*/ 346044 h 587210"/>
                <a:gd name="connsiteX131" fmla="*/ 656397 w 660094"/>
                <a:gd name="connsiteY131" fmla="*/ 325641 h 587210"/>
                <a:gd name="connsiteX132" fmla="*/ 658196 w 660094"/>
                <a:gd name="connsiteY132" fmla="*/ 309525 h 587210"/>
                <a:gd name="connsiteX133" fmla="*/ 658711 w 660094"/>
                <a:gd name="connsiteY133" fmla="*/ 294180 h 587210"/>
                <a:gd name="connsiteX134" fmla="*/ 299523 w 660094"/>
                <a:gd name="connsiteY134" fmla="*/ 13430 h 587210"/>
                <a:gd name="connsiteX135" fmla="*/ 278692 w 660094"/>
                <a:gd name="connsiteY135" fmla="*/ 18488 h 587210"/>
                <a:gd name="connsiteX136" fmla="*/ 299523 w 660094"/>
                <a:gd name="connsiteY136" fmla="*/ 13430 h 587210"/>
                <a:gd name="connsiteX137" fmla="*/ 380190 w 660094"/>
                <a:gd name="connsiteY137" fmla="*/ 437941 h 587210"/>
                <a:gd name="connsiteX138" fmla="*/ 399564 w 660094"/>
                <a:gd name="connsiteY138" fmla="*/ 435455 h 587210"/>
                <a:gd name="connsiteX139" fmla="*/ 380190 w 660094"/>
                <a:gd name="connsiteY139" fmla="*/ 437941 h 587210"/>
                <a:gd name="connsiteX140" fmla="*/ 542211 w 660094"/>
                <a:gd name="connsiteY140" fmla="*/ 537639 h 587210"/>
                <a:gd name="connsiteX141" fmla="*/ 514607 w 660094"/>
                <a:gd name="connsiteY141" fmla="*/ 529752 h 587210"/>
                <a:gd name="connsiteX142" fmla="*/ 522151 w 660094"/>
                <a:gd name="connsiteY142" fmla="*/ 561985 h 587210"/>
                <a:gd name="connsiteX143" fmla="*/ 543668 w 660094"/>
                <a:gd name="connsiteY143" fmla="*/ 587102 h 587210"/>
                <a:gd name="connsiteX144" fmla="*/ 552583 w 660094"/>
                <a:gd name="connsiteY144" fmla="*/ 580673 h 587210"/>
                <a:gd name="connsiteX145" fmla="*/ 556184 w 660094"/>
                <a:gd name="connsiteY145" fmla="*/ 572443 h 587210"/>
                <a:gd name="connsiteX146" fmla="*/ 565528 w 660094"/>
                <a:gd name="connsiteY146" fmla="*/ 574244 h 587210"/>
                <a:gd name="connsiteX147" fmla="*/ 570157 w 660094"/>
                <a:gd name="connsiteY147" fmla="*/ 556670 h 587210"/>
                <a:gd name="connsiteX148" fmla="*/ 569471 w 660094"/>
                <a:gd name="connsiteY148" fmla="*/ 531895 h 587210"/>
                <a:gd name="connsiteX149" fmla="*/ 542211 w 660094"/>
                <a:gd name="connsiteY149" fmla="*/ 537639 h 58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60094" h="587210">
                  <a:moveTo>
                    <a:pt x="658711" y="294180"/>
                  </a:moveTo>
                  <a:cubicBezTo>
                    <a:pt x="661626" y="292036"/>
                    <a:pt x="657254" y="280550"/>
                    <a:pt x="654768" y="282349"/>
                  </a:cubicBezTo>
                  <a:cubicBezTo>
                    <a:pt x="652281" y="284150"/>
                    <a:pt x="652281" y="264433"/>
                    <a:pt x="654082" y="255432"/>
                  </a:cubicBezTo>
                  <a:cubicBezTo>
                    <a:pt x="655882" y="246516"/>
                    <a:pt x="654768" y="247545"/>
                    <a:pt x="650138" y="252175"/>
                  </a:cubicBezTo>
                  <a:cubicBezTo>
                    <a:pt x="645509" y="256804"/>
                    <a:pt x="640451" y="243174"/>
                    <a:pt x="639423" y="239659"/>
                  </a:cubicBezTo>
                  <a:cubicBezTo>
                    <a:pt x="638308" y="236058"/>
                    <a:pt x="632993" y="226029"/>
                    <a:pt x="626907" y="227486"/>
                  </a:cubicBezTo>
                  <a:cubicBezTo>
                    <a:pt x="620820" y="228943"/>
                    <a:pt x="624764" y="218913"/>
                    <a:pt x="619020" y="219942"/>
                  </a:cubicBezTo>
                  <a:cubicBezTo>
                    <a:pt x="613277" y="221056"/>
                    <a:pt x="612248" y="211712"/>
                    <a:pt x="613277" y="203140"/>
                  </a:cubicBezTo>
                  <a:cubicBezTo>
                    <a:pt x="614305" y="194567"/>
                    <a:pt x="609333" y="201340"/>
                    <a:pt x="606847" y="197739"/>
                  </a:cubicBezTo>
                  <a:cubicBezTo>
                    <a:pt x="604361" y="194139"/>
                    <a:pt x="601446" y="197054"/>
                    <a:pt x="597503" y="198425"/>
                  </a:cubicBezTo>
                  <a:cubicBezTo>
                    <a:pt x="593560" y="199882"/>
                    <a:pt x="592445" y="190881"/>
                    <a:pt x="593560" y="187367"/>
                  </a:cubicBezTo>
                  <a:cubicBezTo>
                    <a:pt x="594674" y="183766"/>
                    <a:pt x="592874" y="179479"/>
                    <a:pt x="587473" y="175536"/>
                  </a:cubicBezTo>
                  <a:cubicBezTo>
                    <a:pt x="582073" y="171593"/>
                    <a:pt x="581730" y="168421"/>
                    <a:pt x="582073" y="163706"/>
                  </a:cubicBezTo>
                  <a:cubicBezTo>
                    <a:pt x="582416" y="159077"/>
                    <a:pt x="551640" y="143304"/>
                    <a:pt x="544782" y="141847"/>
                  </a:cubicBezTo>
                  <a:cubicBezTo>
                    <a:pt x="538010" y="140389"/>
                    <a:pt x="543754" y="133274"/>
                    <a:pt x="540839" y="130702"/>
                  </a:cubicBezTo>
                  <a:cubicBezTo>
                    <a:pt x="538010" y="128216"/>
                    <a:pt x="536896" y="118872"/>
                    <a:pt x="536896" y="110985"/>
                  </a:cubicBezTo>
                  <a:cubicBezTo>
                    <a:pt x="536896" y="103099"/>
                    <a:pt x="526866" y="100613"/>
                    <a:pt x="527209" y="94184"/>
                  </a:cubicBezTo>
                  <a:cubicBezTo>
                    <a:pt x="527552" y="87668"/>
                    <a:pt x="524380" y="81582"/>
                    <a:pt x="525066" y="74466"/>
                  </a:cubicBezTo>
                  <a:cubicBezTo>
                    <a:pt x="525751" y="67266"/>
                    <a:pt x="514693" y="65465"/>
                    <a:pt x="514350" y="61608"/>
                  </a:cubicBezTo>
                  <a:cubicBezTo>
                    <a:pt x="514007" y="57665"/>
                    <a:pt x="507921" y="61265"/>
                    <a:pt x="501834" y="61951"/>
                  </a:cubicBezTo>
                  <a:cubicBezTo>
                    <a:pt x="495747" y="62637"/>
                    <a:pt x="496091" y="54064"/>
                    <a:pt x="496777" y="45834"/>
                  </a:cubicBezTo>
                  <a:cubicBezTo>
                    <a:pt x="497462" y="37605"/>
                    <a:pt x="494290" y="23975"/>
                    <a:pt x="489233" y="20031"/>
                  </a:cubicBezTo>
                  <a:cubicBezTo>
                    <a:pt x="484175" y="16088"/>
                    <a:pt x="483832" y="2458"/>
                    <a:pt x="481346" y="315"/>
                  </a:cubicBezTo>
                  <a:cubicBezTo>
                    <a:pt x="478860" y="-1829"/>
                    <a:pt x="470630" y="7515"/>
                    <a:pt x="470973" y="12145"/>
                  </a:cubicBezTo>
                  <a:cubicBezTo>
                    <a:pt x="471316" y="16774"/>
                    <a:pt x="470287" y="22174"/>
                    <a:pt x="467030" y="25089"/>
                  </a:cubicBezTo>
                  <a:cubicBezTo>
                    <a:pt x="463772" y="27918"/>
                    <a:pt x="469173" y="39062"/>
                    <a:pt x="464887" y="43005"/>
                  </a:cubicBezTo>
                  <a:cubicBezTo>
                    <a:pt x="460600" y="46949"/>
                    <a:pt x="464544" y="62722"/>
                    <a:pt x="463429" y="71724"/>
                  </a:cubicBezTo>
                  <a:cubicBezTo>
                    <a:pt x="462401" y="80725"/>
                    <a:pt x="462743" y="90326"/>
                    <a:pt x="458457" y="96498"/>
                  </a:cubicBezTo>
                  <a:cubicBezTo>
                    <a:pt x="454171" y="102584"/>
                    <a:pt x="453400" y="112271"/>
                    <a:pt x="444827" y="115529"/>
                  </a:cubicBezTo>
                  <a:cubicBezTo>
                    <a:pt x="436255" y="118787"/>
                    <a:pt x="424767" y="111929"/>
                    <a:pt x="425110" y="107299"/>
                  </a:cubicBezTo>
                  <a:cubicBezTo>
                    <a:pt x="425453" y="102670"/>
                    <a:pt x="415766" y="99755"/>
                    <a:pt x="410794" y="100527"/>
                  </a:cubicBezTo>
                  <a:cubicBezTo>
                    <a:pt x="405736" y="101213"/>
                    <a:pt x="402908" y="94098"/>
                    <a:pt x="395021" y="87925"/>
                  </a:cubicBezTo>
                  <a:cubicBezTo>
                    <a:pt x="387134" y="81839"/>
                    <a:pt x="381048" y="89383"/>
                    <a:pt x="378561" y="82182"/>
                  </a:cubicBezTo>
                  <a:cubicBezTo>
                    <a:pt x="376076" y="74981"/>
                    <a:pt x="373504" y="73952"/>
                    <a:pt x="367760" y="70009"/>
                  </a:cubicBezTo>
                  <a:cubicBezTo>
                    <a:pt x="362017" y="66065"/>
                    <a:pt x="363817" y="66065"/>
                    <a:pt x="369218" y="62122"/>
                  </a:cubicBezTo>
                  <a:cubicBezTo>
                    <a:pt x="374618" y="58179"/>
                    <a:pt x="373504" y="53121"/>
                    <a:pt x="370675" y="48492"/>
                  </a:cubicBezTo>
                  <a:cubicBezTo>
                    <a:pt x="367760" y="43863"/>
                    <a:pt x="373933" y="44892"/>
                    <a:pt x="381048" y="40948"/>
                  </a:cubicBezTo>
                  <a:cubicBezTo>
                    <a:pt x="388163" y="37005"/>
                    <a:pt x="381048" y="32376"/>
                    <a:pt x="386448" y="30232"/>
                  </a:cubicBezTo>
                  <a:cubicBezTo>
                    <a:pt x="391849" y="28089"/>
                    <a:pt x="388591" y="23375"/>
                    <a:pt x="382848" y="22346"/>
                  </a:cubicBezTo>
                  <a:cubicBezTo>
                    <a:pt x="377104" y="21317"/>
                    <a:pt x="378905" y="28089"/>
                    <a:pt x="376762" y="28775"/>
                  </a:cubicBezTo>
                  <a:cubicBezTo>
                    <a:pt x="374618" y="29461"/>
                    <a:pt x="372475" y="19774"/>
                    <a:pt x="370675" y="20203"/>
                  </a:cubicBezTo>
                  <a:cubicBezTo>
                    <a:pt x="368875" y="20546"/>
                    <a:pt x="362102" y="29890"/>
                    <a:pt x="358502" y="25260"/>
                  </a:cubicBezTo>
                  <a:cubicBezTo>
                    <a:pt x="354901" y="20631"/>
                    <a:pt x="334842" y="16688"/>
                    <a:pt x="326955" y="15573"/>
                  </a:cubicBezTo>
                  <a:cubicBezTo>
                    <a:pt x="319068" y="14545"/>
                    <a:pt x="316582" y="4429"/>
                    <a:pt x="311868" y="6230"/>
                  </a:cubicBezTo>
                  <a:cubicBezTo>
                    <a:pt x="307238" y="8029"/>
                    <a:pt x="312553" y="11202"/>
                    <a:pt x="317954" y="16945"/>
                  </a:cubicBezTo>
                  <a:cubicBezTo>
                    <a:pt x="323355" y="22689"/>
                    <a:pt x="300038" y="26632"/>
                    <a:pt x="293265" y="24489"/>
                  </a:cubicBezTo>
                  <a:cubicBezTo>
                    <a:pt x="286493" y="22346"/>
                    <a:pt x="294294" y="29547"/>
                    <a:pt x="288636" y="29118"/>
                  </a:cubicBezTo>
                  <a:cubicBezTo>
                    <a:pt x="282893" y="28775"/>
                    <a:pt x="281864" y="38805"/>
                    <a:pt x="277149" y="43777"/>
                  </a:cubicBezTo>
                  <a:cubicBezTo>
                    <a:pt x="272520" y="48835"/>
                    <a:pt x="275691" y="52435"/>
                    <a:pt x="270719" y="55607"/>
                  </a:cubicBezTo>
                  <a:cubicBezTo>
                    <a:pt x="265662" y="58865"/>
                    <a:pt x="265319" y="62465"/>
                    <a:pt x="271405" y="69237"/>
                  </a:cubicBezTo>
                  <a:cubicBezTo>
                    <a:pt x="277492" y="76010"/>
                    <a:pt x="268576" y="76438"/>
                    <a:pt x="263176" y="71038"/>
                  </a:cubicBezTo>
                  <a:cubicBezTo>
                    <a:pt x="257775" y="65637"/>
                    <a:pt x="252460" y="65637"/>
                    <a:pt x="252803" y="71724"/>
                  </a:cubicBezTo>
                  <a:cubicBezTo>
                    <a:pt x="253146" y="77810"/>
                    <a:pt x="246374" y="74981"/>
                    <a:pt x="247402" y="68123"/>
                  </a:cubicBezTo>
                  <a:cubicBezTo>
                    <a:pt x="248517" y="61351"/>
                    <a:pt x="239858" y="64522"/>
                    <a:pt x="238487" y="60579"/>
                  </a:cubicBezTo>
                  <a:cubicBezTo>
                    <a:pt x="237029" y="56636"/>
                    <a:pt x="229486" y="50207"/>
                    <a:pt x="224857" y="50549"/>
                  </a:cubicBezTo>
                  <a:cubicBezTo>
                    <a:pt x="220228" y="50892"/>
                    <a:pt x="220228" y="55950"/>
                    <a:pt x="215513" y="55950"/>
                  </a:cubicBezTo>
                  <a:cubicBezTo>
                    <a:pt x="210883" y="55950"/>
                    <a:pt x="209769" y="58436"/>
                    <a:pt x="210455" y="63494"/>
                  </a:cubicBezTo>
                  <a:cubicBezTo>
                    <a:pt x="211141" y="68551"/>
                    <a:pt x="203254" y="63151"/>
                    <a:pt x="197939" y="63837"/>
                  </a:cubicBezTo>
                  <a:cubicBezTo>
                    <a:pt x="192538" y="64522"/>
                    <a:pt x="197939" y="70694"/>
                    <a:pt x="195110" y="71038"/>
                  </a:cubicBezTo>
                  <a:cubicBezTo>
                    <a:pt x="192281" y="71380"/>
                    <a:pt x="192281" y="76438"/>
                    <a:pt x="187566" y="76438"/>
                  </a:cubicBezTo>
                  <a:cubicBezTo>
                    <a:pt x="182937" y="76438"/>
                    <a:pt x="183623" y="86811"/>
                    <a:pt x="184309" y="92211"/>
                  </a:cubicBezTo>
                  <a:cubicBezTo>
                    <a:pt x="184994" y="97612"/>
                    <a:pt x="177108" y="89726"/>
                    <a:pt x="172479" y="91097"/>
                  </a:cubicBezTo>
                  <a:cubicBezTo>
                    <a:pt x="167849" y="92555"/>
                    <a:pt x="173507" y="97184"/>
                    <a:pt x="174965" y="103270"/>
                  </a:cubicBezTo>
                  <a:cubicBezTo>
                    <a:pt x="176422" y="109356"/>
                    <a:pt x="172479" y="109014"/>
                    <a:pt x="169992" y="111500"/>
                  </a:cubicBezTo>
                  <a:cubicBezTo>
                    <a:pt x="167507" y="113986"/>
                    <a:pt x="163563" y="104728"/>
                    <a:pt x="163563" y="99327"/>
                  </a:cubicBezTo>
                  <a:cubicBezTo>
                    <a:pt x="163563" y="93926"/>
                    <a:pt x="157477" y="98984"/>
                    <a:pt x="151048" y="105756"/>
                  </a:cubicBezTo>
                  <a:cubicBezTo>
                    <a:pt x="144618" y="112528"/>
                    <a:pt x="153191" y="122987"/>
                    <a:pt x="150362" y="124787"/>
                  </a:cubicBezTo>
                  <a:cubicBezTo>
                    <a:pt x="147532" y="126587"/>
                    <a:pt x="134588" y="138760"/>
                    <a:pt x="127045" y="147762"/>
                  </a:cubicBezTo>
                  <a:cubicBezTo>
                    <a:pt x="119501" y="156677"/>
                    <a:pt x="103384" y="151362"/>
                    <a:pt x="98326" y="155648"/>
                  </a:cubicBezTo>
                  <a:cubicBezTo>
                    <a:pt x="93355" y="159934"/>
                    <a:pt x="87954" y="156677"/>
                    <a:pt x="82896" y="160706"/>
                  </a:cubicBezTo>
                  <a:cubicBezTo>
                    <a:pt x="77838" y="164649"/>
                    <a:pt x="68580" y="172193"/>
                    <a:pt x="67466" y="167478"/>
                  </a:cubicBezTo>
                  <a:cubicBezTo>
                    <a:pt x="66351" y="162849"/>
                    <a:pt x="53492" y="166450"/>
                    <a:pt x="48092" y="172107"/>
                  </a:cubicBezTo>
                  <a:cubicBezTo>
                    <a:pt x="42691" y="177851"/>
                    <a:pt x="34118" y="182823"/>
                    <a:pt x="28032" y="183251"/>
                  </a:cubicBezTo>
                  <a:cubicBezTo>
                    <a:pt x="21946" y="183595"/>
                    <a:pt x="21946" y="192938"/>
                    <a:pt x="19459" y="195081"/>
                  </a:cubicBezTo>
                  <a:cubicBezTo>
                    <a:pt x="16973" y="197225"/>
                    <a:pt x="17659" y="187538"/>
                    <a:pt x="17659" y="185052"/>
                  </a:cubicBezTo>
                  <a:cubicBezTo>
                    <a:pt x="17659" y="182566"/>
                    <a:pt x="11916" y="189338"/>
                    <a:pt x="9430" y="196882"/>
                  </a:cubicBezTo>
                  <a:cubicBezTo>
                    <a:pt x="6944" y="204426"/>
                    <a:pt x="15516" y="207255"/>
                    <a:pt x="10116" y="215141"/>
                  </a:cubicBezTo>
                  <a:cubicBezTo>
                    <a:pt x="4715" y="223028"/>
                    <a:pt x="-257" y="230914"/>
                    <a:pt x="7287" y="240945"/>
                  </a:cubicBezTo>
                  <a:cubicBezTo>
                    <a:pt x="14830" y="250974"/>
                    <a:pt x="19117" y="257404"/>
                    <a:pt x="16631" y="262462"/>
                  </a:cubicBezTo>
                  <a:cubicBezTo>
                    <a:pt x="14144" y="267433"/>
                    <a:pt x="8744" y="252432"/>
                    <a:pt x="6944" y="254232"/>
                  </a:cubicBezTo>
                  <a:cubicBezTo>
                    <a:pt x="5143" y="256032"/>
                    <a:pt x="13716" y="262462"/>
                    <a:pt x="11573" y="265719"/>
                  </a:cubicBezTo>
                  <a:cubicBezTo>
                    <a:pt x="9430" y="268976"/>
                    <a:pt x="1715" y="253546"/>
                    <a:pt x="86" y="257146"/>
                  </a:cubicBezTo>
                  <a:cubicBezTo>
                    <a:pt x="-1372" y="260404"/>
                    <a:pt x="16202" y="284750"/>
                    <a:pt x="16545" y="293751"/>
                  </a:cubicBezTo>
                  <a:cubicBezTo>
                    <a:pt x="16888" y="302752"/>
                    <a:pt x="30861" y="311325"/>
                    <a:pt x="30175" y="324269"/>
                  </a:cubicBezTo>
                  <a:cubicBezTo>
                    <a:pt x="29404" y="337128"/>
                    <a:pt x="42348" y="357959"/>
                    <a:pt x="44491" y="361217"/>
                  </a:cubicBezTo>
                  <a:cubicBezTo>
                    <a:pt x="46635" y="364474"/>
                    <a:pt x="39433" y="373047"/>
                    <a:pt x="40891" y="382734"/>
                  </a:cubicBezTo>
                  <a:cubicBezTo>
                    <a:pt x="42348" y="392421"/>
                    <a:pt x="37633" y="396021"/>
                    <a:pt x="31547" y="396021"/>
                  </a:cubicBezTo>
                  <a:cubicBezTo>
                    <a:pt x="25460" y="396021"/>
                    <a:pt x="29061" y="406051"/>
                    <a:pt x="35833" y="406737"/>
                  </a:cubicBezTo>
                  <a:cubicBezTo>
                    <a:pt x="42605" y="407422"/>
                    <a:pt x="40119" y="412137"/>
                    <a:pt x="47663" y="417109"/>
                  </a:cubicBezTo>
                  <a:cubicBezTo>
                    <a:pt x="55207" y="422167"/>
                    <a:pt x="73123" y="420367"/>
                    <a:pt x="79210" y="420367"/>
                  </a:cubicBezTo>
                  <a:cubicBezTo>
                    <a:pt x="85297" y="420367"/>
                    <a:pt x="87096" y="411109"/>
                    <a:pt x="95326" y="410680"/>
                  </a:cubicBezTo>
                  <a:cubicBezTo>
                    <a:pt x="103556" y="410337"/>
                    <a:pt x="102870" y="407765"/>
                    <a:pt x="106813" y="402794"/>
                  </a:cubicBezTo>
                  <a:cubicBezTo>
                    <a:pt x="110757" y="397736"/>
                    <a:pt x="129445" y="399193"/>
                    <a:pt x="148390" y="400307"/>
                  </a:cubicBezTo>
                  <a:cubicBezTo>
                    <a:pt x="167421" y="401422"/>
                    <a:pt x="175651" y="395678"/>
                    <a:pt x="178480" y="387792"/>
                  </a:cubicBezTo>
                  <a:cubicBezTo>
                    <a:pt x="180965" y="381019"/>
                    <a:pt x="194596" y="380591"/>
                    <a:pt x="199996" y="375618"/>
                  </a:cubicBezTo>
                  <a:cubicBezTo>
                    <a:pt x="205397" y="370561"/>
                    <a:pt x="210026" y="370218"/>
                    <a:pt x="224000" y="370989"/>
                  </a:cubicBezTo>
                  <a:cubicBezTo>
                    <a:pt x="237973" y="371675"/>
                    <a:pt x="250917" y="364131"/>
                    <a:pt x="259833" y="360616"/>
                  </a:cubicBezTo>
                  <a:cubicBezTo>
                    <a:pt x="268748" y="357016"/>
                    <a:pt x="285293" y="358473"/>
                    <a:pt x="293865" y="356330"/>
                  </a:cubicBezTo>
                  <a:cubicBezTo>
                    <a:pt x="302438" y="354187"/>
                    <a:pt x="303895" y="367046"/>
                    <a:pt x="313582" y="366017"/>
                  </a:cubicBezTo>
                  <a:cubicBezTo>
                    <a:pt x="323269" y="364903"/>
                    <a:pt x="327555" y="368846"/>
                    <a:pt x="332613" y="368504"/>
                  </a:cubicBezTo>
                  <a:cubicBezTo>
                    <a:pt x="337671" y="368160"/>
                    <a:pt x="336899" y="372104"/>
                    <a:pt x="341957" y="373132"/>
                  </a:cubicBezTo>
                  <a:cubicBezTo>
                    <a:pt x="347015" y="374247"/>
                    <a:pt x="346244" y="378533"/>
                    <a:pt x="343071" y="383162"/>
                  </a:cubicBezTo>
                  <a:cubicBezTo>
                    <a:pt x="339814" y="387792"/>
                    <a:pt x="350615" y="387448"/>
                    <a:pt x="357388" y="396793"/>
                  </a:cubicBezTo>
                  <a:cubicBezTo>
                    <a:pt x="364160" y="406136"/>
                    <a:pt x="357730" y="407508"/>
                    <a:pt x="361331" y="414709"/>
                  </a:cubicBezTo>
                  <a:cubicBezTo>
                    <a:pt x="364931" y="421910"/>
                    <a:pt x="367417" y="420110"/>
                    <a:pt x="374618" y="410080"/>
                  </a:cubicBezTo>
                  <a:cubicBezTo>
                    <a:pt x="381819" y="400050"/>
                    <a:pt x="389706" y="406480"/>
                    <a:pt x="390734" y="397907"/>
                  </a:cubicBezTo>
                  <a:cubicBezTo>
                    <a:pt x="391849" y="389335"/>
                    <a:pt x="399307" y="379304"/>
                    <a:pt x="404365" y="383591"/>
                  </a:cubicBezTo>
                  <a:cubicBezTo>
                    <a:pt x="409337" y="387877"/>
                    <a:pt x="400764" y="390020"/>
                    <a:pt x="397593" y="406565"/>
                  </a:cubicBezTo>
                  <a:cubicBezTo>
                    <a:pt x="394335" y="423025"/>
                    <a:pt x="388591" y="414452"/>
                    <a:pt x="387562" y="419081"/>
                  </a:cubicBezTo>
                  <a:cubicBezTo>
                    <a:pt x="386534" y="423710"/>
                    <a:pt x="402650" y="426282"/>
                    <a:pt x="402650" y="417624"/>
                  </a:cubicBezTo>
                  <a:cubicBezTo>
                    <a:pt x="402650" y="408965"/>
                    <a:pt x="405479" y="405108"/>
                    <a:pt x="411651" y="412995"/>
                  </a:cubicBezTo>
                  <a:cubicBezTo>
                    <a:pt x="417738" y="420881"/>
                    <a:pt x="408051" y="427311"/>
                    <a:pt x="409508" y="430911"/>
                  </a:cubicBezTo>
                  <a:cubicBezTo>
                    <a:pt x="410966" y="434511"/>
                    <a:pt x="417738" y="429882"/>
                    <a:pt x="421338" y="430225"/>
                  </a:cubicBezTo>
                  <a:cubicBezTo>
                    <a:pt x="427682" y="430825"/>
                    <a:pt x="436426" y="444884"/>
                    <a:pt x="434969" y="452428"/>
                  </a:cubicBezTo>
                  <a:cubicBezTo>
                    <a:pt x="433511" y="459972"/>
                    <a:pt x="431368" y="467173"/>
                    <a:pt x="443541" y="473259"/>
                  </a:cubicBezTo>
                  <a:cubicBezTo>
                    <a:pt x="455714" y="479346"/>
                    <a:pt x="451085" y="480460"/>
                    <a:pt x="460000" y="480460"/>
                  </a:cubicBezTo>
                  <a:cubicBezTo>
                    <a:pt x="468916" y="480460"/>
                    <a:pt x="487604" y="487661"/>
                    <a:pt x="492661" y="491947"/>
                  </a:cubicBezTo>
                  <a:cubicBezTo>
                    <a:pt x="497634" y="496233"/>
                    <a:pt x="510578" y="488690"/>
                    <a:pt x="513064" y="480117"/>
                  </a:cubicBezTo>
                  <a:cubicBezTo>
                    <a:pt x="515550" y="471545"/>
                    <a:pt x="524894" y="479774"/>
                    <a:pt x="519837" y="482603"/>
                  </a:cubicBezTo>
                  <a:cubicBezTo>
                    <a:pt x="514779" y="485432"/>
                    <a:pt x="522322" y="492290"/>
                    <a:pt x="522665" y="487575"/>
                  </a:cubicBezTo>
                  <a:cubicBezTo>
                    <a:pt x="523008" y="482946"/>
                    <a:pt x="525152" y="479003"/>
                    <a:pt x="526951" y="484318"/>
                  </a:cubicBezTo>
                  <a:cubicBezTo>
                    <a:pt x="528752" y="489718"/>
                    <a:pt x="535181" y="489718"/>
                    <a:pt x="537667" y="494005"/>
                  </a:cubicBezTo>
                  <a:cubicBezTo>
                    <a:pt x="540153" y="498291"/>
                    <a:pt x="543068" y="501548"/>
                    <a:pt x="543068" y="497948"/>
                  </a:cubicBezTo>
                  <a:cubicBezTo>
                    <a:pt x="543068" y="494348"/>
                    <a:pt x="544525" y="491176"/>
                    <a:pt x="550269" y="489033"/>
                  </a:cubicBezTo>
                  <a:cubicBezTo>
                    <a:pt x="556012" y="486890"/>
                    <a:pt x="559613" y="482946"/>
                    <a:pt x="565699" y="477974"/>
                  </a:cubicBezTo>
                  <a:cubicBezTo>
                    <a:pt x="571786" y="472917"/>
                    <a:pt x="596903" y="471888"/>
                    <a:pt x="599389" y="471888"/>
                  </a:cubicBezTo>
                  <a:cubicBezTo>
                    <a:pt x="601875" y="471888"/>
                    <a:pt x="603333" y="450371"/>
                    <a:pt x="604790" y="439227"/>
                  </a:cubicBezTo>
                  <a:cubicBezTo>
                    <a:pt x="606247" y="428168"/>
                    <a:pt x="615506" y="426368"/>
                    <a:pt x="616963" y="414538"/>
                  </a:cubicBezTo>
                  <a:cubicBezTo>
                    <a:pt x="618420" y="402708"/>
                    <a:pt x="630936" y="380848"/>
                    <a:pt x="634193" y="379733"/>
                  </a:cubicBezTo>
                  <a:cubicBezTo>
                    <a:pt x="637451" y="378705"/>
                    <a:pt x="643538" y="375447"/>
                    <a:pt x="643880" y="368589"/>
                  </a:cubicBezTo>
                  <a:cubicBezTo>
                    <a:pt x="644223" y="361817"/>
                    <a:pt x="652453" y="354273"/>
                    <a:pt x="652453" y="346044"/>
                  </a:cubicBezTo>
                  <a:cubicBezTo>
                    <a:pt x="652453" y="337814"/>
                    <a:pt x="657082" y="328127"/>
                    <a:pt x="656397" y="325641"/>
                  </a:cubicBezTo>
                  <a:cubicBezTo>
                    <a:pt x="655711" y="323155"/>
                    <a:pt x="652796" y="315268"/>
                    <a:pt x="658196" y="309525"/>
                  </a:cubicBezTo>
                  <a:cubicBezTo>
                    <a:pt x="663426" y="303181"/>
                    <a:pt x="655882" y="296323"/>
                    <a:pt x="658711" y="294180"/>
                  </a:cubicBezTo>
                  <a:close/>
                  <a:moveTo>
                    <a:pt x="299523" y="13430"/>
                  </a:moveTo>
                  <a:cubicBezTo>
                    <a:pt x="298837" y="9144"/>
                    <a:pt x="273291" y="14116"/>
                    <a:pt x="278692" y="18488"/>
                  </a:cubicBezTo>
                  <a:cubicBezTo>
                    <a:pt x="282292" y="21317"/>
                    <a:pt x="300209" y="17802"/>
                    <a:pt x="299523" y="13430"/>
                  </a:cubicBezTo>
                  <a:close/>
                  <a:moveTo>
                    <a:pt x="380190" y="437941"/>
                  </a:moveTo>
                  <a:cubicBezTo>
                    <a:pt x="384134" y="441541"/>
                    <a:pt x="397421" y="440426"/>
                    <a:pt x="399564" y="435455"/>
                  </a:cubicBezTo>
                  <a:cubicBezTo>
                    <a:pt x="401707" y="430397"/>
                    <a:pt x="376676" y="434769"/>
                    <a:pt x="380190" y="437941"/>
                  </a:cubicBezTo>
                  <a:close/>
                  <a:moveTo>
                    <a:pt x="542211" y="537639"/>
                  </a:moveTo>
                  <a:cubicBezTo>
                    <a:pt x="532524" y="538753"/>
                    <a:pt x="518036" y="528809"/>
                    <a:pt x="514607" y="529752"/>
                  </a:cubicBezTo>
                  <a:cubicBezTo>
                    <a:pt x="510664" y="530867"/>
                    <a:pt x="527123" y="555556"/>
                    <a:pt x="522151" y="561985"/>
                  </a:cubicBezTo>
                  <a:cubicBezTo>
                    <a:pt x="517093" y="568414"/>
                    <a:pt x="536810" y="585988"/>
                    <a:pt x="543668" y="587102"/>
                  </a:cubicBezTo>
                  <a:cubicBezTo>
                    <a:pt x="550440" y="588217"/>
                    <a:pt x="547954" y="580330"/>
                    <a:pt x="552583" y="580673"/>
                  </a:cubicBezTo>
                  <a:cubicBezTo>
                    <a:pt x="557213" y="581016"/>
                    <a:pt x="555498" y="576043"/>
                    <a:pt x="556184" y="572443"/>
                  </a:cubicBezTo>
                  <a:cubicBezTo>
                    <a:pt x="556869" y="568843"/>
                    <a:pt x="561585" y="576387"/>
                    <a:pt x="565528" y="574244"/>
                  </a:cubicBezTo>
                  <a:cubicBezTo>
                    <a:pt x="569471" y="572100"/>
                    <a:pt x="564413" y="556670"/>
                    <a:pt x="570157" y="556670"/>
                  </a:cubicBezTo>
                  <a:cubicBezTo>
                    <a:pt x="575901" y="556670"/>
                    <a:pt x="571186" y="538067"/>
                    <a:pt x="569471" y="531895"/>
                  </a:cubicBezTo>
                  <a:cubicBezTo>
                    <a:pt x="567671" y="525809"/>
                    <a:pt x="551898" y="536524"/>
                    <a:pt x="542211" y="537639"/>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0" name="Freeform 259">
              <a:extLst>
                <a:ext uri="{FF2B5EF4-FFF2-40B4-BE49-F238E27FC236}">
                  <a16:creationId xmlns:a16="http://schemas.microsoft.com/office/drawing/2014/main" id="{2FF7DDA1-079C-2974-F597-7C8B3738D15A}"/>
                </a:ext>
              </a:extLst>
            </p:cNvPr>
            <p:cNvSpPr/>
            <p:nvPr/>
          </p:nvSpPr>
          <p:spPr>
            <a:xfrm>
              <a:off x="8599944" y="4976078"/>
              <a:ext cx="195622" cy="240325"/>
            </a:xfrm>
            <a:custGeom>
              <a:avLst/>
              <a:gdLst>
                <a:gd name="connsiteX0" fmla="*/ 121041 w 195622"/>
                <a:gd name="connsiteY0" fmla="*/ 116501 h 240325"/>
                <a:gd name="connsiteX1" fmla="*/ 108182 w 195622"/>
                <a:gd name="connsiteY1" fmla="*/ 120444 h 240325"/>
                <a:gd name="connsiteX2" fmla="*/ 92408 w 195622"/>
                <a:gd name="connsiteY2" fmla="*/ 114015 h 240325"/>
                <a:gd name="connsiteX3" fmla="*/ 84179 w 195622"/>
                <a:gd name="connsiteY3" fmla="*/ 127988 h 240325"/>
                <a:gd name="connsiteX4" fmla="*/ 70891 w 195622"/>
                <a:gd name="connsiteY4" fmla="*/ 150534 h 240325"/>
                <a:gd name="connsiteX5" fmla="*/ 26486 w 195622"/>
                <a:gd name="connsiteY5" fmla="*/ 179937 h 240325"/>
                <a:gd name="connsiteX6" fmla="*/ 5997 w 195622"/>
                <a:gd name="connsiteY6" fmla="*/ 199311 h 240325"/>
                <a:gd name="connsiteX7" fmla="*/ 1711 w 195622"/>
                <a:gd name="connsiteY7" fmla="*/ 216885 h 240325"/>
                <a:gd name="connsiteX8" fmla="*/ 16370 w 195622"/>
                <a:gd name="connsiteY8" fmla="*/ 223314 h 240325"/>
                <a:gd name="connsiteX9" fmla="*/ 27858 w 195622"/>
                <a:gd name="connsiteY9" fmla="*/ 227943 h 240325"/>
                <a:gd name="connsiteX10" fmla="*/ 57604 w 195622"/>
                <a:gd name="connsiteY10" fmla="*/ 221171 h 240325"/>
                <a:gd name="connsiteX11" fmla="*/ 68320 w 195622"/>
                <a:gd name="connsiteY11" fmla="*/ 202483 h 240325"/>
                <a:gd name="connsiteX12" fmla="*/ 76549 w 195622"/>
                <a:gd name="connsiteY12" fmla="*/ 185595 h 240325"/>
                <a:gd name="connsiteX13" fmla="*/ 94466 w 195622"/>
                <a:gd name="connsiteY13" fmla="*/ 174537 h 240325"/>
                <a:gd name="connsiteX14" fmla="*/ 99866 w 195622"/>
                <a:gd name="connsiteY14" fmla="*/ 165964 h 240325"/>
                <a:gd name="connsiteX15" fmla="*/ 110582 w 195622"/>
                <a:gd name="connsiteY15" fmla="*/ 150876 h 240325"/>
                <a:gd name="connsiteX16" fmla="*/ 123098 w 195622"/>
                <a:gd name="connsiteY16" fmla="*/ 129702 h 240325"/>
                <a:gd name="connsiteX17" fmla="*/ 121041 w 195622"/>
                <a:gd name="connsiteY17" fmla="*/ 116501 h 240325"/>
                <a:gd name="connsiteX18" fmla="*/ 17399 w 195622"/>
                <a:gd name="connsiteY18" fmla="*/ 240202 h 240325"/>
                <a:gd name="connsiteX19" fmla="*/ 23486 w 195622"/>
                <a:gd name="connsiteY19" fmla="*/ 233001 h 240325"/>
                <a:gd name="connsiteX20" fmla="*/ 17399 w 195622"/>
                <a:gd name="connsiteY20" fmla="*/ 240202 h 240325"/>
                <a:gd name="connsiteX21" fmla="*/ 179505 w 195622"/>
                <a:gd name="connsiteY21" fmla="*/ 58808 h 240325"/>
                <a:gd name="connsiteX22" fmla="*/ 163732 w 195622"/>
                <a:gd name="connsiteY22" fmla="*/ 57350 h 240325"/>
                <a:gd name="connsiteX23" fmla="*/ 154045 w 195622"/>
                <a:gd name="connsiteY23" fmla="*/ 47664 h 240325"/>
                <a:gd name="connsiteX24" fmla="*/ 146844 w 195622"/>
                <a:gd name="connsiteY24" fmla="*/ 34805 h 240325"/>
                <a:gd name="connsiteX25" fmla="*/ 146501 w 195622"/>
                <a:gd name="connsiteY25" fmla="*/ 43720 h 240325"/>
                <a:gd name="connsiteX26" fmla="*/ 140071 w 195622"/>
                <a:gd name="connsiteY26" fmla="*/ 40462 h 240325"/>
                <a:gd name="connsiteX27" fmla="*/ 133985 w 195622"/>
                <a:gd name="connsiteY27" fmla="*/ 29318 h 240325"/>
                <a:gd name="connsiteX28" fmla="*/ 127899 w 195622"/>
                <a:gd name="connsiteY28" fmla="*/ 14659 h 240325"/>
                <a:gd name="connsiteX29" fmla="*/ 107839 w 195622"/>
                <a:gd name="connsiteY29" fmla="*/ 0 h 240325"/>
                <a:gd name="connsiteX30" fmla="*/ 112897 w 195622"/>
                <a:gd name="connsiteY30" fmla="*/ 17231 h 240325"/>
                <a:gd name="connsiteX31" fmla="*/ 124041 w 195622"/>
                <a:gd name="connsiteY31" fmla="*/ 28718 h 240325"/>
                <a:gd name="connsiteX32" fmla="*/ 133728 w 195622"/>
                <a:gd name="connsiteY32" fmla="*/ 41577 h 240325"/>
                <a:gd name="connsiteX33" fmla="*/ 131242 w 195622"/>
                <a:gd name="connsiteY33" fmla="*/ 65580 h 240325"/>
                <a:gd name="connsiteX34" fmla="*/ 117954 w 195622"/>
                <a:gd name="connsiteY34" fmla="*/ 80239 h 240325"/>
                <a:gd name="connsiteX35" fmla="*/ 139471 w 195622"/>
                <a:gd name="connsiteY35" fmla="*/ 99613 h 240325"/>
                <a:gd name="connsiteX36" fmla="*/ 134842 w 195622"/>
                <a:gd name="connsiteY36" fmla="*/ 125416 h 240325"/>
                <a:gd name="connsiteX37" fmla="*/ 149502 w 195622"/>
                <a:gd name="connsiteY37" fmla="*/ 127559 h 240325"/>
                <a:gd name="connsiteX38" fmla="*/ 167418 w 195622"/>
                <a:gd name="connsiteY38" fmla="*/ 102441 h 240325"/>
                <a:gd name="connsiteX39" fmla="*/ 172390 w 195622"/>
                <a:gd name="connsiteY39" fmla="*/ 85554 h 240325"/>
                <a:gd name="connsiteX40" fmla="*/ 183106 w 195622"/>
                <a:gd name="connsiteY40" fmla="*/ 81954 h 240325"/>
                <a:gd name="connsiteX41" fmla="*/ 189878 w 195622"/>
                <a:gd name="connsiteY41" fmla="*/ 72267 h 240325"/>
                <a:gd name="connsiteX42" fmla="*/ 195278 w 195622"/>
                <a:gd name="connsiteY42" fmla="*/ 57950 h 240325"/>
                <a:gd name="connsiteX43" fmla="*/ 179505 w 195622"/>
                <a:gd name="connsiteY43" fmla="*/ 58808 h 2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5622" h="240325">
                  <a:moveTo>
                    <a:pt x="121041" y="116501"/>
                  </a:moveTo>
                  <a:cubicBezTo>
                    <a:pt x="116069" y="112900"/>
                    <a:pt x="113497" y="117958"/>
                    <a:pt x="108182" y="120444"/>
                  </a:cubicBezTo>
                  <a:cubicBezTo>
                    <a:pt x="102781" y="122930"/>
                    <a:pt x="99180" y="108614"/>
                    <a:pt x="92408" y="114015"/>
                  </a:cubicBezTo>
                  <a:cubicBezTo>
                    <a:pt x="85636" y="119415"/>
                    <a:pt x="91722" y="121559"/>
                    <a:pt x="84179" y="127988"/>
                  </a:cubicBezTo>
                  <a:cubicBezTo>
                    <a:pt x="76635" y="134417"/>
                    <a:pt x="79892" y="136560"/>
                    <a:pt x="70891" y="150534"/>
                  </a:cubicBezTo>
                  <a:cubicBezTo>
                    <a:pt x="61890" y="164506"/>
                    <a:pt x="31115" y="172393"/>
                    <a:pt x="26486" y="179937"/>
                  </a:cubicBezTo>
                  <a:cubicBezTo>
                    <a:pt x="21857" y="187481"/>
                    <a:pt x="6426" y="193567"/>
                    <a:pt x="5997" y="199311"/>
                  </a:cubicBezTo>
                  <a:cubicBezTo>
                    <a:pt x="5655" y="205055"/>
                    <a:pt x="-3775" y="209169"/>
                    <a:pt x="1711" y="216885"/>
                  </a:cubicBezTo>
                  <a:cubicBezTo>
                    <a:pt x="5997" y="222971"/>
                    <a:pt x="11741" y="218685"/>
                    <a:pt x="16370" y="223314"/>
                  </a:cubicBezTo>
                  <a:cubicBezTo>
                    <a:pt x="20999" y="227943"/>
                    <a:pt x="25715" y="224085"/>
                    <a:pt x="27858" y="227943"/>
                  </a:cubicBezTo>
                  <a:cubicBezTo>
                    <a:pt x="30001" y="231887"/>
                    <a:pt x="45774" y="231887"/>
                    <a:pt x="57604" y="221171"/>
                  </a:cubicBezTo>
                  <a:cubicBezTo>
                    <a:pt x="69434" y="210369"/>
                    <a:pt x="63691" y="205397"/>
                    <a:pt x="68320" y="202483"/>
                  </a:cubicBezTo>
                  <a:cubicBezTo>
                    <a:pt x="72949" y="199654"/>
                    <a:pt x="73720" y="190996"/>
                    <a:pt x="76549" y="185595"/>
                  </a:cubicBezTo>
                  <a:cubicBezTo>
                    <a:pt x="79378" y="180194"/>
                    <a:pt x="81607" y="174537"/>
                    <a:pt x="94466" y="174537"/>
                  </a:cubicBezTo>
                  <a:cubicBezTo>
                    <a:pt x="107410" y="174537"/>
                    <a:pt x="100552" y="172050"/>
                    <a:pt x="99866" y="165964"/>
                  </a:cubicBezTo>
                  <a:cubicBezTo>
                    <a:pt x="99180" y="159877"/>
                    <a:pt x="110582" y="158763"/>
                    <a:pt x="110582" y="150876"/>
                  </a:cubicBezTo>
                  <a:cubicBezTo>
                    <a:pt x="110582" y="142990"/>
                    <a:pt x="126356" y="135789"/>
                    <a:pt x="123098" y="129702"/>
                  </a:cubicBezTo>
                  <a:cubicBezTo>
                    <a:pt x="119840" y="123616"/>
                    <a:pt x="126012" y="120101"/>
                    <a:pt x="121041" y="116501"/>
                  </a:cubicBezTo>
                  <a:close/>
                  <a:moveTo>
                    <a:pt x="17399" y="240202"/>
                  </a:moveTo>
                  <a:cubicBezTo>
                    <a:pt x="19885" y="240888"/>
                    <a:pt x="28115" y="238744"/>
                    <a:pt x="23486" y="233001"/>
                  </a:cubicBezTo>
                  <a:cubicBezTo>
                    <a:pt x="18856" y="227257"/>
                    <a:pt x="11484" y="238487"/>
                    <a:pt x="17399" y="240202"/>
                  </a:cubicBezTo>
                  <a:close/>
                  <a:moveTo>
                    <a:pt x="179505" y="58808"/>
                  </a:moveTo>
                  <a:cubicBezTo>
                    <a:pt x="176248" y="64208"/>
                    <a:pt x="169818" y="57350"/>
                    <a:pt x="163732" y="57350"/>
                  </a:cubicBezTo>
                  <a:cubicBezTo>
                    <a:pt x="157645" y="57350"/>
                    <a:pt x="154045" y="53064"/>
                    <a:pt x="154045" y="47664"/>
                  </a:cubicBezTo>
                  <a:cubicBezTo>
                    <a:pt x="154045" y="42263"/>
                    <a:pt x="152587" y="34376"/>
                    <a:pt x="146844" y="34805"/>
                  </a:cubicBezTo>
                  <a:cubicBezTo>
                    <a:pt x="141100" y="35148"/>
                    <a:pt x="148644" y="40891"/>
                    <a:pt x="146501" y="43720"/>
                  </a:cubicBezTo>
                  <a:cubicBezTo>
                    <a:pt x="144358" y="46549"/>
                    <a:pt x="142901" y="40462"/>
                    <a:pt x="140071" y="40462"/>
                  </a:cubicBezTo>
                  <a:cubicBezTo>
                    <a:pt x="137242" y="40462"/>
                    <a:pt x="133985" y="36519"/>
                    <a:pt x="133985" y="29318"/>
                  </a:cubicBezTo>
                  <a:cubicBezTo>
                    <a:pt x="133985" y="22203"/>
                    <a:pt x="127899" y="22889"/>
                    <a:pt x="127899" y="14659"/>
                  </a:cubicBezTo>
                  <a:cubicBezTo>
                    <a:pt x="127899" y="6429"/>
                    <a:pt x="114954" y="0"/>
                    <a:pt x="107839" y="0"/>
                  </a:cubicBezTo>
                  <a:cubicBezTo>
                    <a:pt x="100638" y="0"/>
                    <a:pt x="109296" y="12859"/>
                    <a:pt x="112897" y="17231"/>
                  </a:cubicBezTo>
                  <a:cubicBezTo>
                    <a:pt x="116497" y="21517"/>
                    <a:pt x="124384" y="25461"/>
                    <a:pt x="124041" y="28718"/>
                  </a:cubicBezTo>
                  <a:cubicBezTo>
                    <a:pt x="123698" y="31976"/>
                    <a:pt x="129442" y="40205"/>
                    <a:pt x="133728" y="41577"/>
                  </a:cubicBezTo>
                  <a:cubicBezTo>
                    <a:pt x="138014" y="43034"/>
                    <a:pt x="131242" y="55550"/>
                    <a:pt x="131242" y="65580"/>
                  </a:cubicBezTo>
                  <a:cubicBezTo>
                    <a:pt x="131242" y="75610"/>
                    <a:pt x="123355" y="73810"/>
                    <a:pt x="117954" y="80239"/>
                  </a:cubicBezTo>
                  <a:cubicBezTo>
                    <a:pt x="112554" y="86668"/>
                    <a:pt x="131585" y="93184"/>
                    <a:pt x="139471" y="99613"/>
                  </a:cubicBezTo>
                  <a:cubicBezTo>
                    <a:pt x="147358" y="106042"/>
                    <a:pt x="132699" y="121901"/>
                    <a:pt x="134842" y="125416"/>
                  </a:cubicBezTo>
                  <a:cubicBezTo>
                    <a:pt x="135871" y="127216"/>
                    <a:pt x="141272" y="129702"/>
                    <a:pt x="149502" y="127559"/>
                  </a:cubicBezTo>
                  <a:cubicBezTo>
                    <a:pt x="157731" y="125416"/>
                    <a:pt x="161674" y="107499"/>
                    <a:pt x="167418" y="102441"/>
                  </a:cubicBezTo>
                  <a:cubicBezTo>
                    <a:pt x="173161" y="97384"/>
                    <a:pt x="169561" y="89497"/>
                    <a:pt x="172390" y="85554"/>
                  </a:cubicBezTo>
                  <a:cubicBezTo>
                    <a:pt x="175219" y="81610"/>
                    <a:pt x="179162" y="81954"/>
                    <a:pt x="183106" y="81954"/>
                  </a:cubicBezTo>
                  <a:cubicBezTo>
                    <a:pt x="187049" y="81954"/>
                    <a:pt x="184905" y="72267"/>
                    <a:pt x="189878" y="72267"/>
                  </a:cubicBezTo>
                  <a:cubicBezTo>
                    <a:pt x="194936" y="72267"/>
                    <a:pt x="192364" y="65408"/>
                    <a:pt x="195278" y="57950"/>
                  </a:cubicBezTo>
                  <a:cubicBezTo>
                    <a:pt x="198107" y="50578"/>
                    <a:pt x="182677" y="53407"/>
                    <a:pt x="179505" y="58808"/>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1" name="Freeform 260">
              <a:extLst>
                <a:ext uri="{FF2B5EF4-FFF2-40B4-BE49-F238E27FC236}">
                  <a16:creationId xmlns:a16="http://schemas.microsoft.com/office/drawing/2014/main" id="{5B043A67-E7D0-EC42-C24F-89D9FC15EFA0}"/>
                </a:ext>
              </a:extLst>
            </p:cNvPr>
            <p:cNvSpPr/>
            <p:nvPr/>
          </p:nvSpPr>
          <p:spPr>
            <a:xfrm>
              <a:off x="8777555" y="4653589"/>
              <a:ext cx="39870" cy="33284"/>
            </a:xfrm>
            <a:custGeom>
              <a:avLst/>
              <a:gdLst>
                <a:gd name="connsiteX0" fmla="*/ 780 w 39870"/>
                <a:gd name="connsiteY0" fmla="*/ 29567 h 33284"/>
                <a:gd name="connsiteX1" fmla="*/ 19382 w 39870"/>
                <a:gd name="connsiteY1" fmla="*/ 24509 h 33284"/>
                <a:gd name="connsiteX2" fmla="*/ 780 w 39870"/>
                <a:gd name="connsiteY2" fmla="*/ 29567 h 33284"/>
                <a:gd name="connsiteX3" fmla="*/ 22982 w 39870"/>
                <a:gd name="connsiteY3" fmla="*/ 10622 h 33284"/>
                <a:gd name="connsiteX4" fmla="*/ 39871 w 39870"/>
                <a:gd name="connsiteY4" fmla="*/ 1620 h 33284"/>
                <a:gd name="connsiteX5" fmla="*/ 22982 w 39870"/>
                <a:gd name="connsiteY5" fmla="*/ 10622 h 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0" h="33284">
                  <a:moveTo>
                    <a:pt x="780" y="29567"/>
                  </a:moveTo>
                  <a:cubicBezTo>
                    <a:pt x="6866" y="35310"/>
                    <a:pt x="19039" y="34967"/>
                    <a:pt x="19382" y="24509"/>
                  </a:cubicBezTo>
                  <a:cubicBezTo>
                    <a:pt x="19811" y="14136"/>
                    <a:pt x="-4621" y="24509"/>
                    <a:pt x="780" y="29567"/>
                  </a:cubicBezTo>
                  <a:close/>
                  <a:moveTo>
                    <a:pt x="22982" y="10622"/>
                  </a:moveTo>
                  <a:cubicBezTo>
                    <a:pt x="26926" y="12079"/>
                    <a:pt x="39871" y="7707"/>
                    <a:pt x="39871" y="1620"/>
                  </a:cubicBezTo>
                  <a:cubicBezTo>
                    <a:pt x="39871" y="-4466"/>
                    <a:pt x="17067" y="8393"/>
                    <a:pt x="22982" y="10622"/>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2" name="Freeform 261">
              <a:extLst>
                <a:ext uri="{FF2B5EF4-FFF2-40B4-BE49-F238E27FC236}">
                  <a16:creationId xmlns:a16="http://schemas.microsoft.com/office/drawing/2014/main" id="{303D52D5-6EA9-FA1D-4ECA-282D5DE27E7A}"/>
                </a:ext>
              </a:extLst>
            </p:cNvPr>
            <p:cNvSpPr/>
            <p:nvPr/>
          </p:nvSpPr>
          <p:spPr>
            <a:xfrm>
              <a:off x="6769092" y="3639448"/>
              <a:ext cx="228734" cy="142719"/>
            </a:xfrm>
            <a:custGeom>
              <a:avLst/>
              <a:gdLst>
                <a:gd name="connsiteX0" fmla="*/ 227620 w 228734"/>
                <a:gd name="connsiteY0" fmla="*/ 90617 h 142719"/>
                <a:gd name="connsiteX1" fmla="*/ 213303 w 228734"/>
                <a:gd name="connsiteY1" fmla="*/ 85817 h 142719"/>
                <a:gd name="connsiteX2" fmla="*/ 196587 w 228734"/>
                <a:gd name="connsiteY2" fmla="*/ 74844 h 142719"/>
                <a:gd name="connsiteX3" fmla="*/ 177985 w 228734"/>
                <a:gd name="connsiteY3" fmla="*/ 63871 h 142719"/>
                <a:gd name="connsiteX4" fmla="*/ 161697 w 228734"/>
                <a:gd name="connsiteY4" fmla="*/ 51955 h 142719"/>
                <a:gd name="connsiteX5" fmla="*/ 154496 w 228734"/>
                <a:gd name="connsiteY5" fmla="*/ 38582 h 142719"/>
                <a:gd name="connsiteX6" fmla="*/ 147810 w 228734"/>
                <a:gd name="connsiteY6" fmla="*/ 28124 h 142719"/>
                <a:gd name="connsiteX7" fmla="*/ 123892 w 228734"/>
                <a:gd name="connsiteY7" fmla="*/ 25295 h 142719"/>
                <a:gd name="connsiteX8" fmla="*/ 118149 w 228734"/>
                <a:gd name="connsiteY8" fmla="*/ 8064 h 142719"/>
                <a:gd name="connsiteX9" fmla="*/ 105719 w 228734"/>
                <a:gd name="connsiteY9" fmla="*/ 3778 h 142719"/>
                <a:gd name="connsiteX10" fmla="*/ 94232 w 228734"/>
                <a:gd name="connsiteY10" fmla="*/ 949 h 142719"/>
                <a:gd name="connsiteX11" fmla="*/ 87545 w 228734"/>
                <a:gd name="connsiteY11" fmla="*/ 4292 h 142719"/>
                <a:gd name="connsiteX12" fmla="*/ 81801 w 228734"/>
                <a:gd name="connsiteY12" fmla="*/ 10550 h 142719"/>
                <a:gd name="connsiteX13" fmla="*/ 70314 w 228734"/>
                <a:gd name="connsiteY13" fmla="*/ 19123 h 142719"/>
                <a:gd name="connsiteX14" fmla="*/ 64571 w 228734"/>
                <a:gd name="connsiteY14" fmla="*/ 26752 h 142719"/>
                <a:gd name="connsiteX15" fmla="*/ 53169 w 228734"/>
                <a:gd name="connsiteY15" fmla="*/ 24009 h 142719"/>
                <a:gd name="connsiteX16" fmla="*/ 41853 w 228734"/>
                <a:gd name="connsiteY16" fmla="*/ 21266 h 142719"/>
                <a:gd name="connsiteX17" fmla="*/ 22051 w 228734"/>
                <a:gd name="connsiteY17" fmla="*/ 5921 h 142719"/>
                <a:gd name="connsiteX18" fmla="*/ 5335 w 228734"/>
                <a:gd name="connsiteY18" fmla="*/ 14751 h 142719"/>
                <a:gd name="connsiteX19" fmla="*/ 12878 w 228734"/>
                <a:gd name="connsiteY19" fmla="*/ 11836 h 142719"/>
                <a:gd name="connsiteX20" fmla="*/ 25309 w 228734"/>
                <a:gd name="connsiteY20" fmla="*/ 26667 h 142719"/>
                <a:gd name="connsiteX21" fmla="*/ 32938 w 228734"/>
                <a:gd name="connsiteY21" fmla="*/ 36182 h 142719"/>
                <a:gd name="connsiteX22" fmla="*/ 16736 w 228734"/>
                <a:gd name="connsiteY22" fmla="*/ 39525 h 142719"/>
                <a:gd name="connsiteX23" fmla="*/ 1906 w 228734"/>
                <a:gd name="connsiteY23" fmla="*/ 39525 h 142719"/>
                <a:gd name="connsiteX24" fmla="*/ 5249 w 228734"/>
                <a:gd name="connsiteY24" fmla="*/ 52898 h 142719"/>
                <a:gd name="connsiteX25" fmla="*/ 6192 w 228734"/>
                <a:gd name="connsiteY25" fmla="*/ 62928 h 142719"/>
                <a:gd name="connsiteX26" fmla="*/ 15279 w 228734"/>
                <a:gd name="connsiteY26" fmla="*/ 66786 h 142719"/>
                <a:gd name="connsiteX27" fmla="*/ 18622 w 228734"/>
                <a:gd name="connsiteY27" fmla="*/ 79645 h 142719"/>
                <a:gd name="connsiteX28" fmla="*/ 18622 w 228734"/>
                <a:gd name="connsiteY28" fmla="*/ 101247 h 142719"/>
                <a:gd name="connsiteX29" fmla="*/ 31995 w 228734"/>
                <a:gd name="connsiteY29" fmla="*/ 98761 h 142719"/>
                <a:gd name="connsiteX30" fmla="*/ 46311 w 228734"/>
                <a:gd name="connsiteY30" fmla="*/ 88731 h 142719"/>
                <a:gd name="connsiteX31" fmla="*/ 57798 w 228734"/>
                <a:gd name="connsiteY31" fmla="*/ 87274 h 142719"/>
                <a:gd name="connsiteX32" fmla="*/ 76401 w 228734"/>
                <a:gd name="connsiteY32" fmla="*/ 87788 h 142719"/>
                <a:gd name="connsiteX33" fmla="*/ 88317 w 228734"/>
                <a:gd name="connsiteY33" fmla="*/ 93018 h 142719"/>
                <a:gd name="connsiteX34" fmla="*/ 95946 w 228734"/>
                <a:gd name="connsiteY34" fmla="*/ 96875 h 142719"/>
                <a:gd name="connsiteX35" fmla="*/ 109833 w 228734"/>
                <a:gd name="connsiteY35" fmla="*/ 101162 h 142719"/>
                <a:gd name="connsiteX36" fmla="*/ 117034 w 228734"/>
                <a:gd name="connsiteY36" fmla="*/ 106905 h 142719"/>
                <a:gd name="connsiteX37" fmla="*/ 128007 w 228734"/>
                <a:gd name="connsiteY37" fmla="*/ 115992 h 142719"/>
                <a:gd name="connsiteX38" fmla="*/ 139494 w 228734"/>
                <a:gd name="connsiteY38" fmla="*/ 117878 h 142719"/>
                <a:gd name="connsiteX39" fmla="*/ 142409 w 228734"/>
                <a:gd name="connsiteY39" fmla="*/ 137680 h 142719"/>
                <a:gd name="connsiteX40" fmla="*/ 145838 w 228734"/>
                <a:gd name="connsiteY40" fmla="*/ 137338 h 142719"/>
                <a:gd name="connsiteX41" fmla="*/ 157325 w 228734"/>
                <a:gd name="connsiteY41" fmla="*/ 140509 h 142719"/>
                <a:gd name="connsiteX42" fmla="*/ 171384 w 228734"/>
                <a:gd name="connsiteY42" fmla="*/ 135366 h 142719"/>
                <a:gd name="connsiteX43" fmla="*/ 194358 w 228734"/>
                <a:gd name="connsiteY43" fmla="*/ 121993 h 142719"/>
                <a:gd name="connsiteX44" fmla="*/ 203959 w 228734"/>
                <a:gd name="connsiteY44" fmla="*/ 106048 h 142719"/>
                <a:gd name="connsiteX45" fmla="*/ 216732 w 228734"/>
                <a:gd name="connsiteY45" fmla="*/ 98418 h 142719"/>
                <a:gd name="connsiteX46" fmla="*/ 228734 w 228734"/>
                <a:gd name="connsiteY46" fmla="*/ 101247 h 142719"/>
                <a:gd name="connsiteX47" fmla="*/ 227620 w 228734"/>
                <a:gd name="connsiteY47" fmla="*/ 90617 h 14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8734" h="142719">
                  <a:moveTo>
                    <a:pt x="227620" y="90617"/>
                  </a:moveTo>
                  <a:cubicBezTo>
                    <a:pt x="227620" y="90617"/>
                    <a:pt x="217075" y="85388"/>
                    <a:pt x="213303" y="85817"/>
                  </a:cubicBezTo>
                  <a:cubicBezTo>
                    <a:pt x="209446" y="86331"/>
                    <a:pt x="203274" y="77244"/>
                    <a:pt x="196587" y="74844"/>
                  </a:cubicBezTo>
                  <a:cubicBezTo>
                    <a:pt x="189901" y="72444"/>
                    <a:pt x="180814" y="68157"/>
                    <a:pt x="177985" y="63871"/>
                  </a:cubicBezTo>
                  <a:cubicBezTo>
                    <a:pt x="175070" y="59585"/>
                    <a:pt x="163154" y="55299"/>
                    <a:pt x="161697" y="51955"/>
                  </a:cubicBezTo>
                  <a:cubicBezTo>
                    <a:pt x="160240" y="48612"/>
                    <a:pt x="157839" y="42868"/>
                    <a:pt x="154496" y="38582"/>
                  </a:cubicBezTo>
                  <a:cubicBezTo>
                    <a:pt x="151153" y="34296"/>
                    <a:pt x="151153" y="28552"/>
                    <a:pt x="147810" y="28124"/>
                  </a:cubicBezTo>
                  <a:cubicBezTo>
                    <a:pt x="144466" y="27609"/>
                    <a:pt x="123892" y="28124"/>
                    <a:pt x="123892" y="25295"/>
                  </a:cubicBezTo>
                  <a:cubicBezTo>
                    <a:pt x="123892" y="22380"/>
                    <a:pt x="122435" y="9007"/>
                    <a:pt x="118149" y="8064"/>
                  </a:cubicBezTo>
                  <a:cubicBezTo>
                    <a:pt x="113862" y="7121"/>
                    <a:pt x="108119" y="6178"/>
                    <a:pt x="105719" y="3778"/>
                  </a:cubicBezTo>
                  <a:cubicBezTo>
                    <a:pt x="103318" y="1378"/>
                    <a:pt x="95689" y="-1537"/>
                    <a:pt x="94232" y="949"/>
                  </a:cubicBezTo>
                  <a:cubicBezTo>
                    <a:pt x="92774" y="3349"/>
                    <a:pt x="89002" y="4292"/>
                    <a:pt x="87545" y="4292"/>
                  </a:cubicBezTo>
                  <a:cubicBezTo>
                    <a:pt x="86088" y="4292"/>
                    <a:pt x="86602" y="10979"/>
                    <a:pt x="81801" y="10550"/>
                  </a:cubicBezTo>
                  <a:cubicBezTo>
                    <a:pt x="77001" y="10036"/>
                    <a:pt x="70314" y="15780"/>
                    <a:pt x="70314" y="19123"/>
                  </a:cubicBezTo>
                  <a:cubicBezTo>
                    <a:pt x="70314" y="22466"/>
                    <a:pt x="70829" y="27267"/>
                    <a:pt x="64571" y="26752"/>
                  </a:cubicBezTo>
                  <a:cubicBezTo>
                    <a:pt x="61485" y="26495"/>
                    <a:pt x="57027" y="25895"/>
                    <a:pt x="53169" y="24009"/>
                  </a:cubicBezTo>
                  <a:cubicBezTo>
                    <a:pt x="52312" y="24695"/>
                    <a:pt x="47083" y="28295"/>
                    <a:pt x="41853" y="21266"/>
                  </a:cubicBezTo>
                  <a:cubicBezTo>
                    <a:pt x="36110" y="13636"/>
                    <a:pt x="27195" y="5921"/>
                    <a:pt x="22051" y="5921"/>
                  </a:cubicBezTo>
                  <a:cubicBezTo>
                    <a:pt x="17422" y="5921"/>
                    <a:pt x="1648" y="5921"/>
                    <a:pt x="5335" y="14751"/>
                  </a:cubicBezTo>
                  <a:cubicBezTo>
                    <a:pt x="6449" y="12779"/>
                    <a:pt x="8592" y="11493"/>
                    <a:pt x="12878" y="11836"/>
                  </a:cubicBezTo>
                  <a:cubicBezTo>
                    <a:pt x="24365" y="12779"/>
                    <a:pt x="19051" y="26152"/>
                    <a:pt x="25309" y="26667"/>
                  </a:cubicBezTo>
                  <a:cubicBezTo>
                    <a:pt x="31567" y="27181"/>
                    <a:pt x="38682" y="36696"/>
                    <a:pt x="32938" y="36182"/>
                  </a:cubicBezTo>
                  <a:cubicBezTo>
                    <a:pt x="27195" y="35668"/>
                    <a:pt x="22394" y="41411"/>
                    <a:pt x="16736" y="39525"/>
                  </a:cubicBezTo>
                  <a:cubicBezTo>
                    <a:pt x="10992" y="37639"/>
                    <a:pt x="3792" y="32839"/>
                    <a:pt x="1906" y="39525"/>
                  </a:cubicBezTo>
                  <a:cubicBezTo>
                    <a:pt x="20" y="46212"/>
                    <a:pt x="-2381" y="53327"/>
                    <a:pt x="5249" y="52898"/>
                  </a:cubicBezTo>
                  <a:cubicBezTo>
                    <a:pt x="12878" y="52470"/>
                    <a:pt x="11421" y="57699"/>
                    <a:pt x="6192" y="62928"/>
                  </a:cubicBezTo>
                  <a:cubicBezTo>
                    <a:pt x="963" y="68157"/>
                    <a:pt x="14336" y="61985"/>
                    <a:pt x="15279" y="66786"/>
                  </a:cubicBezTo>
                  <a:cubicBezTo>
                    <a:pt x="16222" y="71586"/>
                    <a:pt x="20508" y="72015"/>
                    <a:pt x="18622" y="79645"/>
                  </a:cubicBezTo>
                  <a:cubicBezTo>
                    <a:pt x="17422" y="84445"/>
                    <a:pt x="18279" y="94132"/>
                    <a:pt x="18622" y="101247"/>
                  </a:cubicBezTo>
                  <a:cubicBezTo>
                    <a:pt x="23680" y="101247"/>
                    <a:pt x="30538" y="100819"/>
                    <a:pt x="31995" y="98761"/>
                  </a:cubicBezTo>
                  <a:cubicBezTo>
                    <a:pt x="34395" y="95418"/>
                    <a:pt x="42025" y="88731"/>
                    <a:pt x="46311" y="88731"/>
                  </a:cubicBezTo>
                  <a:cubicBezTo>
                    <a:pt x="50598" y="88731"/>
                    <a:pt x="55398" y="90617"/>
                    <a:pt x="57798" y="87274"/>
                  </a:cubicBezTo>
                  <a:cubicBezTo>
                    <a:pt x="60199" y="83931"/>
                    <a:pt x="74000" y="84874"/>
                    <a:pt x="76401" y="87788"/>
                  </a:cubicBezTo>
                  <a:cubicBezTo>
                    <a:pt x="78801" y="90617"/>
                    <a:pt x="86431" y="93018"/>
                    <a:pt x="88317" y="93018"/>
                  </a:cubicBezTo>
                  <a:cubicBezTo>
                    <a:pt x="90202" y="93018"/>
                    <a:pt x="91231" y="97304"/>
                    <a:pt x="95946" y="96875"/>
                  </a:cubicBezTo>
                  <a:cubicBezTo>
                    <a:pt x="100747" y="96447"/>
                    <a:pt x="109833" y="98333"/>
                    <a:pt x="109833" y="101162"/>
                  </a:cubicBezTo>
                  <a:cubicBezTo>
                    <a:pt x="109833" y="103990"/>
                    <a:pt x="113177" y="106905"/>
                    <a:pt x="117034" y="106905"/>
                  </a:cubicBezTo>
                  <a:cubicBezTo>
                    <a:pt x="120892" y="106905"/>
                    <a:pt x="124235" y="116506"/>
                    <a:pt x="128007" y="115992"/>
                  </a:cubicBezTo>
                  <a:cubicBezTo>
                    <a:pt x="131865" y="115478"/>
                    <a:pt x="139494" y="115478"/>
                    <a:pt x="139494" y="117878"/>
                  </a:cubicBezTo>
                  <a:cubicBezTo>
                    <a:pt x="139494" y="119850"/>
                    <a:pt x="140180" y="131165"/>
                    <a:pt x="142409" y="137680"/>
                  </a:cubicBezTo>
                  <a:cubicBezTo>
                    <a:pt x="143695" y="136995"/>
                    <a:pt x="145066" y="136823"/>
                    <a:pt x="145838" y="137338"/>
                  </a:cubicBezTo>
                  <a:cubicBezTo>
                    <a:pt x="147724" y="138623"/>
                    <a:pt x="156039" y="136052"/>
                    <a:pt x="157325" y="140509"/>
                  </a:cubicBezTo>
                  <a:cubicBezTo>
                    <a:pt x="158611" y="144967"/>
                    <a:pt x="171984" y="142395"/>
                    <a:pt x="171384" y="135366"/>
                  </a:cubicBezTo>
                  <a:cubicBezTo>
                    <a:pt x="170698" y="128336"/>
                    <a:pt x="192472" y="128336"/>
                    <a:pt x="194358" y="121993"/>
                  </a:cubicBezTo>
                  <a:cubicBezTo>
                    <a:pt x="196244" y="115563"/>
                    <a:pt x="198816" y="104076"/>
                    <a:pt x="203959" y="106048"/>
                  </a:cubicBezTo>
                  <a:cubicBezTo>
                    <a:pt x="209017" y="107934"/>
                    <a:pt x="212275" y="97733"/>
                    <a:pt x="216732" y="98418"/>
                  </a:cubicBezTo>
                  <a:cubicBezTo>
                    <a:pt x="220847" y="99018"/>
                    <a:pt x="223848" y="102190"/>
                    <a:pt x="228734" y="101247"/>
                  </a:cubicBezTo>
                  <a:lnTo>
                    <a:pt x="227620" y="90617"/>
                  </a:ln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3" name="Freeform 262">
              <a:extLst>
                <a:ext uri="{FF2B5EF4-FFF2-40B4-BE49-F238E27FC236}">
                  <a16:creationId xmlns:a16="http://schemas.microsoft.com/office/drawing/2014/main" id="{15C2820D-E8D1-3B49-A3CD-ADCA61538567}"/>
                </a:ext>
              </a:extLst>
            </p:cNvPr>
            <p:cNvSpPr/>
            <p:nvPr/>
          </p:nvSpPr>
          <p:spPr>
            <a:xfrm>
              <a:off x="6627788" y="3692314"/>
              <a:ext cx="314826" cy="268952"/>
            </a:xfrm>
            <a:custGeom>
              <a:avLst/>
              <a:gdLst>
                <a:gd name="connsiteX0" fmla="*/ 309002 w 314826"/>
                <a:gd name="connsiteY0" fmla="*/ 231919 h 268952"/>
                <a:gd name="connsiteX1" fmla="*/ 301373 w 314826"/>
                <a:gd name="connsiteY1" fmla="*/ 214002 h 268952"/>
                <a:gd name="connsiteX2" fmla="*/ 284742 w 314826"/>
                <a:gd name="connsiteY2" fmla="*/ 199944 h 268952"/>
                <a:gd name="connsiteX3" fmla="*/ 273855 w 314826"/>
                <a:gd name="connsiteY3" fmla="*/ 185884 h 268952"/>
                <a:gd name="connsiteX4" fmla="*/ 290486 w 314826"/>
                <a:gd name="connsiteY4" fmla="*/ 162910 h 268952"/>
                <a:gd name="connsiteX5" fmla="*/ 274541 w 314826"/>
                <a:gd name="connsiteY5" fmla="*/ 154595 h 268952"/>
                <a:gd name="connsiteX6" fmla="*/ 271969 w 314826"/>
                <a:gd name="connsiteY6" fmla="*/ 136078 h 268952"/>
                <a:gd name="connsiteX7" fmla="*/ 271969 w 314826"/>
                <a:gd name="connsiteY7" fmla="*/ 118847 h 268952"/>
                <a:gd name="connsiteX8" fmla="*/ 273855 w 314826"/>
                <a:gd name="connsiteY8" fmla="*/ 104789 h 268952"/>
                <a:gd name="connsiteX9" fmla="*/ 280199 w 314826"/>
                <a:gd name="connsiteY9" fmla="*/ 92016 h 268952"/>
                <a:gd name="connsiteX10" fmla="*/ 283799 w 314826"/>
                <a:gd name="connsiteY10" fmla="*/ 84643 h 268952"/>
                <a:gd name="connsiteX11" fmla="*/ 280884 w 314826"/>
                <a:gd name="connsiteY11" fmla="*/ 64841 h 268952"/>
                <a:gd name="connsiteX12" fmla="*/ 269397 w 314826"/>
                <a:gd name="connsiteY12" fmla="*/ 62955 h 268952"/>
                <a:gd name="connsiteX13" fmla="*/ 258424 w 314826"/>
                <a:gd name="connsiteY13" fmla="*/ 53868 h 268952"/>
                <a:gd name="connsiteX14" fmla="*/ 251224 w 314826"/>
                <a:gd name="connsiteY14" fmla="*/ 48124 h 268952"/>
                <a:gd name="connsiteX15" fmla="*/ 237336 w 314826"/>
                <a:gd name="connsiteY15" fmla="*/ 43838 h 268952"/>
                <a:gd name="connsiteX16" fmla="*/ 229707 w 314826"/>
                <a:gd name="connsiteY16" fmla="*/ 39981 h 268952"/>
                <a:gd name="connsiteX17" fmla="*/ 217791 w 314826"/>
                <a:gd name="connsiteY17" fmla="*/ 34751 h 268952"/>
                <a:gd name="connsiteX18" fmla="*/ 199188 w 314826"/>
                <a:gd name="connsiteY18" fmla="*/ 34237 h 268952"/>
                <a:gd name="connsiteX19" fmla="*/ 187701 w 314826"/>
                <a:gd name="connsiteY19" fmla="*/ 35694 h 268952"/>
                <a:gd name="connsiteX20" fmla="*/ 173385 w 314826"/>
                <a:gd name="connsiteY20" fmla="*/ 45724 h 268952"/>
                <a:gd name="connsiteX21" fmla="*/ 160012 w 314826"/>
                <a:gd name="connsiteY21" fmla="*/ 48210 h 268952"/>
                <a:gd name="connsiteX22" fmla="*/ 159498 w 314826"/>
                <a:gd name="connsiteY22" fmla="*/ 56697 h 268952"/>
                <a:gd name="connsiteX23" fmla="*/ 124608 w 314826"/>
                <a:gd name="connsiteY23" fmla="*/ 64327 h 268952"/>
                <a:gd name="connsiteX24" fmla="*/ 94947 w 314826"/>
                <a:gd name="connsiteY24" fmla="*/ 46667 h 268952"/>
                <a:gd name="connsiteX25" fmla="*/ 75402 w 314826"/>
                <a:gd name="connsiteY25" fmla="*/ 27550 h 268952"/>
                <a:gd name="connsiteX26" fmla="*/ 63829 w 314826"/>
                <a:gd name="connsiteY26" fmla="*/ 19150 h 268952"/>
                <a:gd name="connsiteX27" fmla="*/ 60657 w 314826"/>
                <a:gd name="connsiteY27" fmla="*/ 4490 h 268952"/>
                <a:gd name="connsiteX28" fmla="*/ 28081 w 314826"/>
                <a:gd name="connsiteY28" fmla="*/ 18549 h 268952"/>
                <a:gd name="connsiteX29" fmla="*/ 17194 w 314826"/>
                <a:gd name="connsiteY29" fmla="*/ 12206 h 268952"/>
                <a:gd name="connsiteX30" fmla="*/ 7593 w 314826"/>
                <a:gd name="connsiteY30" fmla="*/ 119 h 268952"/>
                <a:gd name="connsiteX31" fmla="*/ 1850 w 314826"/>
                <a:gd name="connsiteY31" fmla="*/ 8434 h 268952"/>
                <a:gd name="connsiteX32" fmla="*/ 2450 w 314826"/>
                <a:gd name="connsiteY32" fmla="*/ 21807 h 268952"/>
                <a:gd name="connsiteX33" fmla="*/ 2450 w 314826"/>
                <a:gd name="connsiteY33" fmla="*/ 39038 h 268952"/>
                <a:gd name="connsiteX34" fmla="*/ 10079 w 314826"/>
                <a:gd name="connsiteY34" fmla="*/ 51811 h 268952"/>
                <a:gd name="connsiteX35" fmla="*/ 15823 w 314826"/>
                <a:gd name="connsiteY35" fmla="*/ 64584 h 268952"/>
                <a:gd name="connsiteX36" fmla="*/ 24738 w 314826"/>
                <a:gd name="connsiteY36" fmla="*/ 74185 h 268952"/>
                <a:gd name="connsiteX37" fmla="*/ 31082 w 314826"/>
                <a:gd name="connsiteY37" fmla="*/ 79929 h 268952"/>
                <a:gd name="connsiteX38" fmla="*/ 29196 w 314826"/>
                <a:gd name="connsiteY38" fmla="*/ 89530 h 268952"/>
                <a:gd name="connsiteX39" fmla="*/ 22852 w 314826"/>
                <a:gd name="connsiteY39" fmla="*/ 102303 h 268952"/>
                <a:gd name="connsiteX40" fmla="*/ 24738 w 314826"/>
                <a:gd name="connsiteY40" fmla="*/ 116962 h 268952"/>
                <a:gd name="connsiteX41" fmla="*/ 32368 w 314826"/>
                <a:gd name="connsiteY41" fmla="*/ 125877 h 268952"/>
                <a:gd name="connsiteX42" fmla="*/ 50284 w 314826"/>
                <a:gd name="connsiteY42" fmla="*/ 137964 h 268952"/>
                <a:gd name="connsiteX43" fmla="*/ 57914 w 314826"/>
                <a:gd name="connsiteY43" fmla="*/ 147565 h 268952"/>
                <a:gd name="connsiteX44" fmla="*/ 56628 w 314826"/>
                <a:gd name="connsiteY44" fmla="*/ 158453 h 268952"/>
                <a:gd name="connsiteX45" fmla="*/ 62371 w 314826"/>
                <a:gd name="connsiteY45" fmla="*/ 169340 h 268952"/>
                <a:gd name="connsiteX46" fmla="*/ 71458 w 314826"/>
                <a:gd name="connsiteY46" fmla="*/ 182027 h 268952"/>
                <a:gd name="connsiteX47" fmla="*/ 75402 w 314826"/>
                <a:gd name="connsiteY47" fmla="*/ 181341 h 268952"/>
                <a:gd name="connsiteX48" fmla="*/ 82774 w 314826"/>
                <a:gd name="connsiteY48" fmla="*/ 179455 h 268952"/>
                <a:gd name="connsiteX49" fmla="*/ 94004 w 314826"/>
                <a:gd name="connsiteY49" fmla="*/ 178941 h 268952"/>
                <a:gd name="connsiteX50" fmla="*/ 110463 w 314826"/>
                <a:gd name="connsiteY50" fmla="*/ 204230 h 268952"/>
                <a:gd name="connsiteX51" fmla="*/ 119807 w 314826"/>
                <a:gd name="connsiteY51" fmla="*/ 219060 h 268952"/>
                <a:gd name="connsiteX52" fmla="*/ 139438 w 314826"/>
                <a:gd name="connsiteY52" fmla="*/ 228833 h 268952"/>
                <a:gd name="connsiteX53" fmla="*/ 176214 w 314826"/>
                <a:gd name="connsiteY53" fmla="*/ 242892 h 268952"/>
                <a:gd name="connsiteX54" fmla="*/ 202275 w 314826"/>
                <a:gd name="connsiteY54" fmla="*/ 235691 h 268952"/>
                <a:gd name="connsiteX55" fmla="*/ 214705 w 314826"/>
                <a:gd name="connsiteY55" fmla="*/ 256951 h 268952"/>
                <a:gd name="connsiteX56" fmla="*/ 271112 w 314826"/>
                <a:gd name="connsiteY56" fmla="*/ 267495 h 268952"/>
                <a:gd name="connsiteX57" fmla="*/ 288000 w 314826"/>
                <a:gd name="connsiteY57" fmla="*/ 268952 h 268952"/>
                <a:gd name="connsiteX58" fmla="*/ 287571 w 314826"/>
                <a:gd name="connsiteY58" fmla="*/ 264923 h 268952"/>
                <a:gd name="connsiteX59" fmla="*/ 297772 w 314826"/>
                <a:gd name="connsiteY59" fmla="*/ 248378 h 268952"/>
                <a:gd name="connsiteX60" fmla="*/ 312431 w 314826"/>
                <a:gd name="connsiteY60" fmla="*/ 243920 h 268952"/>
                <a:gd name="connsiteX61" fmla="*/ 309002 w 314826"/>
                <a:gd name="connsiteY61" fmla="*/ 231919 h 26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14826" h="268952">
                  <a:moveTo>
                    <a:pt x="309002" y="231919"/>
                  </a:moveTo>
                  <a:cubicBezTo>
                    <a:pt x="305145" y="230633"/>
                    <a:pt x="309002" y="217260"/>
                    <a:pt x="301373" y="214002"/>
                  </a:cubicBezTo>
                  <a:cubicBezTo>
                    <a:pt x="293743" y="210830"/>
                    <a:pt x="286885" y="205601"/>
                    <a:pt x="284742" y="199944"/>
                  </a:cubicBezTo>
                  <a:cubicBezTo>
                    <a:pt x="282856" y="194800"/>
                    <a:pt x="273255" y="189742"/>
                    <a:pt x="273855" y="185884"/>
                  </a:cubicBezTo>
                  <a:cubicBezTo>
                    <a:pt x="274455" y="182027"/>
                    <a:pt x="292972" y="169940"/>
                    <a:pt x="290486" y="162910"/>
                  </a:cubicBezTo>
                  <a:cubicBezTo>
                    <a:pt x="287914" y="155881"/>
                    <a:pt x="275827" y="157167"/>
                    <a:pt x="274541" y="154595"/>
                  </a:cubicBezTo>
                  <a:cubicBezTo>
                    <a:pt x="273255" y="152023"/>
                    <a:pt x="275227" y="143108"/>
                    <a:pt x="271969" y="136078"/>
                  </a:cubicBezTo>
                  <a:cubicBezTo>
                    <a:pt x="268797" y="129049"/>
                    <a:pt x="274541" y="122705"/>
                    <a:pt x="271969" y="118847"/>
                  </a:cubicBezTo>
                  <a:cubicBezTo>
                    <a:pt x="269397" y="114990"/>
                    <a:pt x="273255" y="107360"/>
                    <a:pt x="273855" y="104789"/>
                  </a:cubicBezTo>
                  <a:cubicBezTo>
                    <a:pt x="274455" y="102217"/>
                    <a:pt x="280884" y="98445"/>
                    <a:pt x="280199" y="92016"/>
                  </a:cubicBezTo>
                  <a:cubicBezTo>
                    <a:pt x="279856" y="88158"/>
                    <a:pt x="281742" y="85758"/>
                    <a:pt x="283799" y="84643"/>
                  </a:cubicBezTo>
                  <a:cubicBezTo>
                    <a:pt x="281570" y="78214"/>
                    <a:pt x="280884" y="66898"/>
                    <a:pt x="280884" y="64841"/>
                  </a:cubicBezTo>
                  <a:cubicBezTo>
                    <a:pt x="280884" y="62441"/>
                    <a:pt x="273255" y="62441"/>
                    <a:pt x="269397" y="62955"/>
                  </a:cubicBezTo>
                  <a:cubicBezTo>
                    <a:pt x="265540" y="63469"/>
                    <a:pt x="262282" y="53868"/>
                    <a:pt x="258424" y="53868"/>
                  </a:cubicBezTo>
                  <a:cubicBezTo>
                    <a:pt x="254567" y="53868"/>
                    <a:pt x="251224" y="51039"/>
                    <a:pt x="251224" y="48124"/>
                  </a:cubicBezTo>
                  <a:cubicBezTo>
                    <a:pt x="251224" y="45296"/>
                    <a:pt x="242137" y="43324"/>
                    <a:pt x="237336" y="43838"/>
                  </a:cubicBezTo>
                  <a:cubicBezTo>
                    <a:pt x="232536" y="44353"/>
                    <a:pt x="231593" y="39981"/>
                    <a:pt x="229707" y="39981"/>
                  </a:cubicBezTo>
                  <a:cubicBezTo>
                    <a:pt x="227821" y="39981"/>
                    <a:pt x="220191" y="37580"/>
                    <a:pt x="217791" y="34751"/>
                  </a:cubicBezTo>
                  <a:cubicBezTo>
                    <a:pt x="215391" y="31837"/>
                    <a:pt x="201503" y="30894"/>
                    <a:pt x="199188" y="34237"/>
                  </a:cubicBezTo>
                  <a:cubicBezTo>
                    <a:pt x="196788" y="37580"/>
                    <a:pt x="191988" y="35694"/>
                    <a:pt x="187701" y="35694"/>
                  </a:cubicBezTo>
                  <a:cubicBezTo>
                    <a:pt x="183415" y="35694"/>
                    <a:pt x="175786" y="42381"/>
                    <a:pt x="173385" y="45724"/>
                  </a:cubicBezTo>
                  <a:cubicBezTo>
                    <a:pt x="171928" y="47782"/>
                    <a:pt x="165070" y="48210"/>
                    <a:pt x="160012" y="48210"/>
                  </a:cubicBezTo>
                  <a:cubicBezTo>
                    <a:pt x="160184" y="52325"/>
                    <a:pt x="160184" y="55668"/>
                    <a:pt x="159498" y="56697"/>
                  </a:cubicBezTo>
                  <a:cubicBezTo>
                    <a:pt x="157012" y="60469"/>
                    <a:pt x="138495" y="63898"/>
                    <a:pt x="124608" y="64327"/>
                  </a:cubicBezTo>
                  <a:cubicBezTo>
                    <a:pt x="110720" y="64755"/>
                    <a:pt x="109777" y="46667"/>
                    <a:pt x="94947" y="46667"/>
                  </a:cubicBezTo>
                  <a:cubicBezTo>
                    <a:pt x="84146" y="46667"/>
                    <a:pt x="75916" y="36809"/>
                    <a:pt x="75402" y="27550"/>
                  </a:cubicBezTo>
                  <a:cubicBezTo>
                    <a:pt x="68972" y="25150"/>
                    <a:pt x="62972" y="20950"/>
                    <a:pt x="63829" y="19150"/>
                  </a:cubicBezTo>
                  <a:cubicBezTo>
                    <a:pt x="65115" y="16578"/>
                    <a:pt x="68286" y="633"/>
                    <a:pt x="60657" y="4490"/>
                  </a:cubicBezTo>
                  <a:cubicBezTo>
                    <a:pt x="53027" y="8348"/>
                    <a:pt x="42140" y="20435"/>
                    <a:pt x="28081" y="18549"/>
                  </a:cubicBezTo>
                  <a:cubicBezTo>
                    <a:pt x="14023" y="16663"/>
                    <a:pt x="24224" y="15378"/>
                    <a:pt x="17194" y="12206"/>
                  </a:cubicBezTo>
                  <a:cubicBezTo>
                    <a:pt x="10165" y="9034"/>
                    <a:pt x="14623" y="1319"/>
                    <a:pt x="7593" y="119"/>
                  </a:cubicBezTo>
                  <a:cubicBezTo>
                    <a:pt x="564" y="-1168"/>
                    <a:pt x="5707" y="8434"/>
                    <a:pt x="1850" y="8434"/>
                  </a:cubicBezTo>
                  <a:cubicBezTo>
                    <a:pt x="-2008" y="8434"/>
                    <a:pt x="1164" y="19321"/>
                    <a:pt x="2450" y="21807"/>
                  </a:cubicBezTo>
                  <a:cubicBezTo>
                    <a:pt x="3736" y="24379"/>
                    <a:pt x="-122" y="38438"/>
                    <a:pt x="2450" y="39038"/>
                  </a:cubicBezTo>
                  <a:cubicBezTo>
                    <a:pt x="5021" y="39723"/>
                    <a:pt x="10765" y="49925"/>
                    <a:pt x="10079" y="51811"/>
                  </a:cubicBezTo>
                  <a:cubicBezTo>
                    <a:pt x="9393" y="53697"/>
                    <a:pt x="15823" y="60126"/>
                    <a:pt x="15823" y="64584"/>
                  </a:cubicBezTo>
                  <a:cubicBezTo>
                    <a:pt x="15823" y="69041"/>
                    <a:pt x="21566" y="74185"/>
                    <a:pt x="24738" y="74185"/>
                  </a:cubicBezTo>
                  <a:cubicBezTo>
                    <a:pt x="27910" y="74185"/>
                    <a:pt x="32368" y="76071"/>
                    <a:pt x="31082" y="79929"/>
                  </a:cubicBezTo>
                  <a:cubicBezTo>
                    <a:pt x="29796" y="83786"/>
                    <a:pt x="32968" y="89530"/>
                    <a:pt x="29196" y="89530"/>
                  </a:cubicBezTo>
                  <a:cubicBezTo>
                    <a:pt x="25338" y="89530"/>
                    <a:pt x="26024" y="100417"/>
                    <a:pt x="22852" y="102303"/>
                  </a:cubicBezTo>
                  <a:cubicBezTo>
                    <a:pt x="19680" y="104189"/>
                    <a:pt x="22252" y="115676"/>
                    <a:pt x="24738" y="116962"/>
                  </a:cubicBezTo>
                  <a:cubicBezTo>
                    <a:pt x="27310" y="118248"/>
                    <a:pt x="33054" y="121419"/>
                    <a:pt x="32368" y="125877"/>
                  </a:cubicBezTo>
                  <a:cubicBezTo>
                    <a:pt x="31682" y="130335"/>
                    <a:pt x="45741" y="137364"/>
                    <a:pt x="50284" y="137964"/>
                  </a:cubicBezTo>
                  <a:cubicBezTo>
                    <a:pt x="54742" y="138564"/>
                    <a:pt x="55342" y="144994"/>
                    <a:pt x="57914" y="147565"/>
                  </a:cubicBezTo>
                  <a:cubicBezTo>
                    <a:pt x="60485" y="150137"/>
                    <a:pt x="56028" y="155195"/>
                    <a:pt x="56628" y="158453"/>
                  </a:cubicBezTo>
                  <a:cubicBezTo>
                    <a:pt x="57228" y="161624"/>
                    <a:pt x="63057" y="164196"/>
                    <a:pt x="62371" y="169340"/>
                  </a:cubicBezTo>
                  <a:cubicBezTo>
                    <a:pt x="62028" y="172426"/>
                    <a:pt x="67172" y="177569"/>
                    <a:pt x="71458" y="182027"/>
                  </a:cubicBezTo>
                  <a:cubicBezTo>
                    <a:pt x="72916" y="181598"/>
                    <a:pt x="74287" y="181341"/>
                    <a:pt x="75402" y="181341"/>
                  </a:cubicBezTo>
                  <a:cubicBezTo>
                    <a:pt x="79688" y="181341"/>
                    <a:pt x="79431" y="176626"/>
                    <a:pt x="82774" y="179455"/>
                  </a:cubicBezTo>
                  <a:cubicBezTo>
                    <a:pt x="86117" y="182284"/>
                    <a:pt x="90661" y="179198"/>
                    <a:pt x="94004" y="178941"/>
                  </a:cubicBezTo>
                  <a:cubicBezTo>
                    <a:pt x="97347" y="178684"/>
                    <a:pt x="106434" y="195914"/>
                    <a:pt x="110463" y="204230"/>
                  </a:cubicBezTo>
                  <a:cubicBezTo>
                    <a:pt x="114578" y="212631"/>
                    <a:pt x="114321" y="215460"/>
                    <a:pt x="119807" y="219060"/>
                  </a:cubicBezTo>
                  <a:cubicBezTo>
                    <a:pt x="125294" y="222661"/>
                    <a:pt x="131552" y="220775"/>
                    <a:pt x="139438" y="228833"/>
                  </a:cubicBezTo>
                  <a:cubicBezTo>
                    <a:pt x="147325" y="236977"/>
                    <a:pt x="167642" y="242463"/>
                    <a:pt x="176214" y="242892"/>
                  </a:cubicBezTo>
                  <a:cubicBezTo>
                    <a:pt x="184787" y="243406"/>
                    <a:pt x="191302" y="233548"/>
                    <a:pt x="202275" y="235691"/>
                  </a:cubicBezTo>
                  <a:cubicBezTo>
                    <a:pt x="213247" y="237834"/>
                    <a:pt x="210590" y="251978"/>
                    <a:pt x="214705" y="256951"/>
                  </a:cubicBezTo>
                  <a:cubicBezTo>
                    <a:pt x="218734" y="262008"/>
                    <a:pt x="263482" y="265352"/>
                    <a:pt x="271112" y="267495"/>
                  </a:cubicBezTo>
                  <a:cubicBezTo>
                    <a:pt x="273941" y="268266"/>
                    <a:pt x="280542" y="268781"/>
                    <a:pt x="288000" y="268952"/>
                  </a:cubicBezTo>
                  <a:cubicBezTo>
                    <a:pt x="287828" y="267323"/>
                    <a:pt x="287657" y="265952"/>
                    <a:pt x="287571" y="264923"/>
                  </a:cubicBezTo>
                  <a:cubicBezTo>
                    <a:pt x="286971" y="257294"/>
                    <a:pt x="292714" y="250864"/>
                    <a:pt x="297772" y="248378"/>
                  </a:cubicBezTo>
                  <a:cubicBezTo>
                    <a:pt x="302830" y="245806"/>
                    <a:pt x="307374" y="244520"/>
                    <a:pt x="312431" y="243920"/>
                  </a:cubicBezTo>
                  <a:cubicBezTo>
                    <a:pt x="317918" y="243320"/>
                    <a:pt x="312774" y="233119"/>
                    <a:pt x="309002" y="23191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4" name="Freeform 263">
              <a:extLst>
                <a:ext uri="{FF2B5EF4-FFF2-40B4-BE49-F238E27FC236}">
                  <a16:creationId xmlns:a16="http://schemas.microsoft.com/office/drawing/2014/main" id="{929E91B0-5FFD-B5A3-92D0-35B774E15002}"/>
                </a:ext>
              </a:extLst>
            </p:cNvPr>
            <p:cNvSpPr/>
            <p:nvPr/>
          </p:nvSpPr>
          <p:spPr>
            <a:xfrm>
              <a:off x="6668388" y="3372206"/>
              <a:ext cx="657251" cy="306245"/>
            </a:xfrm>
            <a:custGeom>
              <a:avLst/>
              <a:gdLst>
                <a:gd name="connsiteX0" fmla="*/ 653822 w 657251"/>
                <a:gd name="connsiteY0" fmla="*/ 125544 h 306245"/>
                <a:gd name="connsiteX1" fmla="*/ 648079 w 657251"/>
                <a:gd name="connsiteY1" fmla="*/ 125030 h 306245"/>
                <a:gd name="connsiteX2" fmla="*/ 635134 w 657251"/>
                <a:gd name="connsiteY2" fmla="*/ 127430 h 306245"/>
                <a:gd name="connsiteX3" fmla="*/ 626990 w 657251"/>
                <a:gd name="connsiteY3" fmla="*/ 120744 h 306245"/>
                <a:gd name="connsiteX4" fmla="*/ 623476 w 657251"/>
                <a:gd name="connsiteY4" fmla="*/ 114657 h 306245"/>
                <a:gd name="connsiteX5" fmla="*/ 613446 w 657251"/>
                <a:gd name="connsiteY5" fmla="*/ 106428 h 306245"/>
                <a:gd name="connsiteX6" fmla="*/ 603073 w 657251"/>
                <a:gd name="connsiteY6" fmla="*/ 97855 h 306245"/>
                <a:gd name="connsiteX7" fmla="*/ 586957 w 657251"/>
                <a:gd name="connsiteY7" fmla="*/ 102484 h 306245"/>
                <a:gd name="connsiteX8" fmla="*/ 571184 w 657251"/>
                <a:gd name="connsiteY8" fmla="*/ 99999 h 306245"/>
                <a:gd name="connsiteX9" fmla="*/ 558668 w 657251"/>
                <a:gd name="connsiteY9" fmla="*/ 90997 h 306245"/>
                <a:gd name="connsiteX10" fmla="*/ 549323 w 657251"/>
                <a:gd name="connsiteY10" fmla="*/ 101370 h 306245"/>
                <a:gd name="connsiteX11" fmla="*/ 532436 w 657251"/>
                <a:gd name="connsiteY11" fmla="*/ 72309 h 306245"/>
                <a:gd name="connsiteX12" fmla="*/ 502689 w 657251"/>
                <a:gd name="connsiteY12" fmla="*/ 37162 h 306245"/>
                <a:gd name="connsiteX13" fmla="*/ 498060 w 657251"/>
                <a:gd name="connsiteY13" fmla="*/ 24989 h 306245"/>
                <a:gd name="connsiteX14" fmla="*/ 487344 w 657251"/>
                <a:gd name="connsiteY14" fmla="*/ 23875 h 306245"/>
                <a:gd name="connsiteX15" fmla="*/ 472685 w 657251"/>
                <a:gd name="connsiteY15" fmla="*/ 32104 h 306245"/>
                <a:gd name="connsiteX16" fmla="*/ 455112 w 657251"/>
                <a:gd name="connsiteY16" fmla="*/ 39305 h 306245"/>
                <a:gd name="connsiteX17" fmla="*/ 442939 w 657251"/>
                <a:gd name="connsiteY17" fmla="*/ 42134 h 306245"/>
                <a:gd name="connsiteX18" fmla="*/ 448682 w 657251"/>
                <a:gd name="connsiteY18" fmla="*/ 31761 h 306245"/>
                <a:gd name="connsiteX19" fmla="*/ 440110 w 657251"/>
                <a:gd name="connsiteY19" fmla="*/ 30647 h 306245"/>
                <a:gd name="connsiteX20" fmla="*/ 432566 w 657251"/>
                <a:gd name="connsiteY20" fmla="*/ 29618 h 306245"/>
                <a:gd name="connsiteX21" fmla="*/ 427937 w 657251"/>
                <a:gd name="connsiteY21" fmla="*/ 28504 h 306245"/>
                <a:gd name="connsiteX22" fmla="*/ 421850 w 657251"/>
                <a:gd name="connsiteY22" fmla="*/ 24560 h 306245"/>
                <a:gd name="connsiteX23" fmla="*/ 407192 w 657251"/>
                <a:gd name="connsiteY23" fmla="*/ 27047 h 306245"/>
                <a:gd name="connsiteX24" fmla="*/ 408992 w 657251"/>
                <a:gd name="connsiteY24" fmla="*/ 20274 h 306245"/>
                <a:gd name="connsiteX25" fmla="*/ 406077 w 657251"/>
                <a:gd name="connsiteY25" fmla="*/ 8787 h 306245"/>
                <a:gd name="connsiteX26" fmla="*/ 395704 w 657251"/>
                <a:gd name="connsiteY26" fmla="*/ 2358 h 306245"/>
                <a:gd name="connsiteX27" fmla="*/ 383189 w 657251"/>
                <a:gd name="connsiteY27" fmla="*/ 558 h 306245"/>
                <a:gd name="connsiteX28" fmla="*/ 363129 w 657251"/>
                <a:gd name="connsiteY28" fmla="*/ 5187 h 306245"/>
                <a:gd name="connsiteX29" fmla="*/ 339469 w 657251"/>
                <a:gd name="connsiteY29" fmla="*/ 13073 h 306245"/>
                <a:gd name="connsiteX30" fmla="*/ 316494 w 657251"/>
                <a:gd name="connsiteY30" fmla="*/ 17360 h 306245"/>
                <a:gd name="connsiteX31" fmla="*/ 300035 w 657251"/>
                <a:gd name="connsiteY31" fmla="*/ 22417 h 306245"/>
                <a:gd name="connsiteX32" fmla="*/ 275689 w 657251"/>
                <a:gd name="connsiteY32" fmla="*/ 27390 h 306245"/>
                <a:gd name="connsiteX33" fmla="*/ 256316 w 657251"/>
                <a:gd name="connsiteY33" fmla="*/ 29533 h 306245"/>
                <a:gd name="connsiteX34" fmla="*/ 242685 w 657251"/>
                <a:gd name="connsiteY34" fmla="*/ 30218 h 306245"/>
                <a:gd name="connsiteX35" fmla="*/ 243371 w 657251"/>
                <a:gd name="connsiteY35" fmla="*/ 43849 h 306245"/>
                <a:gd name="connsiteX36" fmla="*/ 257687 w 657251"/>
                <a:gd name="connsiteY36" fmla="*/ 51049 h 306245"/>
                <a:gd name="connsiteX37" fmla="*/ 240456 w 657251"/>
                <a:gd name="connsiteY37" fmla="*/ 53879 h 306245"/>
                <a:gd name="connsiteX38" fmla="*/ 237542 w 657251"/>
                <a:gd name="connsiteY38" fmla="*/ 65366 h 306245"/>
                <a:gd name="connsiteX39" fmla="*/ 227512 w 657251"/>
                <a:gd name="connsiteY39" fmla="*/ 73938 h 306245"/>
                <a:gd name="connsiteX40" fmla="*/ 231798 w 657251"/>
                <a:gd name="connsiteY40" fmla="*/ 82511 h 306245"/>
                <a:gd name="connsiteX41" fmla="*/ 243285 w 657251"/>
                <a:gd name="connsiteY41" fmla="*/ 86111 h 306245"/>
                <a:gd name="connsiteX42" fmla="*/ 247572 w 657251"/>
                <a:gd name="connsiteY42" fmla="*/ 97598 h 306245"/>
                <a:gd name="connsiteX43" fmla="*/ 237542 w 657251"/>
                <a:gd name="connsiteY43" fmla="*/ 103342 h 306245"/>
                <a:gd name="connsiteX44" fmla="*/ 225369 w 657251"/>
                <a:gd name="connsiteY44" fmla="*/ 98284 h 306245"/>
                <a:gd name="connsiteX45" fmla="*/ 219625 w 657251"/>
                <a:gd name="connsiteY45" fmla="*/ 106171 h 306245"/>
                <a:gd name="connsiteX46" fmla="*/ 211739 w 657251"/>
                <a:gd name="connsiteY46" fmla="*/ 101113 h 306245"/>
                <a:gd name="connsiteX47" fmla="*/ 201023 w 657251"/>
                <a:gd name="connsiteY47" fmla="*/ 96055 h 306245"/>
                <a:gd name="connsiteX48" fmla="*/ 185250 w 657251"/>
                <a:gd name="connsiteY48" fmla="*/ 95369 h 306245"/>
                <a:gd name="connsiteX49" fmla="*/ 175906 w 657251"/>
                <a:gd name="connsiteY49" fmla="*/ 94684 h 306245"/>
                <a:gd name="connsiteX50" fmla="*/ 160132 w 657251"/>
                <a:gd name="connsiteY50" fmla="*/ 99741 h 306245"/>
                <a:gd name="connsiteX51" fmla="*/ 145044 w 657251"/>
                <a:gd name="connsiteY51" fmla="*/ 101199 h 306245"/>
                <a:gd name="connsiteX52" fmla="*/ 135700 w 657251"/>
                <a:gd name="connsiteY52" fmla="*/ 101199 h 306245"/>
                <a:gd name="connsiteX53" fmla="*/ 131414 w 657251"/>
                <a:gd name="connsiteY53" fmla="*/ 99055 h 306245"/>
                <a:gd name="connsiteX54" fmla="*/ 117784 w 657251"/>
                <a:gd name="connsiteY54" fmla="*/ 87568 h 306245"/>
                <a:gd name="connsiteX55" fmla="*/ 99182 w 657251"/>
                <a:gd name="connsiteY55" fmla="*/ 81825 h 306245"/>
                <a:gd name="connsiteX56" fmla="*/ 87694 w 657251"/>
                <a:gd name="connsiteY56" fmla="*/ 81825 h 306245"/>
                <a:gd name="connsiteX57" fmla="*/ 79122 w 657251"/>
                <a:gd name="connsiteY57" fmla="*/ 81825 h 306245"/>
                <a:gd name="connsiteX58" fmla="*/ 66949 w 657251"/>
                <a:gd name="connsiteY58" fmla="*/ 85425 h 306245"/>
                <a:gd name="connsiteX59" fmla="*/ 49718 w 657251"/>
                <a:gd name="connsiteY59" fmla="*/ 93312 h 306245"/>
                <a:gd name="connsiteX60" fmla="*/ 41146 w 657251"/>
                <a:gd name="connsiteY60" fmla="*/ 101199 h 306245"/>
                <a:gd name="connsiteX61" fmla="*/ 36860 w 657251"/>
                <a:gd name="connsiteY61" fmla="*/ 109771 h 306245"/>
                <a:gd name="connsiteX62" fmla="*/ 35402 w 657251"/>
                <a:gd name="connsiteY62" fmla="*/ 119801 h 306245"/>
                <a:gd name="connsiteX63" fmla="*/ 22543 w 657251"/>
                <a:gd name="connsiteY63" fmla="*/ 109085 h 306245"/>
                <a:gd name="connsiteX64" fmla="*/ 13199 w 657251"/>
                <a:gd name="connsiteY64" fmla="*/ 114829 h 306245"/>
                <a:gd name="connsiteX65" fmla="*/ 4627 w 657251"/>
                <a:gd name="connsiteY65" fmla="*/ 124859 h 306245"/>
                <a:gd name="connsiteX66" fmla="*/ 9685 w 657251"/>
                <a:gd name="connsiteY66" fmla="*/ 132745 h 306245"/>
                <a:gd name="connsiteX67" fmla="*/ 3941 w 657251"/>
                <a:gd name="connsiteY67" fmla="*/ 137803 h 306245"/>
                <a:gd name="connsiteX68" fmla="*/ 341 w 657251"/>
                <a:gd name="connsiteY68" fmla="*/ 147833 h 306245"/>
                <a:gd name="connsiteX69" fmla="*/ 9685 w 657251"/>
                <a:gd name="connsiteY69" fmla="*/ 154262 h 306245"/>
                <a:gd name="connsiteX70" fmla="*/ 12514 w 657251"/>
                <a:gd name="connsiteY70" fmla="*/ 162835 h 306245"/>
                <a:gd name="connsiteX71" fmla="*/ 24001 w 657251"/>
                <a:gd name="connsiteY71" fmla="*/ 162149 h 306245"/>
                <a:gd name="connsiteX72" fmla="*/ 34030 w 657251"/>
                <a:gd name="connsiteY72" fmla="*/ 173636 h 306245"/>
                <a:gd name="connsiteX73" fmla="*/ 36174 w 657251"/>
                <a:gd name="connsiteY73" fmla="*/ 183666 h 306245"/>
                <a:gd name="connsiteX74" fmla="*/ 39774 w 657251"/>
                <a:gd name="connsiteY74" fmla="*/ 190781 h 306245"/>
                <a:gd name="connsiteX75" fmla="*/ 45003 w 657251"/>
                <a:gd name="connsiteY75" fmla="*/ 193867 h 306245"/>
                <a:gd name="connsiteX76" fmla="*/ 47918 w 657251"/>
                <a:gd name="connsiteY76" fmla="*/ 191724 h 306245"/>
                <a:gd name="connsiteX77" fmla="*/ 81865 w 657251"/>
                <a:gd name="connsiteY77" fmla="*/ 180751 h 306245"/>
                <a:gd name="connsiteX78" fmla="*/ 106725 w 657251"/>
                <a:gd name="connsiteY78" fmla="*/ 185552 h 306245"/>
                <a:gd name="connsiteX79" fmla="*/ 108611 w 657251"/>
                <a:gd name="connsiteY79" fmla="*/ 209469 h 306245"/>
                <a:gd name="connsiteX80" fmla="*/ 92838 w 657251"/>
                <a:gd name="connsiteY80" fmla="*/ 213756 h 306245"/>
                <a:gd name="connsiteX81" fmla="*/ 72778 w 657251"/>
                <a:gd name="connsiteY81" fmla="*/ 220956 h 306245"/>
                <a:gd name="connsiteX82" fmla="*/ 70378 w 657251"/>
                <a:gd name="connsiteY82" fmla="*/ 230043 h 306245"/>
                <a:gd name="connsiteX83" fmla="*/ 62234 w 657251"/>
                <a:gd name="connsiteY83" fmla="*/ 235273 h 306245"/>
                <a:gd name="connsiteX84" fmla="*/ 74664 w 657251"/>
                <a:gd name="connsiteY84" fmla="*/ 245817 h 306245"/>
                <a:gd name="connsiteX85" fmla="*/ 79893 w 657251"/>
                <a:gd name="connsiteY85" fmla="*/ 258247 h 306245"/>
                <a:gd name="connsiteX86" fmla="*/ 91381 w 657251"/>
                <a:gd name="connsiteY86" fmla="*/ 264933 h 306245"/>
                <a:gd name="connsiteX87" fmla="*/ 99010 w 657251"/>
                <a:gd name="connsiteY87" fmla="*/ 273077 h 306245"/>
                <a:gd name="connsiteX88" fmla="*/ 104239 w 657251"/>
                <a:gd name="connsiteY88" fmla="*/ 292708 h 306245"/>
                <a:gd name="connsiteX89" fmla="*/ 106297 w 657251"/>
                <a:gd name="connsiteY89" fmla="*/ 281735 h 306245"/>
                <a:gd name="connsiteX90" fmla="*/ 123013 w 657251"/>
                <a:gd name="connsiteY90" fmla="*/ 272906 h 306245"/>
                <a:gd name="connsiteX91" fmla="*/ 142816 w 657251"/>
                <a:gd name="connsiteY91" fmla="*/ 288251 h 306245"/>
                <a:gd name="connsiteX92" fmla="*/ 154303 w 657251"/>
                <a:gd name="connsiteY92" fmla="*/ 290822 h 306245"/>
                <a:gd name="connsiteX93" fmla="*/ 156189 w 657251"/>
                <a:gd name="connsiteY93" fmla="*/ 219328 h 306245"/>
                <a:gd name="connsiteX94" fmla="*/ 197080 w 657251"/>
                <a:gd name="connsiteY94" fmla="*/ 208441 h 306245"/>
                <a:gd name="connsiteX95" fmla="*/ 198451 w 657251"/>
                <a:gd name="connsiteY95" fmla="*/ 205697 h 306245"/>
                <a:gd name="connsiteX96" fmla="*/ 213282 w 657251"/>
                <a:gd name="connsiteY96" fmla="*/ 206212 h 306245"/>
                <a:gd name="connsiteX97" fmla="*/ 219968 w 657251"/>
                <a:gd name="connsiteY97" fmla="*/ 198582 h 306245"/>
                <a:gd name="connsiteX98" fmla="*/ 223826 w 657251"/>
                <a:gd name="connsiteY98" fmla="*/ 208098 h 306245"/>
                <a:gd name="connsiteX99" fmla="*/ 232398 w 657251"/>
                <a:gd name="connsiteY99" fmla="*/ 229358 h 306245"/>
                <a:gd name="connsiteX100" fmla="*/ 251343 w 657251"/>
                <a:gd name="connsiteY100" fmla="*/ 250017 h 306245"/>
                <a:gd name="connsiteX101" fmla="*/ 272432 w 657251"/>
                <a:gd name="connsiteY101" fmla="*/ 248732 h 306245"/>
                <a:gd name="connsiteX102" fmla="*/ 305007 w 657251"/>
                <a:gd name="connsiteY102" fmla="*/ 250017 h 306245"/>
                <a:gd name="connsiteX103" fmla="*/ 317780 w 657251"/>
                <a:gd name="connsiteY103" fmla="*/ 259619 h 306245"/>
                <a:gd name="connsiteX104" fmla="*/ 321638 w 657251"/>
                <a:gd name="connsiteY104" fmla="*/ 274963 h 306245"/>
                <a:gd name="connsiteX105" fmla="*/ 330553 w 657251"/>
                <a:gd name="connsiteY105" fmla="*/ 291594 h 306245"/>
                <a:gd name="connsiteX106" fmla="*/ 344612 w 657251"/>
                <a:gd name="connsiteY106" fmla="*/ 295452 h 306245"/>
                <a:gd name="connsiteX107" fmla="*/ 357985 w 657251"/>
                <a:gd name="connsiteY107" fmla="*/ 303767 h 306245"/>
                <a:gd name="connsiteX108" fmla="*/ 365615 w 657251"/>
                <a:gd name="connsiteY108" fmla="*/ 301195 h 306245"/>
                <a:gd name="connsiteX109" fmla="*/ 382245 w 657251"/>
                <a:gd name="connsiteY109" fmla="*/ 288422 h 306245"/>
                <a:gd name="connsiteX110" fmla="*/ 391590 w 657251"/>
                <a:gd name="connsiteY110" fmla="*/ 287565 h 306245"/>
                <a:gd name="connsiteX111" fmla="*/ 396476 w 657251"/>
                <a:gd name="connsiteY111" fmla="*/ 278564 h 306245"/>
                <a:gd name="connsiteX112" fmla="*/ 406506 w 657251"/>
                <a:gd name="connsiteY112" fmla="*/ 267591 h 306245"/>
                <a:gd name="connsiteX113" fmla="*/ 428451 w 657251"/>
                <a:gd name="connsiteY113" fmla="*/ 267077 h 306245"/>
                <a:gd name="connsiteX114" fmla="*/ 442767 w 657251"/>
                <a:gd name="connsiteY114" fmla="*/ 264676 h 306245"/>
                <a:gd name="connsiteX115" fmla="*/ 459484 w 657251"/>
                <a:gd name="connsiteY115" fmla="*/ 257990 h 306245"/>
                <a:gd name="connsiteX116" fmla="*/ 481001 w 657251"/>
                <a:gd name="connsiteY116" fmla="*/ 264162 h 306245"/>
                <a:gd name="connsiteX117" fmla="*/ 522577 w 657251"/>
                <a:gd name="connsiteY117" fmla="*/ 266562 h 306245"/>
                <a:gd name="connsiteX118" fmla="*/ 537837 w 657251"/>
                <a:gd name="connsiteY118" fmla="*/ 270848 h 306245"/>
                <a:gd name="connsiteX119" fmla="*/ 551381 w 657251"/>
                <a:gd name="connsiteY119" fmla="*/ 276078 h 306245"/>
                <a:gd name="connsiteX120" fmla="*/ 550952 w 657251"/>
                <a:gd name="connsiteY120" fmla="*/ 269477 h 306245"/>
                <a:gd name="connsiteX121" fmla="*/ 559525 w 657251"/>
                <a:gd name="connsiteY121" fmla="*/ 257304 h 306245"/>
                <a:gd name="connsiteX122" fmla="*/ 553095 w 657251"/>
                <a:gd name="connsiteY122" fmla="*/ 239387 h 306245"/>
                <a:gd name="connsiteX123" fmla="*/ 549495 w 657251"/>
                <a:gd name="connsiteY123" fmla="*/ 225414 h 306245"/>
                <a:gd name="connsiteX124" fmla="*/ 558753 w 657251"/>
                <a:gd name="connsiteY124" fmla="*/ 219070 h 306245"/>
                <a:gd name="connsiteX125" fmla="*/ 573926 w 657251"/>
                <a:gd name="connsiteY125" fmla="*/ 216070 h 306245"/>
                <a:gd name="connsiteX126" fmla="*/ 585500 w 657251"/>
                <a:gd name="connsiteY126" fmla="*/ 219070 h 306245"/>
                <a:gd name="connsiteX127" fmla="*/ 585500 w 657251"/>
                <a:gd name="connsiteY127" fmla="*/ 211441 h 306245"/>
                <a:gd name="connsiteX128" fmla="*/ 595443 w 657251"/>
                <a:gd name="connsiteY128" fmla="*/ 180323 h 306245"/>
                <a:gd name="connsiteX129" fmla="*/ 606331 w 657251"/>
                <a:gd name="connsiteY129" fmla="*/ 180323 h 306245"/>
                <a:gd name="connsiteX130" fmla="*/ 621247 w 657251"/>
                <a:gd name="connsiteY130" fmla="*/ 181609 h 306245"/>
                <a:gd name="connsiteX131" fmla="*/ 636506 w 657251"/>
                <a:gd name="connsiteY131" fmla="*/ 175951 h 306245"/>
                <a:gd name="connsiteX132" fmla="*/ 634191 w 657251"/>
                <a:gd name="connsiteY132" fmla="*/ 163007 h 306245"/>
                <a:gd name="connsiteX133" fmla="*/ 644735 w 657251"/>
                <a:gd name="connsiteY133" fmla="*/ 150748 h 306245"/>
                <a:gd name="connsiteX134" fmla="*/ 651679 w 657251"/>
                <a:gd name="connsiteY134" fmla="*/ 141832 h 306245"/>
                <a:gd name="connsiteX135" fmla="*/ 657251 w 657251"/>
                <a:gd name="connsiteY135" fmla="*/ 131460 h 306245"/>
                <a:gd name="connsiteX136" fmla="*/ 653822 w 657251"/>
                <a:gd name="connsiteY136" fmla="*/ 125544 h 306245"/>
                <a:gd name="connsiteX137" fmla="*/ 244743 w 657251"/>
                <a:gd name="connsiteY137" fmla="*/ 195582 h 306245"/>
                <a:gd name="connsiteX138" fmla="*/ 222368 w 657251"/>
                <a:gd name="connsiteY138" fmla="*/ 189496 h 306245"/>
                <a:gd name="connsiteX139" fmla="*/ 244743 w 657251"/>
                <a:gd name="connsiteY139" fmla="*/ 195582 h 306245"/>
                <a:gd name="connsiteX140" fmla="*/ 516148 w 657251"/>
                <a:gd name="connsiteY140" fmla="*/ 193867 h 306245"/>
                <a:gd name="connsiteX141" fmla="*/ 461198 w 657251"/>
                <a:gd name="connsiteY141" fmla="*/ 200125 h 306245"/>
                <a:gd name="connsiteX142" fmla="*/ 452626 w 657251"/>
                <a:gd name="connsiteY142" fmla="*/ 220699 h 306245"/>
                <a:gd name="connsiteX143" fmla="*/ 450740 w 657251"/>
                <a:gd name="connsiteY143" fmla="*/ 194382 h 306245"/>
                <a:gd name="connsiteX144" fmla="*/ 492317 w 657251"/>
                <a:gd name="connsiteY144" fmla="*/ 188209 h 306245"/>
                <a:gd name="connsiteX145" fmla="*/ 532950 w 657251"/>
                <a:gd name="connsiteY145" fmla="*/ 186323 h 306245"/>
                <a:gd name="connsiteX146" fmla="*/ 516148 w 657251"/>
                <a:gd name="connsiteY146" fmla="*/ 193867 h 30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57251" h="306245">
                  <a:moveTo>
                    <a:pt x="653822" y="125544"/>
                  </a:moveTo>
                  <a:cubicBezTo>
                    <a:pt x="653394" y="122201"/>
                    <a:pt x="650479" y="123659"/>
                    <a:pt x="648079" y="125030"/>
                  </a:cubicBezTo>
                  <a:cubicBezTo>
                    <a:pt x="645679" y="126488"/>
                    <a:pt x="638049" y="127430"/>
                    <a:pt x="635134" y="127430"/>
                  </a:cubicBezTo>
                  <a:cubicBezTo>
                    <a:pt x="632306" y="127430"/>
                    <a:pt x="626990" y="123573"/>
                    <a:pt x="626990" y="120744"/>
                  </a:cubicBezTo>
                  <a:cubicBezTo>
                    <a:pt x="626990" y="117915"/>
                    <a:pt x="626391" y="114657"/>
                    <a:pt x="623476" y="114657"/>
                  </a:cubicBezTo>
                  <a:cubicBezTo>
                    <a:pt x="620561" y="114657"/>
                    <a:pt x="616275" y="113200"/>
                    <a:pt x="613446" y="106428"/>
                  </a:cubicBezTo>
                  <a:cubicBezTo>
                    <a:pt x="610531" y="99656"/>
                    <a:pt x="606245" y="99656"/>
                    <a:pt x="603073" y="97855"/>
                  </a:cubicBezTo>
                  <a:cubicBezTo>
                    <a:pt x="599816" y="96055"/>
                    <a:pt x="590900" y="101113"/>
                    <a:pt x="586957" y="102484"/>
                  </a:cubicBezTo>
                  <a:cubicBezTo>
                    <a:pt x="583014" y="103942"/>
                    <a:pt x="576241" y="101027"/>
                    <a:pt x="571184" y="99999"/>
                  </a:cubicBezTo>
                  <a:cubicBezTo>
                    <a:pt x="566126" y="98884"/>
                    <a:pt x="563297" y="89969"/>
                    <a:pt x="558668" y="90997"/>
                  </a:cubicBezTo>
                  <a:cubicBezTo>
                    <a:pt x="554039" y="92112"/>
                    <a:pt x="552924" y="101370"/>
                    <a:pt x="549323" y="101370"/>
                  </a:cubicBezTo>
                  <a:cubicBezTo>
                    <a:pt x="545723" y="101370"/>
                    <a:pt x="539294" y="82768"/>
                    <a:pt x="532436" y="72309"/>
                  </a:cubicBezTo>
                  <a:cubicBezTo>
                    <a:pt x="525664" y="61937"/>
                    <a:pt x="513405" y="41106"/>
                    <a:pt x="502689" y="37162"/>
                  </a:cubicBezTo>
                  <a:cubicBezTo>
                    <a:pt x="491973" y="33219"/>
                    <a:pt x="495146" y="27818"/>
                    <a:pt x="498060" y="24989"/>
                  </a:cubicBezTo>
                  <a:cubicBezTo>
                    <a:pt x="500889" y="22075"/>
                    <a:pt x="491631" y="21389"/>
                    <a:pt x="487344" y="23875"/>
                  </a:cubicBezTo>
                  <a:cubicBezTo>
                    <a:pt x="483058" y="26361"/>
                    <a:pt x="477657" y="31076"/>
                    <a:pt x="472685" y="32104"/>
                  </a:cubicBezTo>
                  <a:cubicBezTo>
                    <a:pt x="467628" y="33219"/>
                    <a:pt x="460512" y="41106"/>
                    <a:pt x="455112" y="39305"/>
                  </a:cubicBezTo>
                  <a:cubicBezTo>
                    <a:pt x="449711" y="37505"/>
                    <a:pt x="447225" y="46163"/>
                    <a:pt x="442939" y="42134"/>
                  </a:cubicBezTo>
                  <a:cubicBezTo>
                    <a:pt x="438653" y="38191"/>
                    <a:pt x="448682" y="35362"/>
                    <a:pt x="448682" y="31761"/>
                  </a:cubicBezTo>
                  <a:cubicBezTo>
                    <a:pt x="448682" y="28161"/>
                    <a:pt x="441910" y="32790"/>
                    <a:pt x="440110" y="30647"/>
                  </a:cubicBezTo>
                  <a:cubicBezTo>
                    <a:pt x="438310" y="28504"/>
                    <a:pt x="432566" y="26361"/>
                    <a:pt x="432566" y="29618"/>
                  </a:cubicBezTo>
                  <a:cubicBezTo>
                    <a:pt x="432566" y="32876"/>
                    <a:pt x="427937" y="31076"/>
                    <a:pt x="427937" y="28504"/>
                  </a:cubicBezTo>
                  <a:cubicBezTo>
                    <a:pt x="427937" y="26018"/>
                    <a:pt x="424679" y="21303"/>
                    <a:pt x="421850" y="24560"/>
                  </a:cubicBezTo>
                  <a:cubicBezTo>
                    <a:pt x="419022" y="27818"/>
                    <a:pt x="409335" y="29618"/>
                    <a:pt x="407192" y="27047"/>
                  </a:cubicBezTo>
                  <a:cubicBezTo>
                    <a:pt x="405049" y="24560"/>
                    <a:pt x="408649" y="23446"/>
                    <a:pt x="408992" y="20274"/>
                  </a:cubicBezTo>
                  <a:cubicBezTo>
                    <a:pt x="409335" y="17017"/>
                    <a:pt x="405391" y="12730"/>
                    <a:pt x="406077" y="8787"/>
                  </a:cubicBezTo>
                  <a:cubicBezTo>
                    <a:pt x="406763" y="4844"/>
                    <a:pt x="399305" y="901"/>
                    <a:pt x="395704" y="2358"/>
                  </a:cubicBezTo>
                  <a:cubicBezTo>
                    <a:pt x="392104" y="3815"/>
                    <a:pt x="387132" y="2358"/>
                    <a:pt x="383189" y="558"/>
                  </a:cubicBezTo>
                  <a:cubicBezTo>
                    <a:pt x="379245" y="-1243"/>
                    <a:pt x="363815" y="1586"/>
                    <a:pt x="363129" y="5187"/>
                  </a:cubicBezTo>
                  <a:cubicBezTo>
                    <a:pt x="362443" y="8787"/>
                    <a:pt x="343069" y="11616"/>
                    <a:pt x="339469" y="13073"/>
                  </a:cubicBezTo>
                  <a:cubicBezTo>
                    <a:pt x="335868" y="14531"/>
                    <a:pt x="321552" y="16674"/>
                    <a:pt x="316494" y="17360"/>
                  </a:cubicBezTo>
                  <a:cubicBezTo>
                    <a:pt x="311437" y="18046"/>
                    <a:pt x="306465" y="22417"/>
                    <a:pt x="300035" y="22417"/>
                  </a:cubicBezTo>
                  <a:cubicBezTo>
                    <a:pt x="293606" y="22417"/>
                    <a:pt x="281347" y="23103"/>
                    <a:pt x="275689" y="27390"/>
                  </a:cubicBezTo>
                  <a:cubicBezTo>
                    <a:pt x="269946" y="31676"/>
                    <a:pt x="260602" y="28075"/>
                    <a:pt x="256316" y="29533"/>
                  </a:cubicBezTo>
                  <a:cubicBezTo>
                    <a:pt x="252029" y="30990"/>
                    <a:pt x="244828" y="28847"/>
                    <a:pt x="242685" y="30218"/>
                  </a:cubicBezTo>
                  <a:cubicBezTo>
                    <a:pt x="240542" y="31676"/>
                    <a:pt x="241228" y="40248"/>
                    <a:pt x="243371" y="43849"/>
                  </a:cubicBezTo>
                  <a:cubicBezTo>
                    <a:pt x="245514" y="47449"/>
                    <a:pt x="257001" y="48821"/>
                    <a:pt x="257687" y="51049"/>
                  </a:cubicBezTo>
                  <a:cubicBezTo>
                    <a:pt x="258373" y="53193"/>
                    <a:pt x="246200" y="53193"/>
                    <a:pt x="240456" y="53879"/>
                  </a:cubicBezTo>
                  <a:cubicBezTo>
                    <a:pt x="234713" y="54564"/>
                    <a:pt x="236170" y="61765"/>
                    <a:pt x="237542" y="65366"/>
                  </a:cubicBezTo>
                  <a:cubicBezTo>
                    <a:pt x="238999" y="68966"/>
                    <a:pt x="231798" y="72566"/>
                    <a:pt x="227512" y="73938"/>
                  </a:cubicBezTo>
                  <a:cubicBezTo>
                    <a:pt x="223226" y="75396"/>
                    <a:pt x="227512" y="82511"/>
                    <a:pt x="231798" y="82511"/>
                  </a:cubicBezTo>
                  <a:cubicBezTo>
                    <a:pt x="236084" y="82511"/>
                    <a:pt x="239685" y="86111"/>
                    <a:pt x="243285" y="86111"/>
                  </a:cubicBezTo>
                  <a:cubicBezTo>
                    <a:pt x="246886" y="86111"/>
                    <a:pt x="247572" y="93312"/>
                    <a:pt x="247572" y="97598"/>
                  </a:cubicBezTo>
                  <a:cubicBezTo>
                    <a:pt x="247572" y="101885"/>
                    <a:pt x="243285" y="103342"/>
                    <a:pt x="237542" y="103342"/>
                  </a:cubicBezTo>
                  <a:cubicBezTo>
                    <a:pt x="231798" y="103342"/>
                    <a:pt x="228969" y="99055"/>
                    <a:pt x="225369" y="98284"/>
                  </a:cubicBezTo>
                  <a:cubicBezTo>
                    <a:pt x="221768" y="97598"/>
                    <a:pt x="222540" y="104713"/>
                    <a:pt x="219625" y="106171"/>
                  </a:cubicBezTo>
                  <a:cubicBezTo>
                    <a:pt x="216796" y="107628"/>
                    <a:pt x="216025" y="101113"/>
                    <a:pt x="211739" y="101113"/>
                  </a:cubicBezTo>
                  <a:cubicBezTo>
                    <a:pt x="207452" y="101113"/>
                    <a:pt x="202395" y="100427"/>
                    <a:pt x="201023" y="96055"/>
                  </a:cubicBezTo>
                  <a:cubicBezTo>
                    <a:pt x="199565" y="91769"/>
                    <a:pt x="189536" y="91083"/>
                    <a:pt x="185250" y="95369"/>
                  </a:cubicBezTo>
                  <a:cubicBezTo>
                    <a:pt x="180963" y="99656"/>
                    <a:pt x="179506" y="97512"/>
                    <a:pt x="175906" y="94684"/>
                  </a:cubicBezTo>
                  <a:cubicBezTo>
                    <a:pt x="172305" y="91855"/>
                    <a:pt x="161589" y="96141"/>
                    <a:pt x="160132" y="99741"/>
                  </a:cubicBezTo>
                  <a:cubicBezTo>
                    <a:pt x="158675" y="103342"/>
                    <a:pt x="150788" y="104799"/>
                    <a:pt x="145044" y="101199"/>
                  </a:cubicBezTo>
                  <a:cubicBezTo>
                    <a:pt x="139301" y="97598"/>
                    <a:pt x="135700" y="96141"/>
                    <a:pt x="135700" y="101199"/>
                  </a:cubicBezTo>
                  <a:cubicBezTo>
                    <a:pt x="135700" y="106256"/>
                    <a:pt x="131414" y="101885"/>
                    <a:pt x="131414" y="99055"/>
                  </a:cubicBezTo>
                  <a:cubicBezTo>
                    <a:pt x="131414" y="96141"/>
                    <a:pt x="122070" y="90483"/>
                    <a:pt x="117784" y="87568"/>
                  </a:cubicBezTo>
                  <a:cubicBezTo>
                    <a:pt x="113498" y="84654"/>
                    <a:pt x="99867" y="84654"/>
                    <a:pt x="99182" y="81825"/>
                  </a:cubicBezTo>
                  <a:cubicBezTo>
                    <a:pt x="98496" y="78996"/>
                    <a:pt x="89838" y="76853"/>
                    <a:pt x="87694" y="81825"/>
                  </a:cubicBezTo>
                  <a:cubicBezTo>
                    <a:pt x="85551" y="86883"/>
                    <a:pt x="81951" y="83282"/>
                    <a:pt x="79122" y="81825"/>
                  </a:cubicBezTo>
                  <a:cubicBezTo>
                    <a:pt x="76293" y="80367"/>
                    <a:pt x="69778" y="83968"/>
                    <a:pt x="66949" y="85425"/>
                  </a:cubicBezTo>
                  <a:cubicBezTo>
                    <a:pt x="64120" y="86883"/>
                    <a:pt x="54776" y="93312"/>
                    <a:pt x="49718" y="93312"/>
                  </a:cubicBezTo>
                  <a:cubicBezTo>
                    <a:pt x="44661" y="93312"/>
                    <a:pt x="47575" y="99741"/>
                    <a:pt x="41146" y="101199"/>
                  </a:cubicBezTo>
                  <a:cubicBezTo>
                    <a:pt x="34716" y="102656"/>
                    <a:pt x="36088" y="106942"/>
                    <a:pt x="36860" y="109771"/>
                  </a:cubicBezTo>
                  <a:cubicBezTo>
                    <a:pt x="37545" y="112686"/>
                    <a:pt x="41146" y="117658"/>
                    <a:pt x="35402" y="119801"/>
                  </a:cubicBezTo>
                  <a:cubicBezTo>
                    <a:pt x="29659" y="121944"/>
                    <a:pt x="27516" y="112600"/>
                    <a:pt x="22543" y="109085"/>
                  </a:cubicBezTo>
                  <a:cubicBezTo>
                    <a:pt x="17486" y="105485"/>
                    <a:pt x="13199" y="109771"/>
                    <a:pt x="13199" y="114829"/>
                  </a:cubicBezTo>
                  <a:cubicBezTo>
                    <a:pt x="13199" y="119801"/>
                    <a:pt x="7456" y="119801"/>
                    <a:pt x="4627" y="124859"/>
                  </a:cubicBezTo>
                  <a:cubicBezTo>
                    <a:pt x="1798" y="129831"/>
                    <a:pt x="9685" y="130602"/>
                    <a:pt x="9685" y="132745"/>
                  </a:cubicBezTo>
                  <a:cubicBezTo>
                    <a:pt x="9685" y="134888"/>
                    <a:pt x="5398" y="137032"/>
                    <a:pt x="3941" y="137803"/>
                  </a:cubicBezTo>
                  <a:cubicBezTo>
                    <a:pt x="2484" y="138489"/>
                    <a:pt x="-1117" y="145690"/>
                    <a:pt x="341" y="147833"/>
                  </a:cubicBezTo>
                  <a:cubicBezTo>
                    <a:pt x="1798" y="149976"/>
                    <a:pt x="10371" y="149290"/>
                    <a:pt x="9685" y="154262"/>
                  </a:cubicBezTo>
                  <a:cubicBezTo>
                    <a:pt x="8999" y="159235"/>
                    <a:pt x="8227" y="164292"/>
                    <a:pt x="12514" y="162835"/>
                  </a:cubicBezTo>
                  <a:cubicBezTo>
                    <a:pt x="16800" y="161378"/>
                    <a:pt x="21086" y="162149"/>
                    <a:pt x="24001" y="162149"/>
                  </a:cubicBezTo>
                  <a:cubicBezTo>
                    <a:pt x="26830" y="162149"/>
                    <a:pt x="29059" y="167893"/>
                    <a:pt x="34030" y="173636"/>
                  </a:cubicBezTo>
                  <a:cubicBezTo>
                    <a:pt x="39003" y="179380"/>
                    <a:pt x="41231" y="182209"/>
                    <a:pt x="36174" y="183666"/>
                  </a:cubicBezTo>
                  <a:cubicBezTo>
                    <a:pt x="31116" y="185123"/>
                    <a:pt x="33345" y="187952"/>
                    <a:pt x="39774" y="190781"/>
                  </a:cubicBezTo>
                  <a:cubicBezTo>
                    <a:pt x="41489" y="191553"/>
                    <a:pt x="43289" y="192667"/>
                    <a:pt x="45003" y="193867"/>
                  </a:cubicBezTo>
                  <a:cubicBezTo>
                    <a:pt x="46032" y="193182"/>
                    <a:pt x="47061" y="192496"/>
                    <a:pt x="47918" y="191724"/>
                  </a:cubicBezTo>
                  <a:cubicBezTo>
                    <a:pt x="56062" y="184523"/>
                    <a:pt x="70892" y="177837"/>
                    <a:pt x="81865" y="180751"/>
                  </a:cubicBezTo>
                  <a:cubicBezTo>
                    <a:pt x="92838" y="183666"/>
                    <a:pt x="101925" y="178865"/>
                    <a:pt x="106725" y="185552"/>
                  </a:cubicBezTo>
                  <a:cubicBezTo>
                    <a:pt x="111526" y="192239"/>
                    <a:pt x="106725" y="204669"/>
                    <a:pt x="108611" y="209469"/>
                  </a:cubicBezTo>
                  <a:cubicBezTo>
                    <a:pt x="110497" y="214270"/>
                    <a:pt x="100039" y="214699"/>
                    <a:pt x="92838" y="213756"/>
                  </a:cubicBezTo>
                  <a:cubicBezTo>
                    <a:pt x="85637" y="212813"/>
                    <a:pt x="70807" y="216670"/>
                    <a:pt x="72778" y="220956"/>
                  </a:cubicBezTo>
                  <a:cubicBezTo>
                    <a:pt x="74664" y="225243"/>
                    <a:pt x="79979" y="235273"/>
                    <a:pt x="70378" y="230043"/>
                  </a:cubicBezTo>
                  <a:cubicBezTo>
                    <a:pt x="60862" y="224814"/>
                    <a:pt x="57005" y="235273"/>
                    <a:pt x="62234" y="235273"/>
                  </a:cubicBezTo>
                  <a:cubicBezTo>
                    <a:pt x="67463" y="235273"/>
                    <a:pt x="74664" y="241530"/>
                    <a:pt x="74664" y="245817"/>
                  </a:cubicBezTo>
                  <a:cubicBezTo>
                    <a:pt x="74664" y="250103"/>
                    <a:pt x="75093" y="259704"/>
                    <a:pt x="79893" y="258247"/>
                  </a:cubicBezTo>
                  <a:cubicBezTo>
                    <a:pt x="84694" y="256789"/>
                    <a:pt x="84694" y="265448"/>
                    <a:pt x="91381" y="264933"/>
                  </a:cubicBezTo>
                  <a:cubicBezTo>
                    <a:pt x="98067" y="264505"/>
                    <a:pt x="104239" y="266819"/>
                    <a:pt x="99010" y="273077"/>
                  </a:cubicBezTo>
                  <a:cubicBezTo>
                    <a:pt x="93781" y="279335"/>
                    <a:pt x="102353" y="296480"/>
                    <a:pt x="104239" y="292708"/>
                  </a:cubicBezTo>
                  <a:cubicBezTo>
                    <a:pt x="105440" y="290308"/>
                    <a:pt x="104411" y="285079"/>
                    <a:pt x="106297" y="281735"/>
                  </a:cubicBezTo>
                  <a:cubicBezTo>
                    <a:pt x="102525" y="272906"/>
                    <a:pt x="118384" y="272906"/>
                    <a:pt x="123013" y="272906"/>
                  </a:cubicBezTo>
                  <a:cubicBezTo>
                    <a:pt x="128071" y="272906"/>
                    <a:pt x="137072" y="280535"/>
                    <a:pt x="142816" y="288251"/>
                  </a:cubicBezTo>
                  <a:cubicBezTo>
                    <a:pt x="148559" y="295880"/>
                    <a:pt x="154303" y="290822"/>
                    <a:pt x="154303" y="290822"/>
                  </a:cubicBezTo>
                  <a:lnTo>
                    <a:pt x="156189" y="219328"/>
                  </a:lnTo>
                  <a:lnTo>
                    <a:pt x="197080" y="208441"/>
                  </a:lnTo>
                  <a:cubicBezTo>
                    <a:pt x="197508" y="207412"/>
                    <a:pt x="197937" y="206469"/>
                    <a:pt x="198451" y="205697"/>
                  </a:cubicBezTo>
                  <a:cubicBezTo>
                    <a:pt x="203766" y="198068"/>
                    <a:pt x="210795" y="204412"/>
                    <a:pt x="213282" y="206212"/>
                  </a:cubicBezTo>
                  <a:cubicBezTo>
                    <a:pt x="215339" y="207669"/>
                    <a:pt x="214225" y="198068"/>
                    <a:pt x="219968" y="198582"/>
                  </a:cubicBezTo>
                  <a:cubicBezTo>
                    <a:pt x="225712" y="199011"/>
                    <a:pt x="219454" y="208098"/>
                    <a:pt x="223826" y="208098"/>
                  </a:cubicBezTo>
                  <a:cubicBezTo>
                    <a:pt x="227169" y="208098"/>
                    <a:pt x="234799" y="219928"/>
                    <a:pt x="232398" y="229358"/>
                  </a:cubicBezTo>
                  <a:cubicBezTo>
                    <a:pt x="238742" y="234587"/>
                    <a:pt x="250229" y="246931"/>
                    <a:pt x="251343" y="250017"/>
                  </a:cubicBezTo>
                  <a:cubicBezTo>
                    <a:pt x="252629" y="253875"/>
                    <a:pt x="269174" y="247445"/>
                    <a:pt x="272432" y="248732"/>
                  </a:cubicBezTo>
                  <a:cubicBezTo>
                    <a:pt x="275604" y="250017"/>
                    <a:pt x="300549" y="250017"/>
                    <a:pt x="305007" y="250017"/>
                  </a:cubicBezTo>
                  <a:cubicBezTo>
                    <a:pt x="309465" y="250017"/>
                    <a:pt x="312637" y="258333"/>
                    <a:pt x="317780" y="259619"/>
                  </a:cubicBezTo>
                  <a:cubicBezTo>
                    <a:pt x="322924" y="260904"/>
                    <a:pt x="320952" y="269220"/>
                    <a:pt x="321638" y="274963"/>
                  </a:cubicBezTo>
                  <a:cubicBezTo>
                    <a:pt x="322324" y="280707"/>
                    <a:pt x="329953" y="286450"/>
                    <a:pt x="330553" y="291594"/>
                  </a:cubicBezTo>
                  <a:cubicBezTo>
                    <a:pt x="331239" y="296652"/>
                    <a:pt x="339469" y="294166"/>
                    <a:pt x="344612" y="295452"/>
                  </a:cubicBezTo>
                  <a:cubicBezTo>
                    <a:pt x="349756" y="296737"/>
                    <a:pt x="357385" y="298623"/>
                    <a:pt x="357985" y="303767"/>
                  </a:cubicBezTo>
                  <a:cubicBezTo>
                    <a:pt x="358585" y="308910"/>
                    <a:pt x="365015" y="305053"/>
                    <a:pt x="365615" y="301195"/>
                  </a:cubicBezTo>
                  <a:cubicBezTo>
                    <a:pt x="366215" y="297337"/>
                    <a:pt x="372644" y="292280"/>
                    <a:pt x="382245" y="288422"/>
                  </a:cubicBezTo>
                  <a:cubicBezTo>
                    <a:pt x="386532" y="286708"/>
                    <a:pt x="389361" y="286708"/>
                    <a:pt x="391590" y="287565"/>
                  </a:cubicBezTo>
                  <a:cubicBezTo>
                    <a:pt x="393390" y="282936"/>
                    <a:pt x="395190" y="279078"/>
                    <a:pt x="396476" y="278564"/>
                  </a:cubicBezTo>
                  <a:cubicBezTo>
                    <a:pt x="399819" y="277106"/>
                    <a:pt x="405991" y="272391"/>
                    <a:pt x="406506" y="267591"/>
                  </a:cubicBezTo>
                  <a:cubicBezTo>
                    <a:pt x="406934" y="262790"/>
                    <a:pt x="419879" y="262790"/>
                    <a:pt x="428451" y="267077"/>
                  </a:cubicBezTo>
                  <a:cubicBezTo>
                    <a:pt x="437024" y="271363"/>
                    <a:pt x="442339" y="271363"/>
                    <a:pt x="442767" y="264676"/>
                  </a:cubicBezTo>
                  <a:cubicBezTo>
                    <a:pt x="443196" y="257990"/>
                    <a:pt x="455626" y="256104"/>
                    <a:pt x="459484" y="257990"/>
                  </a:cubicBezTo>
                  <a:cubicBezTo>
                    <a:pt x="463256" y="259876"/>
                    <a:pt x="475257" y="266562"/>
                    <a:pt x="481001" y="264162"/>
                  </a:cubicBezTo>
                  <a:cubicBezTo>
                    <a:pt x="486744" y="261762"/>
                    <a:pt x="515377" y="264676"/>
                    <a:pt x="522577" y="266562"/>
                  </a:cubicBezTo>
                  <a:cubicBezTo>
                    <a:pt x="529778" y="268448"/>
                    <a:pt x="531664" y="263733"/>
                    <a:pt x="537837" y="270848"/>
                  </a:cubicBezTo>
                  <a:cubicBezTo>
                    <a:pt x="543066" y="276849"/>
                    <a:pt x="545551" y="271449"/>
                    <a:pt x="551381" y="276078"/>
                  </a:cubicBezTo>
                  <a:cubicBezTo>
                    <a:pt x="551381" y="274277"/>
                    <a:pt x="550952" y="271963"/>
                    <a:pt x="550952" y="269477"/>
                  </a:cubicBezTo>
                  <a:cubicBezTo>
                    <a:pt x="550952" y="264848"/>
                    <a:pt x="558153" y="260904"/>
                    <a:pt x="559525" y="257304"/>
                  </a:cubicBezTo>
                  <a:cubicBezTo>
                    <a:pt x="560982" y="253703"/>
                    <a:pt x="553095" y="242988"/>
                    <a:pt x="553095" y="239387"/>
                  </a:cubicBezTo>
                  <a:cubicBezTo>
                    <a:pt x="553095" y="235787"/>
                    <a:pt x="553095" y="227214"/>
                    <a:pt x="549495" y="225414"/>
                  </a:cubicBezTo>
                  <a:cubicBezTo>
                    <a:pt x="545895" y="223614"/>
                    <a:pt x="556267" y="218985"/>
                    <a:pt x="558753" y="219070"/>
                  </a:cubicBezTo>
                  <a:cubicBezTo>
                    <a:pt x="564068" y="219328"/>
                    <a:pt x="571612" y="213756"/>
                    <a:pt x="573926" y="216070"/>
                  </a:cubicBezTo>
                  <a:cubicBezTo>
                    <a:pt x="576241" y="218385"/>
                    <a:pt x="580871" y="219070"/>
                    <a:pt x="585500" y="219070"/>
                  </a:cubicBezTo>
                  <a:cubicBezTo>
                    <a:pt x="590129" y="219070"/>
                    <a:pt x="588157" y="213756"/>
                    <a:pt x="585500" y="211441"/>
                  </a:cubicBezTo>
                  <a:cubicBezTo>
                    <a:pt x="582842" y="209126"/>
                    <a:pt x="593729" y="187610"/>
                    <a:pt x="595443" y="180323"/>
                  </a:cubicBezTo>
                  <a:cubicBezTo>
                    <a:pt x="597072" y="173036"/>
                    <a:pt x="601102" y="179637"/>
                    <a:pt x="606331" y="180323"/>
                  </a:cubicBezTo>
                  <a:cubicBezTo>
                    <a:pt x="611646" y="181009"/>
                    <a:pt x="617903" y="179980"/>
                    <a:pt x="621247" y="181609"/>
                  </a:cubicBezTo>
                  <a:cubicBezTo>
                    <a:pt x="624504" y="183238"/>
                    <a:pt x="634191" y="179637"/>
                    <a:pt x="636506" y="175951"/>
                  </a:cubicBezTo>
                  <a:cubicBezTo>
                    <a:pt x="638820" y="172265"/>
                    <a:pt x="633849" y="171322"/>
                    <a:pt x="634191" y="163007"/>
                  </a:cubicBezTo>
                  <a:cubicBezTo>
                    <a:pt x="634534" y="154777"/>
                    <a:pt x="639506" y="150748"/>
                    <a:pt x="644735" y="150748"/>
                  </a:cubicBezTo>
                  <a:cubicBezTo>
                    <a:pt x="650050" y="150748"/>
                    <a:pt x="651679" y="145776"/>
                    <a:pt x="651679" y="141832"/>
                  </a:cubicBezTo>
                  <a:cubicBezTo>
                    <a:pt x="651679" y="138232"/>
                    <a:pt x="655965" y="136003"/>
                    <a:pt x="657251" y="131460"/>
                  </a:cubicBezTo>
                  <a:cubicBezTo>
                    <a:pt x="655537" y="129745"/>
                    <a:pt x="654080" y="127345"/>
                    <a:pt x="653822" y="125544"/>
                  </a:cubicBezTo>
                  <a:close/>
                  <a:moveTo>
                    <a:pt x="244743" y="195582"/>
                  </a:moveTo>
                  <a:cubicBezTo>
                    <a:pt x="242857" y="198239"/>
                    <a:pt x="223912" y="193267"/>
                    <a:pt x="222368" y="189496"/>
                  </a:cubicBezTo>
                  <a:cubicBezTo>
                    <a:pt x="220654" y="185295"/>
                    <a:pt x="248857" y="189924"/>
                    <a:pt x="244743" y="195582"/>
                  </a:cubicBezTo>
                  <a:close/>
                  <a:moveTo>
                    <a:pt x="516148" y="193867"/>
                  </a:moveTo>
                  <a:cubicBezTo>
                    <a:pt x="502775" y="193867"/>
                    <a:pt x="473114" y="187181"/>
                    <a:pt x="461198" y="200125"/>
                  </a:cubicBezTo>
                  <a:cubicBezTo>
                    <a:pt x="449282" y="213070"/>
                    <a:pt x="457855" y="219756"/>
                    <a:pt x="452626" y="220699"/>
                  </a:cubicBezTo>
                  <a:cubicBezTo>
                    <a:pt x="446968" y="221728"/>
                    <a:pt x="444053" y="201068"/>
                    <a:pt x="450740" y="194382"/>
                  </a:cubicBezTo>
                  <a:cubicBezTo>
                    <a:pt x="457426" y="187695"/>
                    <a:pt x="478943" y="184866"/>
                    <a:pt x="492317" y="188209"/>
                  </a:cubicBezTo>
                  <a:cubicBezTo>
                    <a:pt x="505690" y="191553"/>
                    <a:pt x="529607" y="185381"/>
                    <a:pt x="532950" y="186323"/>
                  </a:cubicBezTo>
                  <a:cubicBezTo>
                    <a:pt x="536208" y="187181"/>
                    <a:pt x="529521" y="193867"/>
                    <a:pt x="516148" y="193867"/>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6" name="Freeform 265">
              <a:extLst>
                <a:ext uri="{FF2B5EF4-FFF2-40B4-BE49-F238E27FC236}">
                  <a16:creationId xmlns:a16="http://schemas.microsoft.com/office/drawing/2014/main" id="{C09DD99A-FEE8-475F-6CE3-B249F3146123}"/>
                </a:ext>
              </a:extLst>
            </p:cNvPr>
            <p:cNvSpPr/>
            <p:nvPr/>
          </p:nvSpPr>
          <p:spPr>
            <a:xfrm>
              <a:off x="6234617" y="2611007"/>
              <a:ext cx="2759853" cy="1056480"/>
            </a:xfrm>
            <a:custGeom>
              <a:avLst/>
              <a:gdLst>
                <a:gd name="connsiteX0" fmla="*/ 41748 w 2759853"/>
                <a:gd name="connsiteY0" fmla="*/ 763986 h 1056480"/>
                <a:gd name="connsiteX1" fmla="*/ 32061 w 2759853"/>
                <a:gd name="connsiteY1" fmla="*/ 760385 h 1056480"/>
                <a:gd name="connsiteX2" fmla="*/ 22288 w 2759853"/>
                <a:gd name="connsiteY2" fmla="*/ 759528 h 1056480"/>
                <a:gd name="connsiteX3" fmla="*/ 24774 w 2759853"/>
                <a:gd name="connsiteY3" fmla="*/ 761928 h 1056480"/>
                <a:gd name="connsiteX4" fmla="*/ 19545 w 2759853"/>
                <a:gd name="connsiteY4" fmla="*/ 770758 h 1056480"/>
                <a:gd name="connsiteX5" fmla="*/ 11916 w 2759853"/>
                <a:gd name="connsiteY5" fmla="*/ 770758 h 1056480"/>
                <a:gd name="connsiteX6" fmla="*/ 943 w 2759853"/>
                <a:gd name="connsiteY6" fmla="*/ 771444 h 1056480"/>
                <a:gd name="connsiteX7" fmla="*/ 0 w 2759853"/>
                <a:gd name="connsiteY7" fmla="*/ 775301 h 1056480"/>
                <a:gd name="connsiteX8" fmla="*/ 8144 w 2759853"/>
                <a:gd name="connsiteY8" fmla="*/ 778302 h 1056480"/>
                <a:gd name="connsiteX9" fmla="*/ 50149 w 2759853"/>
                <a:gd name="connsiteY9" fmla="*/ 780102 h 1056480"/>
                <a:gd name="connsiteX10" fmla="*/ 50749 w 2759853"/>
                <a:gd name="connsiteY10" fmla="*/ 769386 h 1056480"/>
                <a:gd name="connsiteX11" fmla="*/ 41748 w 2759853"/>
                <a:gd name="connsiteY11" fmla="*/ 763986 h 1056480"/>
                <a:gd name="connsiteX12" fmla="*/ 733377 w 2759853"/>
                <a:gd name="connsiteY12" fmla="*/ 27779 h 1056480"/>
                <a:gd name="connsiteX13" fmla="*/ 741521 w 2759853"/>
                <a:gd name="connsiteY13" fmla="*/ 13892 h 1056480"/>
                <a:gd name="connsiteX14" fmla="*/ 725748 w 2759853"/>
                <a:gd name="connsiteY14" fmla="*/ 19121 h 1056480"/>
                <a:gd name="connsiteX15" fmla="*/ 706631 w 2759853"/>
                <a:gd name="connsiteY15" fmla="*/ 26322 h 1056480"/>
                <a:gd name="connsiteX16" fmla="*/ 733377 w 2759853"/>
                <a:gd name="connsiteY16" fmla="*/ 27779 h 1056480"/>
                <a:gd name="connsiteX17" fmla="*/ 825617 w 2759853"/>
                <a:gd name="connsiteY17" fmla="*/ 293527 h 1056480"/>
                <a:gd name="connsiteX18" fmla="*/ 850478 w 2759853"/>
                <a:gd name="connsiteY18" fmla="*/ 287783 h 1056480"/>
                <a:gd name="connsiteX19" fmla="*/ 832818 w 2759853"/>
                <a:gd name="connsiteY19" fmla="*/ 280582 h 1056480"/>
                <a:gd name="connsiteX20" fmla="*/ 825617 w 2759853"/>
                <a:gd name="connsiteY20" fmla="*/ 293527 h 1056480"/>
                <a:gd name="connsiteX21" fmla="*/ 1178890 w 2759853"/>
                <a:gd name="connsiteY21" fmla="*/ 49211 h 1056480"/>
                <a:gd name="connsiteX22" fmla="*/ 1175032 w 2759853"/>
                <a:gd name="connsiteY22" fmla="*/ 55468 h 1056480"/>
                <a:gd name="connsiteX23" fmla="*/ 1163546 w 2759853"/>
                <a:gd name="connsiteY23" fmla="*/ 61212 h 1056480"/>
                <a:gd name="connsiteX24" fmla="*/ 1177862 w 2759853"/>
                <a:gd name="connsiteY24" fmla="*/ 70727 h 1056480"/>
                <a:gd name="connsiteX25" fmla="*/ 1196978 w 2759853"/>
                <a:gd name="connsiteY25" fmla="*/ 59240 h 1056480"/>
                <a:gd name="connsiteX26" fmla="*/ 1241469 w 2759853"/>
                <a:gd name="connsiteY26" fmla="*/ 45867 h 1056480"/>
                <a:gd name="connsiteX27" fmla="*/ 1245756 w 2759853"/>
                <a:gd name="connsiteY27" fmla="*/ 32494 h 1056480"/>
                <a:gd name="connsiteX28" fmla="*/ 1239069 w 2759853"/>
                <a:gd name="connsiteY28" fmla="*/ 24865 h 1056480"/>
                <a:gd name="connsiteX29" fmla="*/ 1227153 w 2759853"/>
                <a:gd name="connsiteY29" fmla="*/ 8148 h 1056480"/>
                <a:gd name="connsiteX30" fmla="*/ 1203751 w 2759853"/>
                <a:gd name="connsiteY30" fmla="*/ 16292 h 1056480"/>
                <a:gd name="connsiteX31" fmla="*/ 1185576 w 2759853"/>
                <a:gd name="connsiteY31" fmla="*/ 27265 h 1056480"/>
                <a:gd name="connsiteX32" fmla="*/ 1178462 w 2759853"/>
                <a:gd name="connsiteY32" fmla="*/ 38238 h 1056480"/>
                <a:gd name="connsiteX33" fmla="*/ 1178890 w 2759853"/>
                <a:gd name="connsiteY33" fmla="*/ 49211 h 1056480"/>
                <a:gd name="connsiteX34" fmla="*/ 1204265 w 2759853"/>
                <a:gd name="connsiteY34" fmla="*/ 62669 h 1056480"/>
                <a:gd name="connsiteX35" fmla="*/ 1193292 w 2759853"/>
                <a:gd name="connsiteY35" fmla="*/ 76985 h 1056480"/>
                <a:gd name="connsiteX36" fmla="*/ 1205208 w 2759853"/>
                <a:gd name="connsiteY36" fmla="*/ 80329 h 1056480"/>
                <a:gd name="connsiteX37" fmla="*/ 1220981 w 2759853"/>
                <a:gd name="connsiteY37" fmla="*/ 91302 h 1056480"/>
                <a:gd name="connsiteX38" fmla="*/ 1266844 w 2759853"/>
                <a:gd name="connsiteY38" fmla="*/ 100817 h 1056480"/>
                <a:gd name="connsiteX39" fmla="*/ 1277817 w 2759853"/>
                <a:gd name="connsiteY39" fmla="*/ 88901 h 1056480"/>
                <a:gd name="connsiteX40" fmla="*/ 1285018 w 2759853"/>
                <a:gd name="connsiteY40" fmla="*/ 70727 h 1056480"/>
                <a:gd name="connsiteX41" fmla="*/ 1261101 w 2759853"/>
                <a:gd name="connsiteY41" fmla="*/ 60183 h 1056480"/>
                <a:gd name="connsiteX42" fmla="*/ 1249185 w 2759853"/>
                <a:gd name="connsiteY42" fmla="*/ 52982 h 1056480"/>
                <a:gd name="connsiteX43" fmla="*/ 1204265 w 2759853"/>
                <a:gd name="connsiteY43" fmla="*/ 62669 h 1056480"/>
                <a:gd name="connsiteX44" fmla="*/ 965264 w 2759853"/>
                <a:gd name="connsiteY44" fmla="*/ 300642 h 1056480"/>
                <a:gd name="connsiteX45" fmla="*/ 977693 w 2759853"/>
                <a:gd name="connsiteY45" fmla="*/ 295413 h 1056480"/>
                <a:gd name="connsiteX46" fmla="*/ 965264 w 2759853"/>
                <a:gd name="connsiteY46" fmla="*/ 300642 h 1056480"/>
                <a:gd name="connsiteX47" fmla="*/ 1166460 w 2759853"/>
                <a:gd name="connsiteY47" fmla="*/ 15349 h 1056480"/>
                <a:gd name="connsiteX48" fmla="*/ 1144943 w 2759853"/>
                <a:gd name="connsiteY48" fmla="*/ 18178 h 1056480"/>
                <a:gd name="connsiteX49" fmla="*/ 1166460 w 2759853"/>
                <a:gd name="connsiteY49" fmla="*/ 15349 h 1056480"/>
                <a:gd name="connsiteX50" fmla="*/ 2573208 w 2759853"/>
                <a:gd name="connsiteY50" fmla="*/ 361850 h 1056480"/>
                <a:gd name="connsiteX51" fmla="*/ 2596182 w 2759853"/>
                <a:gd name="connsiteY51" fmla="*/ 361335 h 1056480"/>
                <a:gd name="connsiteX52" fmla="*/ 2630129 w 2759853"/>
                <a:gd name="connsiteY52" fmla="*/ 357478 h 1056480"/>
                <a:gd name="connsiteX53" fmla="*/ 2612469 w 2759853"/>
                <a:gd name="connsiteY53" fmla="*/ 343590 h 1056480"/>
                <a:gd name="connsiteX54" fmla="*/ 2573208 w 2759853"/>
                <a:gd name="connsiteY54" fmla="*/ 361850 h 1056480"/>
                <a:gd name="connsiteX55" fmla="*/ 1278331 w 2759853"/>
                <a:gd name="connsiteY55" fmla="*/ 130049 h 1056480"/>
                <a:gd name="connsiteX56" fmla="*/ 1320851 w 2759853"/>
                <a:gd name="connsiteY56" fmla="*/ 125763 h 1056480"/>
                <a:gd name="connsiteX57" fmla="*/ 1376744 w 2759853"/>
                <a:gd name="connsiteY57" fmla="*/ 107160 h 1056480"/>
                <a:gd name="connsiteX58" fmla="*/ 1355741 w 2759853"/>
                <a:gd name="connsiteY58" fmla="*/ 93273 h 1056480"/>
                <a:gd name="connsiteX59" fmla="*/ 1332338 w 2759853"/>
                <a:gd name="connsiteY59" fmla="*/ 98074 h 1056480"/>
                <a:gd name="connsiteX60" fmla="*/ 1334224 w 2759853"/>
                <a:gd name="connsiteY60" fmla="*/ 89501 h 1056480"/>
                <a:gd name="connsiteX61" fmla="*/ 1324708 w 2759853"/>
                <a:gd name="connsiteY61" fmla="*/ 78957 h 1056480"/>
                <a:gd name="connsiteX62" fmla="*/ 1307478 w 2759853"/>
                <a:gd name="connsiteY62" fmla="*/ 85215 h 1056480"/>
                <a:gd name="connsiteX63" fmla="*/ 1301734 w 2759853"/>
                <a:gd name="connsiteY63" fmla="*/ 98159 h 1056480"/>
                <a:gd name="connsiteX64" fmla="*/ 1289818 w 2759853"/>
                <a:gd name="connsiteY64" fmla="*/ 107246 h 1056480"/>
                <a:gd name="connsiteX65" fmla="*/ 1278331 w 2759853"/>
                <a:gd name="connsiteY65" fmla="*/ 130049 h 1056480"/>
                <a:gd name="connsiteX66" fmla="*/ 1894951 w 2759853"/>
                <a:gd name="connsiteY66" fmla="*/ 228547 h 1056480"/>
                <a:gd name="connsiteX67" fmla="*/ 1907810 w 2759853"/>
                <a:gd name="connsiteY67" fmla="*/ 239091 h 1056480"/>
                <a:gd name="connsiteX68" fmla="*/ 1931727 w 2759853"/>
                <a:gd name="connsiteY68" fmla="*/ 235234 h 1056480"/>
                <a:gd name="connsiteX69" fmla="*/ 1946986 w 2759853"/>
                <a:gd name="connsiteY69" fmla="*/ 238063 h 1056480"/>
                <a:gd name="connsiteX70" fmla="*/ 1975704 w 2759853"/>
                <a:gd name="connsiteY70" fmla="*/ 235234 h 1056480"/>
                <a:gd name="connsiteX71" fmla="*/ 1974246 w 2759853"/>
                <a:gd name="connsiteY71" fmla="*/ 216631 h 1056480"/>
                <a:gd name="connsiteX72" fmla="*/ 1982819 w 2759853"/>
                <a:gd name="connsiteY72" fmla="*/ 219460 h 1056480"/>
                <a:gd name="connsiteX73" fmla="*/ 2003822 w 2759853"/>
                <a:gd name="connsiteY73" fmla="*/ 234291 h 1056480"/>
                <a:gd name="connsiteX74" fmla="*/ 2015309 w 2759853"/>
                <a:gd name="connsiteY74" fmla="*/ 220403 h 1056480"/>
                <a:gd name="connsiteX75" fmla="*/ 2011023 w 2759853"/>
                <a:gd name="connsiteY75" fmla="*/ 206516 h 1056480"/>
                <a:gd name="connsiteX76" fmla="*/ 1976133 w 2759853"/>
                <a:gd name="connsiteY76" fmla="*/ 199829 h 1056480"/>
                <a:gd name="connsiteX77" fmla="*/ 1953158 w 2759853"/>
                <a:gd name="connsiteY77" fmla="*/ 205573 h 1056480"/>
                <a:gd name="connsiteX78" fmla="*/ 1922126 w 2759853"/>
                <a:gd name="connsiteY78" fmla="*/ 190742 h 1056480"/>
                <a:gd name="connsiteX79" fmla="*/ 1894951 w 2759853"/>
                <a:gd name="connsiteY79" fmla="*/ 228547 h 1056480"/>
                <a:gd name="connsiteX80" fmla="*/ 1994821 w 2759853"/>
                <a:gd name="connsiteY80" fmla="*/ 289669 h 1056480"/>
                <a:gd name="connsiteX81" fmla="*/ 1973732 w 2759853"/>
                <a:gd name="connsiteY81" fmla="*/ 269609 h 1056480"/>
                <a:gd name="connsiteX82" fmla="*/ 1946986 w 2759853"/>
                <a:gd name="connsiteY82" fmla="*/ 282040 h 1056480"/>
                <a:gd name="connsiteX83" fmla="*/ 1994821 w 2759853"/>
                <a:gd name="connsiteY83" fmla="*/ 289669 h 1056480"/>
                <a:gd name="connsiteX84" fmla="*/ 1956587 w 2759853"/>
                <a:gd name="connsiteY84" fmla="*/ 258122 h 1056480"/>
                <a:gd name="connsiteX85" fmla="*/ 1941328 w 2759853"/>
                <a:gd name="connsiteY85" fmla="*/ 264380 h 1056480"/>
                <a:gd name="connsiteX86" fmla="*/ 1956587 w 2759853"/>
                <a:gd name="connsiteY86" fmla="*/ 258122 h 1056480"/>
                <a:gd name="connsiteX87" fmla="*/ 2039740 w 2759853"/>
                <a:gd name="connsiteY87" fmla="*/ 228033 h 1056480"/>
                <a:gd name="connsiteX88" fmla="*/ 2078917 w 2759853"/>
                <a:gd name="connsiteY88" fmla="*/ 241406 h 1056480"/>
                <a:gd name="connsiteX89" fmla="*/ 2117665 w 2759853"/>
                <a:gd name="connsiteY89" fmla="*/ 233776 h 1056480"/>
                <a:gd name="connsiteX90" fmla="*/ 2091347 w 2759853"/>
                <a:gd name="connsiteY90" fmla="*/ 225633 h 1056480"/>
                <a:gd name="connsiteX91" fmla="*/ 2072745 w 2759853"/>
                <a:gd name="connsiteY91" fmla="*/ 221775 h 1056480"/>
                <a:gd name="connsiteX92" fmla="*/ 2050799 w 2759853"/>
                <a:gd name="connsiteY92" fmla="*/ 216974 h 1056480"/>
                <a:gd name="connsiteX93" fmla="*/ 2039740 w 2759853"/>
                <a:gd name="connsiteY93" fmla="*/ 228033 h 1056480"/>
                <a:gd name="connsiteX94" fmla="*/ 442770 w 2759853"/>
                <a:gd name="connsiteY94" fmla="*/ 33952 h 1056480"/>
                <a:gd name="connsiteX95" fmla="*/ 470030 w 2759853"/>
                <a:gd name="connsiteY95" fmla="*/ 28722 h 1056480"/>
                <a:gd name="connsiteX96" fmla="*/ 441398 w 2759853"/>
                <a:gd name="connsiteY96" fmla="*/ 26836 h 1056480"/>
                <a:gd name="connsiteX97" fmla="*/ 416538 w 2759853"/>
                <a:gd name="connsiteY97" fmla="*/ 33008 h 1056480"/>
                <a:gd name="connsiteX98" fmla="*/ 442770 w 2759853"/>
                <a:gd name="connsiteY98" fmla="*/ 33952 h 1056480"/>
                <a:gd name="connsiteX99" fmla="*/ 1991049 w 2759853"/>
                <a:gd name="connsiteY99" fmla="*/ 841738 h 1056480"/>
                <a:gd name="connsiteX100" fmla="*/ 1989163 w 2759853"/>
                <a:gd name="connsiteY100" fmla="*/ 807363 h 1056480"/>
                <a:gd name="connsiteX101" fmla="*/ 1978619 w 2759853"/>
                <a:gd name="connsiteY101" fmla="*/ 788246 h 1056480"/>
                <a:gd name="connsiteX102" fmla="*/ 1970989 w 2759853"/>
                <a:gd name="connsiteY102" fmla="*/ 804962 h 1056480"/>
                <a:gd name="connsiteX103" fmla="*/ 1967646 w 2759853"/>
                <a:gd name="connsiteY103" fmla="*/ 822622 h 1056480"/>
                <a:gd name="connsiteX104" fmla="*/ 1972875 w 2759853"/>
                <a:gd name="connsiteY104" fmla="*/ 854683 h 1056480"/>
                <a:gd name="connsiteX105" fmla="*/ 1971418 w 2759853"/>
                <a:gd name="connsiteY105" fmla="*/ 916833 h 1056480"/>
                <a:gd name="connsiteX106" fmla="*/ 1968503 w 2759853"/>
                <a:gd name="connsiteY106" fmla="*/ 962267 h 1056480"/>
                <a:gd name="connsiteX107" fmla="*/ 1978962 w 2759853"/>
                <a:gd name="connsiteY107" fmla="*/ 951723 h 1056480"/>
                <a:gd name="connsiteX108" fmla="*/ 1992849 w 2759853"/>
                <a:gd name="connsiteY108" fmla="*/ 963639 h 1056480"/>
                <a:gd name="connsiteX109" fmla="*/ 1990020 w 2759853"/>
                <a:gd name="connsiteY109" fmla="*/ 949323 h 1056480"/>
                <a:gd name="connsiteX110" fmla="*/ 1979048 w 2759853"/>
                <a:gd name="connsiteY110" fmla="*/ 930206 h 1056480"/>
                <a:gd name="connsiteX111" fmla="*/ 1983848 w 2759853"/>
                <a:gd name="connsiteY111" fmla="*/ 903889 h 1056480"/>
                <a:gd name="connsiteX112" fmla="*/ 2002965 w 2759853"/>
                <a:gd name="connsiteY112" fmla="*/ 902003 h 1056480"/>
                <a:gd name="connsiteX113" fmla="*/ 2008194 w 2759853"/>
                <a:gd name="connsiteY113" fmla="*/ 899174 h 1056480"/>
                <a:gd name="connsiteX114" fmla="*/ 1991049 w 2759853"/>
                <a:gd name="connsiteY114" fmla="*/ 841738 h 1056480"/>
                <a:gd name="connsiteX115" fmla="*/ 487689 w 2759853"/>
                <a:gd name="connsiteY115" fmla="*/ 29665 h 1056480"/>
                <a:gd name="connsiteX116" fmla="*/ 465744 w 2759853"/>
                <a:gd name="connsiteY116" fmla="*/ 37809 h 1056480"/>
                <a:gd name="connsiteX117" fmla="*/ 450399 w 2759853"/>
                <a:gd name="connsiteY117" fmla="*/ 46381 h 1056480"/>
                <a:gd name="connsiteX118" fmla="*/ 477145 w 2759853"/>
                <a:gd name="connsiteY118" fmla="*/ 47839 h 1056480"/>
                <a:gd name="connsiteX119" fmla="*/ 490090 w 2759853"/>
                <a:gd name="connsiteY119" fmla="*/ 43038 h 1056480"/>
                <a:gd name="connsiteX120" fmla="*/ 509206 w 2759853"/>
                <a:gd name="connsiteY120" fmla="*/ 33008 h 1056480"/>
                <a:gd name="connsiteX121" fmla="*/ 510149 w 2759853"/>
                <a:gd name="connsiteY121" fmla="*/ 21521 h 1056480"/>
                <a:gd name="connsiteX122" fmla="*/ 487689 w 2759853"/>
                <a:gd name="connsiteY122" fmla="*/ 29665 h 1056480"/>
                <a:gd name="connsiteX123" fmla="*/ 467115 w 2759853"/>
                <a:gd name="connsiteY123" fmla="*/ 415856 h 1056480"/>
                <a:gd name="connsiteX124" fmla="*/ 497205 w 2759853"/>
                <a:gd name="connsiteY124" fmla="*/ 409684 h 1056480"/>
                <a:gd name="connsiteX125" fmla="*/ 482889 w 2759853"/>
                <a:gd name="connsiteY125" fmla="*/ 399140 h 1056480"/>
                <a:gd name="connsiteX126" fmla="*/ 467115 w 2759853"/>
                <a:gd name="connsiteY126" fmla="*/ 415856 h 1056480"/>
                <a:gd name="connsiteX127" fmla="*/ 2757002 w 2759853"/>
                <a:gd name="connsiteY127" fmla="*/ 497381 h 1056480"/>
                <a:gd name="connsiteX128" fmla="*/ 2733084 w 2759853"/>
                <a:gd name="connsiteY128" fmla="*/ 480407 h 1056480"/>
                <a:gd name="connsiteX129" fmla="*/ 2710882 w 2759853"/>
                <a:gd name="connsiteY129" fmla="*/ 475178 h 1056480"/>
                <a:gd name="connsiteX130" fmla="*/ 2703509 w 2759853"/>
                <a:gd name="connsiteY130" fmla="*/ 471406 h 1056480"/>
                <a:gd name="connsiteX131" fmla="*/ 2682421 w 2759853"/>
                <a:gd name="connsiteY131" fmla="*/ 471149 h 1056480"/>
                <a:gd name="connsiteX132" fmla="*/ 2689879 w 2759853"/>
                <a:gd name="connsiteY132" fmla="*/ 478521 h 1056480"/>
                <a:gd name="connsiteX133" fmla="*/ 2687479 w 2759853"/>
                <a:gd name="connsiteY133" fmla="*/ 488808 h 1056480"/>
                <a:gd name="connsiteX134" fmla="*/ 2677192 w 2759853"/>
                <a:gd name="connsiteY134" fmla="*/ 484265 h 1056480"/>
                <a:gd name="connsiteX135" fmla="*/ 2676506 w 2759853"/>
                <a:gd name="connsiteY135" fmla="*/ 467720 h 1056480"/>
                <a:gd name="connsiteX136" fmla="*/ 2670334 w 2759853"/>
                <a:gd name="connsiteY136" fmla="*/ 459148 h 1056480"/>
                <a:gd name="connsiteX137" fmla="*/ 2639044 w 2759853"/>
                <a:gd name="connsiteY137" fmla="*/ 440717 h 1056480"/>
                <a:gd name="connsiteX138" fmla="*/ 2615127 w 2759853"/>
                <a:gd name="connsiteY138" fmla="*/ 428801 h 1056480"/>
                <a:gd name="connsiteX139" fmla="*/ 2589581 w 2759853"/>
                <a:gd name="connsiteY139" fmla="*/ 417057 h 1056480"/>
                <a:gd name="connsiteX140" fmla="*/ 2544404 w 2759853"/>
                <a:gd name="connsiteY140" fmla="*/ 398454 h 1056480"/>
                <a:gd name="connsiteX141" fmla="*/ 2529573 w 2759853"/>
                <a:gd name="connsiteY141" fmla="*/ 392196 h 1056480"/>
                <a:gd name="connsiteX142" fmla="*/ 2491597 w 2759853"/>
                <a:gd name="connsiteY142" fmla="*/ 390739 h 1056480"/>
                <a:gd name="connsiteX143" fmla="*/ 2476767 w 2759853"/>
                <a:gd name="connsiteY143" fmla="*/ 393139 h 1056480"/>
                <a:gd name="connsiteX144" fmla="*/ 2439476 w 2759853"/>
                <a:gd name="connsiteY144" fmla="*/ 384567 h 1056480"/>
                <a:gd name="connsiteX145" fmla="*/ 2434247 w 2759853"/>
                <a:gd name="connsiteY145" fmla="*/ 394854 h 1056480"/>
                <a:gd name="connsiteX146" fmla="*/ 2442134 w 2759853"/>
                <a:gd name="connsiteY146" fmla="*/ 407798 h 1056480"/>
                <a:gd name="connsiteX147" fmla="*/ 2438105 w 2759853"/>
                <a:gd name="connsiteY147" fmla="*/ 423572 h 1056480"/>
                <a:gd name="connsiteX148" fmla="*/ 2415902 w 2759853"/>
                <a:gd name="connsiteY148" fmla="*/ 415171 h 1056480"/>
                <a:gd name="connsiteX149" fmla="*/ 2400129 w 2759853"/>
                <a:gd name="connsiteY149" fmla="*/ 404884 h 1056480"/>
                <a:gd name="connsiteX150" fmla="*/ 2407758 w 2759853"/>
                <a:gd name="connsiteY150" fmla="*/ 400597 h 1056480"/>
                <a:gd name="connsiteX151" fmla="*/ 2419674 w 2759853"/>
                <a:gd name="connsiteY151" fmla="*/ 396054 h 1056480"/>
                <a:gd name="connsiteX152" fmla="*/ 2399357 w 2759853"/>
                <a:gd name="connsiteY152" fmla="*/ 387653 h 1056480"/>
                <a:gd name="connsiteX153" fmla="*/ 2380241 w 2759853"/>
                <a:gd name="connsiteY153" fmla="*/ 402740 h 1056480"/>
                <a:gd name="connsiteX154" fmla="*/ 2339864 w 2759853"/>
                <a:gd name="connsiteY154" fmla="*/ 398197 h 1056480"/>
                <a:gd name="connsiteX155" fmla="*/ 2291086 w 2759853"/>
                <a:gd name="connsiteY155" fmla="*/ 401026 h 1056480"/>
                <a:gd name="connsiteX156" fmla="*/ 2287743 w 2759853"/>
                <a:gd name="connsiteY156" fmla="*/ 416113 h 1056480"/>
                <a:gd name="connsiteX157" fmla="*/ 2283457 w 2759853"/>
                <a:gd name="connsiteY157" fmla="*/ 400597 h 1056480"/>
                <a:gd name="connsiteX158" fmla="*/ 2271027 w 2759853"/>
                <a:gd name="connsiteY158" fmla="*/ 396054 h 1056480"/>
                <a:gd name="connsiteX159" fmla="*/ 2262454 w 2759853"/>
                <a:gd name="connsiteY159" fmla="*/ 392711 h 1056480"/>
                <a:gd name="connsiteX160" fmla="*/ 2265283 w 2759853"/>
                <a:gd name="connsiteY160" fmla="*/ 382424 h 1056480"/>
                <a:gd name="connsiteX161" fmla="*/ 2238965 w 2759853"/>
                <a:gd name="connsiteY161" fmla="*/ 359449 h 1056480"/>
                <a:gd name="connsiteX162" fmla="*/ 2177758 w 2759853"/>
                <a:gd name="connsiteY162" fmla="*/ 359707 h 1056480"/>
                <a:gd name="connsiteX163" fmla="*/ 2140039 w 2759853"/>
                <a:gd name="connsiteY163" fmla="*/ 361850 h 1056480"/>
                <a:gd name="connsiteX164" fmla="*/ 2135753 w 2759853"/>
                <a:gd name="connsiteY164" fmla="*/ 353963 h 1056480"/>
                <a:gd name="connsiteX165" fmla="*/ 2115436 w 2759853"/>
                <a:gd name="connsiteY165" fmla="*/ 347962 h 1056480"/>
                <a:gd name="connsiteX166" fmla="*/ 2109178 w 2759853"/>
                <a:gd name="connsiteY166" fmla="*/ 345305 h 1056480"/>
                <a:gd name="connsiteX167" fmla="*/ 2088861 w 2759853"/>
                <a:gd name="connsiteY167" fmla="*/ 338618 h 1056480"/>
                <a:gd name="connsiteX168" fmla="*/ 2087147 w 2759853"/>
                <a:gd name="connsiteY168" fmla="*/ 333389 h 1056480"/>
                <a:gd name="connsiteX169" fmla="*/ 2100262 w 2759853"/>
                <a:gd name="connsiteY169" fmla="*/ 327217 h 1056480"/>
                <a:gd name="connsiteX170" fmla="*/ 2048142 w 2759853"/>
                <a:gd name="connsiteY170" fmla="*/ 318644 h 1056480"/>
                <a:gd name="connsiteX171" fmla="*/ 2038540 w 2759853"/>
                <a:gd name="connsiteY171" fmla="*/ 334418 h 1056480"/>
                <a:gd name="connsiteX172" fmla="*/ 2021310 w 2759853"/>
                <a:gd name="connsiteY172" fmla="*/ 332960 h 1056480"/>
                <a:gd name="connsiteX173" fmla="*/ 2033997 w 2759853"/>
                <a:gd name="connsiteY173" fmla="*/ 325074 h 1056480"/>
                <a:gd name="connsiteX174" fmla="*/ 2015823 w 2759853"/>
                <a:gd name="connsiteY174" fmla="*/ 319587 h 1056480"/>
                <a:gd name="connsiteX175" fmla="*/ 2024910 w 2759853"/>
                <a:gd name="connsiteY175" fmla="*/ 315301 h 1056480"/>
                <a:gd name="connsiteX176" fmla="*/ 2041198 w 2759853"/>
                <a:gd name="connsiteY176" fmla="*/ 315301 h 1056480"/>
                <a:gd name="connsiteX177" fmla="*/ 2025681 w 2759853"/>
                <a:gd name="connsiteY177" fmla="*/ 310500 h 1056480"/>
                <a:gd name="connsiteX178" fmla="*/ 1980762 w 2759853"/>
                <a:gd name="connsiteY178" fmla="*/ 304500 h 1056480"/>
                <a:gd name="connsiteX179" fmla="*/ 1956416 w 2759853"/>
                <a:gd name="connsiteY179" fmla="*/ 299442 h 1056480"/>
                <a:gd name="connsiteX180" fmla="*/ 1952815 w 2759853"/>
                <a:gd name="connsiteY180" fmla="*/ 306814 h 1056480"/>
                <a:gd name="connsiteX181" fmla="*/ 1938499 w 2759853"/>
                <a:gd name="connsiteY181" fmla="*/ 311872 h 1056480"/>
                <a:gd name="connsiteX182" fmla="*/ 1923669 w 2759853"/>
                <a:gd name="connsiteY182" fmla="*/ 321902 h 1056480"/>
                <a:gd name="connsiteX183" fmla="*/ 1936528 w 2759853"/>
                <a:gd name="connsiteY183" fmla="*/ 322159 h 1056480"/>
                <a:gd name="connsiteX184" fmla="*/ 1932242 w 2759853"/>
                <a:gd name="connsiteY184" fmla="*/ 330731 h 1056480"/>
                <a:gd name="connsiteX185" fmla="*/ 1937214 w 2759853"/>
                <a:gd name="connsiteY185" fmla="*/ 341704 h 1056480"/>
                <a:gd name="connsiteX186" fmla="*/ 1924098 w 2759853"/>
                <a:gd name="connsiteY186" fmla="*/ 341704 h 1056480"/>
                <a:gd name="connsiteX187" fmla="*/ 1908753 w 2759853"/>
                <a:gd name="connsiteY187" fmla="*/ 340761 h 1056480"/>
                <a:gd name="connsiteX188" fmla="*/ 1904209 w 2759853"/>
                <a:gd name="connsiteY188" fmla="*/ 344362 h 1056480"/>
                <a:gd name="connsiteX189" fmla="*/ 1904209 w 2759853"/>
                <a:gd name="connsiteY189" fmla="*/ 350791 h 1056480"/>
                <a:gd name="connsiteX190" fmla="*/ 1891351 w 2759853"/>
                <a:gd name="connsiteY190" fmla="*/ 343161 h 1056480"/>
                <a:gd name="connsiteX191" fmla="*/ 1866491 w 2759853"/>
                <a:gd name="connsiteY191" fmla="*/ 338875 h 1056480"/>
                <a:gd name="connsiteX192" fmla="*/ 1847802 w 2759853"/>
                <a:gd name="connsiteY192" fmla="*/ 345133 h 1056480"/>
                <a:gd name="connsiteX193" fmla="*/ 1823456 w 2759853"/>
                <a:gd name="connsiteY193" fmla="*/ 335789 h 1056480"/>
                <a:gd name="connsiteX194" fmla="*/ 1814370 w 2759853"/>
                <a:gd name="connsiteY194" fmla="*/ 335104 h 1056480"/>
                <a:gd name="connsiteX195" fmla="*/ 1805540 w 2759853"/>
                <a:gd name="connsiteY195" fmla="*/ 351820 h 1056480"/>
                <a:gd name="connsiteX196" fmla="*/ 1795253 w 2759853"/>
                <a:gd name="connsiteY196" fmla="*/ 364250 h 1056480"/>
                <a:gd name="connsiteX197" fmla="*/ 1785223 w 2759853"/>
                <a:gd name="connsiteY197" fmla="*/ 361164 h 1056480"/>
                <a:gd name="connsiteX198" fmla="*/ 1761048 w 2759853"/>
                <a:gd name="connsiteY198" fmla="*/ 339390 h 1056480"/>
                <a:gd name="connsiteX199" fmla="*/ 1746218 w 2759853"/>
                <a:gd name="connsiteY199" fmla="*/ 322930 h 1056480"/>
                <a:gd name="connsiteX200" fmla="*/ 1752648 w 2759853"/>
                <a:gd name="connsiteY200" fmla="*/ 323188 h 1056480"/>
                <a:gd name="connsiteX201" fmla="*/ 1764392 w 2759853"/>
                <a:gd name="connsiteY201" fmla="*/ 324388 h 1056480"/>
                <a:gd name="connsiteX202" fmla="*/ 1761306 w 2759853"/>
                <a:gd name="connsiteY202" fmla="*/ 313415 h 1056480"/>
                <a:gd name="connsiteX203" fmla="*/ 1760620 w 2759853"/>
                <a:gd name="connsiteY203" fmla="*/ 306986 h 1056480"/>
                <a:gd name="connsiteX204" fmla="*/ 1757276 w 2759853"/>
                <a:gd name="connsiteY204" fmla="*/ 295755 h 1056480"/>
                <a:gd name="connsiteX205" fmla="*/ 1754191 w 2759853"/>
                <a:gd name="connsiteY205" fmla="*/ 290012 h 1056480"/>
                <a:gd name="connsiteX206" fmla="*/ 1743218 w 2759853"/>
                <a:gd name="connsiteY206" fmla="*/ 282382 h 1056480"/>
                <a:gd name="connsiteX207" fmla="*/ 1721701 w 2759853"/>
                <a:gd name="connsiteY207" fmla="*/ 282640 h 1056480"/>
                <a:gd name="connsiteX208" fmla="*/ 1715700 w 2759853"/>
                <a:gd name="connsiteY208" fmla="*/ 282211 h 1056480"/>
                <a:gd name="connsiteX209" fmla="*/ 1697269 w 2759853"/>
                <a:gd name="connsiteY209" fmla="*/ 277239 h 1056480"/>
                <a:gd name="connsiteX210" fmla="*/ 1682953 w 2759853"/>
                <a:gd name="connsiteY210" fmla="*/ 266524 h 1056480"/>
                <a:gd name="connsiteX211" fmla="*/ 1675323 w 2759853"/>
                <a:gd name="connsiteY211" fmla="*/ 274410 h 1056480"/>
                <a:gd name="connsiteX212" fmla="*/ 1667180 w 2759853"/>
                <a:gd name="connsiteY212" fmla="*/ 282725 h 1056480"/>
                <a:gd name="connsiteX213" fmla="*/ 1666923 w 2759853"/>
                <a:gd name="connsiteY213" fmla="*/ 294898 h 1056480"/>
                <a:gd name="connsiteX214" fmla="*/ 1657321 w 2759853"/>
                <a:gd name="connsiteY214" fmla="*/ 295584 h 1056480"/>
                <a:gd name="connsiteX215" fmla="*/ 1637691 w 2759853"/>
                <a:gd name="connsiteY215" fmla="*/ 297470 h 1056480"/>
                <a:gd name="connsiteX216" fmla="*/ 1615916 w 2759853"/>
                <a:gd name="connsiteY216" fmla="*/ 293441 h 1056480"/>
                <a:gd name="connsiteX217" fmla="*/ 1608972 w 2759853"/>
                <a:gd name="connsiteY217" fmla="*/ 292241 h 1056480"/>
                <a:gd name="connsiteX218" fmla="*/ 1586256 w 2759853"/>
                <a:gd name="connsiteY218" fmla="*/ 289155 h 1056480"/>
                <a:gd name="connsiteX219" fmla="*/ 1592942 w 2759853"/>
                <a:gd name="connsiteY219" fmla="*/ 281525 h 1056480"/>
                <a:gd name="connsiteX220" fmla="*/ 1578368 w 2759853"/>
                <a:gd name="connsiteY220" fmla="*/ 278696 h 1056480"/>
                <a:gd name="connsiteX221" fmla="*/ 1548536 w 2759853"/>
                <a:gd name="connsiteY221" fmla="*/ 274153 h 1056480"/>
                <a:gd name="connsiteX222" fmla="*/ 1507903 w 2759853"/>
                <a:gd name="connsiteY222" fmla="*/ 279382 h 1056480"/>
                <a:gd name="connsiteX223" fmla="*/ 1505760 w 2759853"/>
                <a:gd name="connsiteY223" fmla="*/ 287955 h 1056480"/>
                <a:gd name="connsiteX224" fmla="*/ 1503102 w 2759853"/>
                <a:gd name="connsiteY224" fmla="*/ 272181 h 1056480"/>
                <a:gd name="connsiteX225" fmla="*/ 1494958 w 2759853"/>
                <a:gd name="connsiteY225" fmla="*/ 270295 h 1056480"/>
                <a:gd name="connsiteX226" fmla="*/ 1478242 w 2759853"/>
                <a:gd name="connsiteY226" fmla="*/ 272696 h 1056480"/>
                <a:gd name="connsiteX227" fmla="*/ 1459640 w 2759853"/>
                <a:gd name="connsiteY227" fmla="*/ 263180 h 1056480"/>
                <a:gd name="connsiteX228" fmla="*/ 1441466 w 2759853"/>
                <a:gd name="connsiteY228" fmla="*/ 273724 h 1056480"/>
                <a:gd name="connsiteX229" fmla="*/ 1451239 w 2759853"/>
                <a:gd name="connsiteY229" fmla="*/ 276382 h 1056480"/>
                <a:gd name="connsiteX230" fmla="*/ 1431436 w 2759853"/>
                <a:gd name="connsiteY230" fmla="*/ 282125 h 1056480"/>
                <a:gd name="connsiteX231" fmla="*/ 1406833 w 2759853"/>
                <a:gd name="connsiteY231" fmla="*/ 290698 h 1056480"/>
                <a:gd name="connsiteX232" fmla="*/ 1380344 w 2759853"/>
                <a:gd name="connsiteY232" fmla="*/ 298842 h 1056480"/>
                <a:gd name="connsiteX233" fmla="*/ 1384373 w 2759853"/>
                <a:gd name="connsiteY233" fmla="*/ 287612 h 1056480"/>
                <a:gd name="connsiteX234" fmla="*/ 1399460 w 2759853"/>
                <a:gd name="connsiteY234" fmla="*/ 279725 h 1056480"/>
                <a:gd name="connsiteX235" fmla="*/ 1417120 w 2759853"/>
                <a:gd name="connsiteY235" fmla="*/ 274239 h 1056480"/>
                <a:gd name="connsiteX236" fmla="*/ 1430064 w 2759853"/>
                <a:gd name="connsiteY236" fmla="*/ 265666 h 1056480"/>
                <a:gd name="connsiteX237" fmla="*/ 1446781 w 2759853"/>
                <a:gd name="connsiteY237" fmla="*/ 255379 h 1056480"/>
                <a:gd name="connsiteX238" fmla="*/ 1474556 w 2759853"/>
                <a:gd name="connsiteY238" fmla="*/ 244149 h 1056480"/>
                <a:gd name="connsiteX239" fmla="*/ 1482185 w 2759853"/>
                <a:gd name="connsiteY239" fmla="*/ 235577 h 1056480"/>
                <a:gd name="connsiteX240" fmla="*/ 1501816 w 2759853"/>
                <a:gd name="connsiteY240" fmla="*/ 227947 h 1056480"/>
                <a:gd name="connsiteX241" fmla="*/ 1509274 w 2759853"/>
                <a:gd name="connsiteY241" fmla="*/ 218174 h 1056480"/>
                <a:gd name="connsiteX242" fmla="*/ 1502074 w 2759853"/>
                <a:gd name="connsiteY242" fmla="*/ 212688 h 1056480"/>
                <a:gd name="connsiteX243" fmla="*/ 1510218 w 2759853"/>
                <a:gd name="connsiteY243" fmla="*/ 209859 h 1056480"/>
                <a:gd name="connsiteX244" fmla="*/ 1506188 w 2759853"/>
                <a:gd name="connsiteY244" fmla="*/ 202487 h 1056480"/>
                <a:gd name="connsiteX245" fmla="*/ 1504731 w 2759853"/>
                <a:gd name="connsiteY245" fmla="*/ 194600 h 1056480"/>
                <a:gd name="connsiteX246" fmla="*/ 1494186 w 2759853"/>
                <a:gd name="connsiteY246" fmla="*/ 192714 h 1056480"/>
                <a:gd name="connsiteX247" fmla="*/ 1490844 w 2759853"/>
                <a:gd name="connsiteY247" fmla="*/ 179598 h 1056480"/>
                <a:gd name="connsiteX248" fmla="*/ 1476785 w 2759853"/>
                <a:gd name="connsiteY248" fmla="*/ 180113 h 1056480"/>
                <a:gd name="connsiteX249" fmla="*/ 1453382 w 2759853"/>
                <a:gd name="connsiteY249" fmla="*/ 174626 h 1056480"/>
                <a:gd name="connsiteX250" fmla="*/ 1443352 w 2759853"/>
                <a:gd name="connsiteY250" fmla="*/ 173683 h 1056480"/>
                <a:gd name="connsiteX251" fmla="*/ 1423463 w 2759853"/>
                <a:gd name="connsiteY251" fmla="*/ 174112 h 1056480"/>
                <a:gd name="connsiteX252" fmla="*/ 1412919 w 2759853"/>
                <a:gd name="connsiteY252" fmla="*/ 180113 h 1056480"/>
                <a:gd name="connsiteX253" fmla="*/ 1392603 w 2759853"/>
                <a:gd name="connsiteY253" fmla="*/ 181999 h 1056480"/>
                <a:gd name="connsiteX254" fmla="*/ 1404347 w 2759853"/>
                <a:gd name="connsiteY254" fmla="*/ 166911 h 1056480"/>
                <a:gd name="connsiteX255" fmla="*/ 1377858 w 2759853"/>
                <a:gd name="connsiteY255" fmla="*/ 165025 h 1056480"/>
                <a:gd name="connsiteX256" fmla="*/ 1358741 w 2759853"/>
                <a:gd name="connsiteY256" fmla="*/ 162110 h 1056480"/>
                <a:gd name="connsiteX257" fmla="*/ 1363542 w 2759853"/>
                <a:gd name="connsiteY257" fmla="*/ 160224 h 1056480"/>
                <a:gd name="connsiteX258" fmla="*/ 1378629 w 2759853"/>
                <a:gd name="connsiteY258" fmla="*/ 154481 h 1056480"/>
                <a:gd name="connsiteX259" fmla="*/ 1380516 w 2759853"/>
                <a:gd name="connsiteY259" fmla="*/ 148223 h 1056480"/>
                <a:gd name="connsiteX260" fmla="*/ 1366885 w 2759853"/>
                <a:gd name="connsiteY260" fmla="*/ 144880 h 1056480"/>
                <a:gd name="connsiteX261" fmla="*/ 1349912 w 2759853"/>
                <a:gd name="connsiteY261" fmla="*/ 140593 h 1056480"/>
                <a:gd name="connsiteX262" fmla="*/ 1328651 w 2759853"/>
                <a:gd name="connsiteY262" fmla="*/ 145137 h 1056480"/>
                <a:gd name="connsiteX263" fmla="*/ 1310735 w 2759853"/>
                <a:gd name="connsiteY263" fmla="*/ 158510 h 1056480"/>
                <a:gd name="connsiteX264" fmla="*/ 1299762 w 2759853"/>
                <a:gd name="connsiteY264" fmla="*/ 172569 h 1056480"/>
                <a:gd name="connsiteX265" fmla="*/ 1302849 w 2759853"/>
                <a:gd name="connsiteY265" fmla="*/ 179512 h 1056480"/>
                <a:gd name="connsiteX266" fmla="*/ 1293762 w 2759853"/>
                <a:gd name="connsiteY266" fmla="*/ 182341 h 1056480"/>
                <a:gd name="connsiteX267" fmla="*/ 1269158 w 2759853"/>
                <a:gd name="connsiteY267" fmla="*/ 185685 h 1056480"/>
                <a:gd name="connsiteX268" fmla="*/ 1279703 w 2759853"/>
                <a:gd name="connsiteY268" fmla="*/ 193829 h 1056480"/>
                <a:gd name="connsiteX269" fmla="*/ 1267530 w 2759853"/>
                <a:gd name="connsiteY269" fmla="*/ 191428 h 1056480"/>
                <a:gd name="connsiteX270" fmla="*/ 1253385 w 2759853"/>
                <a:gd name="connsiteY270" fmla="*/ 194514 h 1056480"/>
                <a:gd name="connsiteX271" fmla="*/ 1242841 w 2759853"/>
                <a:gd name="connsiteY271" fmla="*/ 196657 h 1056480"/>
                <a:gd name="connsiteX272" fmla="*/ 1232297 w 2759853"/>
                <a:gd name="connsiteY272" fmla="*/ 197343 h 1056480"/>
                <a:gd name="connsiteX273" fmla="*/ 1236840 w 2759853"/>
                <a:gd name="connsiteY273" fmla="*/ 188257 h 1056480"/>
                <a:gd name="connsiteX274" fmla="*/ 1221581 w 2759853"/>
                <a:gd name="connsiteY274" fmla="*/ 192371 h 1056480"/>
                <a:gd name="connsiteX275" fmla="*/ 1210865 w 2759853"/>
                <a:gd name="connsiteY275" fmla="*/ 190657 h 1056480"/>
                <a:gd name="connsiteX276" fmla="*/ 1200321 w 2759853"/>
                <a:gd name="connsiteY276" fmla="*/ 195886 h 1056480"/>
                <a:gd name="connsiteX277" fmla="*/ 1184805 w 2759853"/>
                <a:gd name="connsiteY277" fmla="*/ 197343 h 1056480"/>
                <a:gd name="connsiteX278" fmla="*/ 1194578 w 2759853"/>
                <a:gd name="connsiteY278" fmla="*/ 204030 h 1056480"/>
                <a:gd name="connsiteX279" fmla="*/ 1167832 w 2759853"/>
                <a:gd name="connsiteY279" fmla="*/ 208059 h 1056480"/>
                <a:gd name="connsiteX280" fmla="*/ 1147515 w 2759853"/>
                <a:gd name="connsiteY280" fmla="*/ 210888 h 1056480"/>
                <a:gd name="connsiteX281" fmla="*/ 1132427 w 2759853"/>
                <a:gd name="connsiteY281" fmla="*/ 218089 h 1056480"/>
                <a:gd name="connsiteX282" fmla="*/ 1117168 w 2759853"/>
                <a:gd name="connsiteY282" fmla="*/ 224347 h 1056480"/>
                <a:gd name="connsiteX283" fmla="*/ 1104738 w 2759853"/>
                <a:gd name="connsiteY283" fmla="*/ 226061 h 1056480"/>
                <a:gd name="connsiteX284" fmla="*/ 1098308 w 2759853"/>
                <a:gd name="connsiteY284" fmla="*/ 228204 h 1056480"/>
                <a:gd name="connsiteX285" fmla="*/ 1095908 w 2759853"/>
                <a:gd name="connsiteY285" fmla="*/ 232062 h 1056480"/>
                <a:gd name="connsiteX286" fmla="*/ 1089908 w 2759853"/>
                <a:gd name="connsiteY286" fmla="*/ 236091 h 1056480"/>
                <a:gd name="connsiteX287" fmla="*/ 1094194 w 2759853"/>
                <a:gd name="connsiteY287" fmla="*/ 241835 h 1056480"/>
                <a:gd name="connsiteX288" fmla="*/ 1080306 w 2759853"/>
                <a:gd name="connsiteY288" fmla="*/ 241149 h 1056480"/>
                <a:gd name="connsiteX289" fmla="*/ 1089136 w 2759853"/>
                <a:gd name="connsiteY289" fmla="*/ 246206 h 1056480"/>
                <a:gd name="connsiteX290" fmla="*/ 1096337 w 2759853"/>
                <a:gd name="connsiteY290" fmla="*/ 251693 h 1056480"/>
                <a:gd name="connsiteX291" fmla="*/ 1084164 w 2759853"/>
                <a:gd name="connsiteY291" fmla="*/ 252379 h 1056480"/>
                <a:gd name="connsiteX292" fmla="*/ 1090336 w 2759853"/>
                <a:gd name="connsiteY292" fmla="*/ 256665 h 1056480"/>
                <a:gd name="connsiteX293" fmla="*/ 1095565 w 2759853"/>
                <a:gd name="connsiteY293" fmla="*/ 262409 h 1056480"/>
                <a:gd name="connsiteX294" fmla="*/ 1096337 w 2759853"/>
                <a:gd name="connsiteY294" fmla="*/ 263180 h 1056480"/>
                <a:gd name="connsiteX295" fmla="*/ 1094622 w 2759853"/>
                <a:gd name="connsiteY295" fmla="*/ 270038 h 1056480"/>
                <a:gd name="connsiteX296" fmla="*/ 1090079 w 2759853"/>
                <a:gd name="connsiteY296" fmla="*/ 271495 h 1056480"/>
                <a:gd name="connsiteX297" fmla="*/ 1074820 w 2759853"/>
                <a:gd name="connsiteY297" fmla="*/ 270810 h 1056480"/>
                <a:gd name="connsiteX298" fmla="*/ 1067190 w 2759853"/>
                <a:gd name="connsiteY298" fmla="*/ 273467 h 1056480"/>
                <a:gd name="connsiteX299" fmla="*/ 1043273 w 2759853"/>
                <a:gd name="connsiteY299" fmla="*/ 274667 h 1056480"/>
                <a:gd name="connsiteX300" fmla="*/ 1001439 w 2759853"/>
                <a:gd name="connsiteY300" fmla="*/ 278268 h 1056480"/>
                <a:gd name="connsiteX301" fmla="*/ 995953 w 2759853"/>
                <a:gd name="connsiteY301" fmla="*/ 294298 h 1056480"/>
                <a:gd name="connsiteX302" fmla="*/ 996210 w 2759853"/>
                <a:gd name="connsiteY302" fmla="*/ 305785 h 1056480"/>
                <a:gd name="connsiteX303" fmla="*/ 1018242 w 2759853"/>
                <a:gd name="connsiteY303" fmla="*/ 317530 h 1056480"/>
                <a:gd name="connsiteX304" fmla="*/ 1027585 w 2759853"/>
                <a:gd name="connsiteY304" fmla="*/ 333303 h 1056480"/>
                <a:gd name="connsiteX305" fmla="*/ 1000068 w 2759853"/>
                <a:gd name="connsiteY305" fmla="*/ 324473 h 1056480"/>
                <a:gd name="connsiteX306" fmla="*/ 963035 w 2759853"/>
                <a:gd name="connsiteY306" fmla="*/ 314958 h 1056480"/>
                <a:gd name="connsiteX307" fmla="*/ 951290 w 2759853"/>
                <a:gd name="connsiteY307" fmla="*/ 308957 h 1056480"/>
                <a:gd name="connsiteX308" fmla="*/ 941003 w 2759853"/>
                <a:gd name="connsiteY308" fmla="*/ 317101 h 1056480"/>
                <a:gd name="connsiteX309" fmla="*/ 947690 w 2759853"/>
                <a:gd name="connsiteY309" fmla="*/ 319501 h 1056480"/>
                <a:gd name="connsiteX310" fmla="*/ 956519 w 2759853"/>
                <a:gd name="connsiteY310" fmla="*/ 324731 h 1056480"/>
                <a:gd name="connsiteX311" fmla="*/ 943146 w 2759853"/>
                <a:gd name="connsiteY311" fmla="*/ 327131 h 1056480"/>
                <a:gd name="connsiteX312" fmla="*/ 925659 w 2759853"/>
                <a:gd name="connsiteY312" fmla="*/ 330731 h 1056480"/>
                <a:gd name="connsiteX313" fmla="*/ 947175 w 2759853"/>
                <a:gd name="connsiteY313" fmla="*/ 347448 h 1056480"/>
                <a:gd name="connsiteX314" fmla="*/ 961749 w 2759853"/>
                <a:gd name="connsiteY314" fmla="*/ 355592 h 1056480"/>
                <a:gd name="connsiteX315" fmla="*/ 959349 w 2759853"/>
                <a:gd name="connsiteY315" fmla="*/ 360392 h 1056480"/>
                <a:gd name="connsiteX316" fmla="*/ 940661 w 2759853"/>
                <a:gd name="connsiteY316" fmla="*/ 350877 h 1056480"/>
                <a:gd name="connsiteX317" fmla="*/ 913143 w 2759853"/>
                <a:gd name="connsiteY317" fmla="*/ 348477 h 1056480"/>
                <a:gd name="connsiteX318" fmla="*/ 912200 w 2759853"/>
                <a:gd name="connsiteY318" fmla="*/ 337932 h 1056480"/>
                <a:gd name="connsiteX319" fmla="*/ 916058 w 2759853"/>
                <a:gd name="connsiteY319" fmla="*/ 321902 h 1056480"/>
                <a:gd name="connsiteX320" fmla="*/ 909113 w 2759853"/>
                <a:gd name="connsiteY320" fmla="*/ 301842 h 1056480"/>
                <a:gd name="connsiteX321" fmla="*/ 904827 w 2759853"/>
                <a:gd name="connsiteY321" fmla="*/ 308272 h 1056480"/>
                <a:gd name="connsiteX322" fmla="*/ 900798 w 2759853"/>
                <a:gd name="connsiteY322" fmla="*/ 325245 h 1056480"/>
                <a:gd name="connsiteX323" fmla="*/ 881424 w 2759853"/>
                <a:gd name="connsiteY323" fmla="*/ 335275 h 1056480"/>
                <a:gd name="connsiteX324" fmla="*/ 874995 w 2759853"/>
                <a:gd name="connsiteY324" fmla="*/ 345305 h 1056480"/>
                <a:gd name="connsiteX325" fmla="*/ 893426 w 2759853"/>
                <a:gd name="connsiteY325" fmla="*/ 367508 h 1056480"/>
                <a:gd name="connsiteX326" fmla="*/ 883825 w 2759853"/>
                <a:gd name="connsiteY326" fmla="*/ 394768 h 1056480"/>
                <a:gd name="connsiteX327" fmla="*/ 884510 w 2759853"/>
                <a:gd name="connsiteY327" fmla="*/ 411056 h 1056480"/>
                <a:gd name="connsiteX328" fmla="*/ 896940 w 2759853"/>
                <a:gd name="connsiteY328" fmla="*/ 413199 h 1056480"/>
                <a:gd name="connsiteX329" fmla="*/ 915800 w 2759853"/>
                <a:gd name="connsiteY329" fmla="*/ 409170 h 1056480"/>
                <a:gd name="connsiteX330" fmla="*/ 946918 w 2759853"/>
                <a:gd name="connsiteY330" fmla="*/ 419714 h 1056480"/>
                <a:gd name="connsiteX331" fmla="*/ 952919 w 2759853"/>
                <a:gd name="connsiteY331" fmla="*/ 432144 h 1056480"/>
                <a:gd name="connsiteX332" fmla="*/ 945461 w 2759853"/>
                <a:gd name="connsiteY332" fmla="*/ 444060 h 1056480"/>
                <a:gd name="connsiteX333" fmla="*/ 964063 w 2759853"/>
                <a:gd name="connsiteY333" fmla="*/ 456490 h 1056480"/>
                <a:gd name="connsiteX334" fmla="*/ 945890 w 2759853"/>
                <a:gd name="connsiteY334" fmla="*/ 455033 h 1056480"/>
                <a:gd name="connsiteX335" fmla="*/ 938517 w 2759853"/>
                <a:gd name="connsiteY335" fmla="*/ 444746 h 1056480"/>
                <a:gd name="connsiteX336" fmla="*/ 942546 w 2759853"/>
                <a:gd name="connsiteY336" fmla="*/ 433001 h 1056480"/>
                <a:gd name="connsiteX337" fmla="*/ 934402 w 2759853"/>
                <a:gd name="connsiteY337" fmla="*/ 422714 h 1056480"/>
                <a:gd name="connsiteX338" fmla="*/ 924115 w 2759853"/>
                <a:gd name="connsiteY338" fmla="*/ 416028 h 1056480"/>
                <a:gd name="connsiteX339" fmla="*/ 899255 w 2759853"/>
                <a:gd name="connsiteY339" fmla="*/ 422714 h 1056480"/>
                <a:gd name="connsiteX340" fmla="*/ 902599 w 2759853"/>
                <a:gd name="connsiteY340" fmla="*/ 445174 h 1056480"/>
                <a:gd name="connsiteX341" fmla="*/ 889226 w 2759853"/>
                <a:gd name="connsiteY341" fmla="*/ 464291 h 1056480"/>
                <a:gd name="connsiteX342" fmla="*/ 877052 w 2759853"/>
                <a:gd name="connsiteY342" fmla="*/ 475007 h 1056480"/>
                <a:gd name="connsiteX343" fmla="*/ 862222 w 2759853"/>
                <a:gd name="connsiteY343" fmla="*/ 487951 h 1056480"/>
                <a:gd name="connsiteX344" fmla="*/ 847649 w 2759853"/>
                <a:gd name="connsiteY344" fmla="*/ 487951 h 1056480"/>
                <a:gd name="connsiteX345" fmla="*/ 829046 w 2759853"/>
                <a:gd name="connsiteY345" fmla="*/ 489409 h 1056480"/>
                <a:gd name="connsiteX346" fmla="*/ 816102 w 2759853"/>
                <a:gd name="connsiteY346" fmla="*/ 485379 h 1056480"/>
                <a:gd name="connsiteX347" fmla="*/ 808215 w 2759853"/>
                <a:gd name="connsiteY347" fmla="*/ 478436 h 1056480"/>
                <a:gd name="connsiteX348" fmla="*/ 816788 w 2759853"/>
                <a:gd name="connsiteY348" fmla="*/ 480579 h 1056480"/>
                <a:gd name="connsiteX349" fmla="*/ 826132 w 2759853"/>
                <a:gd name="connsiteY349" fmla="*/ 479636 h 1056480"/>
                <a:gd name="connsiteX350" fmla="*/ 835476 w 2759853"/>
                <a:gd name="connsiteY350" fmla="*/ 483493 h 1056480"/>
                <a:gd name="connsiteX351" fmla="*/ 843877 w 2759853"/>
                <a:gd name="connsiteY351" fmla="*/ 480407 h 1056480"/>
                <a:gd name="connsiteX352" fmla="*/ 847734 w 2759853"/>
                <a:gd name="connsiteY352" fmla="*/ 476550 h 1056480"/>
                <a:gd name="connsiteX353" fmla="*/ 854936 w 2759853"/>
                <a:gd name="connsiteY353" fmla="*/ 470549 h 1056480"/>
                <a:gd name="connsiteX354" fmla="*/ 859907 w 2759853"/>
                <a:gd name="connsiteY354" fmla="*/ 461976 h 1056480"/>
                <a:gd name="connsiteX355" fmla="*/ 864193 w 2759853"/>
                <a:gd name="connsiteY355" fmla="*/ 456661 h 1056480"/>
                <a:gd name="connsiteX356" fmla="*/ 872081 w 2759853"/>
                <a:gd name="connsiteY356" fmla="*/ 451432 h 1056480"/>
                <a:gd name="connsiteX357" fmla="*/ 874995 w 2759853"/>
                <a:gd name="connsiteY357" fmla="*/ 443803 h 1056480"/>
                <a:gd name="connsiteX358" fmla="*/ 879281 w 2759853"/>
                <a:gd name="connsiteY358" fmla="*/ 433087 h 1056480"/>
                <a:gd name="connsiteX359" fmla="*/ 879795 w 2759853"/>
                <a:gd name="connsiteY359" fmla="*/ 427086 h 1056480"/>
                <a:gd name="connsiteX360" fmla="*/ 867108 w 2759853"/>
                <a:gd name="connsiteY360" fmla="*/ 413199 h 1056480"/>
                <a:gd name="connsiteX361" fmla="*/ 866594 w 2759853"/>
                <a:gd name="connsiteY361" fmla="*/ 396740 h 1056480"/>
                <a:gd name="connsiteX362" fmla="*/ 866337 w 2759853"/>
                <a:gd name="connsiteY362" fmla="*/ 381395 h 1056480"/>
                <a:gd name="connsiteX363" fmla="*/ 870452 w 2759853"/>
                <a:gd name="connsiteY363" fmla="*/ 364421 h 1056480"/>
                <a:gd name="connsiteX364" fmla="*/ 857336 w 2759853"/>
                <a:gd name="connsiteY364" fmla="*/ 345990 h 1056480"/>
                <a:gd name="connsiteX365" fmla="*/ 862565 w 2759853"/>
                <a:gd name="connsiteY365" fmla="*/ 333817 h 1056480"/>
                <a:gd name="connsiteX366" fmla="*/ 869508 w 2759853"/>
                <a:gd name="connsiteY366" fmla="*/ 306300 h 1056480"/>
                <a:gd name="connsiteX367" fmla="*/ 849449 w 2759853"/>
                <a:gd name="connsiteY367" fmla="*/ 299613 h 1056480"/>
                <a:gd name="connsiteX368" fmla="*/ 818588 w 2759853"/>
                <a:gd name="connsiteY368" fmla="*/ 298156 h 1056480"/>
                <a:gd name="connsiteX369" fmla="*/ 809501 w 2759853"/>
                <a:gd name="connsiteY369" fmla="*/ 307243 h 1056480"/>
                <a:gd name="connsiteX370" fmla="*/ 798786 w 2759853"/>
                <a:gd name="connsiteY370" fmla="*/ 330217 h 1056480"/>
                <a:gd name="connsiteX371" fmla="*/ 777268 w 2759853"/>
                <a:gd name="connsiteY371" fmla="*/ 346676 h 1056480"/>
                <a:gd name="connsiteX372" fmla="*/ 770582 w 2759853"/>
                <a:gd name="connsiteY372" fmla="*/ 360821 h 1056480"/>
                <a:gd name="connsiteX373" fmla="*/ 779669 w 2759853"/>
                <a:gd name="connsiteY373" fmla="*/ 362964 h 1056480"/>
                <a:gd name="connsiteX374" fmla="*/ 777783 w 2759853"/>
                <a:gd name="connsiteY374" fmla="*/ 375908 h 1056480"/>
                <a:gd name="connsiteX375" fmla="*/ 776840 w 2759853"/>
                <a:gd name="connsiteY375" fmla="*/ 383538 h 1056480"/>
                <a:gd name="connsiteX376" fmla="*/ 771353 w 2759853"/>
                <a:gd name="connsiteY376" fmla="*/ 394511 h 1056480"/>
                <a:gd name="connsiteX377" fmla="*/ 790470 w 2759853"/>
                <a:gd name="connsiteY377" fmla="*/ 401626 h 1056480"/>
                <a:gd name="connsiteX378" fmla="*/ 797414 w 2759853"/>
                <a:gd name="connsiteY378" fmla="*/ 414742 h 1056480"/>
                <a:gd name="connsiteX379" fmla="*/ 807186 w 2759853"/>
                <a:gd name="connsiteY379" fmla="*/ 419800 h 1056480"/>
                <a:gd name="connsiteX380" fmla="*/ 797157 w 2759853"/>
                <a:gd name="connsiteY380" fmla="*/ 435830 h 1056480"/>
                <a:gd name="connsiteX381" fmla="*/ 777526 w 2759853"/>
                <a:gd name="connsiteY381" fmla="*/ 420314 h 1056480"/>
                <a:gd name="connsiteX382" fmla="*/ 751465 w 2759853"/>
                <a:gd name="connsiteY382" fmla="*/ 409084 h 1056480"/>
                <a:gd name="connsiteX383" fmla="*/ 729948 w 2759853"/>
                <a:gd name="connsiteY383" fmla="*/ 400254 h 1056480"/>
                <a:gd name="connsiteX384" fmla="*/ 700030 w 2759853"/>
                <a:gd name="connsiteY384" fmla="*/ 392368 h 1056480"/>
                <a:gd name="connsiteX385" fmla="*/ 670627 w 2759853"/>
                <a:gd name="connsiteY385" fmla="*/ 389710 h 1056480"/>
                <a:gd name="connsiteX386" fmla="*/ 658711 w 2759853"/>
                <a:gd name="connsiteY386" fmla="*/ 380881 h 1056480"/>
                <a:gd name="connsiteX387" fmla="*/ 639080 w 2759853"/>
                <a:gd name="connsiteY387" fmla="*/ 374451 h 1056480"/>
                <a:gd name="connsiteX388" fmla="*/ 643623 w 2759853"/>
                <a:gd name="connsiteY388" fmla="*/ 387824 h 1056480"/>
                <a:gd name="connsiteX389" fmla="*/ 655539 w 2759853"/>
                <a:gd name="connsiteY389" fmla="*/ 392625 h 1056480"/>
                <a:gd name="connsiteX390" fmla="*/ 665826 w 2759853"/>
                <a:gd name="connsiteY390" fmla="*/ 399997 h 1056480"/>
                <a:gd name="connsiteX391" fmla="*/ 673284 w 2759853"/>
                <a:gd name="connsiteY391" fmla="*/ 413370 h 1056480"/>
                <a:gd name="connsiteX392" fmla="*/ 668226 w 2759853"/>
                <a:gd name="connsiteY392" fmla="*/ 422200 h 1056480"/>
                <a:gd name="connsiteX393" fmla="*/ 657253 w 2759853"/>
                <a:gd name="connsiteY393" fmla="*/ 427686 h 1056480"/>
                <a:gd name="connsiteX394" fmla="*/ 648852 w 2759853"/>
                <a:gd name="connsiteY394" fmla="*/ 431030 h 1056480"/>
                <a:gd name="connsiteX395" fmla="*/ 648852 w 2759853"/>
                <a:gd name="connsiteY395" fmla="*/ 421428 h 1056480"/>
                <a:gd name="connsiteX396" fmla="*/ 639080 w 2759853"/>
                <a:gd name="connsiteY396" fmla="*/ 414056 h 1056480"/>
                <a:gd name="connsiteX397" fmla="*/ 614220 w 2759853"/>
                <a:gd name="connsiteY397" fmla="*/ 426486 h 1056480"/>
                <a:gd name="connsiteX398" fmla="*/ 586959 w 2759853"/>
                <a:gd name="connsiteY398" fmla="*/ 426486 h 1056480"/>
                <a:gd name="connsiteX399" fmla="*/ 571871 w 2759853"/>
                <a:gd name="connsiteY399" fmla="*/ 437459 h 1056480"/>
                <a:gd name="connsiteX400" fmla="*/ 550097 w 2759853"/>
                <a:gd name="connsiteY400" fmla="*/ 435745 h 1056480"/>
                <a:gd name="connsiteX401" fmla="*/ 554126 w 2759853"/>
                <a:gd name="connsiteY401" fmla="*/ 431458 h 1056480"/>
                <a:gd name="connsiteX402" fmla="*/ 557984 w 2759853"/>
                <a:gd name="connsiteY402" fmla="*/ 426658 h 1056480"/>
                <a:gd name="connsiteX403" fmla="*/ 561584 w 2759853"/>
                <a:gd name="connsiteY403" fmla="*/ 415685 h 1056480"/>
                <a:gd name="connsiteX404" fmla="*/ 539639 w 2759853"/>
                <a:gd name="connsiteY404" fmla="*/ 422114 h 1056480"/>
                <a:gd name="connsiteX405" fmla="*/ 536553 w 2759853"/>
                <a:gd name="connsiteY405" fmla="*/ 431201 h 1056480"/>
                <a:gd name="connsiteX406" fmla="*/ 529352 w 2759853"/>
                <a:gd name="connsiteY406" fmla="*/ 426915 h 1056480"/>
                <a:gd name="connsiteX407" fmla="*/ 492319 w 2759853"/>
                <a:gd name="connsiteY407" fmla="*/ 437888 h 1056480"/>
                <a:gd name="connsiteX408" fmla="*/ 476802 w 2759853"/>
                <a:gd name="connsiteY408" fmla="*/ 447489 h 1056480"/>
                <a:gd name="connsiteX409" fmla="*/ 459143 w 2759853"/>
                <a:gd name="connsiteY409" fmla="*/ 452975 h 1056480"/>
                <a:gd name="connsiteX410" fmla="*/ 455543 w 2759853"/>
                <a:gd name="connsiteY410" fmla="*/ 469949 h 1056480"/>
                <a:gd name="connsiteX411" fmla="*/ 428025 w 2759853"/>
                <a:gd name="connsiteY411" fmla="*/ 473549 h 1056480"/>
                <a:gd name="connsiteX412" fmla="*/ 415166 w 2759853"/>
                <a:gd name="connsiteY412" fmla="*/ 461376 h 1056480"/>
                <a:gd name="connsiteX413" fmla="*/ 414652 w 2759853"/>
                <a:gd name="connsiteY413" fmla="*/ 451089 h 1056480"/>
                <a:gd name="connsiteX414" fmla="*/ 425882 w 2759853"/>
                <a:gd name="connsiteY414" fmla="*/ 446803 h 1056480"/>
                <a:gd name="connsiteX415" fmla="*/ 440198 w 2759853"/>
                <a:gd name="connsiteY415" fmla="*/ 446117 h 1056480"/>
                <a:gd name="connsiteX416" fmla="*/ 430425 w 2759853"/>
                <a:gd name="connsiteY416" fmla="*/ 430601 h 1056480"/>
                <a:gd name="connsiteX417" fmla="*/ 409851 w 2759853"/>
                <a:gd name="connsiteY417" fmla="*/ 424858 h 1056480"/>
                <a:gd name="connsiteX418" fmla="*/ 389792 w 2759853"/>
                <a:gd name="connsiteY418" fmla="*/ 422714 h 1056480"/>
                <a:gd name="connsiteX419" fmla="*/ 392620 w 2759853"/>
                <a:gd name="connsiteY419" fmla="*/ 428972 h 1056480"/>
                <a:gd name="connsiteX420" fmla="*/ 397421 w 2759853"/>
                <a:gd name="connsiteY420" fmla="*/ 440202 h 1056480"/>
                <a:gd name="connsiteX421" fmla="*/ 391163 w 2759853"/>
                <a:gd name="connsiteY421" fmla="*/ 458119 h 1056480"/>
                <a:gd name="connsiteX422" fmla="*/ 396478 w 2759853"/>
                <a:gd name="connsiteY422" fmla="*/ 463862 h 1056480"/>
                <a:gd name="connsiteX423" fmla="*/ 402479 w 2759853"/>
                <a:gd name="connsiteY423" fmla="*/ 478178 h 1056480"/>
                <a:gd name="connsiteX424" fmla="*/ 397421 w 2759853"/>
                <a:gd name="connsiteY424" fmla="*/ 490609 h 1056480"/>
                <a:gd name="connsiteX425" fmla="*/ 390477 w 2759853"/>
                <a:gd name="connsiteY425" fmla="*/ 490351 h 1056480"/>
                <a:gd name="connsiteX426" fmla="*/ 385677 w 2759853"/>
                <a:gd name="connsiteY426" fmla="*/ 485551 h 1056480"/>
                <a:gd name="connsiteX427" fmla="*/ 369389 w 2759853"/>
                <a:gd name="connsiteY427" fmla="*/ 482465 h 1056480"/>
                <a:gd name="connsiteX428" fmla="*/ 359102 w 2759853"/>
                <a:gd name="connsiteY428" fmla="*/ 487437 h 1056480"/>
                <a:gd name="connsiteX429" fmla="*/ 344786 w 2759853"/>
                <a:gd name="connsiteY429" fmla="*/ 493695 h 1056480"/>
                <a:gd name="connsiteX430" fmla="*/ 329270 w 2759853"/>
                <a:gd name="connsiteY430" fmla="*/ 504925 h 1056480"/>
                <a:gd name="connsiteX431" fmla="*/ 330213 w 2759853"/>
                <a:gd name="connsiteY431" fmla="*/ 518983 h 1056480"/>
                <a:gd name="connsiteX432" fmla="*/ 336899 w 2759853"/>
                <a:gd name="connsiteY432" fmla="*/ 531671 h 1056480"/>
                <a:gd name="connsiteX433" fmla="*/ 317525 w 2759853"/>
                <a:gd name="connsiteY433" fmla="*/ 530471 h 1056480"/>
                <a:gd name="connsiteX434" fmla="*/ 300809 w 2759853"/>
                <a:gd name="connsiteY434" fmla="*/ 526613 h 1056480"/>
                <a:gd name="connsiteX435" fmla="*/ 282378 w 2759853"/>
                <a:gd name="connsiteY435" fmla="*/ 515640 h 1056480"/>
                <a:gd name="connsiteX436" fmla="*/ 272605 w 2759853"/>
                <a:gd name="connsiteY436" fmla="*/ 524727 h 1056480"/>
                <a:gd name="connsiteX437" fmla="*/ 277406 w 2759853"/>
                <a:gd name="connsiteY437" fmla="*/ 534071 h 1056480"/>
                <a:gd name="connsiteX438" fmla="*/ 293179 w 2759853"/>
                <a:gd name="connsiteY438" fmla="*/ 539557 h 1056480"/>
                <a:gd name="connsiteX439" fmla="*/ 294637 w 2759853"/>
                <a:gd name="connsiteY439" fmla="*/ 549330 h 1056480"/>
                <a:gd name="connsiteX440" fmla="*/ 282464 w 2759853"/>
                <a:gd name="connsiteY440" fmla="*/ 551216 h 1056480"/>
                <a:gd name="connsiteX441" fmla="*/ 269777 w 2759853"/>
                <a:gd name="connsiteY441" fmla="*/ 547358 h 1056480"/>
                <a:gd name="connsiteX442" fmla="*/ 254946 w 2759853"/>
                <a:gd name="connsiteY442" fmla="*/ 539043 h 1056480"/>
                <a:gd name="connsiteX443" fmla="*/ 246545 w 2759853"/>
                <a:gd name="connsiteY443" fmla="*/ 529699 h 1056480"/>
                <a:gd name="connsiteX444" fmla="*/ 242687 w 2759853"/>
                <a:gd name="connsiteY444" fmla="*/ 518041 h 1056480"/>
                <a:gd name="connsiteX445" fmla="*/ 243202 w 2759853"/>
                <a:gd name="connsiteY445" fmla="*/ 507496 h 1056480"/>
                <a:gd name="connsiteX446" fmla="*/ 244402 w 2759853"/>
                <a:gd name="connsiteY446" fmla="*/ 497209 h 1056480"/>
                <a:gd name="connsiteX447" fmla="*/ 231972 w 2759853"/>
                <a:gd name="connsiteY447" fmla="*/ 488122 h 1056480"/>
                <a:gd name="connsiteX448" fmla="*/ 222199 w 2759853"/>
                <a:gd name="connsiteY448" fmla="*/ 481007 h 1056480"/>
                <a:gd name="connsiteX449" fmla="*/ 206426 w 2759853"/>
                <a:gd name="connsiteY449" fmla="*/ 467891 h 1056480"/>
                <a:gd name="connsiteX450" fmla="*/ 200682 w 2759853"/>
                <a:gd name="connsiteY450" fmla="*/ 462662 h 1056480"/>
                <a:gd name="connsiteX451" fmla="*/ 213627 w 2759853"/>
                <a:gd name="connsiteY451" fmla="*/ 467463 h 1056480"/>
                <a:gd name="connsiteX452" fmla="*/ 236086 w 2759853"/>
                <a:gd name="connsiteY452" fmla="*/ 477064 h 1056480"/>
                <a:gd name="connsiteX453" fmla="*/ 264290 w 2759853"/>
                <a:gd name="connsiteY453" fmla="*/ 485894 h 1056480"/>
                <a:gd name="connsiteX454" fmla="*/ 302095 w 2759853"/>
                <a:gd name="connsiteY454" fmla="*/ 492152 h 1056480"/>
                <a:gd name="connsiteX455" fmla="*/ 348901 w 2759853"/>
                <a:gd name="connsiteY455" fmla="*/ 471578 h 1056480"/>
                <a:gd name="connsiteX456" fmla="*/ 347443 w 2759853"/>
                <a:gd name="connsiteY456" fmla="*/ 452461 h 1056480"/>
                <a:gd name="connsiteX457" fmla="*/ 338099 w 2759853"/>
                <a:gd name="connsiteY457" fmla="*/ 445346 h 1056480"/>
                <a:gd name="connsiteX458" fmla="*/ 324726 w 2759853"/>
                <a:gd name="connsiteY458" fmla="*/ 437202 h 1056480"/>
                <a:gd name="connsiteX459" fmla="*/ 311353 w 2759853"/>
                <a:gd name="connsiteY459" fmla="*/ 429830 h 1056480"/>
                <a:gd name="connsiteX460" fmla="*/ 287693 w 2759853"/>
                <a:gd name="connsiteY460" fmla="*/ 417828 h 1056480"/>
                <a:gd name="connsiteX461" fmla="*/ 249974 w 2759853"/>
                <a:gd name="connsiteY461" fmla="*/ 402998 h 1056480"/>
                <a:gd name="connsiteX462" fmla="*/ 241573 w 2759853"/>
                <a:gd name="connsiteY462" fmla="*/ 402055 h 1056480"/>
                <a:gd name="connsiteX463" fmla="*/ 229829 w 2759853"/>
                <a:gd name="connsiteY463" fmla="*/ 401798 h 1056480"/>
                <a:gd name="connsiteX464" fmla="*/ 214998 w 2759853"/>
                <a:gd name="connsiteY464" fmla="*/ 400854 h 1056480"/>
                <a:gd name="connsiteX465" fmla="*/ 205911 w 2759853"/>
                <a:gd name="connsiteY465" fmla="*/ 395625 h 1056480"/>
                <a:gd name="connsiteX466" fmla="*/ 217827 w 2759853"/>
                <a:gd name="connsiteY466" fmla="*/ 391768 h 1056480"/>
                <a:gd name="connsiteX467" fmla="*/ 207111 w 2759853"/>
                <a:gd name="connsiteY467" fmla="*/ 387481 h 1056480"/>
                <a:gd name="connsiteX468" fmla="*/ 195624 w 2759853"/>
                <a:gd name="connsiteY468" fmla="*/ 389624 h 1056480"/>
                <a:gd name="connsiteX469" fmla="*/ 185852 w 2759853"/>
                <a:gd name="connsiteY469" fmla="*/ 389110 h 1056480"/>
                <a:gd name="connsiteX470" fmla="*/ 184737 w 2759853"/>
                <a:gd name="connsiteY470" fmla="*/ 388339 h 1056480"/>
                <a:gd name="connsiteX471" fmla="*/ 176508 w 2759853"/>
                <a:gd name="connsiteY471" fmla="*/ 394168 h 1056480"/>
                <a:gd name="connsiteX472" fmla="*/ 163135 w 2759853"/>
                <a:gd name="connsiteY472" fmla="*/ 400426 h 1056480"/>
                <a:gd name="connsiteX473" fmla="*/ 152162 w 2759853"/>
                <a:gd name="connsiteY473" fmla="*/ 409941 h 1056480"/>
                <a:gd name="connsiteX474" fmla="*/ 145990 w 2759853"/>
                <a:gd name="connsiteY474" fmla="*/ 414742 h 1056480"/>
                <a:gd name="connsiteX475" fmla="*/ 143589 w 2759853"/>
                <a:gd name="connsiteY475" fmla="*/ 423314 h 1056480"/>
                <a:gd name="connsiteX476" fmla="*/ 145990 w 2759853"/>
                <a:gd name="connsiteY476" fmla="*/ 432401 h 1056480"/>
                <a:gd name="connsiteX477" fmla="*/ 156019 w 2759853"/>
                <a:gd name="connsiteY477" fmla="*/ 438145 h 1056480"/>
                <a:gd name="connsiteX478" fmla="*/ 167506 w 2759853"/>
                <a:gd name="connsiteY478" fmla="*/ 450060 h 1056480"/>
                <a:gd name="connsiteX479" fmla="*/ 157477 w 2759853"/>
                <a:gd name="connsiteY479" fmla="*/ 462062 h 1056480"/>
                <a:gd name="connsiteX480" fmla="*/ 152676 w 2759853"/>
                <a:gd name="connsiteY480" fmla="*/ 471578 h 1056480"/>
                <a:gd name="connsiteX481" fmla="*/ 167935 w 2759853"/>
                <a:gd name="connsiteY481" fmla="*/ 495923 h 1056480"/>
                <a:gd name="connsiteX482" fmla="*/ 162706 w 2759853"/>
                <a:gd name="connsiteY482" fmla="*/ 505525 h 1056480"/>
                <a:gd name="connsiteX483" fmla="*/ 165106 w 2759853"/>
                <a:gd name="connsiteY483" fmla="*/ 517955 h 1056480"/>
                <a:gd name="connsiteX484" fmla="*/ 161249 w 2759853"/>
                <a:gd name="connsiteY484" fmla="*/ 522755 h 1056480"/>
                <a:gd name="connsiteX485" fmla="*/ 169392 w 2759853"/>
                <a:gd name="connsiteY485" fmla="*/ 528070 h 1056480"/>
                <a:gd name="connsiteX486" fmla="*/ 166992 w 2759853"/>
                <a:gd name="connsiteY486" fmla="*/ 536214 h 1056480"/>
                <a:gd name="connsiteX487" fmla="*/ 175565 w 2759853"/>
                <a:gd name="connsiteY487" fmla="*/ 544787 h 1056480"/>
                <a:gd name="connsiteX488" fmla="*/ 165535 w 2759853"/>
                <a:gd name="connsiteY488" fmla="*/ 553874 h 1056480"/>
                <a:gd name="connsiteX489" fmla="*/ 186109 w 2759853"/>
                <a:gd name="connsiteY489" fmla="*/ 569647 h 1056480"/>
                <a:gd name="connsiteX490" fmla="*/ 190395 w 2759853"/>
                <a:gd name="connsiteY490" fmla="*/ 582592 h 1056480"/>
                <a:gd name="connsiteX491" fmla="*/ 166478 w 2759853"/>
                <a:gd name="connsiteY491" fmla="*/ 605566 h 1056480"/>
                <a:gd name="connsiteX492" fmla="*/ 141618 w 2759853"/>
                <a:gd name="connsiteY492" fmla="*/ 625625 h 1056480"/>
                <a:gd name="connsiteX493" fmla="*/ 133902 w 2759853"/>
                <a:gd name="connsiteY493" fmla="*/ 635484 h 1056480"/>
                <a:gd name="connsiteX494" fmla="*/ 140675 w 2759853"/>
                <a:gd name="connsiteY494" fmla="*/ 633083 h 1056480"/>
                <a:gd name="connsiteX495" fmla="*/ 150962 w 2759853"/>
                <a:gd name="connsiteY495" fmla="*/ 643628 h 1056480"/>
                <a:gd name="connsiteX496" fmla="*/ 165021 w 2759853"/>
                <a:gd name="connsiteY496" fmla="*/ 646714 h 1056480"/>
                <a:gd name="connsiteX497" fmla="*/ 157391 w 2759853"/>
                <a:gd name="connsiteY497" fmla="*/ 648857 h 1056480"/>
                <a:gd name="connsiteX498" fmla="*/ 141875 w 2759853"/>
                <a:gd name="connsiteY498" fmla="*/ 654086 h 1056480"/>
                <a:gd name="connsiteX499" fmla="*/ 133902 w 2759853"/>
                <a:gd name="connsiteY499" fmla="*/ 660344 h 1056480"/>
                <a:gd name="connsiteX500" fmla="*/ 130645 w 2759853"/>
                <a:gd name="connsiteY500" fmla="*/ 670974 h 1056480"/>
                <a:gd name="connsiteX501" fmla="*/ 125244 w 2759853"/>
                <a:gd name="connsiteY501" fmla="*/ 679204 h 1056480"/>
                <a:gd name="connsiteX502" fmla="*/ 126359 w 2759853"/>
                <a:gd name="connsiteY502" fmla="*/ 688548 h 1056480"/>
                <a:gd name="connsiteX503" fmla="*/ 129959 w 2759853"/>
                <a:gd name="connsiteY503" fmla="*/ 697120 h 1056480"/>
                <a:gd name="connsiteX504" fmla="*/ 125673 w 2759853"/>
                <a:gd name="connsiteY504" fmla="*/ 702521 h 1056480"/>
                <a:gd name="connsiteX505" fmla="*/ 127816 w 2759853"/>
                <a:gd name="connsiteY505" fmla="*/ 711093 h 1056480"/>
                <a:gd name="connsiteX506" fmla="*/ 129616 w 2759853"/>
                <a:gd name="connsiteY506" fmla="*/ 720094 h 1056480"/>
                <a:gd name="connsiteX507" fmla="*/ 134588 w 2759853"/>
                <a:gd name="connsiteY507" fmla="*/ 729439 h 1056480"/>
                <a:gd name="connsiteX508" fmla="*/ 138874 w 2759853"/>
                <a:gd name="connsiteY508" fmla="*/ 740583 h 1056480"/>
                <a:gd name="connsiteX509" fmla="*/ 147447 w 2759853"/>
                <a:gd name="connsiteY509" fmla="*/ 743069 h 1056480"/>
                <a:gd name="connsiteX510" fmla="*/ 155676 w 2759853"/>
                <a:gd name="connsiteY510" fmla="*/ 747012 h 1056480"/>
                <a:gd name="connsiteX511" fmla="*/ 164249 w 2759853"/>
                <a:gd name="connsiteY511" fmla="*/ 747012 h 1056480"/>
                <a:gd name="connsiteX512" fmla="*/ 179337 w 2759853"/>
                <a:gd name="connsiteY512" fmla="*/ 751298 h 1056480"/>
                <a:gd name="connsiteX513" fmla="*/ 180794 w 2759853"/>
                <a:gd name="connsiteY513" fmla="*/ 762442 h 1056480"/>
                <a:gd name="connsiteX514" fmla="*/ 182594 w 2759853"/>
                <a:gd name="connsiteY514" fmla="*/ 773930 h 1056480"/>
                <a:gd name="connsiteX515" fmla="*/ 190138 w 2759853"/>
                <a:gd name="connsiteY515" fmla="*/ 783959 h 1056480"/>
                <a:gd name="connsiteX516" fmla="*/ 199482 w 2759853"/>
                <a:gd name="connsiteY516" fmla="*/ 792961 h 1056480"/>
                <a:gd name="connsiteX517" fmla="*/ 208483 w 2759853"/>
                <a:gd name="connsiteY517" fmla="*/ 801190 h 1056480"/>
                <a:gd name="connsiteX518" fmla="*/ 200253 w 2759853"/>
                <a:gd name="connsiteY518" fmla="*/ 808734 h 1056480"/>
                <a:gd name="connsiteX519" fmla="*/ 188766 w 2759853"/>
                <a:gd name="connsiteY519" fmla="*/ 806934 h 1056480"/>
                <a:gd name="connsiteX520" fmla="*/ 191252 w 2759853"/>
                <a:gd name="connsiteY520" fmla="*/ 822021 h 1056480"/>
                <a:gd name="connsiteX521" fmla="*/ 198110 w 2759853"/>
                <a:gd name="connsiteY521" fmla="*/ 830594 h 1056480"/>
                <a:gd name="connsiteX522" fmla="*/ 205654 w 2759853"/>
                <a:gd name="connsiteY522" fmla="*/ 826651 h 1056480"/>
                <a:gd name="connsiteX523" fmla="*/ 216456 w 2759853"/>
                <a:gd name="connsiteY523" fmla="*/ 826308 h 1056480"/>
                <a:gd name="connsiteX524" fmla="*/ 229743 w 2759853"/>
                <a:gd name="connsiteY524" fmla="*/ 827765 h 1056480"/>
                <a:gd name="connsiteX525" fmla="*/ 231886 w 2759853"/>
                <a:gd name="connsiteY525" fmla="*/ 839938 h 1056480"/>
                <a:gd name="connsiteX526" fmla="*/ 235487 w 2759853"/>
                <a:gd name="connsiteY526" fmla="*/ 848853 h 1056480"/>
                <a:gd name="connsiteX527" fmla="*/ 247316 w 2759853"/>
                <a:gd name="connsiteY527" fmla="*/ 851768 h 1056480"/>
                <a:gd name="connsiteX528" fmla="*/ 254517 w 2759853"/>
                <a:gd name="connsiteY528" fmla="*/ 864284 h 1056480"/>
                <a:gd name="connsiteX529" fmla="*/ 260604 w 2759853"/>
                <a:gd name="connsiteY529" fmla="*/ 867541 h 1056480"/>
                <a:gd name="connsiteX530" fmla="*/ 268491 w 2759853"/>
                <a:gd name="connsiteY530" fmla="*/ 871142 h 1056480"/>
                <a:gd name="connsiteX531" fmla="*/ 276720 w 2759853"/>
                <a:gd name="connsiteY531" fmla="*/ 870456 h 1056480"/>
                <a:gd name="connsiteX532" fmla="*/ 285721 w 2759853"/>
                <a:gd name="connsiteY532" fmla="*/ 869770 h 1056480"/>
                <a:gd name="connsiteX533" fmla="*/ 292922 w 2759853"/>
                <a:gd name="connsiteY533" fmla="*/ 878343 h 1056480"/>
                <a:gd name="connsiteX534" fmla="*/ 306210 w 2759853"/>
                <a:gd name="connsiteY534" fmla="*/ 880486 h 1056480"/>
                <a:gd name="connsiteX535" fmla="*/ 319840 w 2759853"/>
                <a:gd name="connsiteY535" fmla="*/ 884086 h 1056480"/>
                <a:gd name="connsiteX536" fmla="*/ 329184 w 2759853"/>
                <a:gd name="connsiteY536" fmla="*/ 889830 h 1056480"/>
                <a:gd name="connsiteX537" fmla="*/ 324555 w 2759853"/>
                <a:gd name="connsiteY537" fmla="*/ 896602 h 1056480"/>
                <a:gd name="connsiteX538" fmla="*/ 328498 w 2759853"/>
                <a:gd name="connsiteY538" fmla="*/ 901231 h 1056480"/>
                <a:gd name="connsiteX539" fmla="*/ 322755 w 2759853"/>
                <a:gd name="connsiteY539" fmla="*/ 905175 h 1056480"/>
                <a:gd name="connsiteX540" fmla="*/ 326355 w 2759853"/>
                <a:gd name="connsiteY540" fmla="*/ 911261 h 1056480"/>
                <a:gd name="connsiteX541" fmla="*/ 323440 w 2759853"/>
                <a:gd name="connsiteY541" fmla="*/ 920948 h 1056480"/>
                <a:gd name="connsiteX542" fmla="*/ 310153 w 2759853"/>
                <a:gd name="connsiteY542" fmla="*/ 920605 h 1056480"/>
                <a:gd name="connsiteX543" fmla="*/ 297637 w 2759853"/>
                <a:gd name="connsiteY543" fmla="*/ 929178 h 1056480"/>
                <a:gd name="connsiteX544" fmla="*/ 297294 w 2759853"/>
                <a:gd name="connsiteY544" fmla="*/ 936807 h 1056480"/>
                <a:gd name="connsiteX545" fmla="*/ 313753 w 2759853"/>
                <a:gd name="connsiteY545" fmla="*/ 936464 h 1056480"/>
                <a:gd name="connsiteX546" fmla="*/ 293694 w 2759853"/>
                <a:gd name="connsiteY546" fmla="*/ 948209 h 1056480"/>
                <a:gd name="connsiteX547" fmla="*/ 299866 w 2759853"/>
                <a:gd name="connsiteY547" fmla="*/ 957295 h 1056480"/>
                <a:gd name="connsiteX548" fmla="*/ 290265 w 2759853"/>
                <a:gd name="connsiteY548" fmla="*/ 966639 h 1056480"/>
                <a:gd name="connsiteX549" fmla="*/ 281435 w 2759853"/>
                <a:gd name="connsiteY549" fmla="*/ 973583 h 1056480"/>
                <a:gd name="connsiteX550" fmla="*/ 277149 w 2759853"/>
                <a:gd name="connsiteY550" fmla="*/ 977355 h 1056480"/>
                <a:gd name="connsiteX551" fmla="*/ 289836 w 2759853"/>
                <a:gd name="connsiteY551" fmla="*/ 987642 h 1056480"/>
                <a:gd name="connsiteX552" fmla="*/ 319926 w 2759853"/>
                <a:gd name="connsiteY552" fmla="*/ 1009416 h 1056480"/>
                <a:gd name="connsiteX553" fmla="*/ 324126 w 2759853"/>
                <a:gd name="connsiteY553" fmla="*/ 1012674 h 1056480"/>
                <a:gd name="connsiteX554" fmla="*/ 330213 w 2759853"/>
                <a:gd name="connsiteY554" fmla="*/ 1009845 h 1056480"/>
                <a:gd name="connsiteX555" fmla="*/ 349587 w 2759853"/>
                <a:gd name="connsiteY555" fmla="*/ 1015588 h 1056480"/>
                <a:gd name="connsiteX556" fmla="*/ 374704 w 2759853"/>
                <a:gd name="connsiteY556" fmla="*/ 1017731 h 1056480"/>
                <a:gd name="connsiteX557" fmla="*/ 384734 w 2759853"/>
                <a:gd name="connsiteY557" fmla="*/ 1024161 h 1056480"/>
                <a:gd name="connsiteX558" fmla="*/ 394764 w 2759853"/>
                <a:gd name="connsiteY558" fmla="*/ 1029219 h 1056480"/>
                <a:gd name="connsiteX559" fmla="*/ 411223 w 2759853"/>
                <a:gd name="connsiteY559" fmla="*/ 1027076 h 1056480"/>
                <a:gd name="connsiteX560" fmla="*/ 416966 w 2759853"/>
                <a:gd name="connsiteY560" fmla="*/ 1029219 h 1056480"/>
                <a:gd name="connsiteX561" fmla="*/ 422024 w 2759853"/>
                <a:gd name="connsiteY561" fmla="*/ 1039249 h 1056480"/>
                <a:gd name="connsiteX562" fmla="*/ 437112 w 2759853"/>
                <a:gd name="connsiteY562" fmla="*/ 1046449 h 1056480"/>
                <a:gd name="connsiteX563" fmla="*/ 449285 w 2759853"/>
                <a:gd name="connsiteY563" fmla="*/ 1055022 h 1056480"/>
                <a:gd name="connsiteX564" fmla="*/ 456486 w 2759853"/>
                <a:gd name="connsiteY564" fmla="*/ 1055022 h 1056480"/>
                <a:gd name="connsiteX565" fmla="*/ 466944 w 2759853"/>
                <a:gd name="connsiteY565" fmla="*/ 1047393 h 1056480"/>
                <a:gd name="connsiteX566" fmla="*/ 448427 w 2759853"/>
                <a:gd name="connsiteY566" fmla="*/ 1019189 h 1056480"/>
                <a:gd name="connsiteX567" fmla="*/ 442169 w 2759853"/>
                <a:gd name="connsiteY567" fmla="*/ 997243 h 1056480"/>
                <a:gd name="connsiteX568" fmla="*/ 450313 w 2759853"/>
                <a:gd name="connsiteY568" fmla="*/ 973840 h 1056480"/>
                <a:gd name="connsiteX569" fmla="*/ 478946 w 2759853"/>
                <a:gd name="connsiteY569" fmla="*/ 956353 h 1056480"/>
                <a:gd name="connsiteX570" fmla="*/ 473716 w 2759853"/>
                <a:gd name="connsiteY570" fmla="*/ 953266 h 1056480"/>
                <a:gd name="connsiteX571" fmla="*/ 470116 w 2759853"/>
                <a:gd name="connsiteY571" fmla="*/ 946151 h 1056480"/>
                <a:gd name="connsiteX572" fmla="*/ 467973 w 2759853"/>
                <a:gd name="connsiteY572" fmla="*/ 936121 h 1056480"/>
                <a:gd name="connsiteX573" fmla="*/ 457943 w 2759853"/>
                <a:gd name="connsiteY573" fmla="*/ 924634 h 1056480"/>
                <a:gd name="connsiteX574" fmla="*/ 446456 w 2759853"/>
                <a:gd name="connsiteY574" fmla="*/ 925320 h 1056480"/>
                <a:gd name="connsiteX575" fmla="*/ 443627 w 2759853"/>
                <a:gd name="connsiteY575" fmla="*/ 916747 h 1056480"/>
                <a:gd name="connsiteX576" fmla="*/ 434283 w 2759853"/>
                <a:gd name="connsiteY576" fmla="*/ 910318 h 1056480"/>
                <a:gd name="connsiteX577" fmla="*/ 437883 w 2759853"/>
                <a:gd name="connsiteY577" fmla="*/ 900288 h 1056480"/>
                <a:gd name="connsiteX578" fmla="*/ 443627 w 2759853"/>
                <a:gd name="connsiteY578" fmla="*/ 895231 h 1056480"/>
                <a:gd name="connsiteX579" fmla="*/ 438569 w 2759853"/>
                <a:gd name="connsiteY579" fmla="*/ 887344 h 1056480"/>
                <a:gd name="connsiteX580" fmla="*/ 447141 w 2759853"/>
                <a:gd name="connsiteY580" fmla="*/ 877314 h 1056480"/>
                <a:gd name="connsiteX581" fmla="*/ 456486 w 2759853"/>
                <a:gd name="connsiteY581" fmla="*/ 871570 h 1056480"/>
                <a:gd name="connsiteX582" fmla="*/ 469344 w 2759853"/>
                <a:gd name="connsiteY582" fmla="*/ 882286 h 1056480"/>
                <a:gd name="connsiteX583" fmla="*/ 470802 w 2759853"/>
                <a:gd name="connsiteY583" fmla="*/ 872256 h 1056480"/>
                <a:gd name="connsiteX584" fmla="*/ 475088 w 2759853"/>
                <a:gd name="connsiteY584" fmla="*/ 863684 h 1056480"/>
                <a:gd name="connsiteX585" fmla="*/ 483660 w 2759853"/>
                <a:gd name="connsiteY585" fmla="*/ 855797 h 1056480"/>
                <a:gd name="connsiteX586" fmla="*/ 500891 w 2759853"/>
                <a:gd name="connsiteY586" fmla="*/ 847910 h 1056480"/>
                <a:gd name="connsiteX587" fmla="*/ 513064 w 2759853"/>
                <a:gd name="connsiteY587" fmla="*/ 844310 h 1056480"/>
                <a:gd name="connsiteX588" fmla="*/ 521636 w 2759853"/>
                <a:gd name="connsiteY588" fmla="*/ 844310 h 1056480"/>
                <a:gd name="connsiteX589" fmla="*/ 533124 w 2759853"/>
                <a:gd name="connsiteY589" fmla="*/ 844310 h 1056480"/>
                <a:gd name="connsiteX590" fmla="*/ 551726 w 2759853"/>
                <a:gd name="connsiteY590" fmla="*/ 850053 h 1056480"/>
                <a:gd name="connsiteX591" fmla="*/ 565356 w 2759853"/>
                <a:gd name="connsiteY591" fmla="*/ 861541 h 1056480"/>
                <a:gd name="connsiteX592" fmla="*/ 569642 w 2759853"/>
                <a:gd name="connsiteY592" fmla="*/ 863684 h 1056480"/>
                <a:gd name="connsiteX593" fmla="*/ 578986 w 2759853"/>
                <a:gd name="connsiteY593" fmla="*/ 863684 h 1056480"/>
                <a:gd name="connsiteX594" fmla="*/ 594074 w 2759853"/>
                <a:gd name="connsiteY594" fmla="*/ 862226 h 1056480"/>
                <a:gd name="connsiteX595" fmla="*/ 609848 w 2759853"/>
                <a:gd name="connsiteY595" fmla="*/ 857169 h 1056480"/>
                <a:gd name="connsiteX596" fmla="*/ 619192 w 2759853"/>
                <a:gd name="connsiteY596" fmla="*/ 857854 h 1056480"/>
                <a:gd name="connsiteX597" fmla="*/ 634965 w 2759853"/>
                <a:gd name="connsiteY597" fmla="*/ 858540 h 1056480"/>
                <a:gd name="connsiteX598" fmla="*/ 645681 w 2759853"/>
                <a:gd name="connsiteY598" fmla="*/ 863598 h 1056480"/>
                <a:gd name="connsiteX599" fmla="*/ 653567 w 2759853"/>
                <a:gd name="connsiteY599" fmla="*/ 868656 h 1056480"/>
                <a:gd name="connsiteX600" fmla="*/ 659311 w 2759853"/>
                <a:gd name="connsiteY600" fmla="*/ 860769 h 1056480"/>
                <a:gd name="connsiteX601" fmla="*/ 671484 w 2759853"/>
                <a:gd name="connsiteY601" fmla="*/ 865827 h 1056480"/>
                <a:gd name="connsiteX602" fmla="*/ 681514 w 2759853"/>
                <a:gd name="connsiteY602" fmla="*/ 860083 h 1056480"/>
                <a:gd name="connsiteX603" fmla="*/ 677228 w 2759853"/>
                <a:gd name="connsiteY603" fmla="*/ 848596 h 1056480"/>
                <a:gd name="connsiteX604" fmla="*/ 665740 w 2759853"/>
                <a:gd name="connsiteY604" fmla="*/ 844996 h 1056480"/>
                <a:gd name="connsiteX605" fmla="*/ 661454 w 2759853"/>
                <a:gd name="connsiteY605" fmla="*/ 836423 h 1056480"/>
                <a:gd name="connsiteX606" fmla="*/ 671484 w 2759853"/>
                <a:gd name="connsiteY606" fmla="*/ 827851 h 1056480"/>
                <a:gd name="connsiteX607" fmla="*/ 674398 w 2759853"/>
                <a:gd name="connsiteY607" fmla="*/ 816364 h 1056480"/>
                <a:gd name="connsiteX608" fmla="*/ 691629 w 2759853"/>
                <a:gd name="connsiteY608" fmla="*/ 813535 h 1056480"/>
                <a:gd name="connsiteX609" fmla="*/ 677313 w 2759853"/>
                <a:gd name="connsiteY609" fmla="*/ 806334 h 1056480"/>
                <a:gd name="connsiteX610" fmla="*/ 676627 w 2759853"/>
                <a:gd name="connsiteY610" fmla="*/ 792703 h 1056480"/>
                <a:gd name="connsiteX611" fmla="*/ 690258 w 2759853"/>
                <a:gd name="connsiteY611" fmla="*/ 792018 h 1056480"/>
                <a:gd name="connsiteX612" fmla="*/ 709632 w 2759853"/>
                <a:gd name="connsiteY612" fmla="*/ 789875 h 1056480"/>
                <a:gd name="connsiteX613" fmla="*/ 733977 w 2759853"/>
                <a:gd name="connsiteY613" fmla="*/ 784903 h 1056480"/>
                <a:gd name="connsiteX614" fmla="*/ 750436 w 2759853"/>
                <a:gd name="connsiteY614" fmla="*/ 779845 h 1056480"/>
                <a:gd name="connsiteX615" fmla="*/ 773411 w 2759853"/>
                <a:gd name="connsiteY615" fmla="*/ 775558 h 1056480"/>
                <a:gd name="connsiteX616" fmla="*/ 797071 w 2759853"/>
                <a:gd name="connsiteY616" fmla="*/ 767672 h 1056480"/>
                <a:gd name="connsiteX617" fmla="*/ 817131 w 2759853"/>
                <a:gd name="connsiteY617" fmla="*/ 763043 h 1056480"/>
                <a:gd name="connsiteX618" fmla="*/ 829647 w 2759853"/>
                <a:gd name="connsiteY618" fmla="*/ 764843 h 1056480"/>
                <a:gd name="connsiteX619" fmla="*/ 840019 w 2759853"/>
                <a:gd name="connsiteY619" fmla="*/ 771272 h 1056480"/>
                <a:gd name="connsiteX620" fmla="*/ 842934 w 2759853"/>
                <a:gd name="connsiteY620" fmla="*/ 782759 h 1056480"/>
                <a:gd name="connsiteX621" fmla="*/ 841133 w 2759853"/>
                <a:gd name="connsiteY621" fmla="*/ 789532 h 1056480"/>
                <a:gd name="connsiteX622" fmla="*/ 855793 w 2759853"/>
                <a:gd name="connsiteY622" fmla="*/ 787046 h 1056480"/>
                <a:gd name="connsiteX623" fmla="*/ 861879 w 2759853"/>
                <a:gd name="connsiteY623" fmla="*/ 790989 h 1056480"/>
                <a:gd name="connsiteX624" fmla="*/ 866508 w 2759853"/>
                <a:gd name="connsiteY624" fmla="*/ 792103 h 1056480"/>
                <a:gd name="connsiteX625" fmla="*/ 874052 w 2759853"/>
                <a:gd name="connsiteY625" fmla="*/ 793132 h 1056480"/>
                <a:gd name="connsiteX626" fmla="*/ 882625 w 2759853"/>
                <a:gd name="connsiteY626" fmla="*/ 794247 h 1056480"/>
                <a:gd name="connsiteX627" fmla="*/ 876881 w 2759853"/>
                <a:gd name="connsiteY627" fmla="*/ 804619 h 1056480"/>
                <a:gd name="connsiteX628" fmla="*/ 889054 w 2759853"/>
                <a:gd name="connsiteY628" fmla="*/ 801790 h 1056480"/>
                <a:gd name="connsiteX629" fmla="*/ 906627 w 2759853"/>
                <a:gd name="connsiteY629" fmla="*/ 794589 h 1056480"/>
                <a:gd name="connsiteX630" fmla="*/ 921287 w 2759853"/>
                <a:gd name="connsiteY630" fmla="*/ 786360 h 1056480"/>
                <a:gd name="connsiteX631" fmla="*/ 932002 w 2759853"/>
                <a:gd name="connsiteY631" fmla="*/ 787474 h 1056480"/>
                <a:gd name="connsiteX632" fmla="*/ 936631 w 2759853"/>
                <a:gd name="connsiteY632" fmla="*/ 799647 h 1056480"/>
                <a:gd name="connsiteX633" fmla="*/ 966378 w 2759853"/>
                <a:gd name="connsiteY633" fmla="*/ 834794 h 1056480"/>
                <a:gd name="connsiteX634" fmla="*/ 983266 w 2759853"/>
                <a:gd name="connsiteY634" fmla="*/ 863855 h 1056480"/>
                <a:gd name="connsiteX635" fmla="*/ 992610 w 2759853"/>
                <a:gd name="connsiteY635" fmla="*/ 853483 h 1056480"/>
                <a:gd name="connsiteX636" fmla="*/ 1005125 w 2759853"/>
                <a:gd name="connsiteY636" fmla="*/ 862484 h 1056480"/>
                <a:gd name="connsiteX637" fmla="*/ 1020899 w 2759853"/>
                <a:gd name="connsiteY637" fmla="*/ 864970 h 1056480"/>
                <a:gd name="connsiteX638" fmla="*/ 1037015 w 2759853"/>
                <a:gd name="connsiteY638" fmla="*/ 860340 h 1056480"/>
                <a:gd name="connsiteX639" fmla="*/ 1047388 w 2759853"/>
                <a:gd name="connsiteY639" fmla="*/ 868913 h 1056480"/>
                <a:gd name="connsiteX640" fmla="*/ 1057418 w 2759853"/>
                <a:gd name="connsiteY640" fmla="*/ 877143 h 1056480"/>
                <a:gd name="connsiteX641" fmla="*/ 1060932 w 2759853"/>
                <a:gd name="connsiteY641" fmla="*/ 883229 h 1056480"/>
                <a:gd name="connsiteX642" fmla="*/ 1069076 w 2759853"/>
                <a:gd name="connsiteY642" fmla="*/ 889916 h 1056480"/>
                <a:gd name="connsiteX643" fmla="*/ 1082021 w 2759853"/>
                <a:gd name="connsiteY643" fmla="*/ 887515 h 1056480"/>
                <a:gd name="connsiteX644" fmla="*/ 1087764 w 2759853"/>
                <a:gd name="connsiteY644" fmla="*/ 888030 h 1056480"/>
                <a:gd name="connsiteX645" fmla="*/ 1095394 w 2759853"/>
                <a:gd name="connsiteY645" fmla="*/ 896602 h 1056480"/>
                <a:gd name="connsiteX646" fmla="*/ 1104481 w 2759853"/>
                <a:gd name="connsiteY646" fmla="*/ 896602 h 1056480"/>
                <a:gd name="connsiteX647" fmla="*/ 1115453 w 2759853"/>
                <a:gd name="connsiteY647" fmla="*/ 892316 h 1056480"/>
                <a:gd name="connsiteX648" fmla="*/ 1130284 w 2759853"/>
                <a:gd name="connsiteY648" fmla="*/ 885629 h 1056480"/>
                <a:gd name="connsiteX649" fmla="*/ 1142714 w 2759853"/>
                <a:gd name="connsiteY649" fmla="*/ 878514 h 1056480"/>
                <a:gd name="connsiteX650" fmla="*/ 1153258 w 2759853"/>
                <a:gd name="connsiteY650" fmla="*/ 871313 h 1056480"/>
                <a:gd name="connsiteX651" fmla="*/ 1164231 w 2759853"/>
                <a:gd name="connsiteY651" fmla="*/ 866513 h 1056480"/>
                <a:gd name="connsiteX652" fmla="*/ 1175718 w 2759853"/>
                <a:gd name="connsiteY652" fmla="*/ 864627 h 1056480"/>
                <a:gd name="connsiteX653" fmla="*/ 1198178 w 2759853"/>
                <a:gd name="connsiteY653" fmla="*/ 868484 h 1056480"/>
                <a:gd name="connsiteX654" fmla="*/ 1203407 w 2759853"/>
                <a:gd name="connsiteY654" fmla="*/ 877571 h 1056480"/>
                <a:gd name="connsiteX655" fmla="*/ 1216780 w 2759853"/>
                <a:gd name="connsiteY655" fmla="*/ 882800 h 1056480"/>
                <a:gd name="connsiteX656" fmla="*/ 1229725 w 2759853"/>
                <a:gd name="connsiteY656" fmla="*/ 881858 h 1056480"/>
                <a:gd name="connsiteX657" fmla="*/ 1241212 w 2759853"/>
                <a:gd name="connsiteY657" fmla="*/ 885201 h 1056480"/>
                <a:gd name="connsiteX658" fmla="*/ 1254585 w 2759853"/>
                <a:gd name="connsiteY658" fmla="*/ 878514 h 1056480"/>
                <a:gd name="connsiteX659" fmla="*/ 1255014 w 2759853"/>
                <a:gd name="connsiteY659" fmla="*/ 868913 h 1056480"/>
                <a:gd name="connsiteX660" fmla="*/ 1249271 w 2759853"/>
                <a:gd name="connsiteY660" fmla="*/ 855540 h 1056480"/>
                <a:gd name="connsiteX661" fmla="*/ 1255957 w 2759853"/>
                <a:gd name="connsiteY661" fmla="*/ 847396 h 1056480"/>
                <a:gd name="connsiteX662" fmla="*/ 1264529 w 2759853"/>
                <a:gd name="connsiteY662" fmla="*/ 841653 h 1056480"/>
                <a:gd name="connsiteX663" fmla="*/ 1270273 w 2759853"/>
                <a:gd name="connsiteY663" fmla="*/ 836423 h 1056480"/>
                <a:gd name="connsiteX664" fmla="*/ 1282189 w 2759853"/>
                <a:gd name="connsiteY664" fmla="*/ 841224 h 1056480"/>
                <a:gd name="connsiteX665" fmla="*/ 1292218 w 2759853"/>
                <a:gd name="connsiteY665" fmla="*/ 843624 h 1056480"/>
                <a:gd name="connsiteX666" fmla="*/ 1304134 w 2759853"/>
                <a:gd name="connsiteY666" fmla="*/ 848425 h 1056480"/>
                <a:gd name="connsiteX667" fmla="*/ 1319908 w 2759853"/>
                <a:gd name="connsiteY667" fmla="*/ 853225 h 1056480"/>
                <a:gd name="connsiteX668" fmla="*/ 1321794 w 2759853"/>
                <a:gd name="connsiteY668" fmla="*/ 867113 h 1056480"/>
                <a:gd name="connsiteX669" fmla="*/ 1331824 w 2759853"/>
                <a:gd name="connsiteY669" fmla="*/ 874742 h 1056480"/>
                <a:gd name="connsiteX670" fmla="*/ 1346140 w 2759853"/>
                <a:gd name="connsiteY670" fmla="*/ 879028 h 1056480"/>
                <a:gd name="connsiteX671" fmla="*/ 1357627 w 2759853"/>
                <a:gd name="connsiteY671" fmla="*/ 873285 h 1056480"/>
                <a:gd name="connsiteX672" fmla="*/ 1372457 w 2759853"/>
                <a:gd name="connsiteY672" fmla="*/ 871399 h 1056480"/>
                <a:gd name="connsiteX673" fmla="*/ 1387288 w 2759853"/>
                <a:gd name="connsiteY673" fmla="*/ 874742 h 1056480"/>
                <a:gd name="connsiteX674" fmla="*/ 1399718 w 2759853"/>
                <a:gd name="connsiteY674" fmla="*/ 878086 h 1056480"/>
                <a:gd name="connsiteX675" fmla="*/ 1413091 w 2759853"/>
                <a:gd name="connsiteY675" fmla="*/ 884258 h 1056480"/>
                <a:gd name="connsiteX676" fmla="*/ 1421663 w 2759853"/>
                <a:gd name="connsiteY676" fmla="*/ 893345 h 1056480"/>
                <a:gd name="connsiteX677" fmla="*/ 1442237 w 2759853"/>
                <a:gd name="connsiteY677" fmla="*/ 897202 h 1056480"/>
                <a:gd name="connsiteX678" fmla="*/ 1463754 w 2759853"/>
                <a:gd name="connsiteY678" fmla="*/ 897202 h 1056480"/>
                <a:gd name="connsiteX679" fmla="*/ 1484757 w 2759853"/>
                <a:gd name="connsiteY679" fmla="*/ 891973 h 1056480"/>
                <a:gd name="connsiteX680" fmla="*/ 1497701 w 2759853"/>
                <a:gd name="connsiteY680" fmla="*/ 887172 h 1056480"/>
                <a:gd name="connsiteX681" fmla="*/ 1510560 w 2759853"/>
                <a:gd name="connsiteY681" fmla="*/ 878600 h 1056480"/>
                <a:gd name="connsiteX682" fmla="*/ 1530620 w 2759853"/>
                <a:gd name="connsiteY682" fmla="*/ 879543 h 1056480"/>
                <a:gd name="connsiteX683" fmla="*/ 1544508 w 2759853"/>
                <a:gd name="connsiteY683" fmla="*/ 882372 h 1056480"/>
                <a:gd name="connsiteX684" fmla="*/ 1559766 w 2759853"/>
                <a:gd name="connsiteY684" fmla="*/ 886229 h 1056480"/>
                <a:gd name="connsiteX685" fmla="*/ 1575540 w 2759853"/>
                <a:gd name="connsiteY685" fmla="*/ 890516 h 1056480"/>
                <a:gd name="connsiteX686" fmla="*/ 1590799 w 2759853"/>
                <a:gd name="connsiteY686" fmla="*/ 882372 h 1056480"/>
                <a:gd name="connsiteX687" fmla="*/ 1598000 w 2759853"/>
                <a:gd name="connsiteY687" fmla="*/ 875257 h 1056480"/>
                <a:gd name="connsiteX688" fmla="*/ 1605629 w 2759853"/>
                <a:gd name="connsiteY688" fmla="*/ 858540 h 1056480"/>
                <a:gd name="connsiteX689" fmla="*/ 1615659 w 2759853"/>
                <a:gd name="connsiteY689" fmla="*/ 843195 h 1056480"/>
                <a:gd name="connsiteX690" fmla="*/ 1622860 w 2759853"/>
                <a:gd name="connsiteY690" fmla="*/ 835052 h 1056480"/>
                <a:gd name="connsiteX691" fmla="*/ 1618059 w 2759853"/>
                <a:gd name="connsiteY691" fmla="*/ 823564 h 1056480"/>
                <a:gd name="connsiteX692" fmla="*/ 1616602 w 2759853"/>
                <a:gd name="connsiteY692" fmla="*/ 814992 h 1056480"/>
                <a:gd name="connsiteX693" fmla="*/ 1637176 w 2759853"/>
                <a:gd name="connsiteY693" fmla="*/ 808305 h 1056480"/>
                <a:gd name="connsiteX694" fmla="*/ 1661093 w 2759853"/>
                <a:gd name="connsiteY694" fmla="*/ 806419 h 1056480"/>
                <a:gd name="connsiteX695" fmla="*/ 1679267 w 2759853"/>
                <a:gd name="connsiteY695" fmla="*/ 809248 h 1056480"/>
                <a:gd name="connsiteX696" fmla="*/ 1698898 w 2759853"/>
                <a:gd name="connsiteY696" fmla="*/ 814992 h 1056480"/>
                <a:gd name="connsiteX697" fmla="*/ 1709442 w 2759853"/>
                <a:gd name="connsiteY697" fmla="*/ 826993 h 1056480"/>
                <a:gd name="connsiteX698" fmla="*/ 1717071 w 2759853"/>
                <a:gd name="connsiteY698" fmla="*/ 841824 h 1056480"/>
                <a:gd name="connsiteX699" fmla="*/ 1726587 w 2759853"/>
                <a:gd name="connsiteY699" fmla="*/ 860941 h 1056480"/>
                <a:gd name="connsiteX700" fmla="*/ 1734731 w 2759853"/>
                <a:gd name="connsiteY700" fmla="*/ 880571 h 1056480"/>
                <a:gd name="connsiteX701" fmla="*/ 1740903 w 2759853"/>
                <a:gd name="connsiteY701" fmla="*/ 889658 h 1056480"/>
                <a:gd name="connsiteX702" fmla="*/ 1756677 w 2759853"/>
                <a:gd name="connsiteY702" fmla="*/ 895402 h 1056480"/>
                <a:gd name="connsiteX703" fmla="*/ 1772964 w 2759853"/>
                <a:gd name="connsiteY703" fmla="*/ 902603 h 1056480"/>
                <a:gd name="connsiteX704" fmla="*/ 1784452 w 2759853"/>
                <a:gd name="connsiteY704" fmla="*/ 910233 h 1056480"/>
                <a:gd name="connsiteX705" fmla="*/ 1787795 w 2759853"/>
                <a:gd name="connsiteY705" fmla="*/ 924120 h 1056480"/>
                <a:gd name="connsiteX706" fmla="*/ 1803568 w 2759853"/>
                <a:gd name="connsiteY706" fmla="*/ 930378 h 1056480"/>
                <a:gd name="connsiteX707" fmla="*/ 1817884 w 2759853"/>
                <a:gd name="connsiteY707" fmla="*/ 927035 h 1056480"/>
                <a:gd name="connsiteX708" fmla="*/ 1833658 w 2759853"/>
                <a:gd name="connsiteY708" fmla="*/ 921291 h 1056480"/>
                <a:gd name="connsiteX709" fmla="*/ 1846602 w 2759853"/>
                <a:gd name="connsiteY709" fmla="*/ 924634 h 1056480"/>
                <a:gd name="connsiteX710" fmla="*/ 1847031 w 2759853"/>
                <a:gd name="connsiteY710" fmla="*/ 938007 h 1056480"/>
                <a:gd name="connsiteX711" fmla="*/ 1838458 w 2759853"/>
                <a:gd name="connsiteY711" fmla="*/ 958581 h 1056480"/>
                <a:gd name="connsiteX712" fmla="*/ 1828857 w 2759853"/>
                <a:gd name="connsiteY712" fmla="*/ 971012 h 1056480"/>
                <a:gd name="connsiteX713" fmla="*/ 1821228 w 2759853"/>
                <a:gd name="connsiteY713" fmla="*/ 981556 h 1056480"/>
                <a:gd name="connsiteX714" fmla="*/ 1806912 w 2759853"/>
                <a:gd name="connsiteY714" fmla="*/ 981556 h 1056480"/>
                <a:gd name="connsiteX715" fmla="*/ 1793539 w 2759853"/>
                <a:gd name="connsiteY715" fmla="*/ 987814 h 1056480"/>
                <a:gd name="connsiteX716" fmla="*/ 1791138 w 2759853"/>
                <a:gd name="connsiteY716" fmla="*/ 999301 h 1056480"/>
                <a:gd name="connsiteX717" fmla="*/ 1792081 w 2759853"/>
                <a:gd name="connsiteY717" fmla="*/ 1012674 h 1056480"/>
                <a:gd name="connsiteX718" fmla="*/ 1793195 w 2759853"/>
                <a:gd name="connsiteY718" fmla="*/ 1028104 h 1056480"/>
                <a:gd name="connsiteX719" fmla="*/ 1806654 w 2759853"/>
                <a:gd name="connsiteY719" fmla="*/ 1020818 h 1056480"/>
                <a:gd name="connsiteX720" fmla="*/ 1825342 w 2759853"/>
                <a:gd name="connsiteY720" fmla="*/ 1031362 h 1056480"/>
                <a:gd name="connsiteX721" fmla="*/ 1862633 w 2759853"/>
                <a:gd name="connsiteY721" fmla="*/ 1007959 h 1056480"/>
                <a:gd name="connsiteX722" fmla="*/ 1888950 w 2759853"/>
                <a:gd name="connsiteY722" fmla="*/ 978813 h 1056480"/>
                <a:gd name="connsiteX723" fmla="*/ 1912611 w 2759853"/>
                <a:gd name="connsiteY723" fmla="*/ 947008 h 1056480"/>
                <a:gd name="connsiteX724" fmla="*/ 1929841 w 2759853"/>
                <a:gd name="connsiteY724" fmla="*/ 924034 h 1056480"/>
                <a:gd name="connsiteX725" fmla="*/ 1939871 w 2759853"/>
                <a:gd name="connsiteY725" fmla="*/ 907575 h 1056480"/>
                <a:gd name="connsiteX726" fmla="*/ 1946815 w 2759853"/>
                <a:gd name="connsiteY726" fmla="*/ 865055 h 1056480"/>
                <a:gd name="connsiteX727" fmla="*/ 1949901 w 2759853"/>
                <a:gd name="connsiteY727" fmla="*/ 855026 h 1056480"/>
                <a:gd name="connsiteX728" fmla="*/ 1955902 w 2759853"/>
                <a:gd name="connsiteY728" fmla="*/ 843538 h 1056480"/>
                <a:gd name="connsiteX729" fmla="*/ 1958559 w 2759853"/>
                <a:gd name="connsiteY729" fmla="*/ 832823 h 1056480"/>
                <a:gd name="connsiteX730" fmla="*/ 1957616 w 2759853"/>
                <a:gd name="connsiteY730" fmla="*/ 820650 h 1056480"/>
                <a:gd name="connsiteX731" fmla="*/ 1959502 w 2759853"/>
                <a:gd name="connsiteY731" fmla="*/ 815849 h 1056480"/>
                <a:gd name="connsiteX732" fmla="*/ 1953501 w 2759853"/>
                <a:gd name="connsiteY732" fmla="*/ 807962 h 1056480"/>
                <a:gd name="connsiteX733" fmla="*/ 1943728 w 2759853"/>
                <a:gd name="connsiteY733" fmla="*/ 799819 h 1056480"/>
                <a:gd name="connsiteX734" fmla="*/ 1931041 w 2759853"/>
                <a:gd name="connsiteY734" fmla="*/ 790218 h 1056480"/>
                <a:gd name="connsiteX735" fmla="*/ 1917154 w 2759853"/>
                <a:gd name="connsiteY735" fmla="*/ 790732 h 1056480"/>
                <a:gd name="connsiteX736" fmla="*/ 1914068 w 2759853"/>
                <a:gd name="connsiteY736" fmla="*/ 796218 h 1056480"/>
                <a:gd name="connsiteX737" fmla="*/ 1907124 w 2759853"/>
                <a:gd name="connsiteY737" fmla="*/ 802476 h 1056480"/>
                <a:gd name="connsiteX738" fmla="*/ 1898037 w 2759853"/>
                <a:gd name="connsiteY738" fmla="*/ 803162 h 1056480"/>
                <a:gd name="connsiteX739" fmla="*/ 1897351 w 2759853"/>
                <a:gd name="connsiteY739" fmla="*/ 793646 h 1056480"/>
                <a:gd name="connsiteX740" fmla="*/ 1896923 w 2759853"/>
                <a:gd name="connsiteY740" fmla="*/ 787217 h 1056480"/>
                <a:gd name="connsiteX741" fmla="*/ 1886893 w 2759853"/>
                <a:gd name="connsiteY741" fmla="*/ 798704 h 1056480"/>
                <a:gd name="connsiteX742" fmla="*/ 1885007 w 2759853"/>
                <a:gd name="connsiteY742" fmla="*/ 782159 h 1056480"/>
                <a:gd name="connsiteX743" fmla="*/ 1866576 w 2759853"/>
                <a:gd name="connsiteY743" fmla="*/ 781645 h 1056480"/>
                <a:gd name="connsiteX744" fmla="*/ 1867262 w 2759853"/>
                <a:gd name="connsiteY744" fmla="*/ 769729 h 1056480"/>
                <a:gd name="connsiteX745" fmla="*/ 1877977 w 2759853"/>
                <a:gd name="connsiteY745" fmla="*/ 759699 h 1056480"/>
                <a:gd name="connsiteX746" fmla="*/ 1898809 w 2759853"/>
                <a:gd name="connsiteY746" fmla="*/ 747526 h 1056480"/>
                <a:gd name="connsiteX747" fmla="*/ 1907638 w 2759853"/>
                <a:gd name="connsiteY747" fmla="*/ 735868 h 1056480"/>
                <a:gd name="connsiteX748" fmla="*/ 1930784 w 2759853"/>
                <a:gd name="connsiteY748" fmla="*/ 718380 h 1056480"/>
                <a:gd name="connsiteX749" fmla="*/ 1948444 w 2759853"/>
                <a:gd name="connsiteY749" fmla="*/ 700206 h 1056480"/>
                <a:gd name="connsiteX750" fmla="*/ 1966360 w 2759853"/>
                <a:gd name="connsiteY750" fmla="*/ 685119 h 1056480"/>
                <a:gd name="connsiteX751" fmla="*/ 1996707 w 2759853"/>
                <a:gd name="connsiteY751" fmla="*/ 669345 h 1056480"/>
                <a:gd name="connsiteX752" fmla="*/ 2031854 w 2759853"/>
                <a:gd name="connsiteY752" fmla="*/ 673631 h 1056480"/>
                <a:gd name="connsiteX753" fmla="*/ 2040255 w 2759853"/>
                <a:gd name="connsiteY753" fmla="*/ 673374 h 1056480"/>
                <a:gd name="connsiteX754" fmla="*/ 2055342 w 2759853"/>
                <a:gd name="connsiteY754" fmla="*/ 673117 h 1056480"/>
                <a:gd name="connsiteX755" fmla="*/ 2070859 w 2759853"/>
                <a:gd name="connsiteY755" fmla="*/ 670974 h 1056480"/>
                <a:gd name="connsiteX756" fmla="*/ 2084232 w 2759853"/>
                <a:gd name="connsiteY756" fmla="*/ 667202 h 1056480"/>
                <a:gd name="connsiteX757" fmla="*/ 2106949 w 2759853"/>
                <a:gd name="connsiteY757" fmla="*/ 664545 h 1056480"/>
                <a:gd name="connsiteX758" fmla="*/ 2119122 w 2759853"/>
                <a:gd name="connsiteY758" fmla="*/ 666945 h 1056480"/>
                <a:gd name="connsiteX759" fmla="*/ 2130352 w 2759853"/>
                <a:gd name="connsiteY759" fmla="*/ 672688 h 1056480"/>
                <a:gd name="connsiteX760" fmla="*/ 2127523 w 2759853"/>
                <a:gd name="connsiteY760" fmla="*/ 677746 h 1056480"/>
                <a:gd name="connsiteX761" fmla="*/ 2122294 w 2759853"/>
                <a:gd name="connsiteY761" fmla="*/ 683233 h 1056480"/>
                <a:gd name="connsiteX762" fmla="*/ 2138582 w 2759853"/>
                <a:gd name="connsiteY762" fmla="*/ 680832 h 1056480"/>
                <a:gd name="connsiteX763" fmla="*/ 2155555 w 2759853"/>
                <a:gd name="connsiteY763" fmla="*/ 678004 h 1056480"/>
                <a:gd name="connsiteX764" fmla="*/ 2167042 w 2759853"/>
                <a:gd name="connsiteY764" fmla="*/ 677746 h 1056480"/>
                <a:gd name="connsiteX765" fmla="*/ 2183758 w 2759853"/>
                <a:gd name="connsiteY765" fmla="*/ 673717 h 1056480"/>
                <a:gd name="connsiteX766" fmla="*/ 2177329 w 2759853"/>
                <a:gd name="connsiteY766" fmla="*/ 668659 h 1056480"/>
                <a:gd name="connsiteX767" fmla="*/ 2176129 w 2759853"/>
                <a:gd name="connsiteY767" fmla="*/ 655029 h 1056480"/>
                <a:gd name="connsiteX768" fmla="*/ 2199789 w 2759853"/>
                <a:gd name="connsiteY768" fmla="*/ 634027 h 1056480"/>
                <a:gd name="connsiteX769" fmla="*/ 2211705 w 2759853"/>
                <a:gd name="connsiteY769" fmla="*/ 627083 h 1056480"/>
                <a:gd name="connsiteX770" fmla="*/ 2220277 w 2759853"/>
                <a:gd name="connsiteY770" fmla="*/ 612252 h 1056480"/>
                <a:gd name="connsiteX771" fmla="*/ 2246767 w 2759853"/>
                <a:gd name="connsiteY771" fmla="*/ 609852 h 1056480"/>
                <a:gd name="connsiteX772" fmla="*/ 2257482 w 2759853"/>
                <a:gd name="connsiteY772" fmla="*/ 614395 h 1056480"/>
                <a:gd name="connsiteX773" fmla="*/ 2269141 w 2759853"/>
                <a:gd name="connsiteY773" fmla="*/ 609852 h 1056480"/>
                <a:gd name="connsiteX774" fmla="*/ 2261254 w 2759853"/>
                <a:gd name="connsiteY774" fmla="*/ 624940 h 1056480"/>
                <a:gd name="connsiteX775" fmla="*/ 2270341 w 2759853"/>
                <a:gd name="connsiteY775" fmla="*/ 631197 h 1056480"/>
                <a:gd name="connsiteX776" fmla="*/ 2266055 w 2759853"/>
                <a:gd name="connsiteY776" fmla="*/ 637884 h 1056480"/>
                <a:gd name="connsiteX777" fmla="*/ 2285686 w 2759853"/>
                <a:gd name="connsiteY777" fmla="*/ 629312 h 1056480"/>
                <a:gd name="connsiteX778" fmla="*/ 2312432 w 2759853"/>
                <a:gd name="connsiteY778" fmla="*/ 616624 h 1056480"/>
                <a:gd name="connsiteX779" fmla="*/ 2315775 w 2759853"/>
                <a:gd name="connsiteY779" fmla="*/ 600851 h 1056480"/>
                <a:gd name="connsiteX780" fmla="*/ 2343464 w 2759853"/>
                <a:gd name="connsiteY780" fmla="*/ 591078 h 1056480"/>
                <a:gd name="connsiteX781" fmla="*/ 2343207 w 2759853"/>
                <a:gd name="connsiteY781" fmla="*/ 594936 h 1056480"/>
                <a:gd name="connsiteX782" fmla="*/ 2331034 w 2759853"/>
                <a:gd name="connsiteY782" fmla="*/ 607109 h 1056480"/>
                <a:gd name="connsiteX783" fmla="*/ 2328462 w 2759853"/>
                <a:gd name="connsiteY783" fmla="*/ 620996 h 1056480"/>
                <a:gd name="connsiteX784" fmla="*/ 2323662 w 2759853"/>
                <a:gd name="connsiteY784" fmla="*/ 628197 h 1056480"/>
                <a:gd name="connsiteX785" fmla="*/ 2318861 w 2759853"/>
                <a:gd name="connsiteY785" fmla="*/ 635570 h 1056480"/>
                <a:gd name="connsiteX786" fmla="*/ 2297601 w 2759853"/>
                <a:gd name="connsiteY786" fmla="*/ 644914 h 1056480"/>
                <a:gd name="connsiteX787" fmla="*/ 2284485 w 2759853"/>
                <a:gd name="connsiteY787" fmla="*/ 659487 h 1056480"/>
                <a:gd name="connsiteX788" fmla="*/ 2254653 w 2759853"/>
                <a:gd name="connsiteY788" fmla="*/ 687005 h 1056480"/>
                <a:gd name="connsiteX789" fmla="*/ 2228164 w 2759853"/>
                <a:gd name="connsiteY789" fmla="*/ 705178 h 1056480"/>
                <a:gd name="connsiteX790" fmla="*/ 2213077 w 2759853"/>
                <a:gd name="connsiteY790" fmla="*/ 708264 h 1056480"/>
                <a:gd name="connsiteX791" fmla="*/ 2207590 w 2759853"/>
                <a:gd name="connsiteY791" fmla="*/ 727895 h 1056480"/>
                <a:gd name="connsiteX792" fmla="*/ 2192760 w 2759853"/>
                <a:gd name="connsiteY792" fmla="*/ 764929 h 1056480"/>
                <a:gd name="connsiteX793" fmla="*/ 2201589 w 2759853"/>
                <a:gd name="connsiteY793" fmla="*/ 824679 h 1056480"/>
                <a:gd name="connsiteX794" fmla="*/ 2206562 w 2759853"/>
                <a:gd name="connsiteY794" fmla="*/ 852197 h 1056480"/>
                <a:gd name="connsiteX795" fmla="*/ 2210848 w 2759853"/>
                <a:gd name="connsiteY795" fmla="*/ 863941 h 1056480"/>
                <a:gd name="connsiteX796" fmla="*/ 2227821 w 2759853"/>
                <a:gd name="connsiteY796" fmla="*/ 849368 h 1056480"/>
                <a:gd name="connsiteX797" fmla="*/ 2235965 w 2759853"/>
                <a:gd name="connsiteY797" fmla="*/ 840024 h 1056480"/>
                <a:gd name="connsiteX798" fmla="*/ 2239565 w 2759853"/>
                <a:gd name="connsiteY798" fmla="*/ 823564 h 1056480"/>
                <a:gd name="connsiteX799" fmla="*/ 2250539 w 2759853"/>
                <a:gd name="connsiteY799" fmla="*/ 816192 h 1056480"/>
                <a:gd name="connsiteX800" fmla="*/ 2262454 w 2759853"/>
                <a:gd name="connsiteY800" fmla="*/ 813792 h 1056480"/>
                <a:gd name="connsiteX801" fmla="*/ 2260997 w 2759853"/>
                <a:gd name="connsiteY801" fmla="*/ 800162 h 1056480"/>
                <a:gd name="connsiteX802" fmla="*/ 2276513 w 2759853"/>
                <a:gd name="connsiteY802" fmla="*/ 785331 h 1056480"/>
                <a:gd name="connsiteX803" fmla="*/ 2295887 w 2759853"/>
                <a:gd name="connsiteY803" fmla="*/ 781988 h 1056480"/>
                <a:gd name="connsiteX804" fmla="*/ 2293058 w 2759853"/>
                <a:gd name="connsiteY804" fmla="*/ 765957 h 1056480"/>
                <a:gd name="connsiteX805" fmla="*/ 2304545 w 2759853"/>
                <a:gd name="connsiteY805" fmla="*/ 746326 h 1056480"/>
                <a:gd name="connsiteX806" fmla="*/ 2316975 w 2759853"/>
                <a:gd name="connsiteY806" fmla="*/ 745640 h 1056480"/>
                <a:gd name="connsiteX807" fmla="*/ 2309346 w 2759853"/>
                <a:gd name="connsiteY807" fmla="*/ 734925 h 1056480"/>
                <a:gd name="connsiteX808" fmla="*/ 2312689 w 2759853"/>
                <a:gd name="connsiteY808" fmla="*/ 716751 h 1056480"/>
                <a:gd name="connsiteX809" fmla="*/ 2312175 w 2759853"/>
                <a:gd name="connsiteY809" fmla="*/ 708179 h 1056480"/>
                <a:gd name="connsiteX810" fmla="*/ 2301888 w 2759853"/>
                <a:gd name="connsiteY810" fmla="*/ 708864 h 1056480"/>
                <a:gd name="connsiteX811" fmla="*/ 2300002 w 2759853"/>
                <a:gd name="connsiteY811" fmla="*/ 692148 h 1056480"/>
                <a:gd name="connsiteX812" fmla="*/ 2313632 w 2759853"/>
                <a:gd name="connsiteY812" fmla="*/ 677832 h 1056480"/>
                <a:gd name="connsiteX813" fmla="*/ 2325805 w 2759853"/>
                <a:gd name="connsiteY813" fmla="*/ 657515 h 1056480"/>
                <a:gd name="connsiteX814" fmla="*/ 2339950 w 2759853"/>
                <a:gd name="connsiteY814" fmla="*/ 656829 h 1056480"/>
                <a:gd name="connsiteX815" fmla="*/ 2346207 w 2759853"/>
                <a:gd name="connsiteY815" fmla="*/ 659658 h 1056480"/>
                <a:gd name="connsiteX816" fmla="*/ 2362495 w 2759853"/>
                <a:gd name="connsiteY816" fmla="*/ 644142 h 1056480"/>
                <a:gd name="connsiteX817" fmla="*/ 2365839 w 2759853"/>
                <a:gd name="connsiteY817" fmla="*/ 658201 h 1056480"/>
                <a:gd name="connsiteX818" fmla="*/ 2380926 w 2759853"/>
                <a:gd name="connsiteY818" fmla="*/ 649628 h 1056480"/>
                <a:gd name="connsiteX819" fmla="*/ 2421303 w 2759853"/>
                <a:gd name="connsiteY819" fmla="*/ 646542 h 1056480"/>
                <a:gd name="connsiteX820" fmla="*/ 2433304 w 2759853"/>
                <a:gd name="connsiteY820" fmla="*/ 656829 h 1056480"/>
                <a:gd name="connsiteX821" fmla="*/ 2439991 w 2759853"/>
                <a:gd name="connsiteY821" fmla="*/ 647228 h 1056480"/>
                <a:gd name="connsiteX822" fmla="*/ 2463394 w 2759853"/>
                <a:gd name="connsiteY822" fmla="*/ 634112 h 1056480"/>
                <a:gd name="connsiteX823" fmla="*/ 2472909 w 2759853"/>
                <a:gd name="connsiteY823" fmla="*/ 627683 h 1056480"/>
                <a:gd name="connsiteX824" fmla="*/ 2482253 w 2759853"/>
                <a:gd name="connsiteY824" fmla="*/ 621425 h 1056480"/>
                <a:gd name="connsiteX825" fmla="*/ 2509513 w 2759853"/>
                <a:gd name="connsiteY825" fmla="*/ 609252 h 1056480"/>
                <a:gd name="connsiteX826" fmla="*/ 2543204 w 2759853"/>
                <a:gd name="connsiteY826" fmla="*/ 592793 h 1056480"/>
                <a:gd name="connsiteX827" fmla="*/ 2549633 w 2759853"/>
                <a:gd name="connsiteY827" fmla="*/ 591335 h 1056480"/>
                <a:gd name="connsiteX828" fmla="*/ 2563949 w 2759853"/>
                <a:gd name="connsiteY828" fmla="*/ 594936 h 1056480"/>
                <a:gd name="connsiteX829" fmla="*/ 2581608 w 2759853"/>
                <a:gd name="connsiteY829" fmla="*/ 593479 h 1056480"/>
                <a:gd name="connsiteX830" fmla="*/ 2581094 w 2759853"/>
                <a:gd name="connsiteY830" fmla="*/ 580363 h 1056480"/>
                <a:gd name="connsiteX831" fmla="*/ 2571750 w 2759853"/>
                <a:gd name="connsiteY831" fmla="*/ 565532 h 1056480"/>
                <a:gd name="connsiteX832" fmla="*/ 2560777 w 2759853"/>
                <a:gd name="connsiteY832" fmla="*/ 549759 h 1056480"/>
                <a:gd name="connsiteX833" fmla="*/ 2551176 w 2759853"/>
                <a:gd name="connsiteY833" fmla="*/ 543758 h 1056480"/>
                <a:gd name="connsiteX834" fmla="*/ 2546204 w 2759853"/>
                <a:gd name="connsiteY834" fmla="*/ 538272 h 1056480"/>
                <a:gd name="connsiteX835" fmla="*/ 2532573 w 2759853"/>
                <a:gd name="connsiteY835" fmla="*/ 535443 h 1056480"/>
                <a:gd name="connsiteX836" fmla="*/ 2548604 w 2759853"/>
                <a:gd name="connsiteY836" fmla="*/ 530899 h 1056480"/>
                <a:gd name="connsiteX837" fmla="*/ 2557177 w 2759853"/>
                <a:gd name="connsiteY837" fmla="*/ 538786 h 1056480"/>
                <a:gd name="connsiteX838" fmla="*/ 2575608 w 2759853"/>
                <a:gd name="connsiteY838" fmla="*/ 537586 h 1056480"/>
                <a:gd name="connsiteX839" fmla="*/ 2597125 w 2759853"/>
                <a:gd name="connsiteY839" fmla="*/ 526613 h 1056480"/>
                <a:gd name="connsiteX840" fmla="*/ 2601668 w 2759853"/>
                <a:gd name="connsiteY840" fmla="*/ 518212 h 1056480"/>
                <a:gd name="connsiteX841" fmla="*/ 2598753 w 2759853"/>
                <a:gd name="connsiteY841" fmla="*/ 508697 h 1056480"/>
                <a:gd name="connsiteX842" fmla="*/ 2599954 w 2759853"/>
                <a:gd name="connsiteY842" fmla="*/ 500810 h 1056480"/>
                <a:gd name="connsiteX843" fmla="*/ 2605954 w 2759853"/>
                <a:gd name="connsiteY843" fmla="*/ 495495 h 1056480"/>
                <a:gd name="connsiteX844" fmla="*/ 2614527 w 2759853"/>
                <a:gd name="connsiteY844" fmla="*/ 494981 h 1056480"/>
                <a:gd name="connsiteX845" fmla="*/ 2612383 w 2759853"/>
                <a:gd name="connsiteY845" fmla="*/ 503553 h 1056480"/>
                <a:gd name="connsiteX846" fmla="*/ 2618127 w 2759853"/>
                <a:gd name="connsiteY846" fmla="*/ 514526 h 1056480"/>
                <a:gd name="connsiteX847" fmla="*/ 2634844 w 2759853"/>
                <a:gd name="connsiteY847" fmla="*/ 515040 h 1056480"/>
                <a:gd name="connsiteX848" fmla="*/ 2660132 w 2759853"/>
                <a:gd name="connsiteY848" fmla="*/ 523441 h 1056480"/>
                <a:gd name="connsiteX849" fmla="*/ 2671620 w 2759853"/>
                <a:gd name="connsiteY849" fmla="*/ 537329 h 1056480"/>
                <a:gd name="connsiteX850" fmla="*/ 2687650 w 2759853"/>
                <a:gd name="connsiteY850" fmla="*/ 543072 h 1056480"/>
                <a:gd name="connsiteX851" fmla="*/ 2696223 w 2759853"/>
                <a:gd name="connsiteY851" fmla="*/ 547616 h 1056480"/>
                <a:gd name="connsiteX852" fmla="*/ 2705996 w 2759853"/>
                <a:gd name="connsiteY852" fmla="*/ 548559 h 1056480"/>
                <a:gd name="connsiteX853" fmla="*/ 2714825 w 2759853"/>
                <a:gd name="connsiteY853" fmla="*/ 546673 h 1056480"/>
                <a:gd name="connsiteX854" fmla="*/ 2707624 w 2759853"/>
                <a:gd name="connsiteY854" fmla="*/ 537843 h 1056480"/>
                <a:gd name="connsiteX855" fmla="*/ 2715511 w 2759853"/>
                <a:gd name="connsiteY855" fmla="*/ 539729 h 1056480"/>
                <a:gd name="connsiteX856" fmla="*/ 2717225 w 2759853"/>
                <a:gd name="connsiteY856" fmla="*/ 531842 h 1056480"/>
                <a:gd name="connsiteX857" fmla="*/ 2714825 w 2759853"/>
                <a:gd name="connsiteY857" fmla="*/ 515812 h 1056480"/>
                <a:gd name="connsiteX858" fmla="*/ 2719797 w 2759853"/>
                <a:gd name="connsiteY858" fmla="*/ 513926 h 1056480"/>
                <a:gd name="connsiteX859" fmla="*/ 2737971 w 2759853"/>
                <a:gd name="connsiteY859" fmla="*/ 517783 h 1056480"/>
                <a:gd name="connsiteX860" fmla="*/ 2734113 w 2759853"/>
                <a:gd name="connsiteY860" fmla="*/ 513240 h 1056480"/>
                <a:gd name="connsiteX861" fmla="*/ 2737714 w 2759853"/>
                <a:gd name="connsiteY861" fmla="*/ 511783 h 1056480"/>
                <a:gd name="connsiteX862" fmla="*/ 2746543 w 2759853"/>
                <a:gd name="connsiteY862" fmla="*/ 512726 h 1056480"/>
                <a:gd name="connsiteX863" fmla="*/ 2754859 w 2759853"/>
                <a:gd name="connsiteY863" fmla="*/ 503896 h 1056480"/>
                <a:gd name="connsiteX864" fmla="*/ 2757002 w 2759853"/>
                <a:gd name="connsiteY864" fmla="*/ 497381 h 1056480"/>
                <a:gd name="connsiteX865" fmla="*/ 1424063 w 2759853"/>
                <a:gd name="connsiteY865" fmla="*/ 810963 h 1056480"/>
                <a:gd name="connsiteX866" fmla="*/ 1383173 w 2759853"/>
                <a:gd name="connsiteY866" fmla="*/ 836080 h 1056480"/>
                <a:gd name="connsiteX867" fmla="*/ 1347340 w 2759853"/>
                <a:gd name="connsiteY867" fmla="*/ 846796 h 1056480"/>
                <a:gd name="connsiteX868" fmla="*/ 1378201 w 2759853"/>
                <a:gd name="connsiteY868" fmla="*/ 827422 h 1056480"/>
                <a:gd name="connsiteX869" fmla="*/ 1421235 w 2759853"/>
                <a:gd name="connsiteY869" fmla="*/ 786531 h 1056480"/>
                <a:gd name="connsiteX870" fmla="*/ 1442066 w 2759853"/>
                <a:gd name="connsiteY870" fmla="*/ 753527 h 1056480"/>
                <a:gd name="connsiteX871" fmla="*/ 1424063 w 2759853"/>
                <a:gd name="connsiteY871" fmla="*/ 810963 h 1056480"/>
                <a:gd name="connsiteX872" fmla="*/ 1484843 w 2759853"/>
                <a:gd name="connsiteY872" fmla="*/ 249550 h 1056480"/>
                <a:gd name="connsiteX873" fmla="*/ 1475327 w 2759853"/>
                <a:gd name="connsiteY873" fmla="*/ 257179 h 1056480"/>
                <a:gd name="connsiteX874" fmla="*/ 1504474 w 2759853"/>
                <a:gd name="connsiteY874" fmla="*/ 252379 h 1056480"/>
                <a:gd name="connsiteX875" fmla="*/ 1484843 w 2759853"/>
                <a:gd name="connsiteY875" fmla="*/ 249550 h 1056480"/>
                <a:gd name="connsiteX876" fmla="*/ 614391 w 2759853"/>
                <a:gd name="connsiteY876" fmla="*/ 13378 h 1056480"/>
                <a:gd name="connsiteX877" fmla="*/ 630164 w 2759853"/>
                <a:gd name="connsiteY877" fmla="*/ 7120 h 1056480"/>
                <a:gd name="connsiteX878" fmla="*/ 644052 w 2759853"/>
                <a:gd name="connsiteY878" fmla="*/ 2833 h 1056480"/>
                <a:gd name="connsiteX879" fmla="*/ 615334 w 2759853"/>
                <a:gd name="connsiteY879" fmla="*/ 3776 h 1056480"/>
                <a:gd name="connsiteX880" fmla="*/ 593303 w 2759853"/>
                <a:gd name="connsiteY880" fmla="*/ 7634 h 1056480"/>
                <a:gd name="connsiteX881" fmla="*/ 614391 w 2759853"/>
                <a:gd name="connsiteY881" fmla="*/ 13378 h 1056480"/>
                <a:gd name="connsiteX882" fmla="*/ 555069 w 2759853"/>
                <a:gd name="connsiteY882" fmla="*/ 45439 h 1056480"/>
                <a:gd name="connsiteX883" fmla="*/ 535010 w 2759853"/>
                <a:gd name="connsiteY883" fmla="*/ 47839 h 1056480"/>
                <a:gd name="connsiteX884" fmla="*/ 555069 w 2759853"/>
                <a:gd name="connsiteY884" fmla="*/ 45439 h 1056480"/>
                <a:gd name="connsiteX885" fmla="*/ 616791 w 2759853"/>
                <a:gd name="connsiteY885" fmla="*/ 39181 h 1056480"/>
                <a:gd name="connsiteX886" fmla="*/ 604876 w 2759853"/>
                <a:gd name="connsiteY886" fmla="*/ 43467 h 1056480"/>
                <a:gd name="connsiteX887" fmla="*/ 595274 w 2759853"/>
                <a:gd name="connsiteY887" fmla="*/ 52982 h 1056480"/>
                <a:gd name="connsiteX888" fmla="*/ 630679 w 2759853"/>
                <a:gd name="connsiteY888" fmla="*/ 50153 h 1056480"/>
                <a:gd name="connsiteX889" fmla="*/ 647909 w 2759853"/>
                <a:gd name="connsiteY889" fmla="*/ 43467 h 1056480"/>
                <a:gd name="connsiteX890" fmla="*/ 616791 w 2759853"/>
                <a:gd name="connsiteY890" fmla="*/ 39181 h 1056480"/>
                <a:gd name="connsiteX891" fmla="*/ 698487 w 2759853"/>
                <a:gd name="connsiteY891" fmla="*/ 30094 h 1056480"/>
                <a:gd name="connsiteX892" fmla="*/ 691286 w 2759853"/>
                <a:gd name="connsiteY892" fmla="*/ 21521 h 1056480"/>
                <a:gd name="connsiteX893" fmla="*/ 664969 w 2759853"/>
                <a:gd name="connsiteY893" fmla="*/ 21007 h 1056480"/>
                <a:gd name="connsiteX894" fmla="*/ 652539 w 2759853"/>
                <a:gd name="connsiteY894" fmla="*/ 35837 h 1056480"/>
                <a:gd name="connsiteX895" fmla="*/ 698487 w 2759853"/>
                <a:gd name="connsiteY895" fmla="*/ 30094 h 1056480"/>
                <a:gd name="connsiteX896" fmla="*/ 622535 w 2759853"/>
                <a:gd name="connsiteY896" fmla="*/ 22464 h 1056480"/>
                <a:gd name="connsiteX897" fmla="*/ 594846 w 2759853"/>
                <a:gd name="connsiteY897" fmla="*/ 15263 h 1056480"/>
                <a:gd name="connsiteX898" fmla="*/ 583359 w 2759853"/>
                <a:gd name="connsiteY898" fmla="*/ 17664 h 1056480"/>
                <a:gd name="connsiteX899" fmla="*/ 566128 w 2759853"/>
                <a:gd name="connsiteY899" fmla="*/ 27694 h 1056480"/>
                <a:gd name="connsiteX900" fmla="*/ 622535 w 2759853"/>
                <a:gd name="connsiteY900" fmla="*/ 22464 h 1056480"/>
                <a:gd name="connsiteX901" fmla="*/ 551297 w 2759853"/>
                <a:gd name="connsiteY901" fmla="*/ 287783 h 1056480"/>
                <a:gd name="connsiteX902" fmla="*/ 539810 w 2759853"/>
                <a:gd name="connsiteY902" fmla="*/ 295927 h 1056480"/>
                <a:gd name="connsiteX903" fmla="*/ 545039 w 2759853"/>
                <a:gd name="connsiteY903" fmla="*/ 306900 h 1056480"/>
                <a:gd name="connsiteX904" fmla="*/ 535524 w 2759853"/>
                <a:gd name="connsiteY904" fmla="*/ 316501 h 1056480"/>
                <a:gd name="connsiteX905" fmla="*/ 515464 w 2759853"/>
                <a:gd name="connsiteY905" fmla="*/ 327045 h 1056480"/>
                <a:gd name="connsiteX906" fmla="*/ 531752 w 2759853"/>
                <a:gd name="connsiteY906" fmla="*/ 336646 h 1056480"/>
                <a:gd name="connsiteX907" fmla="*/ 534581 w 2759853"/>
                <a:gd name="connsiteY907" fmla="*/ 348562 h 1056480"/>
                <a:gd name="connsiteX908" fmla="*/ 540753 w 2759853"/>
                <a:gd name="connsiteY908" fmla="*/ 343333 h 1056480"/>
                <a:gd name="connsiteX909" fmla="*/ 553612 w 2759853"/>
                <a:gd name="connsiteY909" fmla="*/ 352420 h 1056480"/>
                <a:gd name="connsiteX910" fmla="*/ 574186 w 2759853"/>
                <a:gd name="connsiteY910" fmla="*/ 363907 h 1056480"/>
                <a:gd name="connsiteX911" fmla="*/ 616277 w 2759853"/>
                <a:gd name="connsiteY911" fmla="*/ 363907 h 1056480"/>
                <a:gd name="connsiteX912" fmla="*/ 594331 w 2759853"/>
                <a:gd name="connsiteY912" fmla="*/ 344276 h 1056480"/>
                <a:gd name="connsiteX913" fmla="*/ 588588 w 2759853"/>
                <a:gd name="connsiteY913" fmla="*/ 309386 h 1056480"/>
                <a:gd name="connsiteX914" fmla="*/ 601446 w 2759853"/>
                <a:gd name="connsiteY914" fmla="*/ 290784 h 1056480"/>
                <a:gd name="connsiteX915" fmla="*/ 615763 w 2759853"/>
                <a:gd name="connsiteY915" fmla="*/ 274067 h 1056480"/>
                <a:gd name="connsiteX916" fmla="*/ 624335 w 2759853"/>
                <a:gd name="connsiteY916" fmla="*/ 263094 h 1056480"/>
                <a:gd name="connsiteX917" fmla="*/ 634365 w 2759853"/>
                <a:gd name="connsiteY917" fmla="*/ 247321 h 1056480"/>
                <a:gd name="connsiteX918" fmla="*/ 649624 w 2759853"/>
                <a:gd name="connsiteY918" fmla="*/ 242092 h 1056480"/>
                <a:gd name="connsiteX919" fmla="*/ 671141 w 2759853"/>
                <a:gd name="connsiteY919" fmla="*/ 232062 h 1056480"/>
                <a:gd name="connsiteX920" fmla="*/ 761067 w 2759853"/>
                <a:gd name="connsiteY920" fmla="*/ 198115 h 1056480"/>
                <a:gd name="connsiteX921" fmla="*/ 802643 w 2759853"/>
                <a:gd name="connsiteY921" fmla="*/ 169397 h 1056480"/>
                <a:gd name="connsiteX922" fmla="*/ 752923 w 2759853"/>
                <a:gd name="connsiteY922" fmla="*/ 178998 h 1056480"/>
                <a:gd name="connsiteX923" fmla="*/ 726605 w 2759853"/>
                <a:gd name="connsiteY923" fmla="*/ 185170 h 1056480"/>
                <a:gd name="connsiteX924" fmla="*/ 694544 w 2759853"/>
                <a:gd name="connsiteY924" fmla="*/ 187999 h 1056480"/>
                <a:gd name="connsiteX925" fmla="*/ 670627 w 2759853"/>
                <a:gd name="connsiteY925" fmla="*/ 193743 h 1056480"/>
                <a:gd name="connsiteX926" fmla="*/ 650567 w 2759853"/>
                <a:gd name="connsiteY926" fmla="*/ 199486 h 1056480"/>
                <a:gd name="connsiteX927" fmla="*/ 629564 w 2759853"/>
                <a:gd name="connsiteY927" fmla="*/ 208573 h 1056480"/>
                <a:gd name="connsiteX928" fmla="*/ 617134 w 2759853"/>
                <a:gd name="connsiteY928" fmla="*/ 216203 h 1056480"/>
                <a:gd name="connsiteX929" fmla="*/ 603247 w 2759853"/>
                <a:gd name="connsiteY929" fmla="*/ 221003 h 1056480"/>
                <a:gd name="connsiteX930" fmla="*/ 599475 w 2759853"/>
                <a:gd name="connsiteY930" fmla="*/ 231976 h 1056480"/>
                <a:gd name="connsiteX931" fmla="*/ 590388 w 2759853"/>
                <a:gd name="connsiteY931" fmla="*/ 242520 h 1056480"/>
                <a:gd name="connsiteX932" fmla="*/ 585587 w 2759853"/>
                <a:gd name="connsiteY932" fmla="*/ 253065 h 1056480"/>
                <a:gd name="connsiteX933" fmla="*/ 571700 w 2759853"/>
                <a:gd name="connsiteY933" fmla="*/ 260265 h 1056480"/>
                <a:gd name="connsiteX934" fmla="*/ 569814 w 2759853"/>
                <a:gd name="connsiteY934" fmla="*/ 271753 h 1056480"/>
                <a:gd name="connsiteX935" fmla="*/ 565528 w 2759853"/>
                <a:gd name="connsiteY935" fmla="*/ 280839 h 1056480"/>
                <a:gd name="connsiteX936" fmla="*/ 551297 w 2759853"/>
                <a:gd name="connsiteY936" fmla="*/ 287783 h 105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Lst>
              <a:rect l="l" t="t" r="r" b="b"/>
              <a:pathLst>
                <a:path w="2759853" h="1056480">
                  <a:moveTo>
                    <a:pt x="41748" y="763986"/>
                  </a:moveTo>
                  <a:cubicBezTo>
                    <a:pt x="39605" y="765014"/>
                    <a:pt x="33861" y="762871"/>
                    <a:pt x="32061" y="760385"/>
                  </a:cubicBezTo>
                  <a:cubicBezTo>
                    <a:pt x="30604" y="758413"/>
                    <a:pt x="26146" y="759099"/>
                    <a:pt x="22288" y="759528"/>
                  </a:cubicBezTo>
                  <a:cubicBezTo>
                    <a:pt x="23146" y="760042"/>
                    <a:pt x="24089" y="760728"/>
                    <a:pt x="24774" y="761928"/>
                  </a:cubicBezTo>
                  <a:cubicBezTo>
                    <a:pt x="26918" y="765786"/>
                    <a:pt x="16202" y="766214"/>
                    <a:pt x="19545" y="770758"/>
                  </a:cubicBezTo>
                  <a:cubicBezTo>
                    <a:pt x="22888" y="775301"/>
                    <a:pt x="11916" y="775558"/>
                    <a:pt x="11916" y="770758"/>
                  </a:cubicBezTo>
                  <a:cubicBezTo>
                    <a:pt x="11916" y="765957"/>
                    <a:pt x="429" y="768357"/>
                    <a:pt x="943" y="771444"/>
                  </a:cubicBezTo>
                  <a:cubicBezTo>
                    <a:pt x="1114" y="772558"/>
                    <a:pt x="771" y="773930"/>
                    <a:pt x="0" y="775301"/>
                  </a:cubicBezTo>
                  <a:cubicBezTo>
                    <a:pt x="3086" y="776416"/>
                    <a:pt x="6772" y="777701"/>
                    <a:pt x="8144" y="778302"/>
                  </a:cubicBezTo>
                  <a:cubicBezTo>
                    <a:pt x="10287" y="779159"/>
                    <a:pt x="39005" y="782159"/>
                    <a:pt x="50149" y="780102"/>
                  </a:cubicBezTo>
                  <a:cubicBezTo>
                    <a:pt x="49549" y="778044"/>
                    <a:pt x="50749" y="771786"/>
                    <a:pt x="50749" y="769386"/>
                  </a:cubicBezTo>
                  <a:cubicBezTo>
                    <a:pt x="50663" y="766472"/>
                    <a:pt x="43891" y="762871"/>
                    <a:pt x="41748" y="763986"/>
                  </a:cubicBezTo>
                  <a:close/>
                  <a:moveTo>
                    <a:pt x="733377" y="27779"/>
                  </a:moveTo>
                  <a:cubicBezTo>
                    <a:pt x="751551" y="25893"/>
                    <a:pt x="751037" y="15863"/>
                    <a:pt x="741521" y="13892"/>
                  </a:cubicBezTo>
                  <a:cubicBezTo>
                    <a:pt x="731920" y="12006"/>
                    <a:pt x="730548" y="19635"/>
                    <a:pt x="725748" y="19121"/>
                  </a:cubicBezTo>
                  <a:cubicBezTo>
                    <a:pt x="720947" y="18607"/>
                    <a:pt x="702945" y="22121"/>
                    <a:pt x="706631" y="26322"/>
                  </a:cubicBezTo>
                  <a:cubicBezTo>
                    <a:pt x="710917" y="31122"/>
                    <a:pt x="724290" y="28722"/>
                    <a:pt x="733377" y="27779"/>
                  </a:cubicBezTo>
                  <a:close/>
                  <a:moveTo>
                    <a:pt x="825617" y="293527"/>
                  </a:moveTo>
                  <a:cubicBezTo>
                    <a:pt x="831876" y="294470"/>
                    <a:pt x="848591" y="291127"/>
                    <a:pt x="850478" y="287783"/>
                  </a:cubicBezTo>
                  <a:cubicBezTo>
                    <a:pt x="852363" y="284440"/>
                    <a:pt x="843791" y="280582"/>
                    <a:pt x="832818" y="280582"/>
                  </a:cubicBezTo>
                  <a:cubicBezTo>
                    <a:pt x="821845" y="280582"/>
                    <a:pt x="820302" y="292670"/>
                    <a:pt x="825617" y="293527"/>
                  </a:cubicBezTo>
                  <a:close/>
                  <a:moveTo>
                    <a:pt x="1178890" y="49211"/>
                  </a:moveTo>
                  <a:cubicBezTo>
                    <a:pt x="1187977" y="53068"/>
                    <a:pt x="1184634" y="55468"/>
                    <a:pt x="1175032" y="55468"/>
                  </a:cubicBezTo>
                  <a:cubicBezTo>
                    <a:pt x="1165517" y="55468"/>
                    <a:pt x="1157287" y="58726"/>
                    <a:pt x="1163546" y="61212"/>
                  </a:cubicBezTo>
                  <a:cubicBezTo>
                    <a:pt x="1168346" y="63098"/>
                    <a:pt x="1167832" y="68413"/>
                    <a:pt x="1177862" y="70727"/>
                  </a:cubicBezTo>
                  <a:cubicBezTo>
                    <a:pt x="1187891" y="73128"/>
                    <a:pt x="1197921" y="64984"/>
                    <a:pt x="1196978" y="59240"/>
                  </a:cubicBezTo>
                  <a:cubicBezTo>
                    <a:pt x="1196035" y="53497"/>
                    <a:pt x="1231868" y="48267"/>
                    <a:pt x="1241469" y="45867"/>
                  </a:cubicBezTo>
                  <a:cubicBezTo>
                    <a:pt x="1251070" y="43467"/>
                    <a:pt x="1235297" y="33437"/>
                    <a:pt x="1245756" y="32494"/>
                  </a:cubicBezTo>
                  <a:cubicBezTo>
                    <a:pt x="1256300" y="31551"/>
                    <a:pt x="1251928" y="26751"/>
                    <a:pt x="1239069" y="24865"/>
                  </a:cubicBezTo>
                  <a:cubicBezTo>
                    <a:pt x="1226211" y="22979"/>
                    <a:pt x="1231440" y="11920"/>
                    <a:pt x="1227153" y="8148"/>
                  </a:cubicBezTo>
                  <a:cubicBezTo>
                    <a:pt x="1222867" y="4290"/>
                    <a:pt x="1220467" y="12949"/>
                    <a:pt x="1203751" y="16292"/>
                  </a:cubicBezTo>
                  <a:cubicBezTo>
                    <a:pt x="1187034" y="19635"/>
                    <a:pt x="1178890" y="23922"/>
                    <a:pt x="1185576" y="27265"/>
                  </a:cubicBezTo>
                  <a:cubicBezTo>
                    <a:pt x="1192263" y="30608"/>
                    <a:pt x="1185576" y="38752"/>
                    <a:pt x="1178462" y="38238"/>
                  </a:cubicBezTo>
                  <a:cubicBezTo>
                    <a:pt x="1171261" y="37809"/>
                    <a:pt x="1169803" y="45439"/>
                    <a:pt x="1178890" y="49211"/>
                  </a:cubicBezTo>
                  <a:close/>
                  <a:moveTo>
                    <a:pt x="1204265" y="62669"/>
                  </a:moveTo>
                  <a:cubicBezTo>
                    <a:pt x="1204265" y="67899"/>
                    <a:pt x="1188834" y="73128"/>
                    <a:pt x="1193292" y="76985"/>
                  </a:cubicBezTo>
                  <a:cubicBezTo>
                    <a:pt x="1197150" y="80329"/>
                    <a:pt x="1200493" y="79386"/>
                    <a:pt x="1205208" y="80329"/>
                  </a:cubicBezTo>
                  <a:cubicBezTo>
                    <a:pt x="1210008" y="81272"/>
                    <a:pt x="1212408" y="93273"/>
                    <a:pt x="1220981" y="91302"/>
                  </a:cubicBezTo>
                  <a:cubicBezTo>
                    <a:pt x="1229639" y="89416"/>
                    <a:pt x="1253043" y="100817"/>
                    <a:pt x="1266844" y="100817"/>
                  </a:cubicBezTo>
                  <a:cubicBezTo>
                    <a:pt x="1280732" y="100817"/>
                    <a:pt x="1282103" y="89330"/>
                    <a:pt x="1277817" y="88901"/>
                  </a:cubicBezTo>
                  <a:cubicBezTo>
                    <a:pt x="1273530" y="88387"/>
                    <a:pt x="1277388" y="81700"/>
                    <a:pt x="1285018" y="70727"/>
                  </a:cubicBezTo>
                  <a:cubicBezTo>
                    <a:pt x="1292647" y="59755"/>
                    <a:pt x="1261101" y="51611"/>
                    <a:pt x="1261101" y="60183"/>
                  </a:cubicBezTo>
                  <a:cubicBezTo>
                    <a:pt x="1261101" y="68756"/>
                    <a:pt x="1252013" y="58297"/>
                    <a:pt x="1249185" y="52982"/>
                  </a:cubicBezTo>
                  <a:cubicBezTo>
                    <a:pt x="1246270" y="47839"/>
                    <a:pt x="1204265" y="57354"/>
                    <a:pt x="1204265" y="62669"/>
                  </a:cubicBezTo>
                  <a:close/>
                  <a:moveTo>
                    <a:pt x="965264" y="300642"/>
                  </a:moveTo>
                  <a:cubicBezTo>
                    <a:pt x="972893" y="304500"/>
                    <a:pt x="978637" y="303042"/>
                    <a:pt x="977693" y="295413"/>
                  </a:cubicBezTo>
                  <a:cubicBezTo>
                    <a:pt x="976665" y="287783"/>
                    <a:pt x="959177" y="297641"/>
                    <a:pt x="965264" y="300642"/>
                  </a:cubicBezTo>
                  <a:close/>
                  <a:moveTo>
                    <a:pt x="1166460" y="15349"/>
                  </a:moveTo>
                  <a:cubicBezTo>
                    <a:pt x="1168346" y="8148"/>
                    <a:pt x="1136628" y="11320"/>
                    <a:pt x="1144943" y="18178"/>
                  </a:cubicBezTo>
                  <a:cubicBezTo>
                    <a:pt x="1147858" y="20578"/>
                    <a:pt x="1164574" y="22464"/>
                    <a:pt x="1166460" y="15349"/>
                  </a:cubicBezTo>
                  <a:close/>
                  <a:moveTo>
                    <a:pt x="2573208" y="361850"/>
                  </a:moveTo>
                  <a:cubicBezTo>
                    <a:pt x="2582723" y="366650"/>
                    <a:pt x="2588466" y="356106"/>
                    <a:pt x="2596182" y="361335"/>
                  </a:cubicBezTo>
                  <a:cubicBezTo>
                    <a:pt x="2603811" y="366564"/>
                    <a:pt x="2622499" y="358935"/>
                    <a:pt x="2630129" y="357478"/>
                  </a:cubicBezTo>
                  <a:cubicBezTo>
                    <a:pt x="2637758" y="356020"/>
                    <a:pt x="2633986" y="346505"/>
                    <a:pt x="2612469" y="343590"/>
                  </a:cubicBezTo>
                  <a:cubicBezTo>
                    <a:pt x="2590952" y="340847"/>
                    <a:pt x="2562920" y="356706"/>
                    <a:pt x="2573208" y="361850"/>
                  </a:cubicBezTo>
                  <a:close/>
                  <a:moveTo>
                    <a:pt x="1278331" y="130049"/>
                  </a:moveTo>
                  <a:cubicBezTo>
                    <a:pt x="1285018" y="133907"/>
                    <a:pt x="1306535" y="125249"/>
                    <a:pt x="1320851" y="125763"/>
                  </a:cubicBezTo>
                  <a:cubicBezTo>
                    <a:pt x="1335167" y="126277"/>
                    <a:pt x="1375372" y="114790"/>
                    <a:pt x="1376744" y="107160"/>
                  </a:cubicBezTo>
                  <a:cubicBezTo>
                    <a:pt x="1378201" y="99531"/>
                    <a:pt x="1361913" y="99960"/>
                    <a:pt x="1355741" y="93273"/>
                  </a:cubicBezTo>
                  <a:cubicBezTo>
                    <a:pt x="1349568" y="86587"/>
                    <a:pt x="1335681" y="92330"/>
                    <a:pt x="1332338" y="98074"/>
                  </a:cubicBezTo>
                  <a:cubicBezTo>
                    <a:pt x="1328995" y="103817"/>
                    <a:pt x="1325137" y="98588"/>
                    <a:pt x="1334224" y="89501"/>
                  </a:cubicBezTo>
                  <a:cubicBezTo>
                    <a:pt x="1343311" y="80414"/>
                    <a:pt x="1325137" y="73213"/>
                    <a:pt x="1324708" y="78957"/>
                  </a:cubicBezTo>
                  <a:cubicBezTo>
                    <a:pt x="1324194" y="84701"/>
                    <a:pt x="1307478" y="79900"/>
                    <a:pt x="1307478" y="85215"/>
                  </a:cubicBezTo>
                  <a:cubicBezTo>
                    <a:pt x="1307478" y="90444"/>
                    <a:pt x="1301305" y="92845"/>
                    <a:pt x="1301734" y="98159"/>
                  </a:cubicBezTo>
                  <a:cubicBezTo>
                    <a:pt x="1302249" y="103389"/>
                    <a:pt x="1290247" y="95331"/>
                    <a:pt x="1289818" y="107246"/>
                  </a:cubicBezTo>
                  <a:cubicBezTo>
                    <a:pt x="1289304" y="119076"/>
                    <a:pt x="1271301" y="126020"/>
                    <a:pt x="1278331" y="130049"/>
                  </a:cubicBezTo>
                  <a:close/>
                  <a:moveTo>
                    <a:pt x="1894951" y="228547"/>
                  </a:moveTo>
                  <a:cubicBezTo>
                    <a:pt x="1901638" y="231891"/>
                    <a:pt x="1904038" y="235234"/>
                    <a:pt x="1907810" y="239091"/>
                  </a:cubicBezTo>
                  <a:cubicBezTo>
                    <a:pt x="1911667" y="242863"/>
                    <a:pt x="1925984" y="237205"/>
                    <a:pt x="1931727" y="235234"/>
                  </a:cubicBezTo>
                  <a:cubicBezTo>
                    <a:pt x="1937471" y="233348"/>
                    <a:pt x="1937985" y="243806"/>
                    <a:pt x="1946986" y="238063"/>
                  </a:cubicBezTo>
                  <a:cubicBezTo>
                    <a:pt x="1956073" y="232319"/>
                    <a:pt x="1965160" y="235234"/>
                    <a:pt x="1975704" y="235234"/>
                  </a:cubicBezTo>
                  <a:cubicBezTo>
                    <a:pt x="1986248" y="235234"/>
                    <a:pt x="1973818" y="222289"/>
                    <a:pt x="1974246" y="216631"/>
                  </a:cubicBezTo>
                  <a:cubicBezTo>
                    <a:pt x="1974761" y="210888"/>
                    <a:pt x="1986677" y="214746"/>
                    <a:pt x="1982819" y="219460"/>
                  </a:cubicBezTo>
                  <a:cubicBezTo>
                    <a:pt x="1978962" y="224261"/>
                    <a:pt x="1988563" y="235234"/>
                    <a:pt x="2003822" y="234291"/>
                  </a:cubicBezTo>
                  <a:cubicBezTo>
                    <a:pt x="2019167" y="233348"/>
                    <a:pt x="2007679" y="223747"/>
                    <a:pt x="2015309" y="220403"/>
                  </a:cubicBezTo>
                  <a:cubicBezTo>
                    <a:pt x="2022939" y="217060"/>
                    <a:pt x="2021995" y="213203"/>
                    <a:pt x="2011023" y="206516"/>
                  </a:cubicBezTo>
                  <a:cubicBezTo>
                    <a:pt x="2000050" y="199829"/>
                    <a:pt x="1985734" y="204116"/>
                    <a:pt x="1976133" y="199829"/>
                  </a:cubicBezTo>
                  <a:cubicBezTo>
                    <a:pt x="1965931" y="195200"/>
                    <a:pt x="1953673" y="195029"/>
                    <a:pt x="1953158" y="205573"/>
                  </a:cubicBezTo>
                  <a:cubicBezTo>
                    <a:pt x="1952730" y="216117"/>
                    <a:pt x="1932584" y="194086"/>
                    <a:pt x="1922126" y="190742"/>
                  </a:cubicBezTo>
                  <a:cubicBezTo>
                    <a:pt x="1911667" y="187399"/>
                    <a:pt x="1879092" y="220575"/>
                    <a:pt x="1894951" y="228547"/>
                  </a:cubicBezTo>
                  <a:close/>
                  <a:moveTo>
                    <a:pt x="1994821" y="289669"/>
                  </a:moveTo>
                  <a:cubicBezTo>
                    <a:pt x="2003393" y="287783"/>
                    <a:pt x="1988563" y="272010"/>
                    <a:pt x="1973732" y="269609"/>
                  </a:cubicBezTo>
                  <a:cubicBezTo>
                    <a:pt x="1958902" y="267209"/>
                    <a:pt x="1945186" y="279382"/>
                    <a:pt x="1946986" y="282040"/>
                  </a:cubicBezTo>
                  <a:cubicBezTo>
                    <a:pt x="1951358" y="288297"/>
                    <a:pt x="1986248" y="291641"/>
                    <a:pt x="1994821" y="289669"/>
                  </a:cubicBezTo>
                  <a:close/>
                  <a:moveTo>
                    <a:pt x="1956587" y="258122"/>
                  </a:moveTo>
                  <a:cubicBezTo>
                    <a:pt x="1956587" y="250921"/>
                    <a:pt x="1930527" y="260780"/>
                    <a:pt x="1941328" y="264380"/>
                  </a:cubicBezTo>
                  <a:cubicBezTo>
                    <a:pt x="1947072" y="266266"/>
                    <a:pt x="1956587" y="265323"/>
                    <a:pt x="1956587" y="258122"/>
                  </a:cubicBezTo>
                  <a:close/>
                  <a:moveTo>
                    <a:pt x="2039740" y="228033"/>
                  </a:moveTo>
                  <a:cubicBezTo>
                    <a:pt x="2051228" y="228976"/>
                    <a:pt x="2056971" y="240034"/>
                    <a:pt x="2078917" y="241406"/>
                  </a:cubicBezTo>
                  <a:cubicBezTo>
                    <a:pt x="2100948" y="242863"/>
                    <a:pt x="2117150" y="238491"/>
                    <a:pt x="2117665" y="233776"/>
                  </a:cubicBezTo>
                  <a:cubicBezTo>
                    <a:pt x="2118179" y="228976"/>
                    <a:pt x="2097605" y="221861"/>
                    <a:pt x="2091347" y="225633"/>
                  </a:cubicBezTo>
                  <a:cubicBezTo>
                    <a:pt x="2085175" y="229404"/>
                    <a:pt x="2080374" y="219375"/>
                    <a:pt x="2072745" y="221775"/>
                  </a:cubicBezTo>
                  <a:cubicBezTo>
                    <a:pt x="2065115" y="224175"/>
                    <a:pt x="2054571" y="223661"/>
                    <a:pt x="2050799" y="216974"/>
                  </a:cubicBezTo>
                  <a:cubicBezTo>
                    <a:pt x="2046942" y="210373"/>
                    <a:pt x="2034083" y="227518"/>
                    <a:pt x="2039740" y="228033"/>
                  </a:cubicBezTo>
                  <a:close/>
                  <a:moveTo>
                    <a:pt x="442770" y="33952"/>
                  </a:moveTo>
                  <a:cubicBezTo>
                    <a:pt x="453742" y="23922"/>
                    <a:pt x="468144" y="33437"/>
                    <a:pt x="470030" y="28722"/>
                  </a:cubicBezTo>
                  <a:cubicBezTo>
                    <a:pt x="471916" y="23922"/>
                    <a:pt x="449456" y="22550"/>
                    <a:pt x="441398" y="26836"/>
                  </a:cubicBezTo>
                  <a:cubicBezTo>
                    <a:pt x="433254" y="31122"/>
                    <a:pt x="414223" y="27694"/>
                    <a:pt x="416538" y="33008"/>
                  </a:cubicBezTo>
                  <a:cubicBezTo>
                    <a:pt x="417909" y="36352"/>
                    <a:pt x="431797" y="43981"/>
                    <a:pt x="442770" y="33952"/>
                  </a:cubicBezTo>
                  <a:close/>
                  <a:moveTo>
                    <a:pt x="1991049" y="841738"/>
                  </a:moveTo>
                  <a:cubicBezTo>
                    <a:pt x="1985820" y="827851"/>
                    <a:pt x="1998678" y="814478"/>
                    <a:pt x="1989163" y="807363"/>
                  </a:cubicBezTo>
                  <a:cubicBezTo>
                    <a:pt x="1979562" y="800162"/>
                    <a:pt x="1983419" y="785417"/>
                    <a:pt x="1978619" y="788246"/>
                  </a:cubicBezTo>
                  <a:cubicBezTo>
                    <a:pt x="1973818" y="791075"/>
                    <a:pt x="1978619" y="804019"/>
                    <a:pt x="1970989" y="804962"/>
                  </a:cubicBezTo>
                  <a:cubicBezTo>
                    <a:pt x="1963360" y="805905"/>
                    <a:pt x="1970475" y="813106"/>
                    <a:pt x="1967646" y="822622"/>
                  </a:cubicBezTo>
                  <a:cubicBezTo>
                    <a:pt x="1964731" y="832223"/>
                    <a:pt x="1969103" y="846024"/>
                    <a:pt x="1972875" y="854683"/>
                  </a:cubicBezTo>
                  <a:cubicBezTo>
                    <a:pt x="1976733" y="863255"/>
                    <a:pt x="1967646" y="909204"/>
                    <a:pt x="1971418" y="916833"/>
                  </a:cubicBezTo>
                  <a:cubicBezTo>
                    <a:pt x="1975276" y="924463"/>
                    <a:pt x="1965160" y="958324"/>
                    <a:pt x="1968503" y="962267"/>
                  </a:cubicBezTo>
                  <a:cubicBezTo>
                    <a:pt x="1974246" y="968954"/>
                    <a:pt x="1970389" y="953181"/>
                    <a:pt x="1978962" y="951723"/>
                  </a:cubicBezTo>
                  <a:cubicBezTo>
                    <a:pt x="1987534" y="950266"/>
                    <a:pt x="1987534" y="961325"/>
                    <a:pt x="1992849" y="963639"/>
                  </a:cubicBezTo>
                  <a:cubicBezTo>
                    <a:pt x="1998078" y="966039"/>
                    <a:pt x="1994735" y="948380"/>
                    <a:pt x="1990020" y="949323"/>
                  </a:cubicBezTo>
                  <a:cubicBezTo>
                    <a:pt x="1985219" y="950266"/>
                    <a:pt x="1981448" y="937836"/>
                    <a:pt x="1979048" y="930206"/>
                  </a:cubicBezTo>
                  <a:cubicBezTo>
                    <a:pt x="1976647" y="922577"/>
                    <a:pt x="1983848" y="913490"/>
                    <a:pt x="1983848" y="903889"/>
                  </a:cubicBezTo>
                  <a:cubicBezTo>
                    <a:pt x="1983848" y="894373"/>
                    <a:pt x="1995764" y="894802"/>
                    <a:pt x="2002965" y="902003"/>
                  </a:cubicBezTo>
                  <a:cubicBezTo>
                    <a:pt x="2010165" y="909204"/>
                    <a:pt x="2011109" y="904403"/>
                    <a:pt x="2008194" y="899174"/>
                  </a:cubicBezTo>
                  <a:cubicBezTo>
                    <a:pt x="2005365" y="893859"/>
                    <a:pt x="1996278" y="855626"/>
                    <a:pt x="1991049" y="841738"/>
                  </a:cubicBezTo>
                  <a:close/>
                  <a:moveTo>
                    <a:pt x="487689" y="29665"/>
                  </a:moveTo>
                  <a:cubicBezTo>
                    <a:pt x="494376" y="34466"/>
                    <a:pt x="469087" y="33008"/>
                    <a:pt x="465744" y="37809"/>
                  </a:cubicBezTo>
                  <a:cubicBezTo>
                    <a:pt x="462400" y="42610"/>
                    <a:pt x="447656" y="40895"/>
                    <a:pt x="450399" y="46381"/>
                  </a:cubicBezTo>
                  <a:cubicBezTo>
                    <a:pt x="453314" y="52125"/>
                    <a:pt x="477145" y="52640"/>
                    <a:pt x="477145" y="47839"/>
                  </a:cubicBezTo>
                  <a:cubicBezTo>
                    <a:pt x="477145" y="43038"/>
                    <a:pt x="489575" y="47325"/>
                    <a:pt x="490090" y="43038"/>
                  </a:cubicBezTo>
                  <a:cubicBezTo>
                    <a:pt x="490604" y="38752"/>
                    <a:pt x="495833" y="33952"/>
                    <a:pt x="509206" y="33008"/>
                  </a:cubicBezTo>
                  <a:cubicBezTo>
                    <a:pt x="522580" y="32066"/>
                    <a:pt x="522580" y="27265"/>
                    <a:pt x="510149" y="21521"/>
                  </a:cubicBezTo>
                  <a:cubicBezTo>
                    <a:pt x="497719" y="15778"/>
                    <a:pt x="481003" y="24865"/>
                    <a:pt x="487689" y="29665"/>
                  </a:cubicBezTo>
                  <a:close/>
                  <a:moveTo>
                    <a:pt x="467115" y="415856"/>
                  </a:moveTo>
                  <a:cubicBezTo>
                    <a:pt x="480060" y="427772"/>
                    <a:pt x="491033" y="410627"/>
                    <a:pt x="497205" y="409684"/>
                  </a:cubicBezTo>
                  <a:cubicBezTo>
                    <a:pt x="503463" y="408741"/>
                    <a:pt x="493347" y="402055"/>
                    <a:pt x="482889" y="399140"/>
                  </a:cubicBezTo>
                  <a:cubicBezTo>
                    <a:pt x="472430" y="396311"/>
                    <a:pt x="457428" y="406855"/>
                    <a:pt x="467115" y="415856"/>
                  </a:cubicBezTo>
                  <a:close/>
                  <a:moveTo>
                    <a:pt x="2757002" y="497381"/>
                  </a:moveTo>
                  <a:cubicBezTo>
                    <a:pt x="2752201" y="495752"/>
                    <a:pt x="2736942" y="485894"/>
                    <a:pt x="2733084" y="480407"/>
                  </a:cubicBezTo>
                  <a:cubicBezTo>
                    <a:pt x="2729227" y="474921"/>
                    <a:pt x="2710882" y="472264"/>
                    <a:pt x="2710882" y="475178"/>
                  </a:cubicBezTo>
                  <a:cubicBezTo>
                    <a:pt x="2710882" y="478007"/>
                    <a:pt x="2704881" y="474492"/>
                    <a:pt x="2703509" y="471406"/>
                  </a:cubicBezTo>
                  <a:cubicBezTo>
                    <a:pt x="2702052" y="468320"/>
                    <a:pt x="2682678" y="467806"/>
                    <a:pt x="2682421" y="471149"/>
                  </a:cubicBezTo>
                  <a:cubicBezTo>
                    <a:pt x="2682164" y="474492"/>
                    <a:pt x="2686964" y="474749"/>
                    <a:pt x="2689879" y="478521"/>
                  </a:cubicBezTo>
                  <a:cubicBezTo>
                    <a:pt x="2692794" y="482379"/>
                    <a:pt x="2686021" y="484522"/>
                    <a:pt x="2687479" y="488808"/>
                  </a:cubicBezTo>
                  <a:cubicBezTo>
                    <a:pt x="2688936" y="493095"/>
                    <a:pt x="2680278" y="486665"/>
                    <a:pt x="2677192" y="484265"/>
                  </a:cubicBezTo>
                  <a:cubicBezTo>
                    <a:pt x="2674106" y="481865"/>
                    <a:pt x="2675563" y="472521"/>
                    <a:pt x="2676506" y="467720"/>
                  </a:cubicBezTo>
                  <a:cubicBezTo>
                    <a:pt x="2677449" y="462919"/>
                    <a:pt x="2671020" y="463862"/>
                    <a:pt x="2670334" y="459148"/>
                  </a:cubicBezTo>
                  <a:cubicBezTo>
                    <a:pt x="2669562" y="454347"/>
                    <a:pt x="2648131" y="444574"/>
                    <a:pt x="2639044" y="440717"/>
                  </a:cubicBezTo>
                  <a:cubicBezTo>
                    <a:pt x="2629957" y="436945"/>
                    <a:pt x="2618213" y="433601"/>
                    <a:pt x="2615127" y="428801"/>
                  </a:cubicBezTo>
                  <a:cubicBezTo>
                    <a:pt x="2612041" y="424000"/>
                    <a:pt x="2595753" y="423572"/>
                    <a:pt x="2589581" y="417057"/>
                  </a:cubicBezTo>
                  <a:cubicBezTo>
                    <a:pt x="2583323" y="410627"/>
                    <a:pt x="2556063" y="399140"/>
                    <a:pt x="2544404" y="398454"/>
                  </a:cubicBezTo>
                  <a:cubicBezTo>
                    <a:pt x="2532659" y="397768"/>
                    <a:pt x="2535317" y="391253"/>
                    <a:pt x="2529573" y="392196"/>
                  </a:cubicBezTo>
                  <a:cubicBezTo>
                    <a:pt x="2523830" y="393139"/>
                    <a:pt x="2499227" y="391939"/>
                    <a:pt x="2491597" y="390739"/>
                  </a:cubicBezTo>
                  <a:cubicBezTo>
                    <a:pt x="2483968" y="389539"/>
                    <a:pt x="2482253" y="395282"/>
                    <a:pt x="2476767" y="393139"/>
                  </a:cubicBezTo>
                  <a:cubicBezTo>
                    <a:pt x="2471280" y="390996"/>
                    <a:pt x="2442820" y="380709"/>
                    <a:pt x="2439476" y="384567"/>
                  </a:cubicBezTo>
                  <a:cubicBezTo>
                    <a:pt x="2436133" y="388424"/>
                    <a:pt x="2437591" y="393911"/>
                    <a:pt x="2434247" y="394854"/>
                  </a:cubicBezTo>
                  <a:cubicBezTo>
                    <a:pt x="2430904" y="395797"/>
                    <a:pt x="2434247" y="400597"/>
                    <a:pt x="2442134" y="407798"/>
                  </a:cubicBezTo>
                  <a:cubicBezTo>
                    <a:pt x="2450020" y="414999"/>
                    <a:pt x="2445220" y="420486"/>
                    <a:pt x="2438105" y="423572"/>
                  </a:cubicBezTo>
                  <a:cubicBezTo>
                    <a:pt x="2430904" y="426658"/>
                    <a:pt x="2419417" y="420657"/>
                    <a:pt x="2415902" y="415171"/>
                  </a:cubicBezTo>
                  <a:cubicBezTo>
                    <a:pt x="2412302" y="409684"/>
                    <a:pt x="2402529" y="412084"/>
                    <a:pt x="2400129" y="404884"/>
                  </a:cubicBezTo>
                  <a:cubicBezTo>
                    <a:pt x="2397728" y="397683"/>
                    <a:pt x="2402957" y="396568"/>
                    <a:pt x="2407758" y="400597"/>
                  </a:cubicBezTo>
                  <a:cubicBezTo>
                    <a:pt x="2412558" y="404626"/>
                    <a:pt x="2418988" y="401283"/>
                    <a:pt x="2419674" y="396054"/>
                  </a:cubicBezTo>
                  <a:cubicBezTo>
                    <a:pt x="2420360" y="390825"/>
                    <a:pt x="2406729" y="387224"/>
                    <a:pt x="2399357" y="387653"/>
                  </a:cubicBezTo>
                  <a:cubicBezTo>
                    <a:pt x="2391985" y="388081"/>
                    <a:pt x="2387870" y="398368"/>
                    <a:pt x="2380241" y="402740"/>
                  </a:cubicBezTo>
                  <a:cubicBezTo>
                    <a:pt x="2372611" y="407027"/>
                    <a:pt x="2342950" y="401026"/>
                    <a:pt x="2339864" y="398197"/>
                  </a:cubicBezTo>
                  <a:cubicBezTo>
                    <a:pt x="2336778" y="395282"/>
                    <a:pt x="2295373" y="398197"/>
                    <a:pt x="2291086" y="401026"/>
                  </a:cubicBezTo>
                  <a:cubicBezTo>
                    <a:pt x="2286800" y="403941"/>
                    <a:pt x="2289886" y="415171"/>
                    <a:pt x="2287743" y="416113"/>
                  </a:cubicBezTo>
                  <a:cubicBezTo>
                    <a:pt x="2285600" y="417057"/>
                    <a:pt x="2283457" y="403169"/>
                    <a:pt x="2283457" y="400597"/>
                  </a:cubicBezTo>
                  <a:cubicBezTo>
                    <a:pt x="2283457" y="397940"/>
                    <a:pt x="2278485" y="396054"/>
                    <a:pt x="2271027" y="396054"/>
                  </a:cubicBezTo>
                  <a:cubicBezTo>
                    <a:pt x="2263654" y="396054"/>
                    <a:pt x="2259282" y="395797"/>
                    <a:pt x="2262454" y="392711"/>
                  </a:cubicBezTo>
                  <a:cubicBezTo>
                    <a:pt x="2265540" y="389624"/>
                    <a:pt x="2259625" y="386453"/>
                    <a:pt x="2265283" y="382424"/>
                  </a:cubicBezTo>
                  <a:cubicBezTo>
                    <a:pt x="2271027" y="378395"/>
                    <a:pt x="2254825" y="365707"/>
                    <a:pt x="2238965" y="359449"/>
                  </a:cubicBezTo>
                  <a:cubicBezTo>
                    <a:pt x="2223192" y="353191"/>
                    <a:pt x="2187359" y="356792"/>
                    <a:pt x="2177758" y="359707"/>
                  </a:cubicBezTo>
                  <a:cubicBezTo>
                    <a:pt x="2168157" y="362621"/>
                    <a:pt x="2149126" y="361592"/>
                    <a:pt x="2140039" y="361850"/>
                  </a:cubicBezTo>
                  <a:cubicBezTo>
                    <a:pt x="2130952" y="362107"/>
                    <a:pt x="2138324" y="358249"/>
                    <a:pt x="2135753" y="353963"/>
                  </a:cubicBezTo>
                  <a:cubicBezTo>
                    <a:pt x="2133095" y="349677"/>
                    <a:pt x="2117579" y="344447"/>
                    <a:pt x="2115436" y="347962"/>
                  </a:cubicBezTo>
                  <a:cubicBezTo>
                    <a:pt x="2113293" y="351563"/>
                    <a:pt x="2109178" y="347962"/>
                    <a:pt x="2109178" y="345305"/>
                  </a:cubicBezTo>
                  <a:cubicBezTo>
                    <a:pt x="2109178" y="342647"/>
                    <a:pt x="2094605" y="337418"/>
                    <a:pt x="2088861" y="338618"/>
                  </a:cubicBezTo>
                  <a:cubicBezTo>
                    <a:pt x="2083117" y="339818"/>
                    <a:pt x="2080546" y="333389"/>
                    <a:pt x="2087147" y="333389"/>
                  </a:cubicBezTo>
                  <a:cubicBezTo>
                    <a:pt x="2093833" y="333389"/>
                    <a:pt x="2105320" y="334846"/>
                    <a:pt x="2100262" y="327217"/>
                  </a:cubicBezTo>
                  <a:cubicBezTo>
                    <a:pt x="2095291" y="319587"/>
                    <a:pt x="2052257" y="317187"/>
                    <a:pt x="2048142" y="318644"/>
                  </a:cubicBezTo>
                  <a:cubicBezTo>
                    <a:pt x="2044113" y="320102"/>
                    <a:pt x="2047884" y="325588"/>
                    <a:pt x="2038540" y="334418"/>
                  </a:cubicBezTo>
                  <a:cubicBezTo>
                    <a:pt x="2029196" y="343247"/>
                    <a:pt x="2020110" y="337247"/>
                    <a:pt x="2021310" y="332960"/>
                  </a:cubicBezTo>
                  <a:cubicBezTo>
                    <a:pt x="2022510" y="328674"/>
                    <a:pt x="2033997" y="329360"/>
                    <a:pt x="2033997" y="325074"/>
                  </a:cubicBezTo>
                  <a:cubicBezTo>
                    <a:pt x="2033997" y="320787"/>
                    <a:pt x="2018223" y="323188"/>
                    <a:pt x="2015823" y="319587"/>
                  </a:cubicBezTo>
                  <a:cubicBezTo>
                    <a:pt x="2013423" y="315987"/>
                    <a:pt x="2019167" y="313586"/>
                    <a:pt x="2024910" y="315301"/>
                  </a:cubicBezTo>
                  <a:cubicBezTo>
                    <a:pt x="2030654" y="317015"/>
                    <a:pt x="2040683" y="317959"/>
                    <a:pt x="2041198" y="315301"/>
                  </a:cubicBezTo>
                  <a:cubicBezTo>
                    <a:pt x="2041713" y="312729"/>
                    <a:pt x="2035283" y="312215"/>
                    <a:pt x="2025681" y="310500"/>
                  </a:cubicBezTo>
                  <a:cubicBezTo>
                    <a:pt x="2016080" y="308786"/>
                    <a:pt x="1992935" y="303299"/>
                    <a:pt x="1980762" y="304500"/>
                  </a:cubicBezTo>
                  <a:cubicBezTo>
                    <a:pt x="1968589" y="305700"/>
                    <a:pt x="1963102" y="299956"/>
                    <a:pt x="1956416" y="299442"/>
                  </a:cubicBezTo>
                  <a:cubicBezTo>
                    <a:pt x="1949729" y="298928"/>
                    <a:pt x="1949729" y="303042"/>
                    <a:pt x="1952815" y="306814"/>
                  </a:cubicBezTo>
                  <a:cubicBezTo>
                    <a:pt x="1955902" y="310672"/>
                    <a:pt x="1946386" y="313072"/>
                    <a:pt x="1938499" y="311872"/>
                  </a:cubicBezTo>
                  <a:cubicBezTo>
                    <a:pt x="1930613" y="310672"/>
                    <a:pt x="1919125" y="316158"/>
                    <a:pt x="1923669" y="321902"/>
                  </a:cubicBezTo>
                  <a:cubicBezTo>
                    <a:pt x="1928212" y="327645"/>
                    <a:pt x="1932756" y="320273"/>
                    <a:pt x="1936528" y="322159"/>
                  </a:cubicBezTo>
                  <a:cubicBezTo>
                    <a:pt x="1940385" y="324045"/>
                    <a:pt x="1926498" y="328160"/>
                    <a:pt x="1932242" y="330731"/>
                  </a:cubicBezTo>
                  <a:cubicBezTo>
                    <a:pt x="1937985" y="333389"/>
                    <a:pt x="1937042" y="338875"/>
                    <a:pt x="1937214" y="341704"/>
                  </a:cubicBezTo>
                  <a:cubicBezTo>
                    <a:pt x="1937471" y="344533"/>
                    <a:pt x="1927613" y="345990"/>
                    <a:pt x="1924098" y="341704"/>
                  </a:cubicBezTo>
                  <a:cubicBezTo>
                    <a:pt x="1920497" y="337418"/>
                    <a:pt x="1915525" y="341190"/>
                    <a:pt x="1908753" y="340761"/>
                  </a:cubicBezTo>
                  <a:cubicBezTo>
                    <a:pt x="1902066" y="340247"/>
                    <a:pt x="1897009" y="343419"/>
                    <a:pt x="1904209" y="344362"/>
                  </a:cubicBezTo>
                  <a:cubicBezTo>
                    <a:pt x="1911410" y="345305"/>
                    <a:pt x="1913725" y="349848"/>
                    <a:pt x="1904209" y="350791"/>
                  </a:cubicBezTo>
                  <a:cubicBezTo>
                    <a:pt x="1894694" y="351734"/>
                    <a:pt x="1897009" y="341961"/>
                    <a:pt x="1891351" y="343161"/>
                  </a:cubicBezTo>
                  <a:cubicBezTo>
                    <a:pt x="1885607" y="344362"/>
                    <a:pt x="1873177" y="338618"/>
                    <a:pt x="1866491" y="338875"/>
                  </a:cubicBezTo>
                  <a:cubicBezTo>
                    <a:pt x="1859804" y="339133"/>
                    <a:pt x="1856718" y="344362"/>
                    <a:pt x="1847802" y="345133"/>
                  </a:cubicBezTo>
                  <a:cubicBezTo>
                    <a:pt x="1838973" y="345819"/>
                    <a:pt x="1826971" y="340590"/>
                    <a:pt x="1823456" y="335789"/>
                  </a:cubicBezTo>
                  <a:cubicBezTo>
                    <a:pt x="1819856" y="330989"/>
                    <a:pt x="1818656" y="329617"/>
                    <a:pt x="1814370" y="335104"/>
                  </a:cubicBezTo>
                  <a:cubicBezTo>
                    <a:pt x="1810083" y="340590"/>
                    <a:pt x="1809826" y="351134"/>
                    <a:pt x="1805540" y="351820"/>
                  </a:cubicBezTo>
                  <a:cubicBezTo>
                    <a:pt x="1801253" y="352506"/>
                    <a:pt x="1799539" y="361850"/>
                    <a:pt x="1795253" y="364250"/>
                  </a:cubicBezTo>
                  <a:cubicBezTo>
                    <a:pt x="1790967" y="366650"/>
                    <a:pt x="1790709" y="360649"/>
                    <a:pt x="1785223" y="361164"/>
                  </a:cubicBezTo>
                  <a:cubicBezTo>
                    <a:pt x="1779737" y="361678"/>
                    <a:pt x="1762077" y="344447"/>
                    <a:pt x="1761048" y="339390"/>
                  </a:cubicBezTo>
                  <a:cubicBezTo>
                    <a:pt x="1760106" y="334332"/>
                    <a:pt x="1749133" y="324816"/>
                    <a:pt x="1746218" y="322930"/>
                  </a:cubicBezTo>
                  <a:cubicBezTo>
                    <a:pt x="1743304" y="321044"/>
                    <a:pt x="1749047" y="320016"/>
                    <a:pt x="1752648" y="323188"/>
                  </a:cubicBezTo>
                  <a:cubicBezTo>
                    <a:pt x="1756248" y="326274"/>
                    <a:pt x="1760792" y="326274"/>
                    <a:pt x="1764392" y="324388"/>
                  </a:cubicBezTo>
                  <a:cubicBezTo>
                    <a:pt x="1767992" y="322502"/>
                    <a:pt x="1767478" y="313586"/>
                    <a:pt x="1761306" y="313415"/>
                  </a:cubicBezTo>
                  <a:cubicBezTo>
                    <a:pt x="1755048" y="313158"/>
                    <a:pt x="1757448" y="307929"/>
                    <a:pt x="1760620" y="306986"/>
                  </a:cubicBezTo>
                  <a:cubicBezTo>
                    <a:pt x="1763706" y="306043"/>
                    <a:pt x="1753419" y="296699"/>
                    <a:pt x="1757276" y="295755"/>
                  </a:cubicBezTo>
                  <a:cubicBezTo>
                    <a:pt x="1761134" y="294813"/>
                    <a:pt x="1759420" y="290698"/>
                    <a:pt x="1754191" y="290012"/>
                  </a:cubicBezTo>
                  <a:cubicBezTo>
                    <a:pt x="1748961" y="289326"/>
                    <a:pt x="1743475" y="284954"/>
                    <a:pt x="1743218" y="282382"/>
                  </a:cubicBezTo>
                  <a:cubicBezTo>
                    <a:pt x="1742961" y="279725"/>
                    <a:pt x="1720758" y="278782"/>
                    <a:pt x="1721701" y="282640"/>
                  </a:cubicBezTo>
                  <a:cubicBezTo>
                    <a:pt x="1722644" y="286497"/>
                    <a:pt x="1714500" y="285297"/>
                    <a:pt x="1715700" y="282211"/>
                  </a:cubicBezTo>
                  <a:cubicBezTo>
                    <a:pt x="1716900" y="279125"/>
                    <a:pt x="1707814" y="280068"/>
                    <a:pt x="1697269" y="277239"/>
                  </a:cubicBezTo>
                  <a:cubicBezTo>
                    <a:pt x="1686725" y="274324"/>
                    <a:pt x="1686553" y="266952"/>
                    <a:pt x="1682953" y="266524"/>
                  </a:cubicBezTo>
                  <a:cubicBezTo>
                    <a:pt x="1679353" y="266009"/>
                    <a:pt x="1680553" y="276810"/>
                    <a:pt x="1675323" y="274410"/>
                  </a:cubicBezTo>
                  <a:cubicBezTo>
                    <a:pt x="1670094" y="272010"/>
                    <a:pt x="1664351" y="276553"/>
                    <a:pt x="1667180" y="282725"/>
                  </a:cubicBezTo>
                  <a:cubicBezTo>
                    <a:pt x="1670009" y="288983"/>
                    <a:pt x="1667437" y="289926"/>
                    <a:pt x="1666923" y="294898"/>
                  </a:cubicBezTo>
                  <a:cubicBezTo>
                    <a:pt x="1666408" y="299956"/>
                    <a:pt x="1663579" y="297727"/>
                    <a:pt x="1657321" y="295584"/>
                  </a:cubicBezTo>
                  <a:cubicBezTo>
                    <a:pt x="1651064" y="293441"/>
                    <a:pt x="1651064" y="300814"/>
                    <a:pt x="1637691" y="297470"/>
                  </a:cubicBezTo>
                  <a:cubicBezTo>
                    <a:pt x="1624317" y="294127"/>
                    <a:pt x="1618317" y="297727"/>
                    <a:pt x="1615916" y="293441"/>
                  </a:cubicBezTo>
                  <a:cubicBezTo>
                    <a:pt x="1613516" y="289155"/>
                    <a:pt x="1609487" y="288640"/>
                    <a:pt x="1608972" y="292241"/>
                  </a:cubicBezTo>
                  <a:cubicBezTo>
                    <a:pt x="1608458" y="295841"/>
                    <a:pt x="1587970" y="294384"/>
                    <a:pt x="1586256" y="289155"/>
                  </a:cubicBezTo>
                  <a:cubicBezTo>
                    <a:pt x="1584627" y="283926"/>
                    <a:pt x="1589856" y="282983"/>
                    <a:pt x="1592942" y="281525"/>
                  </a:cubicBezTo>
                  <a:cubicBezTo>
                    <a:pt x="1596028" y="280068"/>
                    <a:pt x="1589598" y="277925"/>
                    <a:pt x="1578368" y="278696"/>
                  </a:cubicBezTo>
                  <a:cubicBezTo>
                    <a:pt x="1567139" y="279382"/>
                    <a:pt x="1559938" y="272953"/>
                    <a:pt x="1548536" y="274153"/>
                  </a:cubicBezTo>
                  <a:cubicBezTo>
                    <a:pt x="1537049" y="275353"/>
                    <a:pt x="1511503" y="277753"/>
                    <a:pt x="1507903" y="279382"/>
                  </a:cubicBezTo>
                  <a:cubicBezTo>
                    <a:pt x="1504302" y="281011"/>
                    <a:pt x="1511246" y="287526"/>
                    <a:pt x="1505760" y="287955"/>
                  </a:cubicBezTo>
                  <a:cubicBezTo>
                    <a:pt x="1500273" y="288383"/>
                    <a:pt x="1504131" y="277410"/>
                    <a:pt x="1503102" y="272181"/>
                  </a:cubicBezTo>
                  <a:cubicBezTo>
                    <a:pt x="1502159" y="266952"/>
                    <a:pt x="1493758" y="266181"/>
                    <a:pt x="1494958" y="270295"/>
                  </a:cubicBezTo>
                  <a:cubicBezTo>
                    <a:pt x="1496158" y="274324"/>
                    <a:pt x="1481843" y="275782"/>
                    <a:pt x="1478242" y="272696"/>
                  </a:cubicBezTo>
                  <a:cubicBezTo>
                    <a:pt x="1474641" y="269609"/>
                    <a:pt x="1468898" y="265495"/>
                    <a:pt x="1459640" y="263180"/>
                  </a:cubicBezTo>
                  <a:cubicBezTo>
                    <a:pt x="1450295" y="260780"/>
                    <a:pt x="1438808" y="270810"/>
                    <a:pt x="1441466" y="273724"/>
                  </a:cubicBezTo>
                  <a:cubicBezTo>
                    <a:pt x="1444123" y="276553"/>
                    <a:pt x="1450981" y="274410"/>
                    <a:pt x="1451239" y="276382"/>
                  </a:cubicBezTo>
                  <a:cubicBezTo>
                    <a:pt x="1451753" y="280325"/>
                    <a:pt x="1431436" y="278782"/>
                    <a:pt x="1431436" y="282125"/>
                  </a:cubicBezTo>
                  <a:cubicBezTo>
                    <a:pt x="1431436" y="285469"/>
                    <a:pt x="1412577" y="290012"/>
                    <a:pt x="1406833" y="290698"/>
                  </a:cubicBezTo>
                  <a:cubicBezTo>
                    <a:pt x="1391145" y="292670"/>
                    <a:pt x="1387716" y="292584"/>
                    <a:pt x="1380344" y="298842"/>
                  </a:cubicBezTo>
                  <a:cubicBezTo>
                    <a:pt x="1372886" y="305100"/>
                    <a:pt x="1378629" y="293355"/>
                    <a:pt x="1384373" y="287612"/>
                  </a:cubicBezTo>
                  <a:cubicBezTo>
                    <a:pt x="1390117" y="281868"/>
                    <a:pt x="1396118" y="284268"/>
                    <a:pt x="1399460" y="279725"/>
                  </a:cubicBezTo>
                  <a:cubicBezTo>
                    <a:pt x="1402804" y="275182"/>
                    <a:pt x="1408033" y="275696"/>
                    <a:pt x="1417120" y="274239"/>
                  </a:cubicBezTo>
                  <a:cubicBezTo>
                    <a:pt x="1426207" y="272781"/>
                    <a:pt x="1425692" y="267552"/>
                    <a:pt x="1430064" y="265666"/>
                  </a:cubicBezTo>
                  <a:cubicBezTo>
                    <a:pt x="1434351" y="263780"/>
                    <a:pt x="1444895" y="259665"/>
                    <a:pt x="1446781" y="255379"/>
                  </a:cubicBezTo>
                  <a:cubicBezTo>
                    <a:pt x="1448666" y="251093"/>
                    <a:pt x="1470184" y="243892"/>
                    <a:pt x="1474556" y="244149"/>
                  </a:cubicBezTo>
                  <a:cubicBezTo>
                    <a:pt x="1478842" y="244406"/>
                    <a:pt x="1479785" y="235577"/>
                    <a:pt x="1482185" y="235577"/>
                  </a:cubicBezTo>
                  <a:cubicBezTo>
                    <a:pt x="1484585" y="235577"/>
                    <a:pt x="1497016" y="230090"/>
                    <a:pt x="1501816" y="227947"/>
                  </a:cubicBezTo>
                  <a:cubicBezTo>
                    <a:pt x="1506617" y="225804"/>
                    <a:pt x="1509017" y="221261"/>
                    <a:pt x="1509274" y="218174"/>
                  </a:cubicBezTo>
                  <a:cubicBezTo>
                    <a:pt x="1509532" y="215088"/>
                    <a:pt x="1502845" y="215517"/>
                    <a:pt x="1502074" y="212688"/>
                  </a:cubicBezTo>
                  <a:cubicBezTo>
                    <a:pt x="1501388" y="209859"/>
                    <a:pt x="1505159" y="211745"/>
                    <a:pt x="1510218" y="209859"/>
                  </a:cubicBezTo>
                  <a:cubicBezTo>
                    <a:pt x="1515275" y="207973"/>
                    <a:pt x="1510218" y="201287"/>
                    <a:pt x="1506188" y="202487"/>
                  </a:cubicBezTo>
                  <a:cubicBezTo>
                    <a:pt x="1502074" y="203687"/>
                    <a:pt x="1508331" y="198886"/>
                    <a:pt x="1504731" y="194600"/>
                  </a:cubicBezTo>
                  <a:cubicBezTo>
                    <a:pt x="1501131" y="190314"/>
                    <a:pt x="1494015" y="197258"/>
                    <a:pt x="1494186" y="192714"/>
                  </a:cubicBezTo>
                  <a:cubicBezTo>
                    <a:pt x="1494444" y="188171"/>
                    <a:pt x="1493672" y="182427"/>
                    <a:pt x="1490844" y="179598"/>
                  </a:cubicBezTo>
                  <a:cubicBezTo>
                    <a:pt x="1488014" y="176684"/>
                    <a:pt x="1482700" y="184570"/>
                    <a:pt x="1476785" y="180113"/>
                  </a:cubicBezTo>
                  <a:cubicBezTo>
                    <a:pt x="1470784" y="175569"/>
                    <a:pt x="1453382" y="172740"/>
                    <a:pt x="1453382" y="174626"/>
                  </a:cubicBezTo>
                  <a:cubicBezTo>
                    <a:pt x="1453382" y="176512"/>
                    <a:pt x="1444980" y="171797"/>
                    <a:pt x="1443352" y="173683"/>
                  </a:cubicBezTo>
                  <a:cubicBezTo>
                    <a:pt x="1441723" y="175569"/>
                    <a:pt x="1427835" y="175398"/>
                    <a:pt x="1423463" y="174112"/>
                  </a:cubicBezTo>
                  <a:cubicBezTo>
                    <a:pt x="1419177" y="172912"/>
                    <a:pt x="1413177" y="175740"/>
                    <a:pt x="1412919" y="180113"/>
                  </a:cubicBezTo>
                  <a:cubicBezTo>
                    <a:pt x="1412662" y="184399"/>
                    <a:pt x="1395689" y="182770"/>
                    <a:pt x="1392603" y="181999"/>
                  </a:cubicBezTo>
                  <a:cubicBezTo>
                    <a:pt x="1389517" y="181313"/>
                    <a:pt x="1404347" y="169054"/>
                    <a:pt x="1404347" y="166911"/>
                  </a:cubicBezTo>
                  <a:cubicBezTo>
                    <a:pt x="1404347" y="164768"/>
                    <a:pt x="1379229" y="167425"/>
                    <a:pt x="1377858" y="165025"/>
                  </a:cubicBezTo>
                  <a:cubicBezTo>
                    <a:pt x="1376400" y="162625"/>
                    <a:pt x="1364228" y="161939"/>
                    <a:pt x="1358741" y="162110"/>
                  </a:cubicBezTo>
                  <a:cubicBezTo>
                    <a:pt x="1353255" y="162367"/>
                    <a:pt x="1358484" y="160653"/>
                    <a:pt x="1363542" y="160224"/>
                  </a:cubicBezTo>
                  <a:cubicBezTo>
                    <a:pt x="1368600" y="159710"/>
                    <a:pt x="1373143" y="155424"/>
                    <a:pt x="1378629" y="154481"/>
                  </a:cubicBezTo>
                  <a:cubicBezTo>
                    <a:pt x="1384116" y="153538"/>
                    <a:pt x="1382916" y="151566"/>
                    <a:pt x="1380516" y="148223"/>
                  </a:cubicBezTo>
                  <a:cubicBezTo>
                    <a:pt x="1378115" y="144880"/>
                    <a:pt x="1372372" y="146508"/>
                    <a:pt x="1366885" y="144880"/>
                  </a:cubicBezTo>
                  <a:cubicBezTo>
                    <a:pt x="1361399" y="143251"/>
                    <a:pt x="1354712" y="140851"/>
                    <a:pt x="1349912" y="140593"/>
                  </a:cubicBezTo>
                  <a:cubicBezTo>
                    <a:pt x="1345111" y="140336"/>
                    <a:pt x="1339881" y="142994"/>
                    <a:pt x="1328651" y="145137"/>
                  </a:cubicBezTo>
                  <a:cubicBezTo>
                    <a:pt x="1317422" y="147280"/>
                    <a:pt x="1316479" y="155852"/>
                    <a:pt x="1310735" y="158510"/>
                  </a:cubicBezTo>
                  <a:cubicBezTo>
                    <a:pt x="1304992" y="161167"/>
                    <a:pt x="1294962" y="171626"/>
                    <a:pt x="1299762" y="172569"/>
                  </a:cubicBezTo>
                  <a:cubicBezTo>
                    <a:pt x="1304563" y="173512"/>
                    <a:pt x="1302163" y="176426"/>
                    <a:pt x="1302849" y="179512"/>
                  </a:cubicBezTo>
                  <a:cubicBezTo>
                    <a:pt x="1303534" y="182599"/>
                    <a:pt x="1299248" y="183370"/>
                    <a:pt x="1293762" y="182341"/>
                  </a:cubicBezTo>
                  <a:cubicBezTo>
                    <a:pt x="1288275" y="181398"/>
                    <a:pt x="1268901" y="181656"/>
                    <a:pt x="1269158" y="185685"/>
                  </a:cubicBezTo>
                  <a:cubicBezTo>
                    <a:pt x="1269416" y="189714"/>
                    <a:pt x="1280389" y="191685"/>
                    <a:pt x="1279703" y="193829"/>
                  </a:cubicBezTo>
                  <a:cubicBezTo>
                    <a:pt x="1279017" y="195972"/>
                    <a:pt x="1271301" y="193571"/>
                    <a:pt x="1267530" y="191428"/>
                  </a:cubicBezTo>
                  <a:cubicBezTo>
                    <a:pt x="1263672" y="189285"/>
                    <a:pt x="1255100" y="190485"/>
                    <a:pt x="1253385" y="194514"/>
                  </a:cubicBezTo>
                  <a:cubicBezTo>
                    <a:pt x="1251671" y="198543"/>
                    <a:pt x="1244984" y="197601"/>
                    <a:pt x="1242841" y="196657"/>
                  </a:cubicBezTo>
                  <a:cubicBezTo>
                    <a:pt x="1240698" y="195715"/>
                    <a:pt x="1235898" y="198543"/>
                    <a:pt x="1232297" y="197343"/>
                  </a:cubicBezTo>
                  <a:cubicBezTo>
                    <a:pt x="1228696" y="196143"/>
                    <a:pt x="1239498" y="190914"/>
                    <a:pt x="1236840" y="188257"/>
                  </a:cubicBezTo>
                  <a:cubicBezTo>
                    <a:pt x="1234183" y="185599"/>
                    <a:pt x="1222781" y="187999"/>
                    <a:pt x="1221581" y="192371"/>
                  </a:cubicBezTo>
                  <a:cubicBezTo>
                    <a:pt x="1220381" y="196657"/>
                    <a:pt x="1213437" y="189285"/>
                    <a:pt x="1210865" y="190657"/>
                  </a:cubicBezTo>
                  <a:cubicBezTo>
                    <a:pt x="1208208" y="192114"/>
                    <a:pt x="1205379" y="193743"/>
                    <a:pt x="1200321" y="195886"/>
                  </a:cubicBezTo>
                  <a:cubicBezTo>
                    <a:pt x="1195263" y="198029"/>
                    <a:pt x="1186691" y="193486"/>
                    <a:pt x="1184805" y="197343"/>
                  </a:cubicBezTo>
                  <a:cubicBezTo>
                    <a:pt x="1182919" y="201201"/>
                    <a:pt x="1194406" y="202401"/>
                    <a:pt x="1194578" y="204030"/>
                  </a:cubicBezTo>
                  <a:cubicBezTo>
                    <a:pt x="1194835" y="205744"/>
                    <a:pt x="1168517" y="205487"/>
                    <a:pt x="1167832" y="208059"/>
                  </a:cubicBezTo>
                  <a:cubicBezTo>
                    <a:pt x="1167146" y="210716"/>
                    <a:pt x="1158231" y="210716"/>
                    <a:pt x="1147515" y="210888"/>
                  </a:cubicBezTo>
                  <a:cubicBezTo>
                    <a:pt x="1136799" y="211145"/>
                    <a:pt x="1141086" y="216374"/>
                    <a:pt x="1132427" y="218089"/>
                  </a:cubicBezTo>
                  <a:cubicBezTo>
                    <a:pt x="1123855" y="219803"/>
                    <a:pt x="1119997" y="219975"/>
                    <a:pt x="1117168" y="224347"/>
                  </a:cubicBezTo>
                  <a:cubicBezTo>
                    <a:pt x="1114339" y="228633"/>
                    <a:pt x="1107567" y="229404"/>
                    <a:pt x="1104738" y="226061"/>
                  </a:cubicBezTo>
                  <a:cubicBezTo>
                    <a:pt x="1101909" y="222718"/>
                    <a:pt x="1094022" y="227690"/>
                    <a:pt x="1098308" y="228204"/>
                  </a:cubicBezTo>
                  <a:cubicBezTo>
                    <a:pt x="1102595" y="228719"/>
                    <a:pt x="1098566" y="233005"/>
                    <a:pt x="1095908" y="232062"/>
                  </a:cubicBezTo>
                  <a:cubicBezTo>
                    <a:pt x="1093251" y="231119"/>
                    <a:pt x="1085621" y="236605"/>
                    <a:pt x="1089908" y="236091"/>
                  </a:cubicBezTo>
                  <a:cubicBezTo>
                    <a:pt x="1094194" y="235662"/>
                    <a:pt x="1096337" y="239177"/>
                    <a:pt x="1094194" y="241835"/>
                  </a:cubicBezTo>
                  <a:cubicBezTo>
                    <a:pt x="1092051" y="244492"/>
                    <a:pt x="1082706" y="238748"/>
                    <a:pt x="1080306" y="241149"/>
                  </a:cubicBezTo>
                  <a:cubicBezTo>
                    <a:pt x="1077906" y="243549"/>
                    <a:pt x="1084850" y="246635"/>
                    <a:pt x="1089136" y="246206"/>
                  </a:cubicBezTo>
                  <a:cubicBezTo>
                    <a:pt x="1093422" y="245778"/>
                    <a:pt x="1095823" y="248607"/>
                    <a:pt x="1096337" y="251693"/>
                  </a:cubicBezTo>
                  <a:cubicBezTo>
                    <a:pt x="1096851" y="254779"/>
                    <a:pt x="1086307" y="249807"/>
                    <a:pt x="1084164" y="252379"/>
                  </a:cubicBezTo>
                  <a:cubicBezTo>
                    <a:pt x="1082021" y="255036"/>
                    <a:pt x="1085879" y="256151"/>
                    <a:pt x="1090336" y="256665"/>
                  </a:cubicBezTo>
                  <a:cubicBezTo>
                    <a:pt x="1094880" y="257094"/>
                    <a:pt x="1091536" y="258808"/>
                    <a:pt x="1095565" y="262409"/>
                  </a:cubicBezTo>
                  <a:cubicBezTo>
                    <a:pt x="1095908" y="262666"/>
                    <a:pt x="1096165" y="262923"/>
                    <a:pt x="1096337" y="263180"/>
                  </a:cubicBezTo>
                  <a:cubicBezTo>
                    <a:pt x="1098823" y="266095"/>
                    <a:pt x="1094194" y="267209"/>
                    <a:pt x="1094622" y="270038"/>
                  </a:cubicBezTo>
                  <a:cubicBezTo>
                    <a:pt x="1095051" y="273124"/>
                    <a:pt x="1090079" y="274324"/>
                    <a:pt x="1090079" y="271495"/>
                  </a:cubicBezTo>
                  <a:cubicBezTo>
                    <a:pt x="1090079" y="268667"/>
                    <a:pt x="1077392" y="267638"/>
                    <a:pt x="1074820" y="270810"/>
                  </a:cubicBezTo>
                  <a:cubicBezTo>
                    <a:pt x="1072162" y="273896"/>
                    <a:pt x="1070277" y="276296"/>
                    <a:pt x="1067190" y="273467"/>
                  </a:cubicBezTo>
                  <a:cubicBezTo>
                    <a:pt x="1064104" y="270553"/>
                    <a:pt x="1055017" y="274153"/>
                    <a:pt x="1043273" y="274667"/>
                  </a:cubicBezTo>
                  <a:cubicBezTo>
                    <a:pt x="1031529" y="275182"/>
                    <a:pt x="1007440" y="276125"/>
                    <a:pt x="1001439" y="278268"/>
                  </a:cubicBezTo>
                  <a:cubicBezTo>
                    <a:pt x="995438" y="280411"/>
                    <a:pt x="990467" y="288812"/>
                    <a:pt x="995953" y="294298"/>
                  </a:cubicBezTo>
                  <a:cubicBezTo>
                    <a:pt x="1001439" y="299785"/>
                    <a:pt x="996210" y="302185"/>
                    <a:pt x="996210" y="305785"/>
                  </a:cubicBezTo>
                  <a:cubicBezTo>
                    <a:pt x="996210" y="309386"/>
                    <a:pt x="1010526" y="316758"/>
                    <a:pt x="1018242" y="317530"/>
                  </a:cubicBezTo>
                  <a:cubicBezTo>
                    <a:pt x="1025871" y="318216"/>
                    <a:pt x="1032129" y="327560"/>
                    <a:pt x="1027585" y="333303"/>
                  </a:cubicBezTo>
                  <a:cubicBezTo>
                    <a:pt x="1023042" y="339047"/>
                    <a:pt x="1009155" y="331674"/>
                    <a:pt x="1000068" y="324473"/>
                  </a:cubicBezTo>
                  <a:cubicBezTo>
                    <a:pt x="990981" y="317358"/>
                    <a:pt x="969978" y="314444"/>
                    <a:pt x="963035" y="314958"/>
                  </a:cubicBezTo>
                  <a:cubicBezTo>
                    <a:pt x="956091" y="315472"/>
                    <a:pt x="960206" y="308700"/>
                    <a:pt x="951290" y="308957"/>
                  </a:cubicBezTo>
                  <a:cubicBezTo>
                    <a:pt x="942460" y="309214"/>
                    <a:pt x="935002" y="317101"/>
                    <a:pt x="941003" y="317101"/>
                  </a:cubicBezTo>
                  <a:cubicBezTo>
                    <a:pt x="947004" y="317101"/>
                    <a:pt x="950776" y="316587"/>
                    <a:pt x="947690" y="319501"/>
                  </a:cubicBezTo>
                  <a:cubicBezTo>
                    <a:pt x="944604" y="322330"/>
                    <a:pt x="949318" y="321645"/>
                    <a:pt x="956519" y="324731"/>
                  </a:cubicBezTo>
                  <a:cubicBezTo>
                    <a:pt x="963721" y="327817"/>
                    <a:pt x="950519" y="332189"/>
                    <a:pt x="943146" y="327131"/>
                  </a:cubicBezTo>
                  <a:cubicBezTo>
                    <a:pt x="935774" y="322073"/>
                    <a:pt x="927887" y="326874"/>
                    <a:pt x="925659" y="330731"/>
                  </a:cubicBezTo>
                  <a:cubicBezTo>
                    <a:pt x="923516" y="334589"/>
                    <a:pt x="934231" y="345562"/>
                    <a:pt x="947175" y="347448"/>
                  </a:cubicBezTo>
                  <a:cubicBezTo>
                    <a:pt x="960034" y="349334"/>
                    <a:pt x="955748" y="353449"/>
                    <a:pt x="961749" y="355592"/>
                  </a:cubicBezTo>
                  <a:cubicBezTo>
                    <a:pt x="967749" y="357735"/>
                    <a:pt x="963463" y="360135"/>
                    <a:pt x="959349" y="360392"/>
                  </a:cubicBezTo>
                  <a:cubicBezTo>
                    <a:pt x="955233" y="360649"/>
                    <a:pt x="947175" y="354134"/>
                    <a:pt x="940661" y="350877"/>
                  </a:cubicBezTo>
                  <a:cubicBezTo>
                    <a:pt x="934231" y="347533"/>
                    <a:pt x="916743" y="352334"/>
                    <a:pt x="913143" y="348477"/>
                  </a:cubicBezTo>
                  <a:cubicBezTo>
                    <a:pt x="909542" y="344619"/>
                    <a:pt x="915543" y="340847"/>
                    <a:pt x="912200" y="337932"/>
                  </a:cubicBezTo>
                  <a:cubicBezTo>
                    <a:pt x="908856" y="335104"/>
                    <a:pt x="911771" y="328588"/>
                    <a:pt x="916058" y="321902"/>
                  </a:cubicBezTo>
                  <a:cubicBezTo>
                    <a:pt x="920344" y="315215"/>
                    <a:pt x="915372" y="303728"/>
                    <a:pt x="909113" y="301842"/>
                  </a:cubicBezTo>
                  <a:cubicBezTo>
                    <a:pt x="902941" y="299956"/>
                    <a:pt x="903370" y="306386"/>
                    <a:pt x="904827" y="308272"/>
                  </a:cubicBezTo>
                  <a:cubicBezTo>
                    <a:pt x="906285" y="310157"/>
                    <a:pt x="905513" y="319244"/>
                    <a:pt x="900798" y="325245"/>
                  </a:cubicBezTo>
                  <a:cubicBezTo>
                    <a:pt x="895998" y="331246"/>
                    <a:pt x="881424" y="331246"/>
                    <a:pt x="881424" y="335275"/>
                  </a:cubicBezTo>
                  <a:cubicBezTo>
                    <a:pt x="881424" y="339304"/>
                    <a:pt x="871652" y="342476"/>
                    <a:pt x="874995" y="345305"/>
                  </a:cubicBezTo>
                  <a:cubicBezTo>
                    <a:pt x="878338" y="348134"/>
                    <a:pt x="891454" y="362964"/>
                    <a:pt x="893426" y="367508"/>
                  </a:cubicBezTo>
                  <a:cubicBezTo>
                    <a:pt x="895312" y="372051"/>
                    <a:pt x="881682" y="386367"/>
                    <a:pt x="883825" y="394768"/>
                  </a:cubicBezTo>
                  <a:cubicBezTo>
                    <a:pt x="885968" y="403169"/>
                    <a:pt x="881939" y="406941"/>
                    <a:pt x="884510" y="411056"/>
                  </a:cubicBezTo>
                  <a:cubicBezTo>
                    <a:pt x="887168" y="415085"/>
                    <a:pt x="893083" y="411484"/>
                    <a:pt x="896940" y="413199"/>
                  </a:cubicBezTo>
                  <a:cubicBezTo>
                    <a:pt x="900798" y="414828"/>
                    <a:pt x="906970" y="410799"/>
                    <a:pt x="915800" y="409170"/>
                  </a:cubicBezTo>
                  <a:cubicBezTo>
                    <a:pt x="924630" y="407541"/>
                    <a:pt x="940917" y="416799"/>
                    <a:pt x="946918" y="419714"/>
                  </a:cubicBezTo>
                  <a:cubicBezTo>
                    <a:pt x="952919" y="422543"/>
                    <a:pt x="949747" y="427343"/>
                    <a:pt x="952919" y="432144"/>
                  </a:cubicBezTo>
                  <a:cubicBezTo>
                    <a:pt x="956005" y="436945"/>
                    <a:pt x="945718" y="436945"/>
                    <a:pt x="945461" y="444060"/>
                  </a:cubicBezTo>
                  <a:cubicBezTo>
                    <a:pt x="945204" y="451261"/>
                    <a:pt x="963377" y="454347"/>
                    <a:pt x="964063" y="456490"/>
                  </a:cubicBezTo>
                  <a:cubicBezTo>
                    <a:pt x="964749" y="458633"/>
                    <a:pt x="951119" y="457004"/>
                    <a:pt x="945890" y="455033"/>
                  </a:cubicBezTo>
                  <a:cubicBezTo>
                    <a:pt x="940661" y="453147"/>
                    <a:pt x="940146" y="446203"/>
                    <a:pt x="938517" y="444746"/>
                  </a:cubicBezTo>
                  <a:cubicBezTo>
                    <a:pt x="936803" y="443288"/>
                    <a:pt x="942118" y="437545"/>
                    <a:pt x="942546" y="433001"/>
                  </a:cubicBezTo>
                  <a:cubicBezTo>
                    <a:pt x="943061" y="428458"/>
                    <a:pt x="936545" y="425800"/>
                    <a:pt x="934402" y="422714"/>
                  </a:cubicBezTo>
                  <a:cubicBezTo>
                    <a:pt x="932259" y="419628"/>
                    <a:pt x="928401" y="415085"/>
                    <a:pt x="924115" y="416028"/>
                  </a:cubicBezTo>
                  <a:cubicBezTo>
                    <a:pt x="919829" y="416971"/>
                    <a:pt x="904056" y="418428"/>
                    <a:pt x="899255" y="422714"/>
                  </a:cubicBezTo>
                  <a:cubicBezTo>
                    <a:pt x="894455" y="427001"/>
                    <a:pt x="899941" y="439174"/>
                    <a:pt x="902599" y="445174"/>
                  </a:cubicBezTo>
                  <a:cubicBezTo>
                    <a:pt x="905256" y="451175"/>
                    <a:pt x="888711" y="459490"/>
                    <a:pt x="889226" y="464291"/>
                  </a:cubicBezTo>
                  <a:cubicBezTo>
                    <a:pt x="889740" y="469091"/>
                    <a:pt x="884253" y="471235"/>
                    <a:pt x="877052" y="475007"/>
                  </a:cubicBezTo>
                  <a:cubicBezTo>
                    <a:pt x="869852" y="478864"/>
                    <a:pt x="861965" y="481693"/>
                    <a:pt x="862222" y="487951"/>
                  </a:cubicBezTo>
                  <a:cubicBezTo>
                    <a:pt x="862479" y="494209"/>
                    <a:pt x="852707" y="490866"/>
                    <a:pt x="847649" y="487951"/>
                  </a:cubicBezTo>
                  <a:cubicBezTo>
                    <a:pt x="842676" y="485036"/>
                    <a:pt x="836162" y="489580"/>
                    <a:pt x="829046" y="489409"/>
                  </a:cubicBezTo>
                  <a:cubicBezTo>
                    <a:pt x="821845" y="489151"/>
                    <a:pt x="821845" y="483236"/>
                    <a:pt x="816102" y="485379"/>
                  </a:cubicBezTo>
                  <a:cubicBezTo>
                    <a:pt x="810358" y="487523"/>
                    <a:pt x="806587" y="482808"/>
                    <a:pt x="808215" y="478436"/>
                  </a:cubicBezTo>
                  <a:cubicBezTo>
                    <a:pt x="809844" y="474149"/>
                    <a:pt x="816359" y="477493"/>
                    <a:pt x="816788" y="480579"/>
                  </a:cubicBezTo>
                  <a:cubicBezTo>
                    <a:pt x="817302" y="483665"/>
                    <a:pt x="821331" y="482293"/>
                    <a:pt x="826132" y="479636"/>
                  </a:cubicBezTo>
                  <a:cubicBezTo>
                    <a:pt x="830932" y="476978"/>
                    <a:pt x="828532" y="482979"/>
                    <a:pt x="835476" y="483493"/>
                  </a:cubicBezTo>
                  <a:cubicBezTo>
                    <a:pt x="842420" y="484008"/>
                    <a:pt x="838562" y="479893"/>
                    <a:pt x="843877" y="480407"/>
                  </a:cubicBezTo>
                  <a:cubicBezTo>
                    <a:pt x="849106" y="480922"/>
                    <a:pt x="849363" y="479207"/>
                    <a:pt x="847734" y="476550"/>
                  </a:cubicBezTo>
                  <a:cubicBezTo>
                    <a:pt x="846020" y="473892"/>
                    <a:pt x="851592" y="472006"/>
                    <a:pt x="854936" y="470549"/>
                  </a:cubicBezTo>
                  <a:cubicBezTo>
                    <a:pt x="858707" y="468920"/>
                    <a:pt x="856821" y="463605"/>
                    <a:pt x="859907" y="461976"/>
                  </a:cubicBezTo>
                  <a:cubicBezTo>
                    <a:pt x="862994" y="460262"/>
                    <a:pt x="860851" y="456919"/>
                    <a:pt x="864193" y="456661"/>
                  </a:cubicBezTo>
                  <a:cubicBezTo>
                    <a:pt x="867537" y="456404"/>
                    <a:pt x="868994" y="451432"/>
                    <a:pt x="872081" y="451432"/>
                  </a:cubicBezTo>
                  <a:cubicBezTo>
                    <a:pt x="875167" y="451432"/>
                    <a:pt x="876881" y="446460"/>
                    <a:pt x="874995" y="443803"/>
                  </a:cubicBezTo>
                  <a:cubicBezTo>
                    <a:pt x="873109" y="441145"/>
                    <a:pt x="876195" y="434030"/>
                    <a:pt x="879281" y="433087"/>
                  </a:cubicBezTo>
                  <a:cubicBezTo>
                    <a:pt x="882367" y="432144"/>
                    <a:pt x="882625" y="429229"/>
                    <a:pt x="879795" y="427086"/>
                  </a:cubicBezTo>
                  <a:cubicBezTo>
                    <a:pt x="876881" y="424943"/>
                    <a:pt x="866422" y="417742"/>
                    <a:pt x="867108" y="413199"/>
                  </a:cubicBezTo>
                  <a:cubicBezTo>
                    <a:pt x="867794" y="408655"/>
                    <a:pt x="865222" y="400254"/>
                    <a:pt x="866594" y="396740"/>
                  </a:cubicBezTo>
                  <a:cubicBezTo>
                    <a:pt x="868051" y="393139"/>
                    <a:pt x="866851" y="385767"/>
                    <a:pt x="866337" y="381395"/>
                  </a:cubicBezTo>
                  <a:cubicBezTo>
                    <a:pt x="865822" y="377109"/>
                    <a:pt x="868994" y="372308"/>
                    <a:pt x="870452" y="364421"/>
                  </a:cubicBezTo>
                  <a:cubicBezTo>
                    <a:pt x="871909" y="356535"/>
                    <a:pt x="862050" y="348134"/>
                    <a:pt x="857336" y="345990"/>
                  </a:cubicBezTo>
                  <a:cubicBezTo>
                    <a:pt x="852535" y="343847"/>
                    <a:pt x="855621" y="339561"/>
                    <a:pt x="862565" y="333817"/>
                  </a:cubicBezTo>
                  <a:cubicBezTo>
                    <a:pt x="869508" y="328074"/>
                    <a:pt x="869937" y="310157"/>
                    <a:pt x="869508" y="306300"/>
                  </a:cubicBezTo>
                  <a:cubicBezTo>
                    <a:pt x="868994" y="302442"/>
                    <a:pt x="854936" y="299099"/>
                    <a:pt x="849449" y="299613"/>
                  </a:cubicBezTo>
                  <a:cubicBezTo>
                    <a:pt x="843962" y="300128"/>
                    <a:pt x="823646" y="299185"/>
                    <a:pt x="818588" y="298156"/>
                  </a:cubicBezTo>
                  <a:cubicBezTo>
                    <a:pt x="813616" y="297213"/>
                    <a:pt x="811901" y="302442"/>
                    <a:pt x="809501" y="307243"/>
                  </a:cubicBezTo>
                  <a:cubicBezTo>
                    <a:pt x="807101" y="312043"/>
                    <a:pt x="801871" y="319416"/>
                    <a:pt x="798786" y="330217"/>
                  </a:cubicBezTo>
                  <a:cubicBezTo>
                    <a:pt x="795699" y="340933"/>
                    <a:pt x="783012" y="344276"/>
                    <a:pt x="777268" y="346676"/>
                  </a:cubicBezTo>
                  <a:cubicBezTo>
                    <a:pt x="771525" y="349076"/>
                    <a:pt x="767924" y="356963"/>
                    <a:pt x="770582" y="360821"/>
                  </a:cubicBezTo>
                  <a:cubicBezTo>
                    <a:pt x="773239" y="364593"/>
                    <a:pt x="777011" y="361507"/>
                    <a:pt x="779669" y="362964"/>
                  </a:cubicBezTo>
                  <a:cubicBezTo>
                    <a:pt x="782326" y="364421"/>
                    <a:pt x="779412" y="374451"/>
                    <a:pt x="777783" y="375908"/>
                  </a:cubicBezTo>
                  <a:cubicBezTo>
                    <a:pt x="776154" y="377366"/>
                    <a:pt x="780869" y="380881"/>
                    <a:pt x="776840" y="383538"/>
                  </a:cubicBezTo>
                  <a:cubicBezTo>
                    <a:pt x="772811" y="386196"/>
                    <a:pt x="768953" y="391682"/>
                    <a:pt x="771353" y="394511"/>
                  </a:cubicBezTo>
                  <a:cubicBezTo>
                    <a:pt x="773754" y="397340"/>
                    <a:pt x="785412" y="398797"/>
                    <a:pt x="790470" y="401626"/>
                  </a:cubicBezTo>
                  <a:cubicBezTo>
                    <a:pt x="795528" y="404541"/>
                    <a:pt x="793556" y="409770"/>
                    <a:pt x="797414" y="414742"/>
                  </a:cubicBezTo>
                  <a:cubicBezTo>
                    <a:pt x="801272" y="419800"/>
                    <a:pt x="805300" y="416628"/>
                    <a:pt x="807186" y="419800"/>
                  </a:cubicBezTo>
                  <a:cubicBezTo>
                    <a:pt x="809072" y="422886"/>
                    <a:pt x="800243" y="435316"/>
                    <a:pt x="797157" y="435830"/>
                  </a:cubicBezTo>
                  <a:cubicBezTo>
                    <a:pt x="794070" y="436345"/>
                    <a:pt x="781383" y="423143"/>
                    <a:pt x="777526" y="420314"/>
                  </a:cubicBezTo>
                  <a:cubicBezTo>
                    <a:pt x="773668" y="417485"/>
                    <a:pt x="758923" y="412942"/>
                    <a:pt x="751465" y="409084"/>
                  </a:cubicBezTo>
                  <a:cubicBezTo>
                    <a:pt x="744007" y="405226"/>
                    <a:pt x="738092" y="405741"/>
                    <a:pt x="729948" y="400254"/>
                  </a:cubicBezTo>
                  <a:cubicBezTo>
                    <a:pt x="721804" y="394768"/>
                    <a:pt x="714861" y="392111"/>
                    <a:pt x="700030" y="392368"/>
                  </a:cubicBezTo>
                  <a:cubicBezTo>
                    <a:pt x="685200" y="392625"/>
                    <a:pt x="675684" y="389024"/>
                    <a:pt x="670627" y="389710"/>
                  </a:cubicBezTo>
                  <a:cubicBezTo>
                    <a:pt x="665655" y="390396"/>
                    <a:pt x="667541" y="384738"/>
                    <a:pt x="658711" y="380881"/>
                  </a:cubicBezTo>
                  <a:cubicBezTo>
                    <a:pt x="649881" y="377023"/>
                    <a:pt x="644138" y="371794"/>
                    <a:pt x="639080" y="374451"/>
                  </a:cubicBezTo>
                  <a:cubicBezTo>
                    <a:pt x="634108" y="377023"/>
                    <a:pt x="635994" y="386624"/>
                    <a:pt x="643623" y="387824"/>
                  </a:cubicBezTo>
                  <a:cubicBezTo>
                    <a:pt x="651253" y="389024"/>
                    <a:pt x="647481" y="393053"/>
                    <a:pt x="655539" y="392625"/>
                  </a:cubicBezTo>
                  <a:cubicBezTo>
                    <a:pt x="663683" y="392196"/>
                    <a:pt x="666083" y="395025"/>
                    <a:pt x="665826" y="399997"/>
                  </a:cubicBezTo>
                  <a:cubicBezTo>
                    <a:pt x="665569" y="405055"/>
                    <a:pt x="669684" y="410027"/>
                    <a:pt x="673284" y="413370"/>
                  </a:cubicBezTo>
                  <a:cubicBezTo>
                    <a:pt x="676885" y="416714"/>
                    <a:pt x="674741" y="422200"/>
                    <a:pt x="668226" y="422200"/>
                  </a:cubicBezTo>
                  <a:cubicBezTo>
                    <a:pt x="661797" y="422200"/>
                    <a:pt x="654339" y="423143"/>
                    <a:pt x="657253" y="427686"/>
                  </a:cubicBezTo>
                  <a:cubicBezTo>
                    <a:pt x="660083" y="432230"/>
                    <a:pt x="655367" y="433430"/>
                    <a:pt x="648852" y="431030"/>
                  </a:cubicBezTo>
                  <a:cubicBezTo>
                    <a:pt x="642423" y="428629"/>
                    <a:pt x="646195" y="424086"/>
                    <a:pt x="648852" y="421428"/>
                  </a:cubicBezTo>
                  <a:cubicBezTo>
                    <a:pt x="651510" y="418771"/>
                    <a:pt x="643109" y="415428"/>
                    <a:pt x="639080" y="414056"/>
                  </a:cubicBezTo>
                  <a:cubicBezTo>
                    <a:pt x="635051" y="412599"/>
                    <a:pt x="618763" y="424600"/>
                    <a:pt x="614220" y="426486"/>
                  </a:cubicBezTo>
                  <a:cubicBezTo>
                    <a:pt x="609676" y="428372"/>
                    <a:pt x="598446" y="423657"/>
                    <a:pt x="586959" y="426486"/>
                  </a:cubicBezTo>
                  <a:cubicBezTo>
                    <a:pt x="575472" y="429401"/>
                    <a:pt x="576243" y="438488"/>
                    <a:pt x="571871" y="437459"/>
                  </a:cubicBezTo>
                  <a:cubicBezTo>
                    <a:pt x="567585" y="436516"/>
                    <a:pt x="554898" y="438659"/>
                    <a:pt x="550097" y="435745"/>
                  </a:cubicBezTo>
                  <a:cubicBezTo>
                    <a:pt x="545297" y="432915"/>
                    <a:pt x="549154" y="431201"/>
                    <a:pt x="554126" y="431458"/>
                  </a:cubicBezTo>
                  <a:cubicBezTo>
                    <a:pt x="559184" y="431715"/>
                    <a:pt x="560813" y="430001"/>
                    <a:pt x="557984" y="426658"/>
                  </a:cubicBezTo>
                  <a:cubicBezTo>
                    <a:pt x="555155" y="423314"/>
                    <a:pt x="561841" y="418085"/>
                    <a:pt x="561584" y="415685"/>
                  </a:cubicBezTo>
                  <a:cubicBezTo>
                    <a:pt x="561327" y="413285"/>
                    <a:pt x="542725" y="419542"/>
                    <a:pt x="539639" y="422114"/>
                  </a:cubicBezTo>
                  <a:cubicBezTo>
                    <a:pt x="536553" y="424772"/>
                    <a:pt x="539896" y="429487"/>
                    <a:pt x="536553" y="431201"/>
                  </a:cubicBezTo>
                  <a:cubicBezTo>
                    <a:pt x="533209" y="432915"/>
                    <a:pt x="533209" y="428372"/>
                    <a:pt x="529352" y="426915"/>
                  </a:cubicBezTo>
                  <a:cubicBezTo>
                    <a:pt x="525580" y="425457"/>
                    <a:pt x="497548" y="431973"/>
                    <a:pt x="492319" y="437888"/>
                  </a:cubicBezTo>
                  <a:cubicBezTo>
                    <a:pt x="487004" y="443888"/>
                    <a:pt x="476802" y="444146"/>
                    <a:pt x="476802" y="447489"/>
                  </a:cubicBezTo>
                  <a:cubicBezTo>
                    <a:pt x="476802" y="450832"/>
                    <a:pt x="464115" y="450575"/>
                    <a:pt x="459143" y="452975"/>
                  </a:cubicBezTo>
                  <a:cubicBezTo>
                    <a:pt x="454085" y="455376"/>
                    <a:pt x="457428" y="465148"/>
                    <a:pt x="455543" y="469949"/>
                  </a:cubicBezTo>
                  <a:cubicBezTo>
                    <a:pt x="453657" y="474749"/>
                    <a:pt x="434025" y="473292"/>
                    <a:pt x="428025" y="473549"/>
                  </a:cubicBezTo>
                  <a:cubicBezTo>
                    <a:pt x="422024" y="473806"/>
                    <a:pt x="419881" y="462062"/>
                    <a:pt x="415166" y="461376"/>
                  </a:cubicBezTo>
                  <a:cubicBezTo>
                    <a:pt x="410366" y="460691"/>
                    <a:pt x="413280" y="454004"/>
                    <a:pt x="414652" y="451089"/>
                  </a:cubicBezTo>
                  <a:cubicBezTo>
                    <a:pt x="416109" y="448260"/>
                    <a:pt x="419881" y="450575"/>
                    <a:pt x="425882" y="446803"/>
                  </a:cubicBezTo>
                  <a:cubicBezTo>
                    <a:pt x="431882" y="442945"/>
                    <a:pt x="437797" y="448689"/>
                    <a:pt x="440198" y="446117"/>
                  </a:cubicBezTo>
                  <a:cubicBezTo>
                    <a:pt x="442598" y="443460"/>
                    <a:pt x="431111" y="436516"/>
                    <a:pt x="430425" y="430601"/>
                  </a:cubicBezTo>
                  <a:cubicBezTo>
                    <a:pt x="429739" y="424600"/>
                    <a:pt x="417052" y="422972"/>
                    <a:pt x="409851" y="424858"/>
                  </a:cubicBezTo>
                  <a:cubicBezTo>
                    <a:pt x="402650" y="426743"/>
                    <a:pt x="394764" y="425115"/>
                    <a:pt x="389792" y="422714"/>
                  </a:cubicBezTo>
                  <a:cubicBezTo>
                    <a:pt x="384734" y="420314"/>
                    <a:pt x="385248" y="427001"/>
                    <a:pt x="392620" y="428972"/>
                  </a:cubicBezTo>
                  <a:cubicBezTo>
                    <a:pt x="400078" y="430858"/>
                    <a:pt x="396221" y="436602"/>
                    <a:pt x="397421" y="440202"/>
                  </a:cubicBezTo>
                  <a:cubicBezTo>
                    <a:pt x="398621" y="443803"/>
                    <a:pt x="395535" y="451946"/>
                    <a:pt x="391163" y="458119"/>
                  </a:cubicBezTo>
                  <a:cubicBezTo>
                    <a:pt x="386877" y="464291"/>
                    <a:pt x="389963" y="464120"/>
                    <a:pt x="396478" y="463862"/>
                  </a:cubicBezTo>
                  <a:cubicBezTo>
                    <a:pt x="402908" y="463605"/>
                    <a:pt x="402479" y="472006"/>
                    <a:pt x="402479" y="478178"/>
                  </a:cubicBezTo>
                  <a:cubicBezTo>
                    <a:pt x="402479" y="484436"/>
                    <a:pt x="397421" y="486065"/>
                    <a:pt x="397421" y="490609"/>
                  </a:cubicBezTo>
                  <a:cubicBezTo>
                    <a:pt x="397421" y="495152"/>
                    <a:pt x="392192" y="488465"/>
                    <a:pt x="390477" y="490351"/>
                  </a:cubicBezTo>
                  <a:cubicBezTo>
                    <a:pt x="388763" y="492237"/>
                    <a:pt x="386620" y="489409"/>
                    <a:pt x="385677" y="485551"/>
                  </a:cubicBezTo>
                  <a:cubicBezTo>
                    <a:pt x="384734" y="481693"/>
                    <a:pt x="374961" y="483836"/>
                    <a:pt x="369389" y="482465"/>
                  </a:cubicBezTo>
                  <a:cubicBezTo>
                    <a:pt x="363902" y="481007"/>
                    <a:pt x="361759" y="483408"/>
                    <a:pt x="359102" y="487437"/>
                  </a:cubicBezTo>
                  <a:cubicBezTo>
                    <a:pt x="356444" y="491466"/>
                    <a:pt x="348815" y="493180"/>
                    <a:pt x="344786" y="493695"/>
                  </a:cubicBezTo>
                  <a:cubicBezTo>
                    <a:pt x="340242" y="494209"/>
                    <a:pt x="333556" y="502096"/>
                    <a:pt x="329270" y="504925"/>
                  </a:cubicBezTo>
                  <a:cubicBezTo>
                    <a:pt x="324983" y="507754"/>
                    <a:pt x="324212" y="513240"/>
                    <a:pt x="330213" y="518983"/>
                  </a:cubicBezTo>
                  <a:cubicBezTo>
                    <a:pt x="336213" y="524727"/>
                    <a:pt x="337413" y="528585"/>
                    <a:pt x="336899" y="531671"/>
                  </a:cubicBezTo>
                  <a:cubicBezTo>
                    <a:pt x="336471" y="534757"/>
                    <a:pt x="320183" y="533814"/>
                    <a:pt x="317525" y="530471"/>
                  </a:cubicBezTo>
                  <a:cubicBezTo>
                    <a:pt x="314868" y="527127"/>
                    <a:pt x="304324" y="525927"/>
                    <a:pt x="300809" y="526613"/>
                  </a:cubicBezTo>
                  <a:cubicBezTo>
                    <a:pt x="297208" y="527299"/>
                    <a:pt x="287436" y="515897"/>
                    <a:pt x="282378" y="515640"/>
                  </a:cubicBezTo>
                  <a:cubicBezTo>
                    <a:pt x="277406" y="515383"/>
                    <a:pt x="274234" y="521641"/>
                    <a:pt x="272605" y="524727"/>
                  </a:cubicBezTo>
                  <a:cubicBezTo>
                    <a:pt x="270891" y="527813"/>
                    <a:pt x="275006" y="528842"/>
                    <a:pt x="277406" y="534071"/>
                  </a:cubicBezTo>
                  <a:cubicBezTo>
                    <a:pt x="279806" y="539300"/>
                    <a:pt x="288636" y="539557"/>
                    <a:pt x="293179" y="539557"/>
                  </a:cubicBezTo>
                  <a:cubicBezTo>
                    <a:pt x="297723" y="539557"/>
                    <a:pt x="296008" y="546501"/>
                    <a:pt x="294637" y="549330"/>
                  </a:cubicBezTo>
                  <a:cubicBezTo>
                    <a:pt x="293179" y="552245"/>
                    <a:pt x="284864" y="554388"/>
                    <a:pt x="282464" y="551216"/>
                  </a:cubicBezTo>
                  <a:cubicBezTo>
                    <a:pt x="280063" y="548130"/>
                    <a:pt x="270034" y="551216"/>
                    <a:pt x="269777" y="547358"/>
                  </a:cubicBezTo>
                  <a:cubicBezTo>
                    <a:pt x="269519" y="543501"/>
                    <a:pt x="262404" y="537843"/>
                    <a:pt x="254946" y="539043"/>
                  </a:cubicBezTo>
                  <a:cubicBezTo>
                    <a:pt x="247574" y="540243"/>
                    <a:pt x="246116" y="535443"/>
                    <a:pt x="246545" y="529699"/>
                  </a:cubicBezTo>
                  <a:cubicBezTo>
                    <a:pt x="247059" y="523956"/>
                    <a:pt x="242516" y="520612"/>
                    <a:pt x="242687" y="518041"/>
                  </a:cubicBezTo>
                  <a:cubicBezTo>
                    <a:pt x="242945" y="515383"/>
                    <a:pt x="239344" y="510154"/>
                    <a:pt x="243202" y="507496"/>
                  </a:cubicBezTo>
                  <a:cubicBezTo>
                    <a:pt x="247059" y="504839"/>
                    <a:pt x="244145" y="500810"/>
                    <a:pt x="244402" y="497209"/>
                  </a:cubicBezTo>
                  <a:cubicBezTo>
                    <a:pt x="244659" y="493609"/>
                    <a:pt x="237972" y="488122"/>
                    <a:pt x="231972" y="488122"/>
                  </a:cubicBezTo>
                  <a:cubicBezTo>
                    <a:pt x="225971" y="488122"/>
                    <a:pt x="227171" y="482122"/>
                    <a:pt x="222199" y="481007"/>
                  </a:cubicBezTo>
                  <a:cubicBezTo>
                    <a:pt x="217141" y="479807"/>
                    <a:pt x="207111" y="471406"/>
                    <a:pt x="206426" y="467891"/>
                  </a:cubicBezTo>
                  <a:cubicBezTo>
                    <a:pt x="205740" y="464291"/>
                    <a:pt x="198025" y="463777"/>
                    <a:pt x="200682" y="462662"/>
                  </a:cubicBezTo>
                  <a:cubicBezTo>
                    <a:pt x="203340" y="461462"/>
                    <a:pt x="209255" y="463176"/>
                    <a:pt x="213627" y="467463"/>
                  </a:cubicBezTo>
                  <a:cubicBezTo>
                    <a:pt x="217913" y="471749"/>
                    <a:pt x="224857" y="475607"/>
                    <a:pt x="236086" y="477064"/>
                  </a:cubicBezTo>
                  <a:cubicBezTo>
                    <a:pt x="247316" y="478521"/>
                    <a:pt x="251860" y="483751"/>
                    <a:pt x="264290" y="485894"/>
                  </a:cubicBezTo>
                  <a:cubicBezTo>
                    <a:pt x="276720" y="488037"/>
                    <a:pt x="284093" y="489494"/>
                    <a:pt x="302095" y="492152"/>
                  </a:cubicBezTo>
                  <a:cubicBezTo>
                    <a:pt x="320011" y="494809"/>
                    <a:pt x="343929" y="476635"/>
                    <a:pt x="348901" y="471578"/>
                  </a:cubicBezTo>
                  <a:cubicBezTo>
                    <a:pt x="353958" y="466520"/>
                    <a:pt x="347443" y="456319"/>
                    <a:pt x="347443" y="452461"/>
                  </a:cubicBezTo>
                  <a:cubicBezTo>
                    <a:pt x="347443" y="448603"/>
                    <a:pt x="339299" y="448175"/>
                    <a:pt x="338099" y="445346"/>
                  </a:cubicBezTo>
                  <a:cubicBezTo>
                    <a:pt x="336899" y="442431"/>
                    <a:pt x="331670" y="437202"/>
                    <a:pt x="324726" y="437202"/>
                  </a:cubicBezTo>
                  <a:cubicBezTo>
                    <a:pt x="317782" y="437202"/>
                    <a:pt x="316840" y="429315"/>
                    <a:pt x="311353" y="429830"/>
                  </a:cubicBezTo>
                  <a:cubicBezTo>
                    <a:pt x="305867" y="430344"/>
                    <a:pt x="302009" y="427429"/>
                    <a:pt x="287693" y="417828"/>
                  </a:cubicBezTo>
                  <a:cubicBezTo>
                    <a:pt x="273377" y="408312"/>
                    <a:pt x="253489" y="401369"/>
                    <a:pt x="249974" y="402998"/>
                  </a:cubicBezTo>
                  <a:cubicBezTo>
                    <a:pt x="246374" y="404712"/>
                    <a:pt x="243973" y="405655"/>
                    <a:pt x="241573" y="402055"/>
                  </a:cubicBezTo>
                  <a:cubicBezTo>
                    <a:pt x="239173" y="398454"/>
                    <a:pt x="233686" y="398968"/>
                    <a:pt x="229829" y="401798"/>
                  </a:cubicBezTo>
                  <a:cubicBezTo>
                    <a:pt x="225971" y="404712"/>
                    <a:pt x="222199" y="399140"/>
                    <a:pt x="214998" y="400854"/>
                  </a:cubicBezTo>
                  <a:cubicBezTo>
                    <a:pt x="207883" y="402569"/>
                    <a:pt x="204025" y="397768"/>
                    <a:pt x="205911" y="395625"/>
                  </a:cubicBezTo>
                  <a:cubicBezTo>
                    <a:pt x="207797" y="393482"/>
                    <a:pt x="218342" y="395368"/>
                    <a:pt x="217827" y="391768"/>
                  </a:cubicBezTo>
                  <a:cubicBezTo>
                    <a:pt x="217398" y="388167"/>
                    <a:pt x="213541" y="391768"/>
                    <a:pt x="207111" y="387481"/>
                  </a:cubicBezTo>
                  <a:cubicBezTo>
                    <a:pt x="200682" y="383195"/>
                    <a:pt x="197082" y="386024"/>
                    <a:pt x="195624" y="389624"/>
                  </a:cubicBezTo>
                  <a:cubicBezTo>
                    <a:pt x="194167" y="393225"/>
                    <a:pt x="189195" y="392282"/>
                    <a:pt x="185852" y="389110"/>
                  </a:cubicBezTo>
                  <a:cubicBezTo>
                    <a:pt x="185509" y="388853"/>
                    <a:pt x="185166" y="388596"/>
                    <a:pt x="184737" y="388339"/>
                  </a:cubicBezTo>
                  <a:cubicBezTo>
                    <a:pt x="183623" y="394339"/>
                    <a:pt x="180108" y="394939"/>
                    <a:pt x="176508" y="394168"/>
                  </a:cubicBezTo>
                  <a:cubicBezTo>
                    <a:pt x="172222" y="393225"/>
                    <a:pt x="167935" y="400426"/>
                    <a:pt x="163135" y="400426"/>
                  </a:cubicBezTo>
                  <a:cubicBezTo>
                    <a:pt x="158334" y="400426"/>
                    <a:pt x="153105" y="405655"/>
                    <a:pt x="152162" y="409941"/>
                  </a:cubicBezTo>
                  <a:cubicBezTo>
                    <a:pt x="151219" y="414228"/>
                    <a:pt x="145990" y="411827"/>
                    <a:pt x="145990" y="414742"/>
                  </a:cubicBezTo>
                  <a:cubicBezTo>
                    <a:pt x="145990" y="417571"/>
                    <a:pt x="145990" y="420486"/>
                    <a:pt x="143589" y="423314"/>
                  </a:cubicBezTo>
                  <a:cubicBezTo>
                    <a:pt x="141189" y="426229"/>
                    <a:pt x="143589" y="427601"/>
                    <a:pt x="145990" y="432401"/>
                  </a:cubicBezTo>
                  <a:cubicBezTo>
                    <a:pt x="148390" y="437202"/>
                    <a:pt x="153619" y="436687"/>
                    <a:pt x="156019" y="438145"/>
                  </a:cubicBezTo>
                  <a:cubicBezTo>
                    <a:pt x="158420" y="439602"/>
                    <a:pt x="167506" y="447232"/>
                    <a:pt x="167506" y="450060"/>
                  </a:cubicBezTo>
                  <a:cubicBezTo>
                    <a:pt x="167506" y="452890"/>
                    <a:pt x="160306" y="460090"/>
                    <a:pt x="157477" y="462062"/>
                  </a:cubicBezTo>
                  <a:cubicBezTo>
                    <a:pt x="154562" y="463948"/>
                    <a:pt x="150790" y="468749"/>
                    <a:pt x="152676" y="471578"/>
                  </a:cubicBezTo>
                  <a:cubicBezTo>
                    <a:pt x="154562" y="474407"/>
                    <a:pt x="162706" y="486408"/>
                    <a:pt x="167935" y="495923"/>
                  </a:cubicBezTo>
                  <a:cubicBezTo>
                    <a:pt x="173250" y="505525"/>
                    <a:pt x="166049" y="501153"/>
                    <a:pt x="162706" y="505525"/>
                  </a:cubicBezTo>
                  <a:cubicBezTo>
                    <a:pt x="159363" y="509811"/>
                    <a:pt x="164163" y="515126"/>
                    <a:pt x="165106" y="517955"/>
                  </a:cubicBezTo>
                  <a:cubicBezTo>
                    <a:pt x="166049" y="520784"/>
                    <a:pt x="160820" y="520355"/>
                    <a:pt x="161249" y="522755"/>
                  </a:cubicBezTo>
                  <a:cubicBezTo>
                    <a:pt x="161763" y="525156"/>
                    <a:pt x="168878" y="526099"/>
                    <a:pt x="169392" y="528070"/>
                  </a:cubicBezTo>
                  <a:cubicBezTo>
                    <a:pt x="169907" y="529956"/>
                    <a:pt x="164592" y="532357"/>
                    <a:pt x="166992" y="536214"/>
                  </a:cubicBezTo>
                  <a:cubicBezTo>
                    <a:pt x="169392" y="540072"/>
                    <a:pt x="175136" y="540072"/>
                    <a:pt x="175565" y="544787"/>
                  </a:cubicBezTo>
                  <a:cubicBezTo>
                    <a:pt x="176079" y="549587"/>
                    <a:pt x="165021" y="550016"/>
                    <a:pt x="165535" y="553874"/>
                  </a:cubicBezTo>
                  <a:cubicBezTo>
                    <a:pt x="166049" y="557731"/>
                    <a:pt x="179851" y="562446"/>
                    <a:pt x="186109" y="569647"/>
                  </a:cubicBezTo>
                  <a:cubicBezTo>
                    <a:pt x="192281" y="576848"/>
                    <a:pt x="191852" y="578734"/>
                    <a:pt x="190395" y="582592"/>
                  </a:cubicBezTo>
                  <a:cubicBezTo>
                    <a:pt x="187481" y="590307"/>
                    <a:pt x="170336" y="596907"/>
                    <a:pt x="166478" y="605566"/>
                  </a:cubicBezTo>
                  <a:cubicBezTo>
                    <a:pt x="162620" y="614138"/>
                    <a:pt x="148304" y="618939"/>
                    <a:pt x="141618" y="625625"/>
                  </a:cubicBezTo>
                  <a:cubicBezTo>
                    <a:pt x="138874" y="628369"/>
                    <a:pt x="136217" y="632055"/>
                    <a:pt x="133902" y="635484"/>
                  </a:cubicBezTo>
                  <a:cubicBezTo>
                    <a:pt x="136731" y="634798"/>
                    <a:pt x="138960" y="633941"/>
                    <a:pt x="140675" y="633083"/>
                  </a:cubicBezTo>
                  <a:cubicBezTo>
                    <a:pt x="144532" y="631112"/>
                    <a:pt x="147104" y="640456"/>
                    <a:pt x="150962" y="643628"/>
                  </a:cubicBezTo>
                  <a:cubicBezTo>
                    <a:pt x="154819" y="646714"/>
                    <a:pt x="162449" y="643885"/>
                    <a:pt x="165021" y="646714"/>
                  </a:cubicBezTo>
                  <a:cubicBezTo>
                    <a:pt x="167678" y="649628"/>
                    <a:pt x="162878" y="649800"/>
                    <a:pt x="157391" y="648857"/>
                  </a:cubicBezTo>
                  <a:cubicBezTo>
                    <a:pt x="151905" y="647914"/>
                    <a:pt x="150447" y="651257"/>
                    <a:pt x="141875" y="654086"/>
                  </a:cubicBezTo>
                  <a:cubicBezTo>
                    <a:pt x="135445" y="656229"/>
                    <a:pt x="136131" y="658544"/>
                    <a:pt x="133902" y="660344"/>
                  </a:cubicBezTo>
                  <a:cubicBezTo>
                    <a:pt x="137760" y="666002"/>
                    <a:pt x="132617" y="666688"/>
                    <a:pt x="130645" y="670974"/>
                  </a:cubicBezTo>
                  <a:cubicBezTo>
                    <a:pt x="128502" y="675603"/>
                    <a:pt x="125587" y="676375"/>
                    <a:pt x="125244" y="679204"/>
                  </a:cubicBezTo>
                  <a:cubicBezTo>
                    <a:pt x="124901" y="682118"/>
                    <a:pt x="125930" y="684261"/>
                    <a:pt x="126359" y="688548"/>
                  </a:cubicBezTo>
                  <a:cubicBezTo>
                    <a:pt x="126702" y="692834"/>
                    <a:pt x="127387" y="693520"/>
                    <a:pt x="129959" y="697120"/>
                  </a:cubicBezTo>
                  <a:cubicBezTo>
                    <a:pt x="132445" y="700721"/>
                    <a:pt x="127816" y="700721"/>
                    <a:pt x="125673" y="702521"/>
                  </a:cubicBezTo>
                  <a:cubicBezTo>
                    <a:pt x="123529" y="704321"/>
                    <a:pt x="124987" y="708264"/>
                    <a:pt x="127816" y="711093"/>
                  </a:cubicBezTo>
                  <a:cubicBezTo>
                    <a:pt x="130731" y="713922"/>
                    <a:pt x="130731" y="717523"/>
                    <a:pt x="129616" y="720094"/>
                  </a:cubicBezTo>
                  <a:cubicBezTo>
                    <a:pt x="128588" y="722580"/>
                    <a:pt x="132102" y="726867"/>
                    <a:pt x="134588" y="729439"/>
                  </a:cubicBezTo>
                  <a:cubicBezTo>
                    <a:pt x="137074" y="731924"/>
                    <a:pt x="136731" y="738783"/>
                    <a:pt x="138874" y="740583"/>
                  </a:cubicBezTo>
                  <a:cubicBezTo>
                    <a:pt x="141017" y="742383"/>
                    <a:pt x="143504" y="744183"/>
                    <a:pt x="147447" y="743069"/>
                  </a:cubicBezTo>
                  <a:cubicBezTo>
                    <a:pt x="151390" y="741954"/>
                    <a:pt x="153876" y="743754"/>
                    <a:pt x="155676" y="747012"/>
                  </a:cubicBezTo>
                  <a:cubicBezTo>
                    <a:pt x="157477" y="750270"/>
                    <a:pt x="160306" y="748812"/>
                    <a:pt x="164249" y="747012"/>
                  </a:cubicBezTo>
                  <a:cubicBezTo>
                    <a:pt x="168192" y="745212"/>
                    <a:pt x="177108" y="750270"/>
                    <a:pt x="179337" y="751298"/>
                  </a:cubicBezTo>
                  <a:cubicBezTo>
                    <a:pt x="181480" y="752327"/>
                    <a:pt x="180365" y="758499"/>
                    <a:pt x="180794" y="762442"/>
                  </a:cubicBezTo>
                  <a:cubicBezTo>
                    <a:pt x="181137" y="766386"/>
                    <a:pt x="178651" y="771444"/>
                    <a:pt x="182594" y="773930"/>
                  </a:cubicBezTo>
                  <a:cubicBezTo>
                    <a:pt x="186537" y="776416"/>
                    <a:pt x="185423" y="782159"/>
                    <a:pt x="190138" y="783959"/>
                  </a:cubicBezTo>
                  <a:cubicBezTo>
                    <a:pt x="194767" y="785760"/>
                    <a:pt x="196567" y="792189"/>
                    <a:pt x="199482" y="792961"/>
                  </a:cubicBezTo>
                  <a:cubicBezTo>
                    <a:pt x="202311" y="793646"/>
                    <a:pt x="207712" y="798019"/>
                    <a:pt x="208483" y="801190"/>
                  </a:cubicBezTo>
                  <a:cubicBezTo>
                    <a:pt x="209169" y="804448"/>
                    <a:pt x="203425" y="807277"/>
                    <a:pt x="200253" y="808734"/>
                  </a:cubicBezTo>
                  <a:cubicBezTo>
                    <a:pt x="196996" y="810191"/>
                    <a:pt x="190909" y="804448"/>
                    <a:pt x="188766" y="806934"/>
                  </a:cubicBezTo>
                  <a:cubicBezTo>
                    <a:pt x="186623" y="809420"/>
                    <a:pt x="189452" y="814135"/>
                    <a:pt x="191252" y="822021"/>
                  </a:cubicBezTo>
                  <a:cubicBezTo>
                    <a:pt x="193053" y="829908"/>
                    <a:pt x="194510" y="830594"/>
                    <a:pt x="198110" y="830594"/>
                  </a:cubicBezTo>
                  <a:cubicBezTo>
                    <a:pt x="201711" y="830594"/>
                    <a:pt x="203168" y="828108"/>
                    <a:pt x="205654" y="826651"/>
                  </a:cubicBezTo>
                  <a:cubicBezTo>
                    <a:pt x="208140" y="825193"/>
                    <a:pt x="213884" y="827336"/>
                    <a:pt x="216456" y="826308"/>
                  </a:cubicBezTo>
                  <a:cubicBezTo>
                    <a:pt x="218941" y="825279"/>
                    <a:pt x="227943" y="824850"/>
                    <a:pt x="229743" y="827765"/>
                  </a:cubicBezTo>
                  <a:cubicBezTo>
                    <a:pt x="231543" y="830680"/>
                    <a:pt x="233343" y="837452"/>
                    <a:pt x="231886" y="839938"/>
                  </a:cubicBezTo>
                  <a:cubicBezTo>
                    <a:pt x="230429" y="842424"/>
                    <a:pt x="233686" y="845339"/>
                    <a:pt x="235487" y="848853"/>
                  </a:cubicBezTo>
                  <a:cubicBezTo>
                    <a:pt x="237287" y="852454"/>
                    <a:pt x="244831" y="850654"/>
                    <a:pt x="247316" y="851768"/>
                  </a:cubicBezTo>
                  <a:cubicBezTo>
                    <a:pt x="249803" y="852882"/>
                    <a:pt x="255546" y="860683"/>
                    <a:pt x="254517" y="864284"/>
                  </a:cubicBezTo>
                  <a:cubicBezTo>
                    <a:pt x="253403" y="867884"/>
                    <a:pt x="258118" y="868570"/>
                    <a:pt x="260604" y="867541"/>
                  </a:cubicBezTo>
                  <a:cubicBezTo>
                    <a:pt x="263090" y="866513"/>
                    <a:pt x="265576" y="869342"/>
                    <a:pt x="268491" y="871142"/>
                  </a:cubicBezTo>
                  <a:cubicBezTo>
                    <a:pt x="271320" y="872942"/>
                    <a:pt x="273891" y="872171"/>
                    <a:pt x="276720" y="870456"/>
                  </a:cubicBezTo>
                  <a:cubicBezTo>
                    <a:pt x="279549" y="868656"/>
                    <a:pt x="284264" y="867198"/>
                    <a:pt x="285721" y="869770"/>
                  </a:cubicBezTo>
                  <a:cubicBezTo>
                    <a:pt x="287179" y="872256"/>
                    <a:pt x="292922" y="876971"/>
                    <a:pt x="292922" y="878343"/>
                  </a:cubicBezTo>
                  <a:cubicBezTo>
                    <a:pt x="292922" y="879800"/>
                    <a:pt x="301923" y="878343"/>
                    <a:pt x="306210" y="880486"/>
                  </a:cubicBezTo>
                  <a:cubicBezTo>
                    <a:pt x="310496" y="882629"/>
                    <a:pt x="315211" y="881515"/>
                    <a:pt x="319840" y="884086"/>
                  </a:cubicBezTo>
                  <a:cubicBezTo>
                    <a:pt x="324469" y="886572"/>
                    <a:pt x="328841" y="886915"/>
                    <a:pt x="329184" y="889830"/>
                  </a:cubicBezTo>
                  <a:cubicBezTo>
                    <a:pt x="329527" y="892659"/>
                    <a:pt x="324555" y="895231"/>
                    <a:pt x="324555" y="896602"/>
                  </a:cubicBezTo>
                  <a:cubicBezTo>
                    <a:pt x="324555" y="898059"/>
                    <a:pt x="328498" y="899088"/>
                    <a:pt x="328498" y="901231"/>
                  </a:cubicBezTo>
                  <a:cubicBezTo>
                    <a:pt x="328498" y="903374"/>
                    <a:pt x="323440" y="903374"/>
                    <a:pt x="322755" y="905175"/>
                  </a:cubicBezTo>
                  <a:cubicBezTo>
                    <a:pt x="322069" y="906975"/>
                    <a:pt x="325583" y="909461"/>
                    <a:pt x="326355" y="911261"/>
                  </a:cubicBezTo>
                  <a:cubicBezTo>
                    <a:pt x="327041" y="913061"/>
                    <a:pt x="323440" y="919148"/>
                    <a:pt x="323440" y="920948"/>
                  </a:cubicBezTo>
                  <a:cubicBezTo>
                    <a:pt x="323440" y="922748"/>
                    <a:pt x="312725" y="920605"/>
                    <a:pt x="310153" y="920605"/>
                  </a:cubicBezTo>
                  <a:cubicBezTo>
                    <a:pt x="307667" y="920605"/>
                    <a:pt x="300123" y="928835"/>
                    <a:pt x="297637" y="929178"/>
                  </a:cubicBezTo>
                  <a:cubicBezTo>
                    <a:pt x="295494" y="929521"/>
                    <a:pt x="296523" y="933464"/>
                    <a:pt x="297294" y="936807"/>
                  </a:cubicBezTo>
                  <a:cubicBezTo>
                    <a:pt x="305009" y="935350"/>
                    <a:pt x="312896" y="934750"/>
                    <a:pt x="313753" y="936464"/>
                  </a:cubicBezTo>
                  <a:cubicBezTo>
                    <a:pt x="315211" y="939379"/>
                    <a:pt x="297037" y="947008"/>
                    <a:pt x="293694" y="948209"/>
                  </a:cubicBezTo>
                  <a:cubicBezTo>
                    <a:pt x="290351" y="949409"/>
                    <a:pt x="300123" y="954381"/>
                    <a:pt x="299866" y="957295"/>
                  </a:cubicBezTo>
                  <a:cubicBezTo>
                    <a:pt x="299609" y="960210"/>
                    <a:pt x="289322" y="960896"/>
                    <a:pt x="290265" y="966639"/>
                  </a:cubicBezTo>
                  <a:cubicBezTo>
                    <a:pt x="291208" y="972383"/>
                    <a:pt x="286922" y="973583"/>
                    <a:pt x="281435" y="973583"/>
                  </a:cubicBezTo>
                  <a:cubicBezTo>
                    <a:pt x="275949" y="973583"/>
                    <a:pt x="274491" y="976927"/>
                    <a:pt x="277149" y="977355"/>
                  </a:cubicBezTo>
                  <a:cubicBezTo>
                    <a:pt x="279806" y="977869"/>
                    <a:pt x="279549" y="984985"/>
                    <a:pt x="289836" y="987642"/>
                  </a:cubicBezTo>
                  <a:cubicBezTo>
                    <a:pt x="300123" y="990300"/>
                    <a:pt x="311096" y="999815"/>
                    <a:pt x="319926" y="1009416"/>
                  </a:cubicBezTo>
                  <a:cubicBezTo>
                    <a:pt x="321126" y="1010788"/>
                    <a:pt x="322583" y="1011816"/>
                    <a:pt x="324126" y="1012674"/>
                  </a:cubicBezTo>
                  <a:cubicBezTo>
                    <a:pt x="326698" y="1011131"/>
                    <a:pt x="328927" y="1010016"/>
                    <a:pt x="330213" y="1009845"/>
                  </a:cubicBezTo>
                  <a:cubicBezTo>
                    <a:pt x="335270" y="1009159"/>
                    <a:pt x="344529" y="1011988"/>
                    <a:pt x="349587" y="1015588"/>
                  </a:cubicBezTo>
                  <a:cubicBezTo>
                    <a:pt x="354644" y="1019189"/>
                    <a:pt x="372561" y="1014903"/>
                    <a:pt x="374704" y="1017731"/>
                  </a:cubicBezTo>
                  <a:cubicBezTo>
                    <a:pt x="376847" y="1020561"/>
                    <a:pt x="381133" y="1024161"/>
                    <a:pt x="384734" y="1024161"/>
                  </a:cubicBezTo>
                  <a:cubicBezTo>
                    <a:pt x="388334" y="1024161"/>
                    <a:pt x="391935" y="1031362"/>
                    <a:pt x="394764" y="1029219"/>
                  </a:cubicBezTo>
                  <a:cubicBezTo>
                    <a:pt x="397592" y="1027076"/>
                    <a:pt x="408394" y="1027076"/>
                    <a:pt x="411223" y="1027076"/>
                  </a:cubicBezTo>
                  <a:cubicBezTo>
                    <a:pt x="414052" y="1027076"/>
                    <a:pt x="414052" y="1029219"/>
                    <a:pt x="416966" y="1029219"/>
                  </a:cubicBezTo>
                  <a:cubicBezTo>
                    <a:pt x="419795" y="1029219"/>
                    <a:pt x="419795" y="1039934"/>
                    <a:pt x="422024" y="1039249"/>
                  </a:cubicBezTo>
                  <a:cubicBezTo>
                    <a:pt x="424167" y="1038563"/>
                    <a:pt x="432054" y="1045678"/>
                    <a:pt x="437112" y="1046449"/>
                  </a:cubicBezTo>
                  <a:cubicBezTo>
                    <a:pt x="442084" y="1047135"/>
                    <a:pt x="447141" y="1055793"/>
                    <a:pt x="449285" y="1055022"/>
                  </a:cubicBezTo>
                  <a:cubicBezTo>
                    <a:pt x="451428" y="1054336"/>
                    <a:pt x="455028" y="1058622"/>
                    <a:pt x="456486" y="1055022"/>
                  </a:cubicBezTo>
                  <a:cubicBezTo>
                    <a:pt x="457857" y="1051593"/>
                    <a:pt x="464887" y="1053308"/>
                    <a:pt x="466944" y="1047393"/>
                  </a:cubicBezTo>
                  <a:cubicBezTo>
                    <a:pt x="457857" y="1036248"/>
                    <a:pt x="448084" y="1023989"/>
                    <a:pt x="448427" y="1019189"/>
                  </a:cubicBezTo>
                  <a:cubicBezTo>
                    <a:pt x="448942" y="1011045"/>
                    <a:pt x="452285" y="1005816"/>
                    <a:pt x="442169" y="997243"/>
                  </a:cubicBezTo>
                  <a:cubicBezTo>
                    <a:pt x="432140" y="988671"/>
                    <a:pt x="443112" y="982927"/>
                    <a:pt x="450313" y="973840"/>
                  </a:cubicBezTo>
                  <a:cubicBezTo>
                    <a:pt x="456743" y="965697"/>
                    <a:pt x="470373" y="962182"/>
                    <a:pt x="478946" y="956353"/>
                  </a:cubicBezTo>
                  <a:cubicBezTo>
                    <a:pt x="477231" y="955152"/>
                    <a:pt x="475431" y="954038"/>
                    <a:pt x="473716" y="953266"/>
                  </a:cubicBezTo>
                  <a:cubicBezTo>
                    <a:pt x="467287" y="950438"/>
                    <a:pt x="465144" y="947523"/>
                    <a:pt x="470116" y="946151"/>
                  </a:cubicBezTo>
                  <a:cubicBezTo>
                    <a:pt x="475174" y="944694"/>
                    <a:pt x="472945" y="941865"/>
                    <a:pt x="467973" y="936121"/>
                  </a:cubicBezTo>
                  <a:cubicBezTo>
                    <a:pt x="462915" y="930378"/>
                    <a:pt x="460772" y="924634"/>
                    <a:pt x="457943" y="924634"/>
                  </a:cubicBezTo>
                  <a:cubicBezTo>
                    <a:pt x="455114" y="924634"/>
                    <a:pt x="450742" y="923948"/>
                    <a:pt x="446456" y="925320"/>
                  </a:cubicBezTo>
                  <a:cubicBezTo>
                    <a:pt x="442169" y="926777"/>
                    <a:pt x="442855" y="921720"/>
                    <a:pt x="443627" y="916747"/>
                  </a:cubicBezTo>
                  <a:cubicBezTo>
                    <a:pt x="444313" y="911690"/>
                    <a:pt x="435740" y="912461"/>
                    <a:pt x="434283" y="910318"/>
                  </a:cubicBezTo>
                  <a:cubicBezTo>
                    <a:pt x="432825" y="908175"/>
                    <a:pt x="436426" y="900974"/>
                    <a:pt x="437883" y="900288"/>
                  </a:cubicBezTo>
                  <a:cubicBezTo>
                    <a:pt x="439341" y="899602"/>
                    <a:pt x="443627" y="897459"/>
                    <a:pt x="443627" y="895231"/>
                  </a:cubicBezTo>
                  <a:cubicBezTo>
                    <a:pt x="443627" y="893088"/>
                    <a:pt x="435740" y="892316"/>
                    <a:pt x="438569" y="887344"/>
                  </a:cubicBezTo>
                  <a:cubicBezTo>
                    <a:pt x="441398" y="882286"/>
                    <a:pt x="447141" y="882286"/>
                    <a:pt x="447141" y="877314"/>
                  </a:cubicBezTo>
                  <a:cubicBezTo>
                    <a:pt x="447141" y="872256"/>
                    <a:pt x="451428" y="867970"/>
                    <a:pt x="456486" y="871570"/>
                  </a:cubicBezTo>
                  <a:cubicBezTo>
                    <a:pt x="461458" y="875171"/>
                    <a:pt x="463687" y="884515"/>
                    <a:pt x="469344" y="882286"/>
                  </a:cubicBezTo>
                  <a:cubicBezTo>
                    <a:pt x="475088" y="880143"/>
                    <a:pt x="471488" y="875085"/>
                    <a:pt x="470802" y="872256"/>
                  </a:cubicBezTo>
                  <a:cubicBezTo>
                    <a:pt x="470116" y="869427"/>
                    <a:pt x="468658" y="865141"/>
                    <a:pt x="475088" y="863684"/>
                  </a:cubicBezTo>
                  <a:cubicBezTo>
                    <a:pt x="481517" y="862226"/>
                    <a:pt x="478688" y="855797"/>
                    <a:pt x="483660" y="855797"/>
                  </a:cubicBezTo>
                  <a:cubicBezTo>
                    <a:pt x="488633" y="855797"/>
                    <a:pt x="497977" y="849368"/>
                    <a:pt x="500891" y="847910"/>
                  </a:cubicBezTo>
                  <a:cubicBezTo>
                    <a:pt x="503806" y="846453"/>
                    <a:pt x="510235" y="842853"/>
                    <a:pt x="513064" y="844310"/>
                  </a:cubicBezTo>
                  <a:cubicBezTo>
                    <a:pt x="515893" y="845767"/>
                    <a:pt x="519493" y="849368"/>
                    <a:pt x="521636" y="844310"/>
                  </a:cubicBezTo>
                  <a:cubicBezTo>
                    <a:pt x="523780" y="839338"/>
                    <a:pt x="532352" y="841481"/>
                    <a:pt x="533124" y="844310"/>
                  </a:cubicBezTo>
                  <a:cubicBezTo>
                    <a:pt x="533810" y="847225"/>
                    <a:pt x="547440" y="847225"/>
                    <a:pt x="551726" y="850053"/>
                  </a:cubicBezTo>
                  <a:cubicBezTo>
                    <a:pt x="556012" y="852968"/>
                    <a:pt x="565356" y="858626"/>
                    <a:pt x="565356" y="861541"/>
                  </a:cubicBezTo>
                  <a:cubicBezTo>
                    <a:pt x="565356" y="864370"/>
                    <a:pt x="569642" y="868742"/>
                    <a:pt x="569642" y="863684"/>
                  </a:cubicBezTo>
                  <a:cubicBezTo>
                    <a:pt x="569642" y="858626"/>
                    <a:pt x="573243" y="860083"/>
                    <a:pt x="578986" y="863684"/>
                  </a:cubicBezTo>
                  <a:cubicBezTo>
                    <a:pt x="584730" y="867284"/>
                    <a:pt x="592617" y="865827"/>
                    <a:pt x="594074" y="862226"/>
                  </a:cubicBezTo>
                  <a:cubicBezTo>
                    <a:pt x="595532" y="858626"/>
                    <a:pt x="606247" y="854340"/>
                    <a:pt x="609848" y="857169"/>
                  </a:cubicBezTo>
                  <a:cubicBezTo>
                    <a:pt x="613448" y="859998"/>
                    <a:pt x="614905" y="862226"/>
                    <a:pt x="619192" y="857854"/>
                  </a:cubicBezTo>
                  <a:cubicBezTo>
                    <a:pt x="623478" y="853568"/>
                    <a:pt x="633508" y="854254"/>
                    <a:pt x="634965" y="858540"/>
                  </a:cubicBezTo>
                  <a:cubicBezTo>
                    <a:pt x="636422" y="862827"/>
                    <a:pt x="641394" y="863598"/>
                    <a:pt x="645681" y="863598"/>
                  </a:cubicBezTo>
                  <a:cubicBezTo>
                    <a:pt x="649967" y="863598"/>
                    <a:pt x="650653" y="870027"/>
                    <a:pt x="653567" y="868656"/>
                  </a:cubicBezTo>
                  <a:cubicBezTo>
                    <a:pt x="656482" y="867198"/>
                    <a:pt x="655710" y="860083"/>
                    <a:pt x="659311" y="860769"/>
                  </a:cubicBezTo>
                  <a:cubicBezTo>
                    <a:pt x="662911" y="861455"/>
                    <a:pt x="665740" y="865827"/>
                    <a:pt x="671484" y="865827"/>
                  </a:cubicBezTo>
                  <a:cubicBezTo>
                    <a:pt x="677228" y="865827"/>
                    <a:pt x="681514" y="864370"/>
                    <a:pt x="681514" y="860083"/>
                  </a:cubicBezTo>
                  <a:cubicBezTo>
                    <a:pt x="681514" y="855797"/>
                    <a:pt x="680828" y="848596"/>
                    <a:pt x="677228" y="848596"/>
                  </a:cubicBezTo>
                  <a:cubicBezTo>
                    <a:pt x="673627" y="848596"/>
                    <a:pt x="670026" y="844996"/>
                    <a:pt x="665740" y="844996"/>
                  </a:cubicBezTo>
                  <a:cubicBezTo>
                    <a:pt x="661454" y="844996"/>
                    <a:pt x="657168" y="837795"/>
                    <a:pt x="661454" y="836423"/>
                  </a:cubicBezTo>
                  <a:cubicBezTo>
                    <a:pt x="665740" y="834966"/>
                    <a:pt x="672941" y="831451"/>
                    <a:pt x="671484" y="827851"/>
                  </a:cubicBezTo>
                  <a:cubicBezTo>
                    <a:pt x="670026" y="824250"/>
                    <a:pt x="668655" y="817135"/>
                    <a:pt x="674398" y="816364"/>
                  </a:cubicBezTo>
                  <a:cubicBezTo>
                    <a:pt x="680142" y="815678"/>
                    <a:pt x="692315" y="815678"/>
                    <a:pt x="691629" y="813535"/>
                  </a:cubicBezTo>
                  <a:cubicBezTo>
                    <a:pt x="690943" y="811392"/>
                    <a:pt x="679456" y="809934"/>
                    <a:pt x="677313" y="806334"/>
                  </a:cubicBezTo>
                  <a:cubicBezTo>
                    <a:pt x="675170" y="802733"/>
                    <a:pt x="674484" y="794161"/>
                    <a:pt x="676627" y="792703"/>
                  </a:cubicBezTo>
                  <a:cubicBezTo>
                    <a:pt x="678771" y="791246"/>
                    <a:pt x="685971" y="793389"/>
                    <a:pt x="690258" y="792018"/>
                  </a:cubicBezTo>
                  <a:cubicBezTo>
                    <a:pt x="694544" y="790560"/>
                    <a:pt x="703888" y="794161"/>
                    <a:pt x="709632" y="789875"/>
                  </a:cubicBezTo>
                  <a:cubicBezTo>
                    <a:pt x="715375" y="785588"/>
                    <a:pt x="727548" y="784903"/>
                    <a:pt x="733977" y="784903"/>
                  </a:cubicBezTo>
                  <a:cubicBezTo>
                    <a:pt x="740407" y="784903"/>
                    <a:pt x="745465" y="780616"/>
                    <a:pt x="750436" y="779845"/>
                  </a:cubicBezTo>
                  <a:cubicBezTo>
                    <a:pt x="755494" y="779159"/>
                    <a:pt x="769810" y="777016"/>
                    <a:pt x="773411" y="775558"/>
                  </a:cubicBezTo>
                  <a:cubicBezTo>
                    <a:pt x="777011" y="774101"/>
                    <a:pt x="796385" y="771272"/>
                    <a:pt x="797071" y="767672"/>
                  </a:cubicBezTo>
                  <a:cubicBezTo>
                    <a:pt x="797757" y="764071"/>
                    <a:pt x="813187" y="761242"/>
                    <a:pt x="817131" y="763043"/>
                  </a:cubicBezTo>
                  <a:cubicBezTo>
                    <a:pt x="821074" y="764843"/>
                    <a:pt x="826132" y="766300"/>
                    <a:pt x="829647" y="764843"/>
                  </a:cubicBezTo>
                  <a:cubicBezTo>
                    <a:pt x="833247" y="763386"/>
                    <a:pt x="840791" y="767329"/>
                    <a:pt x="840019" y="771272"/>
                  </a:cubicBezTo>
                  <a:cubicBezTo>
                    <a:pt x="839334" y="775216"/>
                    <a:pt x="843277" y="779502"/>
                    <a:pt x="842934" y="782759"/>
                  </a:cubicBezTo>
                  <a:cubicBezTo>
                    <a:pt x="842591" y="786017"/>
                    <a:pt x="838990" y="787046"/>
                    <a:pt x="841133" y="789532"/>
                  </a:cubicBezTo>
                  <a:cubicBezTo>
                    <a:pt x="843277" y="792018"/>
                    <a:pt x="852964" y="790218"/>
                    <a:pt x="855793" y="787046"/>
                  </a:cubicBezTo>
                  <a:cubicBezTo>
                    <a:pt x="858622" y="783788"/>
                    <a:pt x="861879" y="788503"/>
                    <a:pt x="861879" y="790989"/>
                  </a:cubicBezTo>
                  <a:cubicBezTo>
                    <a:pt x="861879" y="793475"/>
                    <a:pt x="866508" y="795275"/>
                    <a:pt x="866508" y="792103"/>
                  </a:cubicBezTo>
                  <a:cubicBezTo>
                    <a:pt x="866508" y="788846"/>
                    <a:pt x="872252" y="790989"/>
                    <a:pt x="874052" y="793132"/>
                  </a:cubicBezTo>
                  <a:cubicBezTo>
                    <a:pt x="875852" y="795275"/>
                    <a:pt x="882625" y="790646"/>
                    <a:pt x="882625" y="794247"/>
                  </a:cubicBezTo>
                  <a:cubicBezTo>
                    <a:pt x="882625" y="797847"/>
                    <a:pt x="872595" y="800676"/>
                    <a:pt x="876881" y="804619"/>
                  </a:cubicBezTo>
                  <a:cubicBezTo>
                    <a:pt x="881167" y="808563"/>
                    <a:pt x="883653" y="799990"/>
                    <a:pt x="889054" y="801790"/>
                  </a:cubicBezTo>
                  <a:cubicBezTo>
                    <a:pt x="894455" y="803591"/>
                    <a:pt x="901570" y="795704"/>
                    <a:pt x="906627" y="794589"/>
                  </a:cubicBezTo>
                  <a:cubicBezTo>
                    <a:pt x="911685" y="793561"/>
                    <a:pt x="917000" y="788846"/>
                    <a:pt x="921287" y="786360"/>
                  </a:cubicBezTo>
                  <a:cubicBezTo>
                    <a:pt x="925573" y="783874"/>
                    <a:pt x="934917" y="784560"/>
                    <a:pt x="932002" y="787474"/>
                  </a:cubicBezTo>
                  <a:cubicBezTo>
                    <a:pt x="929087" y="790303"/>
                    <a:pt x="925916" y="795704"/>
                    <a:pt x="936631" y="799647"/>
                  </a:cubicBezTo>
                  <a:cubicBezTo>
                    <a:pt x="947347" y="803591"/>
                    <a:pt x="959605" y="824422"/>
                    <a:pt x="966378" y="834794"/>
                  </a:cubicBezTo>
                  <a:cubicBezTo>
                    <a:pt x="973236" y="845167"/>
                    <a:pt x="979665" y="863855"/>
                    <a:pt x="983266" y="863855"/>
                  </a:cubicBezTo>
                  <a:cubicBezTo>
                    <a:pt x="986866" y="863855"/>
                    <a:pt x="987895" y="854511"/>
                    <a:pt x="992610" y="853483"/>
                  </a:cubicBezTo>
                  <a:cubicBezTo>
                    <a:pt x="997239" y="852454"/>
                    <a:pt x="1000154" y="861369"/>
                    <a:pt x="1005125" y="862484"/>
                  </a:cubicBezTo>
                  <a:cubicBezTo>
                    <a:pt x="1010183" y="863512"/>
                    <a:pt x="1016955" y="866427"/>
                    <a:pt x="1020899" y="864970"/>
                  </a:cubicBezTo>
                  <a:cubicBezTo>
                    <a:pt x="1024842" y="863512"/>
                    <a:pt x="1033758" y="858540"/>
                    <a:pt x="1037015" y="860340"/>
                  </a:cubicBezTo>
                  <a:cubicBezTo>
                    <a:pt x="1040273" y="862141"/>
                    <a:pt x="1044559" y="862141"/>
                    <a:pt x="1047388" y="868913"/>
                  </a:cubicBezTo>
                  <a:cubicBezTo>
                    <a:pt x="1050217" y="875685"/>
                    <a:pt x="1054589" y="877143"/>
                    <a:pt x="1057418" y="877143"/>
                  </a:cubicBezTo>
                  <a:cubicBezTo>
                    <a:pt x="1060247" y="877143"/>
                    <a:pt x="1060932" y="880400"/>
                    <a:pt x="1060932" y="883229"/>
                  </a:cubicBezTo>
                  <a:cubicBezTo>
                    <a:pt x="1060932" y="886144"/>
                    <a:pt x="1066162" y="889916"/>
                    <a:pt x="1069076" y="889916"/>
                  </a:cubicBezTo>
                  <a:cubicBezTo>
                    <a:pt x="1071906" y="889916"/>
                    <a:pt x="1079620" y="888973"/>
                    <a:pt x="1082021" y="887515"/>
                  </a:cubicBezTo>
                  <a:cubicBezTo>
                    <a:pt x="1084421" y="886058"/>
                    <a:pt x="1087336" y="884686"/>
                    <a:pt x="1087764" y="888030"/>
                  </a:cubicBezTo>
                  <a:cubicBezTo>
                    <a:pt x="1088279" y="891373"/>
                    <a:pt x="1092565" y="896602"/>
                    <a:pt x="1095394" y="896602"/>
                  </a:cubicBezTo>
                  <a:cubicBezTo>
                    <a:pt x="1098308" y="896602"/>
                    <a:pt x="1103967" y="899003"/>
                    <a:pt x="1104481" y="896602"/>
                  </a:cubicBezTo>
                  <a:cubicBezTo>
                    <a:pt x="1104995" y="894202"/>
                    <a:pt x="1112625" y="892830"/>
                    <a:pt x="1115453" y="892316"/>
                  </a:cubicBezTo>
                  <a:cubicBezTo>
                    <a:pt x="1118283" y="891887"/>
                    <a:pt x="1128398" y="889916"/>
                    <a:pt x="1130284" y="885629"/>
                  </a:cubicBezTo>
                  <a:cubicBezTo>
                    <a:pt x="1132170" y="881343"/>
                    <a:pt x="1140314" y="881343"/>
                    <a:pt x="1142714" y="878514"/>
                  </a:cubicBezTo>
                  <a:cubicBezTo>
                    <a:pt x="1145114" y="875685"/>
                    <a:pt x="1151801" y="874228"/>
                    <a:pt x="1153258" y="871313"/>
                  </a:cubicBezTo>
                  <a:cubicBezTo>
                    <a:pt x="1154716" y="868484"/>
                    <a:pt x="1163288" y="868913"/>
                    <a:pt x="1164231" y="866513"/>
                  </a:cubicBezTo>
                  <a:cubicBezTo>
                    <a:pt x="1165174" y="864112"/>
                    <a:pt x="1172375" y="863598"/>
                    <a:pt x="1175718" y="864627"/>
                  </a:cubicBezTo>
                  <a:cubicBezTo>
                    <a:pt x="1179062" y="865570"/>
                    <a:pt x="1195778" y="868913"/>
                    <a:pt x="1198178" y="868484"/>
                  </a:cubicBezTo>
                  <a:cubicBezTo>
                    <a:pt x="1200578" y="867970"/>
                    <a:pt x="1201093" y="877057"/>
                    <a:pt x="1203407" y="877571"/>
                  </a:cubicBezTo>
                  <a:cubicBezTo>
                    <a:pt x="1205808" y="878086"/>
                    <a:pt x="1214380" y="884772"/>
                    <a:pt x="1216780" y="882800"/>
                  </a:cubicBezTo>
                  <a:cubicBezTo>
                    <a:pt x="1219181" y="880914"/>
                    <a:pt x="1224924" y="878943"/>
                    <a:pt x="1229725" y="881858"/>
                  </a:cubicBezTo>
                  <a:cubicBezTo>
                    <a:pt x="1234526" y="884772"/>
                    <a:pt x="1239326" y="888544"/>
                    <a:pt x="1241212" y="885201"/>
                  </a:cubicBezTo>
                  <a:cubicBezTo>
                    <a:pt x="1243098" y="881858"/>
                    <a:pt x="1253128" y="880400"/>
                    <a:pt x="1254585" y="878514"/>
                  </a:cubicBezTo>
                  <a:cubicBezTo>
                    <a:pt x="1256043" y="876628"/>
                    <a:pt x="1257414" y="870885"/>
                    <a:pt x="1255014" y="868913"/>
                  </a:cubicBezTo>
                  <a:cubicBezTo>
                    <a:pt x="1252613" y="867027"/>
                    <a:pt x="1250213" y="859312"/>
                    <a:pt x="1249271" y="855540"/>
                  </a:cubicBezTo>
                  <a:cubicBezTo>
                    <a:pt x="1248327" y="851682"/>
                    <a:pt x="1255014" y="850739"/>
                    <a:pt x="1255957" y="847396"/>
                  </a:cubicBezTo>
                  <a:cubicBezTo>
                    <a:pt x="1256900" y="844053"/>
                    <a:pt x="1262644" y="843538"/>
                    <a:pt x="1264529" y="841653"/>
                  </a:cubicBezTo>
                  <a:cubicBezTo>
                    <a:pt x="1266416" y="839767"/>
                    <a:pt x="1266930" y="835480"/>
                    <a:pt x="1270273" y="836423"/>
                  </a:cubicBezTo>
                  <a:cubicBezTo>
                    <a:pt x="1273616" y="837366"/>
                    <a:pt x="1280817" y="839767"/>
                    <a:pt x="1282189" y="841224"/>
                  </a:cubicBezTo>
                  <a:cubicBezTo>
                    <a:pt x="1283646" y="842681"/>
                    <a:pt x="1288875" y="843624"/>
                    <a:pt x="1292218" y="843624"/>
                  </a:cubicBezTo>
                  <a:cubicBezTo>
                    <a:pt x="1295562" y="843624"/>
                    <a:pt x="1300791" y="846453"/>
                    <a:pt x="1304134" y="848425"/>
                  </a:cubicBezTo>
                  <a:cubicBezTo>
                    <a:pt x="1307478" y="850311"/>
                    <a:pt x="1318022" y="850311"/>
                    <a:pt x="1319908" y="853225"/>
                  </a:cubicBezTo>
                  <a:cubicBezTo>
                    <a:pt x="1321794" y="856054"/>
                    <a:pt x="1319394" y="864198"/>
                    <a:pt x="1321794" y="867113"/>
                  </a:cubicBezTo>
                  <a:cubicBezTo>
                    <a:pt x="1324194" y="869942"/>
                    <a:pt x="1329938" y="876200"/>
                    <a:pt x="1331824" y="874742"/>
                  </a:cubicBezTo>
                  <a:cubicBezTo>
                    <a:pt x="1333709" y="873285"/>
                    <a:pt x="1342796" y="879543"/>
                    <a:pt x="1346140" y="879028"/>
                  </a:cubicBezTo>
                  <a:cubicBezTo>
                    <a:pt x="1349483" y="878514"/>
                    <a:pt x="1354712" y="873285"/>
                    <a:pt x="1357627" y="873285"/>
                  </a:cubicBezTo>
                  <a:cubicBezTo>
                    <a:pt x="1360541" y="873285"/>
                    <a:pt x="1369542" y="870885"/>
                    <a:pt x="1372457" y="871399"/>
                  </a:cubicBezTo>
                  <a:cubicBezTo>
                    <a:pt x="1375286" y="871828"/>
                    <a:pt x="1385830" y="875685"/>
                    <a:pt x="1387288" y="874742"/>
                  </a:cubicBezTo>
                  <a:cubicBezTo>
                    <a:pt x="1388745" y="873799"/>
                    <a:pt x="1398261" y="875257"/>
                    <a:pt x="1399718" y="878086"/>
                  </a:cubicBezTo>
                  <a:cubicBezTo>
                    <a:pt x="1401175" y="880914"/>
                    <a:pt x="1413091" y="880914"/>
                    <a:pt x="1413091" y="884258"/>
                  </a:cubicBezTo>
                  <a:cubicBezTo>
                    <a:pt x="1413091" y="887601"/>
                    <a:pt x="1419777" y="889487"/>
                    <a:pt x="1421663" y="893345"/>
                  </a:cubicBezTo>
                  <a:cubicBezTo>
                    <a:pt x="1423549" y="897202"/>
                    <a:pt x="1439323" y="894802"/>
                    <a:pt x="1442237" y="897202"/>
                  </a:cubicBezTo>
                  <a:cubicBezTo>
                    <a:pt x="1445066" y="899602"/>
                    <a:pt x="1463240" y="899088"/>
                    <a:pt x="1463754" y="897202"/>
                  </a:cubicBezTo>
                  <a:cubicBezTo>
                    <a:pt x="1464183" y="895316"/>
                    <a:pt x="1481414" y="894373"/>
                    <a:pt x="1484757" y="891973"/>
                  </a:cubicBezTo>
                  <a:cubicBezTo>
                    <a:pt x="1488100" y="889573"/>
                    <a:pt x="1497187" y="890516"/>
                    <a:pt x="1497701" y="887172"/>
                  </a:cubicBezTo>
                  <a:cubicBezTo>
                    <a:pt x="1498216" y="883829"/>
                    <a:pt x="1506788" y="881429"/>
                    <a:pt x="1510560" y="878600"/>
                  </a:cubicBezTo>
                  <a:cubicBezTo>
                    <a:pt x="1514418" y="875771"/>
                    <a:pt x="1529677" y="876200"/>
                    <a:pt x="1530620" y="879543"/>
                  </a:cubicBezTo>
                  <a:cubicBezTo>
                    <a:pt x="1531563" y="882886"/>
                    <a:pt x="1540650" y="883829"/>
                    <a:pt x="1544508" y="882372"/>
                  </a:cubicBezTo>
                  <a:cubicBezTo>
                    <a:pt x="1548365" y="880914"/>
                    <a:pt x="1558395" y="882886"/>
                    <a:pt x="1559766" y="886229"/>
                  </a:cubicBezTo>
                  <a:cubicBezTo>
                    <a:pt x="1561223" y="889573"/>
                    <a:pt x="1572711" y="891459"/>
                    <a:pt x="1575540" y="890516"/>
                  </a:cubicBezTo>
                  <a:cubicBezTo>
                    <a:pt x="1578368" y="889573"/>
                    <a:pt x="1587455" y="882886"/>
                    <a:pt x="1590799" y="882372"/>
                  </a:cubicBezTo>
                  <a:cubicBezTo>
                    <a:pt x="1594142" y="881858"/>
                    <a:pt x="1598943" y="878600"/>
                    <a:pt x="1598000" y="875257"/>
                  </a:cubicBezTo>
                  <a:cubicBezTo>
                    <a:pt x="1597056" y="871913"/>
                    <a:pt x="1604686" y="862312"/>
                    <a:pt x="1605629" y="858540"/>
                  </a:cubicBezTo>
                  <a:cubicBezTo>
                    <a:pt x="1606572" y="854683"/>
                    <a:pt x="1613259" y="844224"/>
                    <a:pt x="1615659" y="843195"/>
                  </a:cubicBezTo>
                  <a:cubicBezTo>
                    <a:pt x="1618059" y="842252"/>
                    <a:pt x="1623289" y="837966"/>
                    <a:pt x="1622860" y="835052"/>
                  </a:cubicBezTo>
                  <a:cubicBezTo>
                    <a:pt x="1622345" y="832137"/>
                    <a:pt x="1620974" y="823564"/>
                    <a:pt x="1618059" y="823564"/>
                  </a:cubicBezTo>
                  <a:cubicBezTo>
                    <a:pt x="1615231" y="823564"/>
                    <a:pt x="1609915" y="824079"/>
                    <a:pt x="1616602" y="814992"/>
                  </a:cubicBezTo>
                  <a:cubicBezTo>
                    <a:pt x="1623289" y="805905"/>
                    <a:pt x="1635204" y="808305"/>
                    <a:pt x="1637176" y="808305"/>
                  </a:cubicBezTo>
                  <a:cubicBezTo>
                    <a:pt x="1639062" y="808305"/>
                    <a:pt x="1654406" y="804448"/>
                    <a:pt x="1661093" y="806419"/>
                  </a:cubicBezTo>
                  <a:cubicBezTo>
                    <a:pt x="1667780" y="808305"/>
                    <a:pt x="1672066" y="805477"/>
                    <a:pt x="1679267" y="809248"/>
                  </a:cubicBezTo>
                  <a:cubicBezTo>
                    <a:pt x="1686468" y="813106"/>
                    <a:pt x="1696498" y="811649"/>
                    <a:pt x="1698898" y="814992"/>
                  </a:cubicBezTo>
                  <a:cubicBezTo>
                    <a:pt x="1701298" y="818335"/>
                    <a:pt x="1710814" y="821250"/>
                    <a:pt x="1709442" y="826993"/>
                  </a:cubicBezTo>
                  <a:cubicBezTo>
                    <a:pt x="1707985" y="832737"/>
                    <a:pt x="1714671" y="829394"/>
                    <a:pt x="1717071" y="841824"/>
                  </a:cubicBezTo>
                  <a:cubicBezTo>
                    <a:pt x="1719472" y="854254"/>
                    <a:pt x="1725215" y="855197"/>
                    <a:pt x="1726587" y="860941"/>
                  </a:cubicBezTo>
                  <a:cubicBezTo>
                    <a:pt x="1728044" y="866684"/>
                    <a:pt x="1735674" y="877228"/>
                    <a:pt x="1734731" y="880571"/>
                  </a:cubicBezTo>
                  <a:cubicBezTo>
                    <a:pt x="1733788" y="883915"/>
                    <a:pt x="1732845" y="889144"/>
                    <a:pt x="1740903" y="889658"/>
                  </a:cubicBezTo>
                  <a:cubicBezTo>
                    <a:pt x="1749047" y="890173"/>
                    <a:pt x="1754791" y="896345"/>
                    <a:pt x="1756677" y="895402"/>
                  </a:cubicBezTo>
                  <a:cubicBezTo>
                    <a:pt x="1758563" y="894459"/>
                    <a:pt x="1768164" y="897802"/>
                    <a:pt x="1772964" y="902603"/>
                  </a:cubicBezTo>
                  <a:cubicBezTo>
                    <a:pt x="1777765" y="907403"/>
                    <a:pt x="1784966" y="905003"/>
                    <a:pt x="1784452" y="910233"/>
                  </a:cubicBezTo>
                  <a:cubicBezTo>
                    <a:pt x="1783937" y="915462"/>
                    <a:pt x="1788309" y="919748"/>
                    <a:pt x="1787795" y="924120"/>
                  </a:cubicBezTo>
                  <a:cubicBezTo>
                    <a:pt x="1787280" y="928406"/>
                    <a:pt x="1796882" y="931321"/>
                    <a:pt x="1803568" y="930378"/>
                  </a:cubicBezTo>
                  <a:cubicBezTo>
                    <a:pt x="1810255" y="929435"/>
                    <a:pt x="1815056" y="932778"/>
                    <a:pt x="1817884" y="927035"/>
                  </a:cubicBezTo>
                  <a:cubicBezTo>
                    <a:pt x="1820713" y="921291"/>
                    <a:pt x="1830314" y="923691"/>
                    <a:pt x="1833658" y="921291"/>
                  </a:cubicBezTo>
                  <a:cubicBezTo>
                    <a:pt x="1837001" y="918891"/>
                    <a:pt x="1847031" y="916062"/>
                    <a:pt x="1846602" y="924634"/>
                  </a:cubicBezTo>
                  <a:cubicBezTo>
                    <a:pt x="1846088" y="933207"/>
                    <a:pt x="1851831" y="935179"/>
                    <a:pt x="1847031" y="938007"/>
                  </a:cubicBezTo>
                  <a:cubicBezTo>
                    <a:pt x="1842230" y="940836"/>
                    <a:pt x="1839830" y="953266"/>
                    <a:pt x="1838458" y="958581"/>
                  </a:cubicBezTo>
                  <a:cubicBezTo>
                    <a:pt x="1837001" y="963811"/>
                    <a:pt x="1829886" y="965268"/>
                    <a:pt x="1828857" y="971012"/>
                  </a:cubicBezTo>
                  <a:cubicBezTo>
                    <a:pt x="1827914" y="976755"/>
                    <a:pt x="1821228" y="977269"/>
                    <a:pt x="1821228" y="981556"/>
                  </a:cubicBezTo>
                  <a:cubicBezTo>
                    <a:pt x="1821228" y="985842"/>
                    <a:pt x="1811712" y="984899"/>
                    <a:pt x="1806912" y="981556"/>
                  </a:cubicBezTo>
                  <a:cubicBezTo>
                    <a:pt x="1802111" y="978212"/>
                    <a:pt x="1797396" y="987814"/>
                    <a:pt x="1793539" y="987814"/>
                  </a:cubicBezTo>
                  <a:cubicBezTo>
                    <a:pt x="1789681" y="987814"/>
                    <a:pt x="1790195" y="995958"/>
                    <a:pt x="1791138" y="999301"/>
                  </a:cubicBezTo>
                  <a:cubicBezTo>
                    <a:pt x="1792081" y="1002644"/>
                    <a:pt x="1789681" y="1006930"/>
                    <a:pt x="1792081" y="1012674"/>
                  </a:cubicBezTo>
                  <a:cubicBezTo>
                    <a:pt x="1793367" y="1015760"/>
                    <a:pt x="1792596" y="1021589"/>
                    <a:pt x="1793195" y="1028104"/>
                  </a:cubicBezTo>
                  <a:cubicBezTo>
                    <a:pt x="1799025" y="1023904"/>
                    <a:pt x="1804254" y="1020818"/>
                    <a:pt x="1806654" y="1020818"/>
                  </a:cubicBezTo>
                  <a:cubicBezTo>
                    <a:pt x="1812655" y="1020818"/>
                    <a:pt x="1818570" y="1031105"/>
                    <a:pt x="1825342" y="1031362"/>
                  </a:cubicBezTo>
                  <a:cubicBezTo>
                    <a:pt x="1832029" y="1031619"/>
                    <a:pt x="1862375" y="1011302"/>
                    <a:pt x="1862633" y="1007959"/>
                  </a:cubicBezTo>
                  <a:cubicBezTo>
                    <a:pt x="1862890" y="1004616"/>
                    <a:pt x="1880549" y="987642"/>
                    <a:pt x="1888950" y="978813"/>
                  </a:cubicBezTo>
                  <a:cubicBezTo>
                    <a:pt x="1897266" y="969983"/>
                    <a:pt x="1908324" y="957038"/>
                    <a:pt x="1912611" y="947008"/>
                  </a:cubicBezTo>
                  <a:cubicBezTo>
                    <a:pt x="1915268" y="940836"/>
                    <a:pt x="1926927" y="928835"/>
                    <a:pt x="1929841" y="924034"/>
                  </a:cubicBezTo>
                  <a:cubicBezTo>
                    <a:pt x="1932670" y="919234"/>
                    <a:pt x="1934642" y="918805"/>
                    <a:pt x="1939871" y="907575"/>
                  </a:cubicBezTo>
                  <a:cubicBezTo>
                    <a:pt x="1945100" y="896345"/>
                    <a:pt x="1945100" y="866941"/>
                    <a:pt x="1946815" y="865055"/>
                  </a:cubicBezTo>
                  <a:cubicBezTo>
                    <a:pt x="1948529" y="863169"/>
                    <a:pt x="1947500" y="858112"/>
                    <a:pt x="1949901" y="855026"/>
                  </a:cubicBezTo>
                  <a:cubicBezTo>
                    <a:pt x="1952301" y="851939"/>
                    <a:pt x="1951101" y="847653"/>
                    <a:pt x="1955902" y="843538"/>
                  </a:cubicBezTo>
                  <a:cubicBezTo>
                    <a:pt x="1960702" y="839509"/>
                    <a:pt x="1959759" y="835909"/>
                    <a:pt x="1958559" y="832823"/>
                  </a:cubicBezTo>
                  <a:cubicBezTo>
                    <a:pt x="1957359" y="829737"/>
                    <a:pt x="1958816" y="822793"/>
                    <a:pt x="1957616" y="820650"/>
                  </a:cubicBezTo>
                  <a:cubicBezTo>
                    <a:pt x="1956416" y="818507"/>
                    <a:pt x="1956673" y="817564"/>
                    <a:pt x="1959502" y="815849"/>
                  </a:cubicBezTo>
                  <a:cubicBezTo>
                    <a:pt x="1962331" y="814220"/>
                    <a:pt x="1957616" y="809848"/>
                    <a:pt x="1953501" y="807962"/>
                  </a:cubicBezTo>
                  <a:cubicBezTo>
                    <a:pt x="1949472" y="806076"/>
                    <a:pt x="1944157" y="804362"/>
                    <a:pt x="1943728" y="799819"/>
                  </a:cubicBezTo>
                  <a:cubicBezTo>
                    <a:pt x="1943214" y="795275"/>
                    <a:pt x="1936356" y="789789"/>
                    <a:pt x="1931041" y="790218"/>
                  </a:cubicBezTo>
                  <a:cubicBezTo>
                    <a:pt x="1925812" y="790732"/>
                    <a:pt x="1915954" y="787388"/>
                    <a:pt x="1917154" y="790732"/>
                  </a:cubicBezTo>
                  <a:cubicBezTo>
                    <a:pt x="1918354" y="794075"/>
                    <a:pt x="1916639" y="796904"/>
                    <a:pt x="1914068" y="796218"/>
                  </a:cubicBezTo>
                  <a:cubicBezTo>
                    <a:pt x="1911410" y="795532"/>
                    <a:pt x="1910210" y="797676"/>
                    <a:pt x="1907124" y="802476"/>
                  </a:cubicBezTo>
                  <a:cubicBezTo>
                    <a:pt x="1904038" y="807277"/>
                    <a:pt x="1893065" y="807705"/>
                    <a:pt x="1898037" y="803162"/>
                  </a:cubicBezTo>
                  <a:cubicBezTo>
                    <a:pt x="1903009" y="798618"/>
                    <a:pt x="1896409" y="798361"/>
                    <a:pt x="1897351" y="793646"/>
                  </a:cubicBezTo>
                  <a:cubicBezTo>
                    <a:pt x="1898294" y="788846"/>
                    <a:pt x="1902409" y="784045"/>
                    <a:pt x="1896923" y="787217"/>
                  </a:cubicBezTo>
                  <a:cubicBezTo>
                    <a:pt x="1891436" y="790303"/>
                    <a:pt x="1891436" y="797761"/>
                    <a:pt x="1886893" y="798704"/>
                  </a:cubicBezTo>
                  <a:cubicBezTo>
                    <a:pt x="1882349" y="799647"/>
                    <a:pt x="1883807" y="785760"/>
                    <a:pt x="1885007" y="782159"/>
                  </a:cubicBezTo>
                  <a:cubicBezTo>
                    <a:pt x="1886207" y="778559"/>
                    <a:pt x="1876606" y="782417"/>
                    <a:pt x="1866576" y="781645"/>
                  </a:cubicBezTo>
                  <a:cubicBezTo>
                    <a:pt x="1856546" y="780959"/>
                    <a:pt x="1859118" y="774015"/>
                    <a:pt x="1867262" y="769729"/>
                  </a:cubicBezTo>
                  <a:cubicBezTo>
                    <a:pt x="1875406" y="765443"/>
                    <a:pt x="1873949" y="761328"/>
                    <a:pt x="1877977" y="759699"/>
                  </a:cubicBezTo>
                  <a:cubicBezTo>
                    <a:pt x="1882007" y="758071"/>
                    <a:pt x="1892551" y="751127"/>
                    <a:pt x="1898809" y="747526"/>
                  </a:cubicBezTo>
                  <a:cubicBezTo>
                    <a:pt x="1904981" y="743926"/>
                    <a:pt x="1906181" y="739897"/>
                    <a:pt x="1907638" y="735868"/>
                  </a:cubicBezTo>
                  <a:cubicBezTo>
                    <a:pt x="1909096" y="731839"/>
                    <a:pt x="1920497" y="726781"/>
                    <a:pt x="1930784" y="718380"/>
                  </a:cubicBezTo>
                  <a:cubicBezTo>
                    <a:pt x="1941071" y="709979"/>
                    <a:pt x="1946043" y="705178"/>
                    <a:pt x="1948444" y="700206"/>
                  </a:cubicBezTo>
                  <a:cubicBezTo>
                    <a:pt x="1950844" y="695149"/>
                    <a:pt x="1966103" y="688976"/>
                    <a:pt x="1966360" y="685119"/>
                  </a:cubicBezTo>
                  <a:cubicBezTo>
                    <a:pt x="1966617" y="681347"/>
                    <a:pt x="1984534" y="671745"/>
                    <a:pt x="1996707" y="669345"/>
                  </a:cubicBezTo>
                  <a:cubicBezTo>
                    <a:pt x="2008880" y="666945"/>
                    <a:pt x="2028254" y="670031"/>
                    <a:pt x="2031854" y="673631"/>
                  </a:cubicBezTo>
                  <a:cubicBezTo>
                    <a:pt x="2035454" y="677232"/>
                    <a:pt x="2038112" y="675775"/>
                    <a:pt x="2040255" y="673374"/>
                  </a:cubicBezTo>
                  <a:cubicBezTo>
                    <a:pt x="2042398" y="670974"/>
                    <a:pt x="2047199" y="672174"/>
                    <a:pt x="2055342" y="673117"/>
                  </a:cubicBezTo>
                  <a:cubicBezTo>
                    <a:pt x="2063486" y="674060"/>
                    <a:pt x="2065372" y="669259"/>
                    <a:pt x="2070859" y="670974"/>
                  </a:cubicBezTo>
                  <a:cubicBezTo>
                    <a:pt x="2076345" y="672688"/>
                    <a:pt x="2080888" y="673631"/>
                    <a:pt x="2084232" y="667202"/>
                  </a:cubicBezTo>
                  <a:cubicBezTo>
                    <a:pt x="2087575" y="660773"/>
                    <a:pt x="2103349" y="661973"/>
                    <a:pt x="2106949" y="664545"/>
                  </a:cubicBezTo>
                  <a:cubicBezTo>
                    <a:pt x="2110549" y="667202"/>
                    <a:pt x="2113379" y="670717"/>
                    <a:pt x="2119122" y="666945"/>
                  </a:cubicBezTo>
                  <a:cubicBezTo>
                    <a:pt x="2124865" y="663087"/>
                    <a:pt x="2124865" y="671917"/>
                    <a:pt x="2130352" y="672688"/>
                  </a:cubicBezTo>
                  <a:cubicBezTo>
                    <a:pt x="2135838" y="673374"/>
                    <a:pt x="2132238" y="678175"/>
                    <a:pt x="2127523" y="677746"/>
                  </a:cubicBezTo>
                  <a:cubicBezTo>
                    <a:pt x="2122722" y="677232"/>
                    <a:pt x="2116807" y="680147"/>
                    <a:pt x="2122294" y="683233"/>
                  </a:cubicBezTo>
                  <a:cubicBezTo>
                    <a:pt x="2127780" y="686319"/>
                    <a:pt x="2134295" y="680404"/>
                    <a:pt x="2138582" y="680832"/>
                  </a:cubicBezTo>
                  <a:cubicBezTo>
                    <a:pt x="2142868" y="681347"/>
                    <a:pt x="2149554" y="681775"/>
                    <a:pt x="2155555" y="678004"/>
                  </a:cubicBezTo>
                  <a:cubicBezTo>
                    <a:pt x="2161556" y="674146"/>
                    <a:pt x="2163185" y="681089"/>
                    <a:pt x="2167042" y="677746"/>
                  </a:cubicBezTo>
                  <a:cubicBezTo>
                    <a:pt x="2170900" y="674403"/>
                    <a:pt x="2179472" y="673460"/>
                    <a:pt x="2183758" y="673717"/>
                  </a:cubicBezTo>
                  <a:cubicBezTo>
                    <a:pt x="2188045" y="673974"/>
                    <a:pt x="2184444" y="668659"/>
                    <a:pt x="2177329" y="668659"/>
                  </a:cubicBezTo>
                  <a:cubicBezTo>
                    <a:pt x="2170128" y="668659"/>
                    <a:pt x="2170385" y="664802"/>
                    <a:pt x="2176129" y="655029"/>
                  </a:cubicBezTo>
                  <a:cubicBezTo>
                    <a:pt x="2181873" y="645257"/>
                    <a:pt x="2192845" y="640027"/>
                    <a:pt x="2199789" y="634027"/>
                  </a:cubicBezTo>
                  <a:cubicBezTo>
                    <a:pt x="2206733" y="628026"/>
                    <a:pt x="2211705" y="630940"/>
                    <a:pt x="2211705" y="627083"/>
                  </a:cubicBezTo>
                  <a:cubicBezTo>
                    <a:pt x="2211705" y="623225"/>
                    <a:pt x="2215048" y="612509"/>
                    <a:pt x="2220277" y="612252"/>
                  </a:cubicBezTo>
                  <a:cubicBezTo>
                    <a:pt x="2225507" y="611995"/>
                    <a:pt x="2238708" y="614395"/>
                    <a:pt x="2246767" y="609852"/>
                  </a:cubicBezTo>
                  <a:cubicBezTo>
                    <a:pt x="2254911" y="605309"/>
                    <a:pt x="2254139" y="613195"/>
                    <a:pt x="2257482" y="614395"/>
                  </a:cubicBezTo>
                  <a:cubicBezTo>
                    <a:pt x="2260826" y="615596"/>
                    <a:pt x="2265369" y="607452"/>
                    <a:pt x="2269141" y="609852"/>
                  </a:cubicBezTo>
                  <a:cubicBezTo>
                    <a:pt x="2272998" y="612252"/>
                    <a:pt x="2263397" y="617996"/>
                    <a:pt x="2261254" y="624940"/>
                  </a:cubicBezTo>
                  <a:cubicBezTo>
                    <a:pt x="2259111" y="631883"/>
                    <a:pt x="2266226" y="629226"/>
                    <a:pt x="2270341" y="631197"/>
                  </a:cubicBezTo>
                  <a:cubicBezTo>
                    <a:pt x="2274370" y="633083"/>
                    <a:pt x="2265026" y="635998"/>
                    <a:pt x="2266055" y="637884"/>
                  </a:cubicBezTo>
                  <a:cubicBezTo>
                    <a:pt x="2266998" y="639770"/>
                    <a:pt x="2275142" y="639770"/>
                    <a:pt x="2285686" y="629312"/>
                  </a:cubicBezTo>
                  <a:cubicBezTo>
                    <a:pt x="2296230" y="618768"/>
                    <a:pt x="2305745" y="615938"/>
                    <a:pt x="2312432" y="616624"/>
                  </a:cubicBezTo>
                  <a:cubicBezTo>
                    <a:pt x="2319119" y="617310"/>
                    <a:pt x="2315261" y="610624"/>
                    <a:pt x="2315775" y="600851"/>
                  </a:cubicBezTo>
                  <a:cubicBezTo>
                    <a:pt x="2316204" y="591078"/>
                    <a:pt x="2336778" y="588164"/>
                    <a:pt x="2343464" y="591078"/>
                  </a:cubicBezTo>
                  <a:cubicBezTo>
                    <a:pt x="2350151" y="593993"/>
                    <a:pt x="2349637" y="596565"/>
                    <a:pt x="2343207" y="594936"/>
                  </a:cubicBezTo>
                  <a:cubicBezTo>
                    <a:pt x="2336778" y="593307"/>
                    <a:pt x="2330777" y="598965"/>
                    <a:pt x="2331034" y="607109"/>
                  </a:cubicBezTo>
                  <a:cubicBezTo>
                    <a:pt x="2331291" y="615253"/>
                    <a:pt x="2325290" y="617824"/>
                    <a:pt x="2328462" y="620996"/>
                  </a:cubicBezTo>
                  <a:cubicBezTo>
                    <a:pt x="2331549" y="624082"/>
                    <a:pt x="2323919" y="624768"/>
                    <a:pt x="2323662" y="628197"/>
                  </a:cubicBezTo>
                  <a:cubicBezTo>
                    <a:pt x="2323405" y="631540"/>
                    <a:pt x="2323662" y="634198"/>
                    <a:pt x="2318861" y="635570"/>
                  </a:cubicBezTo>
                  <a:cubicBezTo>
                    <a:pt x="2314061" y="637027"/>
                    <a:pt x="2298030" y="638656"/>
                    <a:pt x="2297601" y="644914"/>
                  </a:cubicBezTo>
                  <a:cubicBezTo>
                    <a:pt x="2297087" y="651172"/>
                    <a:pt x="2288515" y="651857"/>
                    <a:pt x="2284485" y="659487"/>
                  </a:cubicBezTo>
                  <a:cubicBezTo>
                    <a:pt x="2280456" y="667116"/>
                    <a:pt x="2264854" y="671660"/>
                    <a:pt x="2254653" y="687005"/>
                  </a:cubicBezTo>
                  <a:cubicBezTo>
                    <a:pt x="2244366" y="702264"/>
                    <a:pt x="2228164" y="702264"/>
                    <a:pt x="2228164" y="705178"/>
                  </a:cubicBezTo>
                  <a:cubicBezTo>
                    <a:pt x="2228164" y="708093"/>
                    <a:pt x="2216934" y="707836"/>
                    <a:pt x="2213077" y="708264"/>
                  </a:cubicBezTo>
                  <a:cubicBezTo>
                    <a:pt x="2209219" y="708779"/>
                    <a:pt x="2216677" y="718037"/>
                    <a:pt x="2207590" y="727895"/>
                  </a:cubicBezTo>
                  <a:cubicBezTo>
                    <a:pt x="2198503" y="737668"/>
                    <a:pt x="2192503" y="751298"/>
                    <a:pt x="2192760" y="764929"/>
                  </a:cubicBezTo>
                  <a:cubicBezTo>
                    <a:pt x="2193017" y="778559"/>
                    <a:pt x="2197561" y="817735"/>
                    <a:pt x="2201589" y="824679"/>
                  </a:cubicBezTo>
                  <a:cubicBezTo>
                    <a:pt x="2205619" y="831623"/>
                    <a:pt x="2203304" y="848596"/>
                    <a:pt x="2206562" y="852197"/>
                  </a:cubicBezTo>
                  <a:cubicBezTo>
                    <a:pt x="2209905" y="855797"/>
                    <a:pt x="2208705" y="861712"/>
                    <a:pt x="2210848" y="863941"/>
                  </a:cubicBezTo>
                  <a:cubicBezTo>
                    <a:pt x="2212991" y="866084"/>
                    <a:pt x="2221820" y="854340"/>
                    <a:pt x="2227821" y="849368"/>
                  </a:cubicBezTo>
                  <a:cubicBezTo>
                    <a:pt x="2233822" y="844396"/>
                    <a:pt x="2231851" y="842681"/>
                    <a:pt x="2235965" y="840024"/>
                  </a:cubicBezTo>
                  <a:cubicBezTo>
                    <a:pt x="2239994" y="837366"/>
                    <a:pt x="2238366" y="826393"/>
                    <a:pt x="2239565" y="823564"/>
                  </a:cubicBezTo>
                  <a:cubicBezTo>
                    <a:pt x="2240766" y="820650"/>
                    <a:pt x="2248138" y="819278"/>
                    <a:pt x="2250539" y="816192"/>
                  </a:cubicBezTo>
                  <a:cubicBezTo>
                    <a:pt x="2252939" y="813106"/>
                    <a:pt x="2259111" y="814992"/>
                    <a:pt x="2262454" y="813792"/>
                  </a:cubicBezTo>
                  <a:cubicBezTo>
                    <a:pt x="2265797" y="812592"/>
                    <a:pt x="2262197" y="804705"/>
                    <a:pt x="2260997" y="800162"/>
                  </a:cubicBezTo>
                  <a:cubicBezTo>
                    <a:pt x="2259797" y="795618"/>
                    <a:pt x="2270770" y="789446"/>
                    <a:pt x="2276513" y="785331"/>
                  </a:cubicBezTo>
                  <a:cubicBezTo>
                    <a:pt x="2282257" y="781302"/>
                    <a:pt x="2289458" y="787989"/>
                    <a:pt x="2295887" y="781988"/>
                  </a:cubicBezTo>
                  <a:cubicBezTo>
                    <a:pt x="2302316" y="775987"/>
                    <a:pt x="2295458" y="769043"/>
                    <a:pt x="2293058" y="765957"/>
                  </a:cubicBezTo>
                  <a:cubicBezTo>
                    <a:pt x="2290658" y="762871"/>
                    <a:pt x="2299487" y="747784"/>
                    <a:pt x="2304545" y="746326"/>
                  </a:cubicBezTo>
                  <a:cubicBezTo>
                    <a:pt x="2309517" y="744869"/>
                    <a:pt x="2312175" y="749927"/>
                    <a:pt x="2316975" y="745640"/>
                  </a:cubicBezTo>
                  <a:cubicBezTo>
                    <a:pt x="2321776" y="741354"/>
                    <a:pt x="2312689" y="734410"/>
                    <a:pt x="2309346" y="734925"/>
                  </a:cubicBezTo>
                  <a:cubicBezTo>
                    <a:pt x="2306002" y="735439"/>
                    <a:pt x="2304803" y="722752"/>
                    <a:pt x="2312689" y="716751"/>
                  </a:cubicBezTo>
                  <a:cubicBezTo>
                    <a:pt x="2320576" y="710750"/>
                    <a:pt x="2317490" y="709550"/>
                    <a:pt x="2312175" y="708179"/>
                  </a:cubicBezTo>
                  <a:cubicBezTo>
                    <a:pt x="2306946" y="706721"/>
                    <a:pt x="2306002" y="708693"/>
                    <a:pt x="2301888" y="708864"/>
                  </a:cubicBezTo>
                  <a:cubicBezTo>
                    <a:pt x="2297858" y="709121"/>
                    <a:pt x="2293744" y="700463"/>
                    <a:pt x="2300002" y="692148"/>
                  </a:cubicBezTo>
                  <a:cubicBezTo>
                    <a:pt x="2306174" y="683747"/>
                    <a:pt x="2312175" y="684690"/>
                    <a:pt x="2313632" y="677832"/>
                  </a:cubicBezTo>
                  <a:cubicBezTo>
                    <a:pt x="2315089" y="670888"/>
                    <a:pt x="2323662" y="661116"/>
                    <a:pt x="2325805" y="657515"/>
                  </a:cubicBezTo>
                  <a:cubicBezTo>
                    <a:pt x="2327948" y="653915"/>
                    <a:pt x="2336606" y="657515"/>
                    <a:pt x="2339950" y="656829"/>
                  </a:cubicBezTo>
                  <a:cubicBezTo>
                    <a:pt x="2343293" y="656143"/>
                    <a:pt x="2342093" y="663259"/>
                    <a:pt x="2346207" y="659658"/>
                  </a:cubicBezTo>
                  <a:cubicBezTo>
                    <a:pt x="2350237" y="656058"/>
                    <a:pt x="2356923" y="644142"/>
                    <a:pt x="2362495" y="644142"/>
                  </a:cubicBezTo>
                  <a:cubicBezTo>
                    <a:pt x="2368067" y="644142"/>
                    <a:pt x="2364381" y="652972"/>
                    <a:pt x="2365839" y="658201"/>
                  </a:cubicBezTo>
                  <a:cubicBezTo>
                    <a:pt x="2367296" y="663430"/>
                    <a:pt x="2370382" y="656744"/>
                    <a:pt x="2380926" y="649628"/>
                  </a:cubicBezTo>
                  <a:cubicBezTo>
                    <a:pt x="2391470" y="642427"/>
                    <a:pt x="2414359" y="643199"/>
                    <a:pt x="2421303" y="646542"/>
                  </a:cubicBezTo>
                  <a:cubicBezTo>
                    <a:pt x="2428246" y="649886"/>
                    <a:pt x="2429447" y="657772"/>
                    <a:pt x="2433304" y="656829"/>
                  </a:cubicBezTo>
                  <a:cubicBezTo>
                    <a:pt x="2439134" y="655372"/>
                    <a:pt x="2434247" y="648943"/>
                    <a:pt x="2439991" y="647228"/>
                  </a:cubicBezTo>
                  <a:cubicBezTo>
                    <a:pt x="2445734" y="645599"/>
                    <a:pt x="2455764" y="639599"/>
                    <a:pt x="2463394" y="634112"/>
                  </a:cubicBezTo>
                  <a:cubicBezTo>
                    <a:pt x="2471023" y="628626"/>
                    <a:pt x="2468880" y="632655"/>
                    <a:pt x="2472909" y="627683"/>
                  </a:cubicBezTo>
                  <a:cubicBezTo>
                    <a:pt x="2476938" y="622625"/>
                    <a:pt x="2481053" y="624854"/>
                    <a:pt x="2482253" y="621425"/>
                  </a:cubicBezTo>
                  <a:cubicBezTo>
                    <a:pt x="2483453" y="618082"/>
                    <a:pt x="2494426" y="612595"/>
                    <a:pt x="2509513" y="609252"/>
                  </a:cubicBezTo>
                  <a:cubicBezTo>
                    <a:pt x="2524601" y="605909"/>
                    <a:pt x="2544147" y="595879"/>
                    <a:pt x="2543204" y="592793"/>
                  </a:cubicBezTo>
                  <a:cubicBezTo>
                    <a:pt x="2542260" y="589707"/>
                    <a:pt x="2548947" y="588249"/>
                    <a:pt x="2549633" y="591335"/>
                  </a:cubicBezTo>
                  <a:cubicBezTo>
                    <a:pt x="2550319" y="594422"/>
                    <a:pt x="2556063" y="593221"/>
                    <a:pt x="2563949" y="594936"/>
                  </a:cubicBezTo>
                  <a:cubicBezTo>
                    <a:pt x="2571836" y="596650"/>
                    <a:pt x="2575436" y="599737"/>
                    <a:pt x="2581608" y="593479"/>
                  </a:cubicBezTo>
                  <a:cubicBezTo>
                    <a:pt x="2587866" y="587221"/>
                    <a:pt x="2580923" y="585077"/>
                    <a:pt x="2581094" y="580363"/>
                  </a:cubicBezTo>
                  <a:cubicBezTo>
                    <a:pt x="2581351" y="575562"/>
                    <a:pt x="2570293" y="570590"/>
                    <a:pt x="2571750" y="565532"/>
                  </a:cubicBezTo>
                  <a:cubicBezTo>
                    <a:pt x="2573208" y="560474"/>
                    <a:pt x="2563606" y="547101"/>
                    <a:pt x="2560777" y="549759"/>
                  </a:cubicBezTo>
                  <a:cubicBezTo>
                    <a:pt x="2557862" y="552416"/>
                    <a:pt x="2551176" y="547616"/>
                    <a:pt x="2551176" y="543758"/>
                  </a:cubicBezTo>
                  <a:cubicBezTo>
                    <a:pt x="2551176" y="539900"/>
                    <a:pt x="2550747" y="535357"/>
                    <a:pt x="2546204" y="538272"/>
                  </a:cubicBezTo>
                  <a:cubicBezTo>
                    <a:pt x="2541660" y="541101"/>
                    <a:pt x="2534031" y="539729"/>
                    <a:pt x="2532573" y="535443"/>
                  </a:cubicBezTo>
                  <a:cubicBezTo>
                    <a:pt x="2531116" y="531157"/>
                    <a:pt x="2541403" y="528070"/>
                    <a:pt x="2548604" y="530899"/>
                  </a:cubicBezTo>
                  <a:cubicBezTo>
                    <a:pt x="2555805" y="533728"/>
                    <a:pt x="2553662" y="536643"/>
                    <a:pt x="2557177" y="538786"/>
                  </a:cubicBezTo>
                  <a:cubicBezTo>
                    <a:pt x="2560777" y="540929"/>
                    <a:pt x="2570550" y="539986"/>
                    <a:pt x="2575608" y="537586"/>
                  </a:cubicBezTo>
                  <a:cubicBezTo>
                    <a:pt x="2580580" y="535186"/>
                    <a:pt x="2594724" y="530642"/>
                    <a:pt x="2597125" y="526613"/>
                  </a:cubicBezTo>
                  <a:cubicBezTo>
                    <a:pt x="2599525" y="522584"/>
                    <a:pt x="2596867" y="520612"/>
                    <a:pt x="2601668" y="518212"/>
                  </a:cubicBezTo>
                  <a:cubicBezTo>
                    <a:pt x="2606468" y="515812"/>
                    <a:pt x="2602868" y="510840"/>
                    <a:pt x="2598753" y="508697"/>
                  </a:cubicBezTo>
                  <a:cubicBezTo>
                    <a:pt x="2594724" y="506554"/>
                    <a:pt x="2595667" y="500810"/>
                    <a:pt x="2599954" y="500810"/>
                  </a:cubicBezTo>
                  <a:cubicBezTo>
                    <a:pt x="2604240" y="500810"/>
                    <a:pt x="2603040" y="495752"/>
                    <a:pt x="2605954" y="495495"/>
                  </a:cubicBezTo>
                  <a:cubicBezTo>
                    <a:pt x="2608783" y="495238"/>
                    <a:pt x="2609297" y="497638"/>
                    <a:pt x="2614527" y="494981"/>
                  </a:cubicBezTo>
                  <a:cubicBezTo>
                    <a:pt x="2619756" y="492323"/>
                    <a:pt x="2614784" y="499010"/>
                    <a:pt x="2612383" y="503553"/>
                  </a:cubicBezTo>
                  <a:cubicBezTo>
                    <a:pt x="2609983" y="508096"/>
                    <a:pt x="2617441" y="511954"/>
                    <a:pt x="2618127" y="514526"/>
                  </a:cubicBezTo>
                  <a:cubicBezTo>
                    <a:pt x="2618813" y="517183"/>
                    <a:pt x="2629100" y="518126"/>
                    <a:pt x="2634844" y="515040"/>
                  </a:cubicBezTo>
                  <a:cubicBezTo>
                    <a:pt x="2640587" y="511954"/>
                    <a:pt x="2659018" y="518898"/>
                    <a:pt x="2660132" y="523441"/>
                  </a:cubicBezTo>
                  <a:cubicBezTo>
                    <a:pt x="2661333" y="527985"/>
                    <a:pt x="2663990" y="533471"/>
                    <a:pt x="2671620" y="537329"/>
                  </a:cubicBezTo>
                  <a:cubicBezTo>
                    <a:pt x="2679249" y="541101"/>
                    <a:pt x="2686193" y="539472"/>
                    <a:pt x="2687650" y="543072"/>
                  </a:cubicBezTo>
                  <a:cubicBezTo>
                    <a:pt x="2689107" y="546673"/>
                    <a:pt x="2691936" y="548559"/>
                    <a:pt x="2696223" y="547616"/>
                  </a:cubicBezTo>
                  <a:cubicBezTo>
                    <a:pt x="2700509" y="546673"/>
                    <a:pt x="2702909" y="551473"/>
                    <a:pt x="2705996" y="548559"/>
                  </a:cubicBezTo>
                  <a:cubicBezTo>
                    <a:pt x="2709081" y="545730"/>
                    <a:pt x="2710796" y="550273"/>
                    <a:pt x="2714825" y="546673"/>
                  </a:cubicBezTo>
                  <a:cubicBezTo>
                    <a:pt x="2718854" y="543072"/>
                    <a:pt x="2705996" y="540672"/>
                    <a:pt x="2707624" y="537843"/>
                  </a:cubicBezTo>
                  <a:cubicBezTo>
                    <a:pt x="2709338" y="535014"/>
                    <a:pt x="2711911" y="539986"/>
                    <a:pt x="2715511" y="539729"/>
                  </a:cubicBezTo>
                  <a:cubicBezTo>
                    <a:pt x="2719111" y="539472"/>
                    <a:pt x="2714568" y="532528"/>
                    <a:pt x="2717225" y="531842"/>
                  </a:cubicBezTo>
                  <a:cubicBezTo>
                    <a:pt x="2719883" y="531157"/>
                    <a:pt x="2717654" y="516755"/>
                    <a:pt x="2714825" y="515812"/>
                  </a:cubicBezTo>
                  <a:cubicBezTo>
                    <a:pt x="2711911" y="514869"/>
                    <a:pt x="2714311" y="509811"/>
                    <a:pt x="2719797" y="513926"/>
                  </a:cubicBezTo>
                  <a:cubicBezTo>
                    <a:pt x="2725284" y="517955"/>
                    <a:pt x="2733856" y="517783"/>
                    <a:pt x="2737971" y="517783"/>
                  </a:cubicBezTo>
                  <a:cubicBezTo>
                    <a:pt x="2742085" y="517783"/>
                    <a:pt x="2738228" y="513926"/>
                    <a:pt x="2734113" y="513240"/>
                  </a:cubicBezTo>
                  <a:cubicBezTo>
                    <a:pt x="2730084" y="512554"/>
                    <a:pt x="2734799" y="509211"/>
                    <a:pt x="2737714" y="511783"/>
                  </a:cubicBezTo>
                  <a:cubicBezTo>
                    <a:pt x="2740542" y="514440"/>
                    <a:pt x="2746029" y="515640"/>
                    <a:pt x="2746543" y="512726"/>
                  </a:cubicBezTo>
                  <a:cubicBezTo>
                    <a:pt x="2747058" y="509811"/>
                    <a:pt x="2749887" y="503639"/>
                    <a:pt x="2754859" y="503896"/>
                  </a:cubicBezTo>
                  <a:cubicBezTo>
                    <a:pt x="2760174" y="501924"/>
                    <a:pt x="2761803" y="499010"/>
                    <a:pt x="2757002" y="497381"/>
                  </a:cubicBezTo>
                  <a:close/>
                  <a:moveTo>
                    <a:pt x="1424063" y="810963"/>
                  </a:moveTo>
                  <a:cubicBezTo>
                    <a:pt x="1410433" y="823136"/>
                    <a:pt x="1383173" y="826050"/>
                    <a:pt x="1383173" y="836080"/>
                  </a:cubicBezTo>
                  <a:cubicBezTo>
                    <a:pt x="1383173" y="846110"/>
                    <a:pt x="1350169" y="851168"/>
                    <a:pt x="1347340" y="846796"/>
                  </a:cubicBezTo>
                  <a:cubicBezTo>
                    <a:pt x="1344854" y="843024"/>
                    <a:pt x="1371686" y="841738"/>
                    <a:pt x="1378201" y="827422"/>
                  </a:cubicBezTo>
                  <a:cubicBezTo>
                    <a:pt x="1384630" y="813106"/>
                    <a:pt x="1409147" y="805734"/>
                    <a:pt x="1421235" y="786531"/>
                  </a:cubicBezTo>
                  <a:cubicBezTo>
                    <a:pt x="1429807" y="772901"/>
                    <a:pt x="1437008" y="752156"/>
                    <a:pt x="1442066" y="753527"/>
                  </a:cubicBezTo>
                  <a:cubicBezTo>
                    <a:pt x="1447038" y="754984"/>
                    <a:pt x="1437694" y="798704"/>
                    <a:pt x="1424063" y="810963"/>
                  </a:cubicBezTo>
                  <a:close/>
                  <a:moveTo>
                    <a:pt x="1484843" y="249550"/>
                  </a:moveTo>
                  <a:cubicBezTo>
                    <a:pt x="1482956" y="253408"/>
                    <a:pt x="1472498" y="253665"/>
                    <a:pt x="1475327" y="257179"/>
                  </a:cubicBezTo>
                  <a:cubicBezTo>
                    <a:pt x="1480128" y="263437"/>
                    <a:pt x="1503959" y="260094"/>
                    <a:pt x="1504474" y="252379"/>
                  </a:cubicBezTo>
                  <a:cubicBezTo>
                    <a:pt x="1504902" y="244749"/>
                    <a:pt x="1486728" y="245692"/>
                    <a:pt x="1484843" y="249550"/>
                  </a:cubicBezTo>
                  <a:close/>
                  <a:moveTo>
                    <a:pt x="614391" y="13378"/>
                  </a:moveTo>
                  <a:cubicBezTo>
                    <a:pt x="625878" y="13378"/>
                    <a:pt x="622535" y="6176"/>
                    <a:pt x="630164" y="7120"/>
                  </a:cubicBezTo>
                  <a:cubicBezTo>
                    <a:pt x="637794" y="8062"/>
                    <a:pt x="647824" y="7634"/>
                    <a:pt x="644052" y="2833"/>
                  </a:cubicBezTo>
                  <a:cubicBezTo>
                    <a:pt x="640280" y="-1967"/>
                    <a:pt x="612505" y="4"/>
                    <a:pt x="615334" y="3776"/>
                  </a:cubicBezTo>
                  <a:cubicBezTo>
                    <a:pt x="618163" y="7634"/>
                    <a:pt x="592874" y="6176"/>
                    <a:pt x="593303" y="7634"/>
                  </a:cubicBezTo>
                  <a:cubicBezTo>
                    <a:pt x="594331" y="10549"/>
                    <a:pt x="602904" y="13378"/>
                    <a:pt x="614391" y="13378"/>
                  </a:cubicBezTo>
                  <a:close/>
                  <a:moveTo>
                    <a:pt x="555069" y="45439"/>
                  </a:moveTo>
                  <a:cubicBezTo>
                    <a:pt x="555069" y="37809"/>
                    <a:pt x="530209" y="46210"/>
                    <a:pt x="535010" y="47839"/>
                  </a:cubicBezTo>
                  <a:cubicBezTo>
                    <a:pt x="539296" y="49211"/>
                    <a:pt x="555069" y="53068"/>
                    <a:pt x="555069" y="45439"/>
                  </a:cubicBezTo>
                  <a:close/>
                  <a:moveTo>
                    <a:pt x="616791" y="39181"/>
                  </a:moveTo>
                  <a:cubicBezTo>
                    <a:pt x="618249" y="43038"/>
                    <a:pt x="614391" y="43467"/>
                    <a:pt x="604876" y="43467"/>
                  </a:cubicBezTo>
                  <a:cubicBezTo>
                    <a:pt x="595274" y="43467"/>
                    <a:pt x="590302" y="48868"/>
                    <a:pt x="595274" y="52982"/>
                  </a:cubicBezTo>
                  <a:cubicBezTo>
                    <a:pt x="601018" y="57783"/>
                    <a:pt x="626307" y="55897"/>
                    <a:pt x="630679" y="50153"/>
                  </a:cubicBezTo>
                  <a:cubicBezTo>
                    <a:pt x="634965" y="44410"/>
                    <a:pt x="645938" y="49211"/>
                    <a:pt x="647909" y="43467"/>
                  </a:cubicBezTo>
                  <a:cubicBezTo>
                    <a:pt x="649710" y="37809"/>
                    <a:pt x="615334" y="35409"/>
                    <a:pt x="616791" y="39181"/>
                  </a:cubicBezTo>
                  <a:close/>
                  <a:moveTo>
                    <a:pt x="698487" y="30094"/>
                  </a:moveTo>
                  <a:cubicBezTo>
                    <a:pt x="701831" y="25808"/>
                    <a:pt x="692229" y="25808"/>
                    <a:pt x="691286" y="21521"/>
                  </a:cubicBezTo>
                  <a:cubicBezTo>
                    <a:pt x="690343" y="17235"/>
                    <a:pt x="663597" y="16292"/>
                    <a:pt x="664969" y="21007"/>
                  </a:cubicBezTo>
                  <a:cubicBezTo>
                    <a:pt x="666426" y="25808"/>
                    <a:pt x="646452" y="30951"/>
                    <a:pt x="652539" y="35837"/>
                  </a:cubicBezTo>
                  <a:cubicBezTo>
                    <a:pt x="664112" y="44924"/>
                    <a:pt x="695144" y="34466"/>
                    <a:pt x="698487" y="30094"/>
                  </a:cubicBezTo>
                  <a:close/>
                  <a:moveTo>
                    <a:pt x="622535" y="22464"/>
                  </a:moveTo>
                  <a:cubicBezTo>
                    <a:pt x="623992" y="12434"/>
                    <a:pt x="607276" y="20578"/>
                    <a:pt x="594846" y="15263"/>
                  </a:cubicBezTo>
                  <a:cubicBezTo>
                    <a:pt x="582415" y="10034"/>
                    <a:pt x="575129" y="10377"/>
                    <a:pt x="583359" y="17664"/>
                  </a:cubicBezTo>
                  <a:cubicBezTo>
                    <a:pt x="587216" y="21007"/>
                    <a:pt x="562099" y="23664"/>
                    <a:pt x="566128" y="27694"/>
                  </a:cubicBezTo>
                  <a:cubicBezTo>
                    <a:pt x="575129" y="36866"/>
                    <a:pt x="621077" y="32494"/>
                    <a:pt x="622535" y="22464"/>
                  </a:cubicBezTo>
                  <a:close/>
                  <a:moveTo>
                    <a:pt x="551297" y="287783"/>
                  </a:moveTo>
                  <a:cubicBezTo>
                    <a:pt x="551726" y="292584"/>
                    <a:pt x="548897" y="295927"/>
                    <a:pt x="539810" y="295927"/>
                  </a:cubicBezTo>
                  <a:cubicBezTo>
                    <a:pt x="530723" y="295927"/>
                    <a:pt x="544097" y="301671"/>
                    <a:pt x="545039" y="306900"/>
                  </a:cubicBezTo>
                  <a:cubicBezTo>
                    <a:pt x="545982" y="312129"/>
                    <a:pt x="535953" y="308357"/>
                    <a:pt x="535524" y="316501"/>
                  </a:cubicBezTo>
                  <a:cubicBezTo>
                    <a:pt x="535010" y="324645"/>
                    <a:pt x="517865" y="316501"/>
                    <a:pt x="515464" y="327045"/>
                  </a:cubicBezTo>
                  <a:cubicBezTo>
                    <a:pt x="513064" y="337589"/>
                    <a:pt x="524037" y="336132"/>
                    <a:pt x="531752" y="336646"/>
                  </a:cubicBezTo>
                  <a:cubicBezTo>
                    <a:pt x="539382" y="337161"/>
                    <a:pt x="528923" y="344276"/>
                    <a:pt x="534581" y="348562"/>
                  </a:cubicBezTo>
                  <a:cubicBezTo>
                    <a:pt x="540325" y="352848"/>
                    <a:pt x="544611" y="351391"/>
                    <a:pt x="540753" y="343333"/>
                  </a:cubicBezTo>
                  <a:cubicBezTo>
                    <a:pt x="536895" y="335189"/>
                    <a:pt x="560813" y="346248"/>
                    <a:pt x="553612" y="352420"/>
                  </a:cubicBezTo>
                  <a:cubicBezTo>
                    <a:pt x="546497" y="358592"/>
                    <a:pt x="565099" y="363393"/>
                    <a:pt x="574186" y="363907"/>
                  </a:cubicBezTo>
                  <a:cubicBezTo>
                    <a:pt x="583273" y="364421"/>
                    <a:pt x="615505" y="371451"/>
                    <a:pt x="616277" y="363907"/>
                  </a:cubicBezTo>
                  <a:cubicBezTo>
                    <a:pt x="616791" y="359106"/>
                    <a:pt x="604361" y="354820"/>
                    <a:pt x="594331" y="344276"/>
                  </a:cubicBezTo>
                  <a:cubicBezTo>
                    <a:pt x="584301" y="333732"/>
                    <a:pt x="577101" y="316587"/>
                    <a:pt x="588588" y="309386"/>
                  </a:cubicBezTo>
                  <a:cubicBezTo>
                    <a:pt x="600075" y="302185"/>
                    <a:pt x="590045" y="298842"/>
                    <a:pt x="601446" y="290784"/>
                  </a:cubicBezTo>
                  <a:cubicBezTo>
                    <a:pt x="612934" y="282640"/>
                    <a:pt x="606247" y="275010"/>
                    <a:pt x="615763" y="274067"/>
                  </a:cubicBezTo>
                  <a:cubicBezTo>
                    <a:pt x="625364" y="273124"/>
                    <a:pt x="614820" y="264552"/>
                    <a:pt x="624335" y="263094"/>
                  </a:cubicBezTo>
                  <a:cubicBezTo>
                    <a:pt x="633850" y="261637"/>
                    <a:pt x="635822" y="251093"/>
                    <a:pt x="634365" y="247321"/>
                  </a:cubicBezTo>
                  <a:cubicBezTo>
                    <a:pt x="632908" y="243463"/>
                    <a:pt x="644395" y="247835"/>
                    <a:pt x="649624" y="242092"/>
                  </a:cubicBezTo>
                  <a:cubicBezTo>
                    <a:pt x="654853" y="236348"/>
                    <a:pt x="667283" y="240206"/>
                    <a:pt x="671141" y="232062"/>
                  </a:cubicBezTo>
                  <a:cubicBezTo>
                    <a:pt x="674999" y="223918"/>
                    <a:pt x="729948" y="205316"/>
                    <a:pt x="761067" y="198115"/>
                  </a:cubicBezTo>
                  <a:cubicBezTo>
                    <a:pt x="792099" y="190914"/>
                    <a:pt x="813616" y="178055"/>
                    <a:pt x="802643" y="169397"/>
                  </a:cubicBezTo>
                  <a:cubicBezTo>
                    <a:pt x="791670" y="160824"/>
                    <a:pt x="760552" y="172740"/>
                    <a:pt x="752923" y="178998"/>
                  </a:cubicBezTo>
                  <a:cubicBezTo>
                    <a:pt x="745293" y="185170"/>
                    <a:pt x="734320" y="180884"/>
                    <a:pt x="726605" y="185170"/>
                  </a:cubicBezTo>
                  <a:cubicBezTo>
                    <a:pt x="718976" y="189457"/>
                    <a:pt x="702688" y="193314"/>
                    <a:pt x="694544" y="187999"/>
                  </a:cubicBezTo>
                  <a:cubicBezTo>
                    <a:pt x="686400" y="182770"/>
                    <a:pt x="676885" y="194257"/>
                    <a:pt x="670627" y="193743"/>
                  </a:cubicBezTo>
                  <a:cubicBezTo>
                    <a:pt x="664454" y="193228"/>
                    <a:pt x="657253" y="200001"/>
                    <a:pt x="650567" y="199486"/>
                  </a:cubicBezTo>
                  <a:cubicBezTo>
                    <a:pt x="643880" y="198972"/>
                    <a:pt x="630507" y="204716"/>
                    <a:pt x="629564" y="208573"/>
                  </a:cubicBezTo>
                  <a:cubicBezTo>
                    <a:pt x="628621" y="212345"/>
                    <a:pt x="617134" y="211402"/>
                    <a:pt x="617134" y="216203"/>
                  </a:cubicBezTo>
                  <a:cubicBezTo>
                    <a:pt x="617134" y="221003"/>
                    <a:pt x="608047" y="225290"/>
                    <a:pt x="603247" y="221003"/>
                  </a:cubicBezTo>
                  <a:cubicBezTo>
                    <a:pt x="598446" y="216717"/>
                    <a:pt x="592703" y="225804"/>
                    <a:pt x="599475" y="231976"/>
                  </a:cubicBezTo>
                  <a:cubicBezTo>
                    <a:pt x="606161" y="238148"/>
                    <a:pt x="587045" y="238663"/>
                    <a:pt x="590388" y="242520"/>
                  </a:cubicBezTo>
                  <a:cubicBezTo>
                    <a:pt x="593731" y="246378"/>
                    <a:pt x="583187" y="248778"/>
                    <a:pt x="585587" y="253065"/>
                  </a:cubicBezTo>
                  <a:cubicBezTo>
                    <a:pt x="587988" y="257351"/>
                    <a:pt x="578901" y="258808"/>
                    <a:pt x="571700" y="260265"/>
                  </a:cubicBezTo>
                  <a:cubicBezTo>
                    <a:pt x="564499" y="261723"/>
                    <a:pt x="560727" y="271238"/>
                    <a:pt x="569814" y="271753"/>
                  </a:cubicBezTo>
                  <a:cubicBezTo>
                    <a:pt x="578901" y="272267"/>
                    <a:pt x="564585" y="273639"/>
                    <a:pt x="565528" y="280839"/>
                  </a:cubicBezTo>
                  <a:cubicBezTo>
                    <a:pt x="566557" y="287783"/>
                    <a:pt x="550783" y="282983"/>
                    <a:pt x="551297" y="287783"/>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8" name="Freeform 267">
              <a:extLst>
                <a:ext uri="{FF2B5EF4-FFF2-40B4-BE49-F238E27FC236}">
                  <a16:creationId xmlns:a16="http://schemas.microsoft.com/office/drawing/2014/main" id="{FE547510-BFB5-4AB1-8CAF-E423C41FC85A}"/>
                </a:ext>
              </a:extLst>
            </p:cNvPr>
            <p:cNvSpPr/>
            <p:nvPr/>
          </p:nvSpPr>
          <p:spPr>
            <a:xfrm>
              <a:off x="6117602" y="4291214"/>
              <a:ext cx="296437" cy="306055"/>
            </a:xfrm>
            <a:custGeom>
              <a:avLst/>
              <a:gdLst>
                <a:gd name="connsiteX0" fmla="*/ 271320 w 296437"/>
                <a:gd name="connsiteY0" fmla="*/ 201633 h 306055"/>
                <a:gd name="connsiteX1" fmla="*/ 264119 w 296437"/>
                <a:gd name="connsiteY1" fmla="*/ 141797 h 306055"/>
                <a:gd name="connsiteX2" fmla="*/ 265662 w 296437"/>
                <a:gd name="connsiteY2" fmla="*/ 143340 h 306055"/>
                <a:gd name="connsiteX3" fmla="*/ 264890 w 296437"/>
                <a:gd name="connsiteY3" fmla="*/ 131081 h 306055"/>
                <a:gd name="connsiteX4" fmla="*/ 263862 w 296437"/>
                <a:gd name="connsiteY4" fmla="*/ 130739 h 306055"/>
                <a:gd name="connsiteX5" fmla="*/ 260604 w 296437"/>
                <a:gd name="connsiteY5" fmla="*/ 126024 h 306055"/>
                <a:gd name="connsiteX6" fmla="*/ 264205 w 296437"/>
                <a:gd name="connsiteY6" fmla="*/ 121395 h 306055"/>
                <a:gd name="connsiteX7" fmla="*/ 267462 w 296437"/>
                <a:gd name="connsiteY7" fmla="*/ 111022 h 306055"/>
                <a:gd name="connsiteX8" fmla="*/ 269434 w 296437"/>
                <a:gd name="connsiteY8" fmla="*/ 109479 h 306055"/>
                <a:gd name="connsiteX9" fmla="*/ 272091 w 296437"/>
                <a:gd name="connsiteY9" fmla="*/ 97735 h 306055"/>
                <a:gd name="connsiteX10" fmla="*/ 274920 w 296437"/>
                <a:gd name="connsiteY10" fmla="*/ 83761 h 306055"/>
                <a:gd name="connsiteX11" fmla="*/ 278863 w 296437"/>
                <a:gd name="connsiteY11" fmla="*/ 72274 h 306055"/>
                <a:gd name="connsiteX12" fmla="*/ 284950 w 296437"/>
                <a:gd name="connsiteY12" fmla="*/ 63359 h 306055"/>
                <a:gd name="connsiteX13" fmla="*/ 291808 w 296437"/>
                <a:gd name="connsiteY13" fmla="*/ 58730 h 306055"/>
                <a:gd name="connsiteX14" fmla="*/ 296437 w 296437"/>
                <a:gd name="connsiteY14" fmla="*/ 50500 h 306055"/>
                <a:gd name="connsiteX15" fmla="*/ 291036 w 296437"/>
                <a:gd name="connsiteY15" fmla="*/ 42613 h 306055"/>
                <a:gd name="connsiteX16" fmla="*/ 292494 w 296437"/>
                <a:gd name="connsiteY16" fmla="*/ 28640 h 306055"/>
                <a:gd name="connsiteX17" fmla="*/ 292751 w 296437"/>
                <a:gd name="connsiteY17" fmla="*/ 28554 h 306055"/>
                <a:gd name="connsiteX18" fmla="*/ 274063 w 296437"/>
                <a:gd name="connsiteY18" fmla="*/ 12781 h 306055"/>
                <a:gd name="connsiteX19" fmla="*/ 266090 w 296437"/>
                <a:gd name="connsiteY19" fmla="*/ 14753 h 306055"/>
                <a:gd name="connsiteX20" fmla="*/ 257089 w 296437"/>
                <a:gd name="connsiteY20" fmla="*/ 13724 h 306055"/>
                <a:gd name="connsiteX21" fmla="*/ 247060 w 296437"/>
                <a:gd name="connsiteY21" fmla="*/ 13724 h 306055"/>
                <a:gd name="connsiteX22" fmla="*/ 240030 w 296437"/>
                <a:gd name="connsiteY22" fmla="*/ 5752 h 306055"/>
                <a:gd name="connsiteX23" fmla="*/ 235830 w 296437"/>
                <a:gd name="connsiteY23" fmla="*/ 1551 h 306055"/>
                <a:gd name="connsiteX24" fmla="*/ 236087 w 296437"/>
                <a:gd name="connsiteY24" fmla="*/ 2237 h 306055"/>
                <a:gd name="connsiteX25" fmla="*/ 224085 w 296437"/>
                <a:gd name="connsiteY25" fmla="*/ 4209 h 306055"/>
                <a:gd name="connsiteX26" fmla="*/ 206169 w 296437"/>
                <a:gd name="connsiteY26" fmla="*/ 2237 h 306055"/>
                <a:gd name="connsiteX27" fmla="*/ 193224 w 296437"/>
                <a:gd name="connsiteY27" fmla="*/ 4209 h 306055"/>
                <a:gd name="connsiteX28" fmla="*/ 176251 w 296437"/>
                <a:gd name="connsiteY28" fmla="*/ 9181 h 306055"/>
                <a:gd name="connsiteX29" fmla="*/ 163306 w 296437"/>
                <a:gd name="connsiteY29" fmla="*/ 9181 h 306055"/>
                <a:gd name="connsiteX30" fmla="*/ 158334 w 296437"/>
                <a:gd name="connsiteY30" fmla="*/ 20153 h 306055"/>
                <a:gd name="connsiteX31" fmla="*/ 127473 w 296437"/>
                <a:gd name="connsiteY31" fmla="*/ 14153 h 306055"/>
                <a:gd name="connsiteX32" fmla="*/ 114529 w 296437"/>
                <a:gd name="connsiteY32" fmla="*/ 5237 h 306055"/>
                <a:gd name="connsiteX33" fmla="*/ 97555 w 296437"/>
                <a:gd name="connsiteY33" fmla="*/ 18182 h 306055"/>
                <a:gd name="connsiteX34" fmla="*/ 97555 w 296437"/>
                <a:gd name="connsiteY34" fmla="*/ 28983 h 306055"/>
                <a:gd name="connsiteX35" fmla="*/ 95155 w 296437"/>
                <a:gd name="connsiteY35" fmla="*/ 45785 h 306055"/>
                <a:gd name="connsiteX36" fmla="*/ 89154 w 296437"/>
                <a:gd name="connsiteY36" fmla="*/ 62759 h 306055"/>
                <a:gd name="connsiteX37" fmla="*/ 77153 w 296437"/>
                <a:gd name="connsiteY37" fmla="*/ 96706 h 306055"/>
                <a:gd name="connsiteX38" fmla="*/ 63180 w 296437"/>
                <a:gd name="connsiteY38" fmla="*/ 114708 h 306055"/>
                <a:gd name="connsiteX39" fmla="*/ 62151 w 296437"/>
                <a:gd name="connsiteY39" fmla="*/ 141711 h 306055"/>
                <a:gd name="connsiteX40" fmla="*/ 56150 w 296437"/>
                <a:gd name="connsiteY40" fmla="*/ 153713 h 306055"/>
                <a:gd name="connsiteX41" fmla="*/ 46206 w 296437"/>
                <a:gd name="connsiteY41" fmla="*/ 162714 h 306055"/>
                <a:gd name="connsiteX42" fmla="*/ 39176 w 296437"/>
                <a:gd name="connsiteY42" fmla="*/ 163743 h 306055"/>
                <a:gd name="connsiteX43" fmla="*/ 26146 w 296437"/>
                <a:gd name="connsiteY43" fmla="*/ 162714 h 306055"/>
                <a:gd name="connsiteX44" fmla="*/ 15173 w 296437"/>
                <a:gd name="connsiteY44" fmla="*/ 161685 h 306055"/>
                <a:gd name="connsiteX45" fmla="*/ 0 w 296437"/>
                <a:gd name="connsiteY45" fmla="*/ 169744 h 306055"/>
                <a:gd name="connsiteX46" fmla="*/ 5744 w 296437"/>
                <a:gd name="connsiteY46" fmla="*/ 187575 h 306055"/>
                <a:gd name="connsiteX47" fmla="*/ 6172 w 296437"/>
                <a:gd name="connsiteY47" fmla="*/ 189203 h 306055"/>
                <a:gd name="connsiteX48" fmla="*/ 15345 w 296437"/>
                <a:gd name="connsiteY48" fmla="*/ 184231 h 306055"/>
                <a:gd name="connsiteX49" fmla="*/ 67723 w 296437"/>
                <a:gd name="connsiteY49" fmla="*/ 184231 h 306055"/>
                <a:gd name="connsiteX50" fmla="*/ 70552 w 296437"/>
                <a:gd name="connsiteY50" fmla="*/ 197861 h 306055"/>
                <a:gd name="connsiteX51" fmla="*/ 76981 w 296437"/>
                <a:gd name="connsiteY51" fmla="*/ 210034 h 306055"/>
                <a:gd name="connsiteX52" fmla="*/ 90611 w 296437"/>
                <a:gd name="connsiteY52" fmla="*/ 220064 h 306055"/>
                <a:gd name="connsiteX53" fmla="*/ 109214 w 296437"/>
                <a:gd name="connsiteY53" fmla="*/ 217235 h 306055"/>
                <a:gd name="connsiteX54" fmla="*/ 115643 w 296437"/>
                <a:gd name="connsiteY54" fmla="*/ 202833 h 306055"/>
                <a:gd name="connsiteX55" fmla="*/ 128588 w 296437"/>
                <a:gd name="connsiteY55" fmla="*/ 202833 h 306055"/>
                <a:gd name="connsiteX56" fmla="*/ 136474 w 296437"/>
                <a:gd name="connsiteY56" fmla="*/ 206434 h 306055"/>
                <a:gd name="connsiteX57" fmla="*/ 147190 w 296437"/>
                <a:gd name="connsiteY57" fmla="*/ 208577 h 306055"/>
                <a:gd name="connsiteX58" fmla="*/ 150019 w 296437"/>
                <a:gd name="connsiteY58" fmla="*/ 221435 h 306055"/>
                <a:gd name="connsiteX59" fmla="*/ 147876 w 296437"/>
                <a:gd name="connsiteY59" fmla="*/ 244410 h 306055"/>
                <a:gd name="connsiteX60" fmla="*/ 155762 w 296437"/>
                <a:gd name="connsiteY60" fmla="*/ 257354 h 306055"/>
                <a:gd name="connsiteX61" fmla="*/ 155762 w 296437"/>
                <a:gd name="connsiteY61" fmla="*/ 270299 h 306055"/>
                <a:gd name="connsiteX62" fmla="*/ 164335 w 296437"/>
                <a:gd name="connsiteY62" fmla="*/ 266013 h 306055"/>
                <a:gd name="connsiteX63" fmla="*/ 178651 w 296437"/>
                <a:gd name="connsiteY63" fmla="*/ 264555 h 306055"/>
                <a:gd name="connsiteX64" fmla="*/ 183023 w 296437"/>
                <a:gd name="connsiteY64" fmla="*/ 264727 h 306055"/>
                <a:gd name="connsiteX65" fmla="*/ 187309 w 296437"/>
                <a:gd name="connsiteY65" fmla="*/ 268842 h 306055"/>
                <a:gd name="connsiteX66" fmla="*/ 191595 w 296437"/>
                <a:gd name="connsiteY66" fmla="*/ 272442 h 306055"/>
                <a:gd name="connsiteX67" fmla="*/ 201625 w 296437"/>
                <a:gd name="connsiteY67" fmla="*/ 271757 h 306055"/>
                <a:gd name="connsiteX68" fmla="*/ 206683 w 296437"/>
                <a:gd name="connsiteY68" fmla="*/ 279643 h 306055"/>
                <a:gd name="connsiteX69" fmla="*/ 220313 w 296437"/>
                <a:gd name="connsiteY69" fmla="*/ 283929 h 306055"/>
                <a:gd name="connsiteX70" fmla="*/ 227514 w 296437"/>
                <a:gd name="connsiteY70" fmla="*/ 281786 h 306055"/>
                <a:gd name="connsiteX71" fmla="*/ 233258 w 296437"/>
                <a:gd name="connsiteY71" fmla="*/ 278957 h 306055"/>
                <a:gd name="connsiteX72" fmla="*/ 241830 w 296437"/>
                <a:gd name="connsiteY72" fmla="*/ 288301 h 306055"/>
                <a:gd name="connsiteX73" fmla="*/ 254003 w 296437"/>
                <a:gd name="connsiteY73" fmla="*/ 291130 h 306055"/>
                <a:gd name="connsiteX74" fmla="*/ 260433 w 296437"/>
                <a:gd name="connsiteY74" fmla="*/ 304760 h 306055"/>
                <a:gd name="connsiteX75" fmla="*/ 271920 w 296437"/>
                <a:gd name="connsiteY75" fmla="*/ 304760 h 306055"/>
                <a:gd name="connsiteX76" fmla="*/ 274749 w 296437"/>
                <a:gd name="connsiteY76" fmla="*/ 297559 h 306055"/>
                <a:gd name="connsiteX77" fmla="*/ 272606 w 296437"/>
                <a:gd name="connsiteY77" fmla="*/ 286072 h 306055"/>
                <a:gd name="connsiteX78" fmla="*/ 261890 w 296437"/>
                <a:gd name="connsiteY78" fmla="*/ 289673 h 306055"/>
                <a:gd name="connsiteX79" fmla="*/ 251174 w 296437"/>
                <a:gd name="connsiteY79" fmla="*/ 276728 h 306055"/>
                <a:gd name="connsiteX80" fmla="*/ 254775 w 296437"/>
                <a:gd name="connsiteY80" fmla="*/ 261641 h 306055"/>
                <a:gd name="connsiteX81" fmla="*/ 255461 w 296437"/>
                <a:gd name="connsiteY81" fmla="*/ 243724 h 306055"/>
                <a:gd name="connsiteX82" fmla="*/ 257604 w 296437"/>
                <a:gd name="connsiteY82" fmla="*/ 235152 h 306055"/>
                <a:gd name="connsiteX83" fmla="*/ 261890 w 296437"/>
                <a:gd name="connsiteY83" fmla="*/ 224436 h 306055"/>
                <a:gd name="connsiteX84" fmla="*/ 281350 w 296437"/>
                <a:gd name="connsiteY84" fmla="*/ 221521 h 306055"/>
                <a:gd name="connsiteX85" fmla="*/ 281950 w 296437"/>
                <a:gd name="connsiteY85" fmla="*/ 220836 h 306055"/>
                <a:gd name="connsiteX86" fmla="*/ 282978 w 296437"/>
                <a:gd name="connsiteY86" fmla="*/ 218349 h 306055"/>
                <a:gd name="connsiteX87" fmla="*/ 271320 w 296437"/>
                <a:gd name="connsiteY87" fmla="*/ 201633 h 30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96437" h="306055">
                  <a:moveTo>
                    <a:pt x="271320" y="201633"/>
                  </a:moveTo>
                  <a:cubicBezTo>
                    <a:pt x="263433" y="197347"/>
                    <a:pt x="260175" y="143169"/>
                    <a:pt x="264119" y="141797"/>
                  </a:cubicBezTo>
                  <a:cubicBezTo>
                    <a:pt x="264633" y="141626"/>
                    <a:pt x="265148" y="142140"/>
                    <a:pt x="265662" y="143340"/>
                  </a:cubicBezTo>
                  <a:lnTo>
                    <a:pt x="264890" y="131081"/>
                  </a:lnTo>
                  <a:cubicBezTo>
                    <a:pt x="264890" y="131081"/>
                    <a:pt x="264462" y="130996"/>
                    <a:pt x="263862" y="130739"/>
                  </a:cubicBezTo>
                  <a:cubicBezTo>
                    <a:pt x="262576" y="130224"/>
                    <a:pt x="260604" y="128938"/>
                    <a:pt x="260604" y="126024"/>
                  </a:cubicBezTo>
                  <a:cubicBezTo>
                    <a:pt x="260604" y="121738"/>
                    <a:pt x="264205" y="121395"/>
                    <a:pt x="264205" y="121395"/>
                  </a:cubicBezTo>
                  <a:cubicBezTo>
                    <a:pt x="264205" y="121395"/>
                    <a:pt x="263519" y="112479"/>
                    <a:pt x="267462" y="111022"/>
                  </a:cubicBezTo>
                  <a:cubicBezTo>
                    <a:pt x="268234" y="110765"/>
                    <a:pt x="268920" y="110165"/>
                    <a:pt x="269434" y="109479"/>
                  </a:cubicBezTo>
                  <a:cubicBezTo>
                    <a:pt x="271663" y="106736"/>
                    <a:pt x="272091" y="101506"/>
                    <a:pt x="272091" y="97735"/>
                  </a:cubicBezTo>
                  <a:cubicBezTo>
                    <a:pt x="272091" y="93105"/>
                    <a:pt x="273206" y="87705"/>
                    <a:pt x="274920" y="83761"/>
                  </a:cubicBezTo>
                  <a:cubicBezTo>
                    <a:pt x="276720" y="79818"/>
                    <a:pt x="276035" y="74417"/>
                    <a:pt x="278863" y="72274"/>
                  </a:cubicBezTo>
                  <a:cubicBezTo>
                    <a:pt x="281693" y="70131"/>
                    <a:pt x="281350" y="64387"/>
                    <a:pt x="284950" y="63359"/>
                  </a:cubicBezTo>
                  <a:cubicBezTo>
                    <a:pt x="288550" y="62244"/>
                    <a:pt x="291379" y="60873"/>
                    <a:pt x="291808" y="58730"/>
                  </a:cubicBezTo>
                  <a:cubicBezTo>
                    <a:pt x="292151" y="56586"/>
                    <a:pt x="296437" y="53758"/>
                    <a:pt x="296437" y="50500"/>
                  </a:cubicBezTo>
                  <a:cubicBezTo>
                    <a:pt x="296437" y="47242"/>
                    <a:pt x="291036" y="46557"/>
                    <a:pt x="291036" y="42613"/>
                  </a:cubicBezTo>
                  <a:cubicBezTo>
                    <a:pt x="291036" y="38670"/>
                    <a:pt x="292494" y="28640"/>
                    <a:pt x="292494" y="28640"/>
                  </a:cubicBezTo>
                  <a:cubicBezTo>
                    <a:pt x="292494" y="28640"/>
                    <a:pt x="292665" y="28640"/>
                    <a:pt x="292751" y="28554"/>
                  </a:cubicBezTo>
                  <a:cubicBezTo>
                    <a:pt x="285036" y="21525"/>
                    <a:pt x="276120" y="14153"/>
                    <a:pt x="274063" y="12781"/>
                  </a:cubicBezTo>
                  <a:cubicBezTo>
                    <a:pt x="271063" y="10809"/>
                    <a:pt x="266090" y="14753"/>
                    <a:pt x="266090" y="14753"/>
                  </a:cubicBezTo>
                  <a:cubicBezTo>
                    <a:pt x="266090" y="14753"/>
                    <a:pt x="261119" y="9781"/>
                    <a:pt x="257089" y="13724"/>
                  </a:cubicBezTo>
                  <a:cubicBezTo>
                    <a:pt x="253060" y="17753"/>
                    <a:pt x="247060" y="13724"/>
                    <a:pt x="247060" y="13724"/>
                  </a:cubicBezTo>
                  <a:cubicBezTo>
                    <a:pt x="247060" y="13724"/>
                    <a:pt x="242088" y="10724"/>
                    <a:pt x="240030" y="5752"/>
                  </a:cubicBezTo>
                  <a:cubicBezTo>
                    <a:pt x="239259" y="3694"/>
                    <a:pt x="237716" y="2494"/>
                    <a:pt x="235830" y="1551"/>
                  </a:cubicBezTo>
                  <a:lnTo>
                    <a:pt x="236087" y="2237"/>
                  </a:lnTo>
                  <a:lnTo>
                    <a:pt x="224085" y="4209"/>
                  </a:lnTo>
                  <a:cubicBezTo>
                    <a:pt x="224085" y="4209"/>
                    <a:pt x="209169" y="-3764"/>
                    <a:pt x="206169" y="2237"/>
                  </a:cubicBezTo>
                  <a:cubicBezTo>
                    <a:pt x="203168" y="8238"/>
                    <a:pt x="200168" y="4209"/>
                    <a:pt x="193224" y="4209"/>
                  </a:cubicBezTo>
                  <a:cubicBezTo>
                    <a:pt x="186281" y="4209"/>
                    <a:pt x="180280" y="7209"/>
                    <a:pt x="176251" y="9181"/>
                  </a:cubicBezTo>
                  <a:cubicBezTo>
                    <a:pt x="172307" y="11152"/>
                    <a:pt x="166307" y="7209"/>
                    <a:pt x="163306" y="9181"/>
                  </a:cubicBezTo>
                  <a:cubicBezTo>
                    <a:pt x="160306" y="11152"/>
                    <a:pt x="158334" y="20153"/>
                    <a:pt x="158334" y="20153"/>
                  </a:cubicBezTo>
                  <a:lnTo>
                    <a:pt x="127473" y="14153"/>
                  </a:lnTo>
                  <a:cubicBezTo>
                    <a:pt x="127473" y="14153"/>
                    <a:pt x="121472" y="5237"/>
                    <a:pt x="114529" y="5237"/>
                  </a:cubicBezTo>
                  <a:cubicBezTo>
                    <a:pt x="107585" y="5237"/>
                    <a:pt x="97555" y="18182"/>
                    <a:pt x="97555" y="18182"/>
                  </a:cubicBezTo>
                  <a:lnTo>
                    <a:pt x="97555" y="28983"/>
                  </a:lnTo>
                  <a:cubicBezTo>
                    <a:pt x="98755" y="35498"/>
                    <a:pt x="97212" y="42271"/>
                    <a:pt x="95155" y="45785"/>
                  </a:cubicBezTo>
                  <a:cubicBezTo>
                    <a:pt x="92154" y="50757"/>
                    <a:pt x="89154" y="52729"/>
                    <a:pt x="89154" y="62759"/>
                  </a:cubicBezTo>
                  <a:cubicBezTo>
                    <a:pt x="89154" y="72703"/>
                    <a:pt x="77153" y="88733"/>
                    <a:pt x="77153" y="96706"/>
                  </a:cubicBezTo>
                  <a:cubicBezTo>
                    <a:pt x="77153" y="104678"/>
                    <a:pt x="63180" y="109650"/>
                    <a:pt x="63180" y="114708"/>
                  </a:cubicBezTo>
                  <a:cubicBezTo>
                    <a:pt x="63180" y="119680"/>
                    <a:pt x="62151" y="130739"/>
                    <a:pt x="62151" y="141711"/>
                  </a:cubicBezTo>
                  <a:cubicBezTo>
                    <a:pt x="62151" y="152684"/>
                    <a:pt x="56150" y="143683"/>
                    <a:pt x="56150" y="153713"/>
                  </a:cubicBezTo>
                  <a:cubicBezTo>
                    <a:pt x="56150" y="163743"/>
                    <a:pt x="51178" y="157742"/>
                    <a:pt x="46206" y="162714"/>
                  </a:cubicBezTo>
                  <a:cubicBezTo>
                    <a:pt x="41234" y="167686"/>
                    <a:pt x="39176" y="168715"/>
                    <a:pt x="39176" y="163743"/>
                  </a:cubicBezTo>
                  <a:cubicBezTo>
                    <a:pt x="39176" y="158771"/>
                    <a:pt x="32147" y="157742"/>
                    <a:pt x="26146" y="162714"/>
                  </a:cubicBezTo>
                  <a:cubicBezTo>
                    <a:pt x="20145" y="167686"/>
                    <a:pt x="18174" y="162714"/>
                    <a:pt x="15173" y="161685"/>
                  </a:cubicBezTo>
                  <a:cubicBezTo>
                    <a:pt x="13545" y="161171"/>
                    <a:pt x="6687" y="165200"/>
                    <a:pt x="0" y="169744"/>
                  </a:cubicBezTo>
                  <a:cubicBezTo>
                    <a:pt x="3000" y="175916"/>
                    <a:pt x="4543" y="182088"/>
                    <a:pt x="5744" y="187575"/>
                  </a:cubicBezTo>
                  <a:cubicBezTo>
                    <a:pt x="5829" y="188089"/>
                    <a:pt x="6001" y="188689"/>
                    <a:pt x="6172" y="189203"/>
                  </a:cubicBezTo>
                  <a:cubicBezTo>
                    <a:pt x="9687" y="186717"/>
                    <a:pt x="13288" y="184488"/>
                    <a:pt x="15345" y="184231"/>
                  </a:cubicBezTo>
                  <a:cubicBezTo>
                    <a:pt x="20403" y="183545"/>
                    <a:pt x="67723" y="184231"/>
                    <a:pt x="67723" y="184231"/>
                  </a:cubicBezTo>
                  <a:cubicBezTo>
                    <a:pt x="67723" y="184231"/>
                    <a:pt x="72009" y="191432"/>
                    <a:pt x="70552" y="197861"/>
                  </a:cubicBezTo>
                  <a:cubicBezTo>
                    <a:pt x="69094" y="204290"/>
                    <a:pt x="73381" y="201462"/>
                    <a:pt x="76981" y="210034"/>
                  </a:cubicBezTo>
                  <a:cubicBezTo>
                    <a:pt x="80582" y="218607"/>
                    <a:pt x="83411" y="222207"/>
                    <a:pt x="90611" y="220064"/>
                  </a:cubicBezTo>
                  <a:cubicBezTo>
                    <a:pt x="97812" y="217921"/>
                    <a:pt x="106385" y="216464"/>
                    <a:pt x="109214" y="217235"/>
                  </a:cubicBezTo>
                  <a:cubicBezTo>
                    <a:pt x="112043" y="217921"/>
                    <a:pt x="111357" y="205062"/>
                    <a:pt x="115643" y="202833"/>
                  </a:cubicBezTo>
                  <a:cubicBezTo>
                    <a:pt x="119929" y="200690"/>
                    <a:pt x="128588" y="202833"/>
                    <a:pt x="128588" y="202833"/>
                  </a:cubicBezTo>
                  <a:cubicBezTo>
                    <a:pt x="128588" y="202833"/>
                    <a:pt x="129273" y="206434"/>
                    <a:pt x="136474" y="206434"/>
                  </a:cubicBezTo>
                  <a:cubicBezTo>
                    <a:pt x="143675" y="206434"/>
                    <a:pt x="147190" y="203519"/>
                    <a:pt x="147190" y="208577"/>
                  </a:cubicBezTo>
                  <a:cubicBezTo>
                    <a:pt x="147190" y="213549"/>
                    <a:pt x="147876" y="219292"/>
                    <a:pt x="150019" y="221435"/>
                  </a:cubicBezTo>
                  <a:cubicBezTo>
                    <a:pt x="152162" y="223579"/>
                    <a:pt x="144275" y="241495"/>
                    <a:pt x="147876" y="244410"/>
                  </a:cubicBezTo>
                  <a:cubicBezTo>
                    <a:pt x="151476" y="247239"/>
                    <a:pt x="156448" y="253754"/>
                    <a:pt x="155762" y="257354"/>
                  </a:cubicBezTo>
                  <a:cubicBezTo>
                    <a:pt x="155077" y="260955"/>
                    <a:pt x="152933" y="269528"/>
                    <a:pt x="155762" y="270299"/>
                  </a:cubicBezTo>
                  <a:cubicBezTo>
                    <a:pt x="158591" y="270985"/>
                    <a:pt x="159363" y="266013"/>
                    <a:pt x="164335" y="266013"/>
                  </a:cubicBezTo>
                  <a:cubicBezTo>
                    <a:pt x="169393" y="266013"/>
                    <a:pt x="173679" y="266699"/>
                    <a:pt x="178651" y="264555"/>
                  </a:cubicBezTo>
                  <a:cubicBezTo>
                    <a:pt x="180280" y="263869"/>
                    <a:pt x="181737" y="264127"/>
                    <a:pt x="183023" y="264727"/>
                  </a:cubicBezTo>
                  <a:cubicBezTo>
                    <a:pt x="185595" y="266013"/>
                    <a:pt x="187309" y="268842"/>
                    <a:pt x="187309" y="268842"/>
                  </a:cubicBezTo>
                  <a:cubicBezTo>
                    <a:pt x="187309" y="268842"/>
                    <a:pt x="188767" y="273900"/>
                    <a:pt x="191595" y="272442"/>
                  </a:cubicBezTo>
                  <a:cubicBezTo>
                    <a:pt x="194425" y="270985"/>
                    <a:pt x="202311" y="268842"/>
                    <a:pt x="201625" y="271757"/>
                  </a:cubicBezTo>
                  <a:cubicBezTo>
                    <a:pt x="200939" y="274585"/>
                    <a:pt x="203769" y="281100"/>
                    <a:pt x="206683" y="279643"/>
                  </a:cubicBezTo>
                  <a:cubicBezTo>
                    <a:pt x="209512" y="278186"/>
                    <a:pt x="216713" y="283929"/>
                    <a:pt x="220313" y="283929"/>
                  </a:cubicBezTo>
                  <a:cubicBezTo>
                    <a:pt x="223914" y="283929"/>
                    <a:pt x="227514" y="283929"/>
                    <a:pt x="227514" y="281786"/>
                  </a:cubicBezTo>
                  <a:cubicBezTo>
                    <a:pt x="227514" y="279643"/>
                    <a:pt x="231800" y="276043"/>
                    <a:pt x="233258" y="278957"/>
                  </a:cubicBezTo>
                  <a:cubicBezTo>
                    <a:pt x="234715" y="281786"/>
                    <a:pt x="238230" y="288301"/>
                    <a:pt x="241830" y="288301"/>
                  </a:cubicBezTo>
                  <a:cubicBezTo>
                    <a:pt x="245431" y="288301"/>
                    <a:pt x="254003" y="288301"/>
                    <a:pt x="254003" y="291130"/>
                  </a:cubicBezTo>
                  <a:cubicBezTo>
                    <a:pt x="254003" y="294045"/>
                    <a:pt x="256832" y="301846"/>
                    <a:pt x="260433" y="304760"/>
                  </a:cubicBezTo>
                  <a:cubicBezTo>
                    <a:pt x="264033" y="307675"/>
                    <a:pt x="271920" y="304760"/>
                    <a:pt x="271920" y="304760"/>
                  </a:cubicBezTo>
                  <a:cubicBezTo>
                    <a:pt x="271920" y="304760"/>
                    <a:pt x="274749" y="302617"/>
                    <a:pt x="274749" y="297559"/>
                  </a:cubicBezTo>
                  <a:cubicBezTo>
                    <a:pt x="274749" y="292502"/>
                    <a:pt x="274749" y="286072"/>
                    <a:pt x="272606" y="286072"/>
                  </a:cubicBezTo>
                  <a:cubicBezTo>
                    <a:pt x="270463" y="286072"/>
                    <a:pt x="266862" y="291045"/>
                    <a:pt x="261890" y="289673"/>
                  </a:cubicBezTo>
                  <a:cubicBezTo>
                    <a:pt x="256832" y="288216"/>
                    <a:pt x="253318" y="278186"/>
                    <a:pt x="251174" y="276728"/>
                  </a:cubicBezTo>
                  <a:cubicBezTo>
                    <a:pt x="249031" y="275271"/>
                    <a:pt x="254775" y="266013"/>
                    <a:pt x="254775" y="261641"/>
                  </a:cubicBezTo>
                  <a:cubicBezTo>
                    <a:pt x="254775" y="257354"/>
                    <a:pt x="258375" y="245181"/>
                    <a:pt x="255461" y="243724"/>
                  </a:cubicBezTo>
                  <a:cubicBezTo>
                    <a:pt x="252632" y="242267"/>
                    <a:pt x="254003" y="237981"/>
                    <a:pt x="257604" y="235152"/>
                  </a:cubicBezTo>
                  <a:cubicBezTo>
                    <a:pt x="261204" y="232323"/>
                    <a:pt x="256146" y="224436"/>
                    <a:pt x="261890" y="224436"/>
                  </a:cubicBezTo>
                  <a:cubicBezTo>
                    <a:pt x="267291" y="224436"/>
                    <a:pt x="278264" y="225036"/>
                    <a:pt x="281350" y="221521"/>
                  </a:cubicBezTo>
                  <a:cubicBezTo>
                    <a:pt x="281607" y="221264"/>
                    <a:pt x="281864" y="221093"/>
                    <a:pt x="281950" y="220836"/>
                  </a:cubicBezTo>
                  <a:cubicBezTo>
                    <a:pt x="282378" y="220064"/>
                    <a:pt x="282721" y="219207"/>
                    <a:pt x="282978" y="218349"/>
                  </a:cubicBezTo>
                  <a:cubicBezTo>
                    <a:pt x="279378" y="212092"/>
                    <a:pt x="275777" y="204034"/>
                    <a:pt x="271320" y="20163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9" name="Freeform 268">
              <a:extLst>
                <a:ext uri="{FF2B5EF4-FFF2-40B4-BE49-F238E27FC236}">
                  <a16:creationId xmlns:a16="http://schemas.microsoft.com/office/drawing/2014/main" id="{BC8C534D-6764-F44C-E454-3E8D93A692C6}"/>
                </a:ext>
              </a:extLst>
            </p:cNvPr>
            <p:cNvSpPr/>
            <p:nvPr/>
          </p:nvSpPr>
          <p:spPr>
            <a:xfrm>
              <a:off x="6381378" y="4417152"/>
              <a:ext cx="26060" cy="34118"/>
            </a:xfrm>
            <a:custGeom>
              <a:avLst/>
              <a:gdLst>
                <a:gd name="connsiteX0" fmla="*/ 1886 w 26060"/>
                <a:gd name="connsiteY0" fmla="*/ 17316 h 34118"/>
                <a:gd name="connsiteX1" fmla="*/ 5915 w 26060"/>
                <a:gd name="connsiteY1" fmla="*/ 34118 h 34118"/>
                <a:gd name="connsiteX2" fmla="*/ 12859 w 26060"/>
                <a:gd name="connsiteY2" fmla="*/ 30004 h 34118"/>
                <a:gd name="connsiteX3" fmla="*/ 26060 w 26060"/>
                <a:gd name="connsiteY3" fmla="*/ 10973 h 34118"/>
                <a:gd name="connsiteX4" fmla="*/ 21946 w 26060"/>
                <a:gd name="connsiteY4" fmla="*/ 8487 h 34118"/>
                <a:gd name="connsiteX5" fmla="*/ 21260 w 26060"/>
                <a:gd name="connsiteY5" fmla="*/ 0 h 34118"/>
                <a:gd name="connsiteX6" fmla="*/ 13630 w 26060"/>
                <a:gd name="connsiteY6" fmla="*/ 257 h 34118"/>
                <a:gd name="connsiteX7" fmla="*/ 5315 w 26060"/>
                <a:gd name="connsiteY7" fmla="*/ 5229 h 34118"/>
                <a:gd name="connsiteX8" fmla="*/ 0 w 26060"/>
                <a:gd name="connsiteY8" fmla="*/ 4715 h 34118"/>
                <a:gd name="connsiteX9" fmla="*/ 1029 w 26060"/>
                <a:gd name="connsiteY9" fmla="*/ 5057 h 34118"/>
                <a:gd name="connsiteX10" fmla="*/ 1886 w 26060"/>
                <a:gd name="connsiteY10" fmla="*/ 17316 h 3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 h="34118">
                  <a:moveTo>
                    <a:pt x="1886" y="17316"/>
                  </a:moveTo>
                  <a:cubicBezTo>
                    <a:pt x="3172" y="20145"/>
                    <a:pt x="4458" y="26746"/>
                    <a:pt x="5915" y="34118"/>
                  </a:cubicBezTo>
                  <a:cubicBezTo>
                    <a:pt x="9087" y="32061"/>
                    <a:pt x="11744" y="30518"/>
                    <a:pt x="12859" y="30004"/>
                  </a:cubicBezTo>
                  <a:cubicBezTo>
                    <a:pt x="16973" y="28375"/>
                    <a:pt x="26060" y="10973"/>
                    <a:pt x="26060" y="10973"/>
                  </a:cubicBezTo>
                  <a:lnTo>
                    <a:pt x="21946" y="8487"/>
                  </a:lnTo>
                  <a:cubicBezTo>
                    <a:pt x="21946" y="8487"/>
                    <a:pt x="22374" y="4886"/>
                    <a:pt x="21260" y="0"/>
                  </a:cubicBezTo>
                  <a:cubicBezTo>
                    <a:pt x="17574" y="429"/>
                    <a:pt x="13630" y="257"/>
                    <a:pt x="13630" y="257"/>
                  </a:cubicBezTo>
                  <a:cubicBezTo>
                    <a:pt x="13630" y="257"/>
                    <a:pt x="14488" y="6858"/>
                    <a:pt x="5315" y="5229"/>
                  </a:cubicBezTo>
                  <a:cubicBezTo>
                    <a:pt x="3857" y="4972"/>
                    <a:pt x="1972" y="4801"/>
                    <a:pt x="0" y="4715"/>
                  </a:cubicBezTo>
                  <a:cubicBezTo>
                    <a:pt x="600" y="4972"/>
                    <a:pt x="1029" y="5057"/>
                    <a:pt x="1029" y="5057"/>
                  </a:cubicBezTo>
                  <a:lnTo>
                    <a:pt x="1886" y="17316"/>
                  </a:ln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0" name="Freeform 269">
              <a:extLst>
                <a:ext uri="{FF2B5EF4-FFF2-40B4-BE49-F238E27FC236}">
                  <a16:creationId xmlns:a16="http://schemas.microsoft.com/office/drawing/2014/main" id="{49C55043-6123-27BB-3D1A-2D92CC54A388}"/>
                </a:ext>
              </a:extLst>
            </p:cNvPr>
            <p:cNvSpPr/>
            <p:nvPr/>
          </p:nvSpPr>
          <p:spPr>
            <a:xfrm>
              <a:off x="6397752" y="4550626"/>
              <a:ext cx="170968" cy="276891"/>
            </a:xfrm>
            <a:custGeom>
              <a:avLst/>
              <a:gdLst>
                <a:gd name="connsiteX0" fmla="*/ 170850 w 170968"/>
                <a:gd name="connsiteY0" fmla="*/ 70894 h 276891"/>
                <a:gd name="connsiteX1" fmla="*/ 166821 w 170968"/>
                <a:gd name="connsiteY1" fmla="*/ 39347 h 276891"/>
                <a:gd name="connsiteX2" fmla="*/ 165363 w 170968"/>
                <a:gd name="connsiteY2" fmla="*/ 600 h 276891"/>
                <a:gd name="connsiteX3" fmla="*/ 165278 w 170968"/>
                <a:gd name="connsiteY3" fmla="*/ 0 h 276891"/>
                <a:gd name="connsiteX4" fmla="*/ 148133 w 170968"/>
                <a:gd name="connsiteY4" fmla="*/ 9258 h 276891"/>
                <a:gd name="connsiteX5" fmla="*/ 136646 w 170968"/>
                <a:gd name="connsiteY5" fmla="*/ 12087 h 276891"/>
                <a:gd name="connsiteX6" fmla="*/ 127130 w 170968"/>
                <a:gd name="connsiteY6" fmla="*/ 11658 h 276891"/>
                <a:gd name="connsiteX7" fmla="*/ 121901 w 170968"/>
                <a:gd name="connsiteY7" fmla="*/ 17830 h 276891"/>
                <a:gd name="connsiteX8" fmla="*/ 112300 w 170968"/>
                <a:gd name="connsiteY8" fmla="*/ 18774 h 276891"/>
                <a:gd name="connsiteX9" fmla="*/ 98412 w 170968"/>
                <a:gd name="connsiteY9" fmla="*/ 20659 h 276891"/>
                <a:gd name="connsiteX10" fmla="*/ 93183 w 170968"/>
                <a:gd name="connsiteY10" fmla="*/ 15945 h 276891"/>
                <a:gd name="connsiteX11" fmla="*/ 83582 w 170968"/>
                <a:gd name="connsiteY11" fmla="*/ 17830 h 276891"/>
                <a:gd name="connsiteX12" fmla="*/ 74409 w 170968"/>
                <a:gd name="connsiteY12" fmla="*/ 16888 h 276891"/>
                <a:gd name="connsiteX13" fmla="*/ 73552 w 170968"/>
                <a:gd name="connsiteY13" fmla="*/ 22460 h 276891"/>
                <a:gd name="connsiteX14" fmla="*/ 80496 w 170968"/>
                <a:gd name="connsiteY14" fmla="*/ 56664 h 276891"/>
                <a:gd name="connsiteX15" fmla="*/ 90268 w 170968"/>
                <a:gd name="connsiteY15" fmla="*/ 66094 h 276891"/>
                <a:gd name="connsiteX16" fmla="*/ 90783 w 170968"/>
                <a:gd name="connsiteY16" fmla="*/ 82296 h 276891"/>
                <a:gd name="connsiteX17" fmla="*/ 81696 w 170968"/>
                <a:gd name="connsiteY17" fmla="*/ 92840 h 276891"/>
                <a:gd name="connsiteX18" fmla="*/ 80238 w 170968"/>
                <a:gd name="connsiteY18" fmla="*/ 107671 h 276891"/>
                <a:gd name="connsiteX19" fmla="*/ 65408 w 170968"/>
                <a:gd name="connsiteY19" fmla="*/ 88039 h 276891"/>
                <a:gd name="connsiteX20" fmla="*/ 68751 w 170968"/>
                <a:gd name="connsiteY20" fmla="*/ 67036 h 276891"/>
                <a:gd name="connsiteX21" fmla="*/ 55893 w 170968"/>
                <a:gd name="connsiteY21" fmla="*/ 65151 h 276891"/>
                <a:gd name="connsiteX22" fmla="*/ 44920 w 170968"/>
                <a:gd name="connsiteY22" fmla="*/ 57521 h 276891"/>
                <a:gd name="connsiteX23" fmla="*/ 0 w 170968"/>
                <a:gd name="connsiteY23" fmla="*/ 73809 h 276891"/>
                <a:gd name="connsiteX24" fmla="*/ 3343 w 170968"/>
                <a:gd name="connsiteY24" fmla="*/ 85725 h 276891"/>
                <a:gd name="connsiteX25" fmla="*/ 2400 w 170968"/>
                <a:gd name="connsiteY25" fmla="*/ 85725 h 276891"/>
                <a:gd name="connsiteX26" fmla="*/ 4801 w 170968"/>
                <a:gd name="connsiteY26" fmla="*/ 90954 h 276891"/>
                <a:gd name="connsiteX27" fmla="*/ 25632 w 170968"/>
                <a:gd name="connsiteY27" fmla="*/ 95926 h 276891"/>
                <a:gd name="connsiteX28" fmla="*/ 44234 w 170968"/>
                <a:gd name="connsiteY28" fmla="*/ 102356 h 276891"/>
                <a:gd name="connsiteX29" fmla="*/ 44920 w 170968"/>
                <a:gd name="connsiteY29" fmla="*/ 127473 h 276891"/>
                <a:gd name="connsiteX30" fmla="*/ 40634 w 170968"/>
                <a:gd name="connsiteY30" fmla="*/ 141789 h 276891"/>
                <a:gd name="connsiteX31" fmla="*/ 45691 w 170968"/>
                <a:gd name="connsiteY31" fmla="*/ 153962 h 276891"/>
                <a:gd name="connsiteX32" fmla="*/ 37033 w 170968"/>
                <a:gd name="connsiteY32" fmla="*/ 166135 h 276891"/>
                <a:gd name="connsiteX33" fmla="*/ 32747 w 170968"/>
                <a:gd name="connsiteY33" fmla="*/ 181908 h 276891"/>
                <a:gd name="connsiteX34" fmla="*/ 16373 w 170968"/>
                <a:gd name="connsiteY34" fmla="*/ 198281 h 276891"/>
                <a:gd name="connsiteX35" fmla="*/ 16973 w 170968"/>
                <a:gd name="connsiteY35" fmla="*/ 198796 h 276891"/>
                <a:gd name="connsiteX36" fmla="*/ 27003 w 170968"/>
                <a:gd name="connsiteY36" fmla="*/ 228885 h 276891"/>
                <a:gd name="connsiteX37" fmla="*/ 28461 w 170968"/>
                <a:gd name="connsiteY37" fmla="*/ 258289 h 276891"/>
                <a:gd name="connsiteX38" fmla="*/ 30261 w 170968"/>
                <a:gd name="connsiteY38" fmla="*/ 276892 h 276891"/>
                <a:gd name="connsiteX39" fmla="*/ 42262 w 170968"/>
                <a:gd name="connsiteY39" fmla="*/ 275949 h 276891"/>
                <a:gd name="connsiteX40" fmla="*/ 43034 w 170968"/>
                <a:gd name="connsiteY40" fmla="*/ 267891 h 276891"/>
                <a:gd name="connsiteX41" fmla="*/ 36604 w 170968"/>
                <a:gd name="connsiteY41" fmla="*/ 261718 h 276891"/>
                <a:gd name="connsiteX42" fmla="*/ 61893 w 170968"/>
                <a:gd name="connsiteY42" fmla="*/ 243116 h 276891"/>
                <a:gd name="connsiteX43" fmla="*/ 82210 w 170968"/>
                <a:gd name="connsiteY43" fmla="*/ 230428 h 276891"/>
                <a:gd name="connsiteX44" fmla="*/ 83925 w 170968"/>
                <a:gd name="connsiteY44" fmla="*/ 207026 h 276891"/>
                <a:gd name="connsiteX45" fmla="*/ 81096 w 170968"/>
                <a:gd name="connsiteY45" fmla="*/ 186709 h 276891"/>
                <a:gd name="connsiteX46" fmla="*/ 73209 w 170968"/>
                <a:gd name="connsiteY46" fmla="*/ 166135 h 276891"/>
                <a:gd name="connsiteX47" fmla="*/ 75866 w 170968"/>
                <a:gd name="connsiteY47" fmla="*/ 153962 h 276891"/>
                <a:gd name="connsiteX48" fmla="*/ 83239 w 170968"/>
                <a:gd name="connsiteY48" fmla="*/ 145389 h 276891"/>
                <a:gd name="connsiteX49" fmla="*/ 96869 w 170968"/>
                <a:gd name="connsiteY49" fmla="*/ 136817 h 276891"/>
                <a:gd name="connsiteX50" fmla="*/ 113843 w 170968"/>
                <a:gd name="connsiteY50" fmla="*/ 118215 h 276891"/>
                <a:gd name="connsiteX51" fmla="*/ 145390 w 170968"/>
                <a:gd name="connsiteY51" fmla="*/ 104584 h 276891"/>
                <a:gd name="connsiteX52" fmla="*/ 170850 w 170968"/>
                <a:gd name="connsiteY52" fmla="*/ 70894 h 276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70968" h="276891">
                  <a:moveTo>
                    <a:pt x="170850" y="70894"/>
                  </a:moveTo>
                  <a:cubicBezTo>
                    <a:pt x="169221" y="66608"/>
                    <a:pt x="165878" y="47234"/>
                    <a:pt x="166821" y="39347"/>
                  </a:cubicBezTo>
                  <a:cubicBezTo>
                    <a:pt x="167764" y="31461"/>
                    <a:pt x="165363" y="10630"/>
                    <a:pt x="165363" y="600"/>
                  </a:cubicBezTo>
                  <a:cubicBezTo>
                    <a:pt x="165363" y="343"/>
                    <a:pt x="165363" y="171"/>
                    <a:pt x="165278" y="0"/>
                  </a:cubicBezTo>
                  <a:cubicBezTo>
                    <a:pt x="157391" y="3600"/>
                    <a:pt x="148904" y="7715"/>
                    <a:pt x="148133" y="9258"/>
                  </a:cubicBezTo>
                  <a:cubicBezTo>
                    <a:pt x="146675" y="12087"/>
                    <a:pt x="140503" y="8829"/>
                    <a:pt x="136646" y="12087"/>
                  </a:cubicBezTo>
                  <a:cubicBezTo>
                    <a:pt x="132788" y="15430"/>
                    <a:pt x="130473" y="12601"/>
                    <a:pt x="127130" y="11658"/>
                  </a:cubicBezTo>
                  <a:cubicBezTo>
                    <a:pt x="123787" y="10716"/>
                    <a:pt x="122329" y="15002"/>
                    <a:pt x="121901" y="17830"/>
                  </a:cubicBezTo>
                  <a:cubicBezTo>
                    <a:pt x="121386" y="20659"/>
                    <a:pt x="114700" y="19288"/>
                    <a:pt x="112300" y="18774"/>
                  </a:cubicBezTo>
                  <a:cubicBezTo>
                    <a:pt x="109899" y="18259"/>
                    <a:pt x="102270" y="20659"/>
                    <a:pt x="98412" y="20659"/>
                  </a:cubicBezTo>
                  <a:cubicBezTo>
                    <a:pt x="94555" y="20659"/>
                    <a:pt x="97469" y="17316"/>
                    <a:pt x="93183" y="15945"/>
                  </a:cubicBezTo>
                  <a:cubicBezTo>
                    <a:pt x="88897" y="14488"/>
                    <a:pt x="85982" y="17830"/>
                    <a:pt x="83582" y="17830"/>
                  </a:cubicBezTo>
                  <a:cubicBezTo>
                    <a:pt x="82124" y="17830"/>
                    <a:pt x="77667" y="17316"/>
                    <a:pt x="74409" y="16888"/>
                  </a:cubicBezTo>
                  <a:cubicBezTo>
                    <a:pt x="74323" y="19117"/>
                    <a:pt x="74066" y="21002"/>
                    <a:pt x="73552" y="22460"/>
                  </a:cubicBezTo>
                  <a:cubicBezTo>
                    <a:pt x="70466" y="30518"/>
                    <a:pt x="79981" y="48863"/>
                    <a:pt x="80496" y="56664"/>
                  </a:cubicBezTo>
                  <a:cubicBezTo>
                    <a:pt x="84010" y="59750"/>
                    <a:pt x="88125" y="63436"/>
                    <a:pt x="90268" y="66094"/>
                  </a:cubicBezTo>
                  <a:cubicBezTo>
                    <a:pt x="94555" y="71323"/>
                    <a:pt x="90268" y="70808"/>
                    <a:pt x="90783" y="82296"/>
                  </a:cubicBezTo>
                  <a:cubicBezTo>
                    <a:pt x="91297" y="93783"/>
                    <a:pt x="85982" y="88982"/>
                    <a:pt x="81696" y="92840"/>
                  </a:cubicBezTo>
                  <a:cubicBezTo>
                    <a:pt x="77410" y="96698"/>
                    <a:pt x="81182" y="105270"/>
                    <a:pt x="80238" y="107671"/>
                  </a:cubicBezTo>
                  <a:cubicBezTo>
                    <a:pt x="79296" y="110071"/>
                    <a:pt x="66351" y="90954"/>
                    <a:pt x="65408" y="88039"/>
                  </a:cubicBezTo>
                  <a:cubicBezTo>
                    <a:pt x="64465" y="85211"/>
                    <a:pt x="70209" y="73723"/>
                    <a:pt x="68751" y="67036"/>
                  </a:cubicBezTo>
                  <a:cubicBezTo>
                    <a:pt x="67294" y="60350"/>
                    <a:pt x="58721" y="64636"/>
                    <a:pt x="55893" y="65151"/>
                  </a:cubicBezTo>
                  <a:cubicBezTo>
                    <a:pt x="53064" y="65665"/>
                    <a:pt x="46291" y="57521"/>
                    <a:pt x="44920" y="57521"/>
                  </a:cubicBezTo>
                  <a:cubicBezTo>
                    <a:pt x="43462" y="57521"/>
                    <a:pt x="0" y="73809"/>
                    <a:pt x="0" y="73809"/>
                  </a:cubicBezTo>
                  <a:lnTo>
                    <a:pt x="3343" y="85725"/>
                  </a:lnTo>
                  <a:lnTo>
                    <a:pt x="2400" y="85725"/>
                  </a:lnTo>
                  <a:lnTo>
                    <a:pt x="4801" y="90954"/>
                  </a:lnTo>
                  <a:cubicBezTo>
                    <a:pt x="4801" y="90954"/>
                    <a:pt x="19117" y="91640"/>
                    <a:pt x="25632" y="95926"/>
                  </a:cubicBezTo>
                  <a:cubicBezTo>
                    <a:pt x="32061" y="100213"/>
                    <a:pt x="42091" y="100984"/>
                    <a:pt x="44234" y="102356"/>
                  </a:cubicBezTo>
                  <a:cubicBezTo>
                    <a:pt x="46377" y="103813"/>
                    <a:pt x="44234" y="119586"/>
                    <a:pt x="44920" y="127473"/>
                  </a:cubicBezTo>
                  <a:cubicBezTo>
                    <a:pt x="45606" y="135360"/>
                    <a:pt x="36347" y="137503"/>
                    <a:pt x="40634" y="141789"/>
                  </a:cubicBezTo>
                  <a:cubicBezTo>
                    <a:pt x="44920" y="146075"/>
                    <a:pt x="42777" y="153276"/>
                    <a:pt x="45691" y="153962"/>
                  </a:cubicBezTo>
                  <a:cubicBezTo>
                    <a:pt x="48520" y="154648"/>
                    <a:pt x="40634" y="163991"/>
                    <a:pt x="37033" y="166135"/>
                  </a:cubicBezTo>
                  <a:cubicBezTo>
                    <a:pt x="33433" y="168278"/>
                    <a:pt x="37033" y="176165"/>
                    <a:pt x="32747" y="181908"/>
                  </a:cubicBezTo>
                  <a:cubicBezTo>
                    <a:pt x="30004" y="185594"/>
                    <a:pt x="21946" y="192795"/>
                    <a:pt x="16373" y="198281"/>
                  </a:cubicBezTo>
                  <a:cubicBezTo>
                    <a:pt x="16631" y="198453"/>
                    <a:pt x="16888" y="198625"/>
                    <a:pt x="16973" y="198796"/>
                  </a:cubicBezTo>
                  <a:cubicBezTo>
                    <a:pt x="18431" y="201282"/>
                    <a:pt x="22717" y="226400"/>
                    <a:pt x="27003" y="228885"/>
                  </a:cubicBezTo>
                  <a:cubicBezTo>
                    <a:pt x="31290" y="231372"/>
                    <a:pt x="28803" y="256146"/>
                    <a:pt x="28461" y="258289"/>
                  </a:cubicBezTo>
                  <a:cubicBezTo>
                    <a:pt x="28118" y="260432"/>
                    <a:pt x="30261" y="276892"/>
                    <a:pt x="30261" y="276892"/>
                  </a:cubicBezTo>
                  <a:cubicBezTo>
                    <a:pt x="30261" y="276892"/>
                    <a:pt x="36690" y="275949"/>
                    <a:pt x="42262" y="275949"/>
                  </a:cubicBezTo>
                  <a:cubicBezTo>
                    <a:pt x="42605" y="272691"/>
                    <a:pt x="42863" y="269862"/>
                    <a:pt x="43034" y="267891"/>
                  </a:cubicBezTo>
                  <a:cubicBezTo>
                    <a:pt x="43548" y="260261"/>
                    <a:pt x="38233" y="266433"/>
                    <a:pt x="36604" y="261718"/>
                  </a:cubicBezTo>
                  <a:cubicBezTo>
                    <a:pt x="34890" y="256918"/>
                    <a:pt x="48349" y="248088"/>
                    <a:pt x="61893" y="243116"/>
                  </a:cubicBezTo>
                  <a:cubicBezTo>
                    <a:pt x="75524" y="238058"/>
                    <a:pt x="80753" y="235229"/>
                    <a:pt x="82210" y="230428"/>
                  </a:cubicBezTo>
                  <a:cubicBezTo>
                    <a:pt x="83667" y="225628"/>
                    <a:pt x="81953" y="212255"/>
                    <a:pt x="83925" y="207026"/>
                  </a:cubicBezTo>
                  <a:cubicBezTo>
                    <a:pt x="85811" y="201796"/>
                    <a:pt x="82725" y="198710"/>
                    <a:pt x="81096" y="186709"/>
                  </a:cubicBezTo>
                  <a:cubicBezTo>
                    <a:pt x="79381" y="174707"/>
                    <a:pt x="75095" y="172821"/>
                    <a:pt x="73209" y="166135"/>
                  </a:cubicBezTo>
                  <a:cubicBezTo>
                    <a:pt x="71323" y="159448"/>
                    <a:pt x="71752" y="154219"/>
                    <a:pt x="75866" y="153962"/>
                  </a:cubicBezTo>
                  <a:cubicBezTo>
                    <a:pt x="79896" y="153705"/>
                    <a:pt x="79896" y="151819"/>
                    <a:pt x="83239" y="145389"/>
                  </a:cubicBezTo>
                  <a:cubicBezTo>
                    <a:pt x="86582" y="138960"/>
                    <a:pt x="90440" y="141532"/>
                    <a:pt x="96869" y="136817"/>
                  </a:cubicBezTo>
                  <a:cubicBezTo>
                    <a:pt x="103299" y="132016"/>
                    <a:pt x="103556" y="126101"/>
                    <a:pt x="113843" y="118215"/>
                  </a:cubicBezTo>
                  <a:cubicBezTo>
                    <a:pt x="124130" y="110328"/>
                    <a:pt x="135360" y="110585"/>
                    <a:pt x="145390" y="104584"/>
                  </a:cubicBezTo>
                  <a:cubicBezTo>
                    <a:pt x="155334" y="98584"/>
                    <a:pt x="172564" y="75180"/>
                    <a:pt x="170850" y="70894"/>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1" name="Freeform 270">
              <a:extLst>
                <a:ext uri="{FF2B5EF4-FFF2-40B4-BE49-F238E27FC236}">
                  <a16:creationId xmlns:a16="http://schemas.microsoft.com/office/drawing/2014/main" id="{9F9912B7-07D2-9BF0-EDEB-B0A522DDDB80}"/>
                </a:ext>
              </a:extLst>
            </p:cNvPr>
            <p:cNvSpPr/>
            <p:nvPr/>
          </p:nvSpPr>
          <p:spPr>
            <a:xfrm>
              <a:off x="6387379" y="4393148"/>
              <a:ext cx="175822" cy="178136"/>
            </a:xfrm>
            <a:custGeom>
              <a:avLst/>
              <a:gdLst>
                <a:gd name="connsiteX0" fmla="*/ 164249 w 175822"/>
                <a:gd name="connsiteY0" fmla="*/ 142818 h 178136"/>
                <a:gd name="connsiteX1" fmla="*/ 158249 w 175822"/>
                <a:gd name="connsiteY1" fmla="*/ 126359 h 178136"/>
                <a:gd name="connsiteX2" fmla="*/ 156620 w 175822"/>
                <a:gd name="connsiteY2" fmla="*/ 112986 h 178136"/>
                <a:gd name="connsiteX3" fmla="*/ 159449 w 175822"/>
                <a:gd name="connsiteY3" fmla="*/ 100813 h 178136"/>
                <a:gd name="connsiteX4" fmla="*/ 150876 w 175822"/>
                <a:gd name="connsiteY4" fmla="*/ 87183 h 178136"/>
                <a:gd name="connsiteX5" fmla="*/ 157991 w 175822"/>
                <a:gd name="connsiteY5" fmla="*/ 62580 h 178136"/>
                <a:gd name="connsiteX6" fmla="*/ 130902 w 175822"/>
                <a:gd name="connsiteY6" fmla="*/ 43292 h 178136"/>
                <a:gd name="connsiteX7" fmla="*/ 131674 w 175822"/>
                <a:gd name="connsiteY7" fmla="*/ 33347 h 178136"/>
                <a:gd name="connsiteX8" fmla="*/ 70638 w 175822"/>
                <a:gd name="connsiteY8" fmla="*/ 943 h 178136"/>
                <a:gd name="connsiteX9" fmla="*/ 62837 w 175822"/>
                <a:gd name="connsiteY9" fmla="*/ 16202 h 178136"/>
                <a:gd name="connsiteX10" fmla="*/ 63951 w 175822"/>
                <a:gd name="connsiteY10" fmla="*/ 26232 h 178136"/>
                <a:gd name="connsiteX11" fmla="*/ 37805 w 175822"/>
                <a:gd name="connsiteY11" fmla="*/ 24775 h 178136"/>
                <a:gd name="connsiteX12" fmla="*/ 37719 w 175822"/>
                <a:gd name="connsiteY12" fmla="*/ 0 h 178136"/>
                <a:gd name="connsiteX13" fmla="*/ 24260 w 175822"/>
                <a:gd name="connsiteY13" fmla="*/ 1114 h 178136"/>
                <a:gd name="connsiteX14" fmla="*/ 16631 w 175822"/>
                <a:gd name="connsiteY14" fmla="*/ 3172 h 178136"/>
                <a:gd name="connsiteX15" fmla="*/ 19288 w 175822"/>
                <a:gd name="connsiteY15" fmla="*/ 10287 h 178136"/>
                <a:gd name="connsiteX16" fmla="*/ 21774 w 175822"/>
                <a:gd name="connsiteY16" fmla="*/ 21003 h 178136"/>
                <a:gd name="connsiteX17" fmla="*/ 15345 w 175822"/>
                <a:gd name="connsiteY17" fmla="*/ 24089 h 178136"/>
                <a:gd name="connsiteX18" fmla="*/ 16031 w 175822"/>
                <a:gd name="connsiteY18" fmla="*/ 32576 h 178136"/>
                <a:gd name="connsiteX19" fmla="*/ 20145 w 175822"/>
                <a:gd name="connsiteY19" fmla="*/ 35062 h 178136"/>
                <a:gd name="connsiteX20" fmla="*/ 6944 w 175822"/>
                <a:gd name="connsiteY20" fmla="*/ 54093 h 178136"/>
                <a:gd name="connsiteX21" fmla="*/ 0 w 175822"/>
                <a:gd name="connsiteY21" fmla="*/ 58208 h 178136"/>
                <a:gd name="connsiteX22" fmla="*/ 9859 w 175822"/>
                <a:gd name="connsiteY22" fmla="*/ 88983 h 178136"/>
                <a:gd name="connsiteX23" fmla="*/ 18431 w 175822"/>
                <a:gd name="connsiteY23" fmla="*/ 110157 h 178136"/>
                <a:gd name="connsiteX24" fmla="*/ 22374 w 175822"/>
                <a:gd name="connsiteY24" fmla="*/ 123102 h 178136"/>
                <a:gd name="connsiteX25" fmla="*/ 13373 w 175822"/>
                <a:gd name="connsiteY25" fmla="*/ 116329 h 178136"/>
                <a:gd name="connsiteX26" fmla="*/ 12344 w 175822"/>
                <a:gd name="connsiteY26" fmla="*/ 118815 h 178136"/>
                <a:gd name="connsiteX27" fmla="*/ 11744 w 175822"/>
                <a:gd name="connsiteY27" fmla="*/ 119501 h 178136"/>
                <a:gd name="connsiteX28" fmla="*/ 23403 w 175822"/>
                <a:gd name="connsiteY28" fmla="*/ 126187 h 178136"/>
                <a:gd name="connsiteX29" fmla="*/ 38319 w 175822"/>
                <a:gd name="connsiteY29" fmla="*/ 131931 h 178136"/>
                <a:gd name="connsiteX30" fmla="*/ 58979 w 175822"/>
                <a:gd name="connsiteY30" fmla="*/ 141018 h 178136"/>
                <a:gd name="connsiteX31" fmla="*/ 60008 w 175822"/>
                <a:gd name="connsiteY31" fmla="*/ 142561 h 178136"/>
                <a:gd name="connsiteX32" fmla="*/ 70895 w 175822"/>
                <a:gd name="connsiteY32" fmla="*/ 142561 h 178136"/>
                <a:gd name="connsiteX33" fmla="*/ 73295 w 175822"/>
                <a:gd name="connsiteY33" fmla="*/ 141618 h 178136"/>
                <a:gd name="connsiteX34" fmla="*/ 84954 w 175822"/>
                <a:gd name="connsiteY34" fmla="*/ 174365 h 178136"/>
                <a:gd name="connsiteX35" fmla="*/ 94126 w 175822"/>
                <a:gd name="connsiteY35" fmla="*/ 175308 h 178136"/>
                <a:gd name="connsiteX36" fmla="*/ 103727 w 175822"/>
                <a:gd name="connsiteY36" fmla="*/ 173422 h 178136"/>
                <a:gd name="connsiteX37" fmla="*/ 108957 w 175822"/>
                <a:gd name="connsiteY37" fmla="*/ 178137 h 178136"/>
                <a:gd name="connsiteX38" fmla="*/ 122844 w 175822"/>
                <a:gd name="connsiteY38" fmla="*/ 176251 h 178136"/>
                <a:gd name="connsiteX39" fmla="*/ 132445 w 175822"/>
                <a:gd name="connsiteY39" fmla="*/ 175308 h 178136"/>
                <a:gd name="connsiteX40" fmla="*/ 137674 w 175822"/>
                <a:gd name="connsiteY40" fmla="*/ 169136 h 178136"/>
                <a:gd name="connsiteX41" fmla="*/ 147190 w 175822"/>
                <a:gd name="connsiteY41" fmla="*/ 169564 h 178136"/>
                <a:gd name="connsiteX42" fmla="*/ 158677 w 175822"/>
                <a:gd name="connsiteY42" fmla="*/ 166735 h 178136"/>
                <a:gd name="connsiteX43" fmla="*/ 175822 w 175822"/>
                <a:gd name="connsiteY43" fmla="*/ 157477 h 178136"/>
                <a:gd name="connsiteX44" fmla="*/ 164249 w 175822"/>
                <a:gd name="connsiteY44" fmla="*/ 142818 h 17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5822" h="178136">
                  <a:moveTo>
                    <a:pt x="164249" y="142818"/>
                  </a:moveTo>
                  <a:cubicBezTo>
                    <a:pt x="163735" y="133045"/>
                    <a:pt x="158077" y="133045"/>
                    <a:pt x="158249" y="126359"/>
                  </a:cubicBezTo>
                  <a:cubicBezTo>
                    <a:pt x="158506" y="119672"/>
                    <a:pt x="158934" y="113671"/>
                    <a:pt x="156620" y="112986"/>
                  </a:cubicBezTo>
                  <a:cubicBezTo>
                    <a:pt x="154219" y="112300"/>
                    <a:pt x="155677" y="106557"/>
                    <a:pt x="159449" y="100813"/>
                  </a:cubicBezTo>
                  <a:cubicBezTo>
                    <a:pt x="163306" y="95069"/>
                    <a:pt x="152505" y="94383"/>
                    <a:pt x="150876" y="87183"/>
                  </a:cubicBezTo>
                  <a:cubicBezTo>
                    <a:pt x="150190" y="84097"/>
                    <a:pt x="153619" y="73810"/>
                    <a:pt x="157991" y="62580"/>
                  </a:cubicBezTo>
                  <a:cubicBezTo>
                    <a:pt x="144618" y="53321"/>
                    <a:pt x="130902" y="43292"/>
                    <a:pt x="130902" y="43292"/>
                  </a:cubicBezTo>
                  <a:lnTo>
                    <a:pt x="131674" y="33347"/>
                  </a:lnTo>
                  <a:lnTo>
                    <a:pt x="70638" y="943"/>
                  </a:lnTo>
                  <a:cubicBezTo>
                    <a:pt x="70209" y="8401"/>
                    <a:pt x="67208" y="14145"/>
                    <a:pt x="62837" y="16202"/>
                  </a:cubicBezTo>
                  <a:cubicBezTo>
                    <a:pt x="58207" y="18345"/>
                    <a:pt x="69266" y="25203"/>
                    <a:pt x="63951" y="26232"/>
                  </a:cubicBezTo>
                  <a:cubicBezTo>
                    <a:pt x="58550" y="27346"/>
                    <a:pt x="46377" y="21260"/>
                    <a:pt x="37805" y="24775"/>
                  </a:cubicBezTo>
                  <a:cubicBezTo>
                    <a:pt x="32061" y="27175"/>
                    <a:pt x="33176" y="12688"/>
                    <a:pt x="37719" y="0"/>
                  </a:cubicBezTo>
                  <a:lnTo>
                    <a:pt x="24260" y="1114"/>
                  </a:lnTo>
                  <a:cubicBezTo>
                    <a:pt x="24260" y="1114"/>
                    <a:pt x="20574" y="2058"/>
                    <a:pt x="16631" y="3172"/>
                  </a:cubicBezTo>
                  <a:lnTo>
                    <a:pt x="19288" y="10287"/>
                  </a:lnTo>
                  <a:cubicBezTo>
                    <a:pt x="19288" y="10287"/>
                    <a:pt x="22632" y="16888"/>
                    <a:pt x="21774" y="21003"/>
                  </a:cubicBezTo>
                  <a:cubicBezTo>
                    <a:pt x="21431" y="22889"/>
                    <a:pt x="18431" y="23746"/>
                    <a:pt x="15345" y="24089"/>
                  </a:cubicBezTo>
                  <a:cubicBezTo>
                    <a:pt x="16459" y="28975"/>
                    <a:pt x="16031" y="32576"/>
                    <a:pt x="16031" y="32576"/>
                  </a:cubicBezTo>
                  <a:lnTo>
                    <a:pt x="20145" y="35062"/>
                  </a:lnTo>
                  <a:cubicBezTo>
                    <a:pt x="20145" y="35062"/>
                    <a:pt x="11059" y="52464"/>
                    <a:pt x="6944" y="54093"/>
                  </a:cubicBezTo>
                  <a:cubicBezTo>
                    <a:pt x="5829" y="54521"/>
                    <a:pt x="3258" y="56150"/>
                    <a:pt x="0" y="58208"/>
                  </a:cubicBezTo>
                  <a:cubicBezTo>
                    <a:pt x="2400" y="70380"/>
                    <a:pt x="5401" y="84954"/>
                    <a:pt x="9859" y="88983"/>
                  </a:cubicBezTo>
                  <a:cubicBezTo>
                    <a:pt x="18088" y="96526"/>
                    <a:pt x="16631" y="105099"/>
                    <a:pt x="18431" y="110157"/>
                  </a:cubicBezTo>
                  <a:cubicBezTo>
                    <a:pt x="20231" y="115214"/>
                    <a:pt x="27346" y="120873"/>
                    <a:pt x="22374" y="123102"/>
                  </a:cubicBezTo>
                  <a:cubicBezTo>
                    <a:pt x="19117" y="124473"/>
                    <a:pt x="16288" y="121044"/>
                    <a:pt x="13373" y="116329"/>
                  </a:cubicBezTo>
                  <a:cubicBezTo>
                    <a:pt x="13030" y="117186"/>
                    <a:pt x="12773" y="118043"/>
                    <a:pt x="12344" y="118815"/>
                  </a:cubicBezTo>
                  <a:cubicBezTo>
                    <a:pt x="12259" y="119072"/>
                    <a:pt x="11916" y="119244"/>
                    <a:pt x="11744" y="119501"/>
                  </a:cubicBezTo>
                  <a:cubicBezTo>
                    <a:pt x="16116" y="122758"/>
                    <a:pt x="21260" y="126187"/>
                    <a:pt x="23403" y="126187"/>
                  </a:cubicBezTo>
                  <a:cubicBezTo>
                    <a:pt x="27518" y="126187"/>
                    <a:pt x="34119" y="131160"/>
                    <a:pt x="38319" y="131931"/>
                  </a:cubicBezTo>
                  <a:cubicBezTo>
                    <a:pt x="42434" y="132703"/>
                    <a:pt x="57265" y="138618"/>
                    <a:pt x="58979" y="141018"/>
                  </a:cubicBezTo>
                  <a:cubicBezTo>
                    <a:pt x="59322" y="141446"/>
                    <a:pt x="59665" y="141961"/>
                    <a:pt x="60008" y="142561"/>
                  </a:cubicBezTo>
                  <a:cubicBezTo>
                    <a:pt x="63522" y="142390"/>
                    <a:pt x="68151" y="142304"/>
                    <a:pt x="70895" y="142561"/>
                  </a:cubicBezTo>
                  <a:cubicBezTo>
                    <a:pt x="71495" y="142046"/>
                    <a:pt x="72181" y="141618"/>
                    <a:pt x="73295" y="141618"/>
                  </a:cubicBezTo>
                  <a:cubicBezTo>
                    <a:pt x="78781" y="141618"/>
                    <a:pt x="85211" y="162278"/>
                    <a:pt x="84954" y="174365"/>
                  </a:cubicBezTo>
                  <a:cubicBezTo>
                    <a:pt x="88211" y="174793"/>
                    <a:pt x="92669" y="175308"/>
                    <a:pt x="94126" y="175308"/>
                  </a:cubicBezTo>
                  <a:cubicBezTo>
                    <a:pt x="96526" y="175308"/>
                    <a:pt x="99355" y="171965"/>
                    <a:pt x="103727" y="173422"/>
                  </a:cubicBezTo>
                  <a:cubicBezTo>
                    <a:pt x="108014" y="174879"/>
                    <a:pt x="105185" y="178137"/>
                    <a:pt x="108957" y="178137"/>
                  </a:cubicBezTo>
                  <a:cubicBezTo>
                    <a:pt x="112814" y="178137"/>
                    <a:pt x="120444" y="175736"/>
                    <a:pt x="122844" y="176251"/>
                  </a:cubicBezTo>
                  <a:cubicBezTo>
                    <a:pt x="125244" y="176765"/>
                    <a:pt x="131931" y="178137"/>
                    <a:pt x="132445" y="175308"/>
                  </a:cubicBezTo>
                  <a:cubicBezTo>
                    <a:pt x="132874" y="172393"/>
                    <a:pt x="134331" y="168107"/>
                    <a:pt x="137674" y="169136"/>
                  </a:cubicBezTo>
                  <a:cubicBezTo>
                    <a:pt x="141018" y="170079"/>
                    <a:pt x="143418" y="172994"/>
                    <a:pt x="147190" y="169564"/>
                  </a:cubicBezTo>
                  <a:cubicBezTo>
                    <a:pt x="151047" y="166221"/>
                    <a:pt x="157220" y="169564"/>
                    <a:pt x="158677" y="166735"/>
                  </a:cubicBezTo>
                  <a:cubicBezTo>
                    <a:pt x="159449" y="165192"/>
                    <a:pt x="167935" y="161078"/>
                    <a:pt x="175822" y="157477"/>
                  </a:cubicBezTo>
                  <a:cubicBezTo>
                    <a:pt x="175222" y="148305"/>
                    <a:pt x="164763" y="152419"/>
                    <a:pt x="164249" y="14281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2" name="Freeform 271">
              <a:extLst>
                <a:ext uri="{FF2B5EF4-FFF2-40B4-BE49-F238E27FC236}">
                  <a16:creationId xmlns:a16="http://schemas.microsoft.com/office/drawing/2014/main" id="{C03D24E1-4EAD-9994-7879-F100758A1418}"/>
                </a:ext>
              </a:extLst>
            </p:cNvPr>
            <p:cNvSpPr/>
            <p:nvPr/>
          </p:nvSpPr>
          <p:spPr>
            <a:xfrm>
              <a:off x="6439513" y="4535511"/>
              <a:ext cx="50517" cy="123150"/>
            </a:xfrm>
            <a:custGeom>
              <a:avLst/>
              <a:gdLst>
                <a:gd name="connsiteX0" fmla="*/ 48593 w 50517"/>
                <a:gd name="connsiteY0" fmla="*/ 81208 h 123150"/>
                <a:gd name="connsiteX1" fmla="*/ 38820 w 50517"/>
                <a:gd name="connsiteY1" fmla="*/ 71778 h 123150"/>
                <a:gd name="connsiteX2" fmla="*/ 38306 w 50517"/>
                <a:gd name="connsiteY2" fmla="*/ 74522 h 123150"/>
                <a:gd name="connsiteX3" fmla="*/ 20732 w 50517"/>
                <a:gd name="connsiteY3" fmla="*/ 49833 h 123150"/>
                <a:gd name="connsiteX4" fmla="*/ 22533 w 50517"/>
                <a:gd name="connsiteY4" fmla="*/ 21115 h 123150"/>
                <a:gd name="connsiteX5" fmla="*/ 18761 w 50517"/>
                <a:gd name="connsiteY5" fmla="*/ 198 h 123150"/>
                <a:gd name="connsiteX6" fmla="*/ 7873 w 50517"/>
                <a:gd name="connsiteY6" fmla="*/ 198 h 123150"/>
                <a:gd name="connsiteX7" fmla="*/ 14303 w 50517"/>
                <a:gd name="connsiteY7" fmla="*/ 15971 h 123150"/>
                <a:gd name="connsiteX8" fmla="*/ 8473 w 50517"/>
                <a:gd name="connsiteY8" fmla="*/ 19315 h 123150"/>
                <a:gd name="connsiteX9" fmla="*/ 9331 w 50517"/>
                <a:gd name="connsiteY9" fmla="*/ 45804 h 123150"/>
                <a:gd name="connsiteX10" fmla="*/ 2730 w 50517"/>
                <a:gd name="connsiteY10" fmla="*/ 50004 h 123150"/>
                <a:gd name="connsiteX11" fmla="*/ 244 w 50517"/>
                <a:gd name="connsiteY11" fmla="*/ 65692 h 123150"/>
                <a:gd name="connsiteX12" fmla="*/ 3073 w 50517"/>
                <a:gd name="connsiteY12" fmla="*/ 72807 h 123150"/>
                <a:gd name="connsiteX13" fmla="*/ 3244 w 50517"/>
                <a:gd name="connsiteY13" fmla="*/ 72807 h 123150"/>
                <a:gd name="connsiteX14" fmla="*/ 14217 w 50517"/>
                <a:gd name="connsiteY14" fmla="*/ 80437 h 123150"/>
                <a:gd name="connsiteX15" fmla="*/ 27076 w 50517"/>
                <a:gd name="connsiteY15" fmla="*/ 82322 h 123150"/>
                <a:gd name="connsiteX16" fmla="*/ 23733 w 50517"/>
                <a:gd name="connsiteY16" fmla="*/ 103325 h 123150"/>
                <a:gd name="connsiteX17" fmla="*/ 38563 w 50517"/>
                <a:gd name="connsiteY17" fmla="*/ 122956 h 123150"/>
                <a:gd name="connsiteX18" fmla="*/ 40020 w 50517"/>
                <a:gd name="connsiteY18" fmla="*/ 108126 h 123150"/>
                <a:gd name="connsiteX19" fmla="*/ 49107 w 50517"/>
                <a:gd name="connsiteY19" fmla="*/ 97582 h 123150"/>
                <a:gd name="connsiteX20" fmla="*/ 48593 w 50517"/>
                <a:gd name="connsiteY20" fmla="*/ 81208 h 12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517" h="123150">
                  <a:moveTo>
                    <a:pt x="48593" y="81208"/>
                  </a:moveTo>
                  <a:cubicBezTo>
                    <a:pt x="46450" y="78551"/>
                    <a:pt x="42335" y="74864"/>
                    <a:pt x="38820" y="71778"/>
                  </a:cubicBezTo>
                  <a:cubicBezTo>
                    <a:pt x="38906" y="72979"/>
                    <a:pt x="38734" y="73922"/>
                    <a:pt x="38306" y="74522"/>
                  </a:cubicBezTo>
                  <a:cubicBezTo>
                    <a:pt x="34105" y="80608"/>
                    <a:pt x="22190" y="61577"/>
                    <a:pt x="20732" y="49833"/>
                  </a:cubicBezTo>
                  <a:cubicBezTo>
                    <a:pt x="19275" y="38003"/>
                    <a:pt x="27504" y="32259"/>
                    <a:pt x="22533" y="21115"/>
                  </a:cubicBezTo>
                  <a:cubicBezTo>
                    <a:pt x="18332" y="11857"/>
                    <a:pt x="15760" y="2855"/>
                    <a:pt x="18761" y="198"/>
                  </a:cubicBezTo>
                  <a:cubicBezTo>
                    <a:pt x="16017" y="-145"/>
                    <a:pt x="11388" y="27"/>
                    <a:pt x="7873" y="198"/>
                  </a:cubicBezTo>
                  <a:cubicBezTo>
                    <a:pt x="10445" y="4570"/>
                    <a:pt x="14303" y="13057"/>
                    <a:pt x="14303" y="15971"/>
                  </a:cubicBezTo>
                  <a:cubicBezTo>
                    <a:pt x="14303" y="19315"/>
                    <a:pt x="10188" y="15114"/>
                    <a:pt x="8473" y="19315"/>
                  </a:cubicBezTo>
                  <a:cubicBezTo>
                    <a:pt x="6845" y="23429"/>
                    <a:pt x="5987" y="42461"/>
                    <a:pt x="9331" y="45804"/>
                  </a:cubicBezTo>
                  <a:cubicBezTo>
                    <a:pt x="12674" y="49147"/>
                    <a:pt x="2730" y="46661"/>
                    <a:pt x="2730" y="50004"/>
                  </a:cubicBezTo>
                  <a:cubicBezTo>
                    <a:pt x="2730" y="53262"/>
                    <a:pt x="1873" y="64921"/>
                    <a:pt x="244" y="65692"/>
                  </a:cubicBezTo>
                  <a:cubicBezTo>
                    <a:pt x="-699" y="66206"/>
                    <a:pt x="1273" y="69035"/>
                    <a:pt x="3073" y="72807"/>
                  </a:cubicBezTo>
                  <a:cubicBezTo>
                    <a:pt x="3073" y="72807"/>
                    <a:pt x="3159" y="72807"/>
                    <a:pt x="3244" y="72807"/>
                  </a:cubicBezTo>
                  <a:cubicBezTo>
                    <a:pt x="4702" y="72807"/>
                    <a:pt x="11388" y="80951"/>
                    <a:pt x="14217" y="80437"/>
                  </a:cubicBezTo>
                  <a:cubicBezTo>
                    <a:pt x="17046" y="80008"/>
                    <a:pt x="25704" y="75636"/>
                    <a:pt x="27076" y="82322"/>
                  </a:cubicBezTo>
                  <a:cubicBezTo>
                    <a:pt x="28533" y="89009"/>
                    <a:pt x="22790" y="100496"/>
                    <a:pt x="23733" y="103325"/>
                  </a:cubicBezTo>
                  <a:cubicBezTo>
                    <a:pt x="24676" y="106240"/>
                    <a:pt x="37620" y="125271"/>
                    <a:pt x="38563" y="122956"/>
                  </a:cubicBezTo>
                  <a:cubicBezTo>
                    <a:pt x="39506" y="120556"/>
                    <a:pt x="35734" y="111984"/>
                    <a:pt x="40020" y="108126"/>
                  </a:cubicBezTo>
                  <a:cubicBezTo>
                    <a:pt x="44306" y="104354"/>
                    <a:pt x="49621" y="109069"/>
                    <a:pt x="49107" y="97582"/>
                  </a:cubicBezTo>
                  <a:cubicBezTo>
                    <a:pt x="48593" y="86009"/>
                    <a:pt x="52879" y="86523"/>
                    <a:pt x="48593" y="8120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3" name="Freeform 272">
              <a:extLst>
                <a:ext uri="{FF2B5EF4-FFF2-40B4-BE49-F238E27FC236}">
                  <a16:creationId xmlns:a16="http://schemas.microsoft.com/office/drawing/2014/main" id="{04115314-508B-A0A7-302C-0F909EF2AFF7}"/>
                </a:ext>
              </a:extLst>
            </p:cNvPr>
            <p:cNvSpPr/>
            <p:nvPr/>
          </p:nvSpPr>
          <p:spPr>
            <a:xfrm>
              <a:off x="8561693" y="4721380"/>
              <a:ext cx="47324" cy="33506"/>
            </a:xfrm>
            <a:custGeom>
              <a:avLst/>
              <a:gdLst>
                <a:gd name="connsiteX0" fmla="*/ 15 w 47324"/>
                <a:gd name="connsiteY0" fmla="*/ 695 h 33506"/>
                <a:gd name="connsiteX1" fmla="*/ 46906 w 47324"/>
                <a:gd name="connsiteY1" fmla="*/ 33185 h 33506"/>
                <a:gd name="connsiteX2" fmla="*/ 15 w 47324"/>
                <a:gd name="connsiteY2" fmla="*/ 695 h 33506"/>
              </a:gdLst>
              <a:ahLst/>
              <a:cxnLst>
                <a:cxn ang="0">
                  <a:pos x="connsiteX0" y="connsiteY0"/>
                </a:cxn>
                <a:cxn ang="0">
                  <a:pos x="connsiteX1" y="connsiteY1"/>
                </a:cxn>
                <a:cxn ang="0">
                  <a:pos x="connsiteX2" y="connsiteY2"/>
                </a:cxn>
              </a:cxnLst>
              <a:rect l="l" t="t" r="r" b="b"/>
              <a:pathLst>
                <a:path w="47324" h="33506">
                  <a:moveTo>
                    <a:pt x="15" y="695"/>
                  </a:moveTo>
                  <a:cubicBezTo>
                    <a:pt x="-1014" y="-5306"/>
                    <a:pt x="52564" y="29413"/>
                    <a:pt x="46906" y="33185"/>
                  </a:cubicBezTo>
                  <a:cubicBezTo>
                    <a:pt x="41077" y="36957"/>
                    <a:pt x="957" y="6439"/>
                    <a:pt x="15" y="695"/>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4" name="Freeform 273">
              <a:extLst>
                <a:ext uri="{FF2B5EF4-FFF2-40B4-BE49-F238E27FC236}">
                  <a16:creationId xmlns:a16="http://schemas.microsoft.com/office/drawing/2014/main" id="{6C09AAC7-8888-EB46-522B-FD43541DB981}"/>
                </a:ext>
              </a:extLst>
            </p:cNvPr>
            <p:cNvSpPr/>
            <p:nvPr/>
          </p:nvSpPr>
          <p:spPr>
            <a:xfrm>
              <a:off x="7014061" y="3674622"/>
              <a:ext cx="123154" cy="81729"/>
            </a:xfrm>
            <a:custGeom>
              <a:avLst/>
              <a:gdLst>
                <a:gd name="connsiteX0" fmla="*/ 100266 w 123154"/>
                <a:gd name="connsiteY0" fmla="*/ 66331 h 81729"/>
                <a:gd name="connsiteX1" fmla="*/ 106438 w 123154"/>
                <a:gd name="connsiteY1" fmla="*/ 70875 h 81729"/>
                <a:gd name="connsiteX2" fmla="*/ 117754 w 123154"/>
                <a:gd name="connsiteY2" fmla="*/ 74475 h 81729"/>
                <a:gd name="connsiteX3" fmla="*/ 123154 w 123154"/>
                <a:gd name="connsiteY3" fmla="*/ 73446 h 81729"/>
                <a:gd name="connsiteX4" fmla="*/ 119983 w 123154"/>
                <a:gd name="connsiteY4" fmla="*/ 51758 h 81729"/>
                <a:gd name="connsiteX5" fmla="*/ 104037 w 123154"/>
                <a:gd name="connsiteY5" fmla="*/ 41557 h 81729"/>
                <a:gd name="connsiteX6" fmla="*/ 101466 w 123154"/>
                <a:gd name="connsiteY6" fmla="*/ 27583 h 81729"/>
                <a:gd name="connsiteX7" fmla="*/ 80377 w 123154"/>
                <a:gd name="connsiteY7" fmla="*/ 28869 h 81729"/>
                <a:gd name="connsiteX8" fmla="*/ 67004 w 123154"/>
                <a:gd name="connsiteY8" fmla="*/ 26297 h 81729"/>
                <a:gd name="connsiteX9" fmla="*/ 52346 w 123154"/>
                <a:gd name="connsiteY9" fmla="*/ 25697 h 81729"/>
                <a:gd name="connsiteX10" fmla="*/ 29371 w 123154"/>
                <a:gd name="connsiteY10" fmla="*/ 23811 h 81729"/>
                <a:gd name="connsiteX11" fmla="*/ 40858 w 123154"/>
                <a:gd name="connsiteY11" fmla="*/ 14210 h 81729"/>
                <a:gd name="connsiteX12" fmla="*/ 45830 w 123154"/>
                <a:gd name="connsiteY12" fmla="*/ 14382 h 81729"/>
                <a:gd name="connsiteX13" fmla="*/ 51574 w 123154"/>
                <a:gd name="connsiteY13" fmla="*/ 1094 h 81729"/>
                <a:gd name="connsiteX14" fmla="*/ 40601 w 123154"/>
                <a:gd name="connsiteY14" fmla="*/ 3495 h 81729"/>
                <a:gd name="connsiteX15" fmla="*/ 28171 w 123154"/>
                <a:gd name="connsiteY15" fmla="*/ 6409 h 81729"/>
                <a:gd name="connsiteX16" fmla="*/ 20541 w 123154"/>
                <a:gd name="connsiteY16" fmla="*/ 14982 h 81729"/>
                <a:gd name="connsiteX17" fmla="*/ 15312 w 123154"/>
                <a:gd name="connsiteY17" fmla="*/ 24069 h 81729"/>
                <a:gd name="connsiteX18" fmla="*/ 53 w 123154"/>
                <a:gd name="connsiteY18" fmla="*/ 29812 h 81729"/>
                <a:gd name="connsiteX19" fmla="*/ 10083 w 123154"/>
                <a:gd name="connsiteY19" fmla="*/ 42242 h 81729"/>
                <a:gd name="connsiteX20" fmla="*/ 11969 w 123154"/>
                <a:gd name="connsiteY20" fmla="*/ 56558 h 81729"/>
                <a:gd name="connsiteX21" fmla="*/ 5282 w 123154"/>
                <a:gd name="connsiteY21" fmla="*/ 73446 h 81729"/>
                <a:gd name="connsiteX22" fmla="*/ 12826 w 123154"/>
                <a:gd name="connsiteY22" fmla="*/ 74218 h 81729"/>
                <a:gd name="connsiteX23" fmla="*/ 29457 w 123154"/>
                <a:gd name="connsiteY23" fmla="*/ 69760 h 81729"/>
                <a:gd name="connsiteX24" fmla="*/ 44802 w 123154"/>
                <a:gd name="connsiteY24" fmla="*/ 62130 h 81729"/>
                <a:gd name="connsiteX25" fmla="*/ 59461 w 123154"/>
                <a:gd name="connsiteY25" fmla="*/ 48072 h 81729"/>
                <a:gd name="connsiteX26" fmla="*/ 65890 w 123154"/>
                <a:gd name="connsiteY26" fmla="*/ 61445 h 81729"/>
                <a:gd name="connsiteX27" fmla="*/ 66490 w 123154"/>
                <a:gd name="connsiteY27" fmla="*/ 80561 h 81729"/>
                <a:gd name="connsiteX28" fmla="*/ 74119 w 123154"/>
                <a:gd name="connsiteY28" fmla="*/ 80904 h 81729"/>
                <a:gd name="connsiteX29" fmla="*/ 82692 w 123154"/>
                <a:gd name="connsiteY29" fmla="*/ 77990 h 81729"/>
                <a:gd name="connsiteX30" fmla="*/ 100266 w 123154"/>
                <a:gd name="connsiteY30" fmla="*/ 66331 h 8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3154" h="81729">
                  <a:moveTo>
                    <a:pt x="100266" y="66331"/>
                  </a:moveTo>
                  <a:cubicBezTo>
                    <a:pt x="103866" y="68474"/>
                    <a:pt x="103095" y="71389"/>
                    <a:pt x="106438" y="70875"/>
                  </a:cubicBezTo>
                  <a:cubicBezTo>
                    <a:pt x="109181" y="70532"/>
                    <a:pt x="114925" y="71732"/>
                    <a:pt x="117754" y="74475"/>
                  </a:cubicBezTo>
                  <a:cubicBezTo>
                    <a:pt x="120668" y="73789"/>
                    <a:pt x="123154" y="73446"/>
                    <a:pt x="123154" y="73446"/>
                  </a:cubicBezTo>
                  <a:cubicBezTo>
                    <a:pt x="123154" y="73446"/>
                    <a:pt x="120582" y="56816"/>
                    <a:pt x="119983" y="51758"/>
                  </a:cubicBezTo>
                  <a:cubicBezTo>
                    <a:pt x="119383" y="46700"/>
                    <a:pt x="104037" y="41557"/>
                    <a:pt x="104037" y="41557"/>
                  </a:cubicBezTo>
                  <a:lnTo>
                    <a:pt x="101466" y="27583"/>
                  </a:lnTo>
                  <a:cubicBezTo>
                    <a:pt x="101466" y="27583"/>
                    <a:pt x="83550" y="30155"/>
                    <a:pt x="80377" y="28869"/>
                  </a:cubicBezTo>
                  <a:cubicBezTo>
                    <a:pt x="77205" y="27583"/>
                    <a:pt x="70176" y="30755"/>
                    <a:pt x="67004" y="26297"/>
                  </a:cubicBezTo>
                  <a:cubicBezTo>
                    <a:pt x="63832" y="21840"/>
                    <a:pt x="58089" y="29469"/>
                    <a:pt x="52346" y="25697"/>
                  </a:cubicBezTo>
                  <a:cubicBezTo>
                    <a:pt x="46602" y="21840"/>
                    <a:pt x="30057" y="26983"/>
                    <a:pt x="29371" y="23811"/>
                  </a:cubicBezTo>
                  <a:cubicBezTo>
                    <a:pt x="28771" y="20640"/>
                    <a:pt x="36401" y="13610"/>
                    <a:pt x="40858" y="14210"/>
                  </a:cubicBezTo>
                  <a:cubicBezTo>
                    <a:pt x="41887" y="14382"/>
                    <a:pt x="43687" y="14382"/>
                    <a:pt x="45830" y="14382"/>
                  </a:cubicBezTo>
                  <a:cubicBezTo>
                    <a:pt x="47888" y="11038"/>
                    <a:pt x="52688" y="2980"/>
                    <a:pt x="51574" y="1094"/>
                  </a:cubicBezTo>
                  <a:cubicBezTo>
                    <a:pt x="50117" y="-1306"/>
                    <a:pt x="44373" y="580"/>
                    <a:pt x="40601" y="3495"/>
                  </a:cubicBezTo>
                  <a:cubicBezTo>
                    <a:pt x="36744" y="6409"/>
                    <a:pt x="29628" y="2037"/>
                    <a:pt x="28171" y="6409"/>
                  </a:cubicBezTo>
                  <a:cubicBezTo>
                    <a:pt x="26714" y="10695"/>
                    <a:pt x="24828" y="14982"/>
                    <a:pt x="20541" y="14982"/>
                  </a:cubicBezTo>
                  <a:cubicBezTo>
                    <a:pt x="16255" y="14982"/>
                    <a:pt x="19599" y="22183"/>
                    <a:pt x="15312" y="24069"/>
                  </a:cubicBezTo>
                  <a:cubicBezTo>
                    <a:pt x="11026" y="25955"/>
                    <a:pt x="996" y="25526"/>
                    <a:pt x="53" y="29812"/>
                  </a:cubicBezTo>
                  <a:cubicBezTo>
                    <a:pt x="-890" y="34098"/>
                    <a:pt x="11026" y="37013"/>
                    <a:pt x="10083" y="42242"/>
                  </a:cubicBezTo>
                  <a:cubicBezTo>
                    <a:pt x="9140" y="47472"/>
                    <a:pt x="16341" y="53215"/>
                    <a:pt x="11969" y="56558"/>
                  </a:cubicBezTo>
                  <a:cubicBezTo>
                    <a:pt x="8283" y="59387"/>
                    <a:pt x="5025" y="64102"/>
                    <a:pt x="5282" y="73446"/>
                  </a:cubicBezTo>
                  <a:cubicBezTo>
                    <a:pt x="8369" y="75418"/>
                    <a:pt x="11369" y="77218"/>
                    <a:pt x="12826" y="74218"/>
                  </a:cubicBezTo>
                  <a:cubicBezTo>
                    <a:pt x="15398" y="69074"/>
                    <a:pt x="29457" y="74218"/>
                    <a:pt x="29457" y="69760"/>
                  </a:cubicBezTo>
                  <a:cubicBezTo>
                    <a:pt x="29457" y="65302"/>
                    <a:pt x="44802" y="66588"/>
                    <a:pt x="44802" y="62130"/>
                  </a:cubicBezTo>
                  <a:cubicBezTo>
                    <a:pt x="44802" y="57673"/>
                    <a:pt x="53717" y="47472"/>
                    <a:pt x="59461" y="48072"/>
                  </a:cubicBezTo>
                  <a:cubicBezTo>
                    <a:pt x="65204" y="48672"/>
                    <a:pt x="58861" y="58273"/>
                    <a:pt x="65890" y="61445"/>
                  </a:cubicBezTo>
                  <a:cubicBezTo>
                    <a:pt x="72919" y="64617"/>
                    <a:pt x="62718" y="76104"/>
                    <a:pt x="66490" y="80561"/>
                  </a:cubicBezTo>
                  <a:cubicBezTo>
                    <a:pt x="67948" y="82190"/>
                    <a:pt x="70691" y="81933"/>
                    <a:pt x="74119" y="80904"/>
                  </a:cubicBezTo>
                  <a:cubicBezTo>
                    <a:pt x="76691" y="80133"/>
                    <a:pt x="79692" y="79018"/>
                    <a:pt x="82692" y="77990"/>
                  </a:cubicBezTo>
                  <a:cubicBezTo>
                    <a:pt x="88864" y="72332"/>
                    <a:pt x="97351" y="64617"/>
                    <a:pt x="100266" y="66331"/>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5" name="Freeform 274">
              <a:extLst>
                <a:ext uri="{FF2B5EF4-FFF2-40B4-BE49-F238E27FC236}">
                  <a16:creationId xmlns:a16="http://schemas.microsoft.com/office/drawing/2014/main" id="{21531D06-2B49-ED98-3816-88EFDAD963C6}"/>
                </a:ext>
              </a:extLst>
            </p:cNvPr>
            <p:cNvSpPr/>
            <p:nvPr/>
          </p:nvSpPr>
          <p:spPr>
            <a:xfrm>
              <a:off x="4643989" y="3959468"/>
              <a:ext cx="12353" cy="25381"/>
            </a:xfrm>
            <a:custGeom>
              <a:avLst/>
              <a:gdLst>
                <a:gd name="connsiteX0" fmla="*/ 12002 w 12353"/>
                <a:gd name="connsiteY0" fmla="*/ 24858 h 25381"/>
                <a:gd name="connsiteX1" fmla="*/ 5486 w 12353"/>
                <a:gd name="connsiteY1" fmla="*/ 18342 h 25381"/>
                <a:gd name="connsiteX2" fmla="*/ 0 w 12353"/>
                <a:gd name="connsiteY2" fmla="*/ 7455 h 25381"/>
                <a:gd name="connsiteX3" fmla="*/ 5915 w 12353"/>
                <a:gd name="connsiteY3" fmla="*/ 2741 h 25381"/>
                <a:gd name="connsiteX4" fmla="*/ 7544 w 12353"/>
                <a:gd name="connsiteY4" fmla="*/ 14913 h 25381"/>
                <a:gd name="connsiteX5" fmla="*/ 12002 w 12353"/>
                <a:gd name="connsiteY5" fmla="*/ 24858 h 2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53" h="25381">
                  <a:moveTo>
                    <a:pt x="12002" y="24858"/>
                  </a:moveTo>
                  <a:cubicBezTo>
                    <a:pt x="10973" y="27001"/>
                    <a:pt x="5658" y="22114"/>
                    <a:pt x="5486" y="18342"/>
                  </a:cubicBezTo>
                  <a:cubicBezTo>
                    <a:pt x="5315" y="14656"/>
                    <a:pt x="0" y="13971"/>
                    <a:pt x="0" y="7455"/>
                  </a:cubicBezTo>
                  <a:cubicBezTo>
                    <a:pt x="0" y="940"/>
                    <a:pt x="2657" y="-2917"/>
                    <a:pt x="5915" y="2741"/>
                  </a:cubicBezTo>
                  <a:cubicBezTo>
                    <a:pt x="9258" y="8398"/>
                    <a:pt x="7030" y="12170"/>
                    <a:pt x="7544" y="14913"/>
                  </a:cubicBezTo>
                  <a:cubicBezTo>
                    <a:pt x="8144" y="17657"/>
                    <a:pt x="13802" y="21086"/>
                    <a:pt x="12002" y="24858"/>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6" name="Freeform 275">
              <a:extLst>
                <a:ext uri="{FF2B5EF4-FFF2-40B4-BE49-F238E27FC236}">
                  <a16:creationId xmlns:a16="http://schemas.microsoft.com/office/drawing/2014/main" id="{21F3332F-325C-DFA0-7949-5E42E31AEC92}"/>
                </a:ext>
              </a:extLst>
            </p:cNvPr>
            <p:cNvSpPr/>
            <p:nvPr/>
          </p:nvSpPr>
          <p:spPr>
            <a:xfrm>
              <a:off x="4913174" y="4203677"/>
              <a:ext cx="15648" cy="12742"/>
            </a:xfrm>
            <a:custGeom>
              <a:avLst/>
              <a:gdLst>
                <a:gd name="connsiteX0" fmla="*/ 1106 w 15648"/>
                <a:gd name="connsiteY0" fmla="*/ 12021 h 12742"/>
                <a:gd name="connsiteX1" fmla="*/ 677 w 15648"/>
                <a:gd name="connsiteY1" fmla="*/ 4391 h 12742"/>
                <a:gd name="connsiteX2" fmla="*/ 12593 w 15648"/>
                <a:gd name="connsiteY2" fmla="*/ 1048 h 12742"/>
                <a:gd name="connsiteX3" fmla="*/ 13450 w 15648"/>
                <a:gd name="connsiteY3" fmla="*/ 10478 h 12742"/>
                <a:gd name="connsiteX4" fmla="*/ 1106 w 15648"/>
                <a:gd name="connsiteY4" fmla="*/ 12021 h 12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8" h="12742">
                  <a:moveTo>
                    <a:pt x="1106" y="12021"/>
                  </a:moveTo>
                  <a:cubicBezTo>
                    <a:pt x="-1037" y="10049"/>
                    <a:pt x="4278" y="6106"/>
                    <a:pt x="677" y="4391"/>
                  </a:cubicBezTo>
                  <a:cubicBezTo>
                    <a:pt x="-2923" y="2763"/>
                    <a:pt x="8821" y="-2124"/>
                    <a:pt x="12593" y="1048"/>
                  </a:cubicBezTo>
                  <a:cubicBezTo>
                    <a:pt x="16279" y="4220"/>
                    <a:pt x="16708" y="9021"/>
                    <a:pt x="13450" y="10478"/>
                  </a:cubicBezTo>
                  <a:cubicBezTo>
                    <a:pt x="10107" y="11849"/>
                    <a:pt x="3078" y="13821"/>
                    <a:pt x="1106" y="12021"/>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7" name="Freeform 276">
              <a:extLst>
                <a:ext uri="{FF2B5EF4-FFF2-40B4-BE49-F238E27FC236}">
                  <a16:creationId xmlns:a16="http://schemas.microsoft.com/office/drawing/2014/main" id="{D3663CAA-3B4A-65F6-3B99-A3A6B492EAF9}"/>
                </a:ext>
              </a:extLst>
            </p:cNvPr>
            <p:cNvSpPr/>
            <p:nvPr/>
          </p:nvSpPr>
          <p:spPr>
            <a:xfrm>
              <a:off x="6614979" y="3664941"/>
              <a:ext cx="54092" cy="46007"/>
            </a:xfrm>
            <a:custGeom>
              <a:avLst/>
              <a:gdLst>
                <a:gd name="connsiteX0" fmla="*/ 50921 w 54092"/>
                <a:gd name="connsiteY0" fmla="*/ 35892 h 46007"/>
                <a:gd name="connsiteX1" fmla="*/ 40891 w 54092"/>
                <a:gd name="connsiteY1" fmla="*/ 23976 h 46007"/>
                <a:gd name="connsiteX2" fmla="*/ 35147 w 54092"/>
                <a:gd name="connsiteY2" fmla="*/ 11032 h 46007"/>
                <a:gd name="connsiteX3" fmla="*/ 30689 w 54092"/>
                <a:gd name="connsiteY3" fmla="*/ 1602 h 46007"/>
                <a:gd name="connsiteX4" fmla="*/ 16374 w 54092"/>
                <a:gd name="connsiteY4" fmla="*/ 145 h 46007"/>
                <a:gd name="connsiteX5" fmla="*/ 0 w 54092"/>
                <a:gd name="connsiteY5" fmla="*/ 3488 h 46007"/>
                <a:gd name="connsiteX6" fmla="*/ 3600 w 54092"/>
                <a:gd name="connsiteY6" fmla="*/ 16261 h 46007"/>
                <a:gd name="connsiteX7" fmla="*/ 16031 w 54092"/>
                <a:gd name="connsiteY7" fmla="*/ 21490 h 46007"/>
                <a:gd name="connsiteX8" fmla="*/ 18945 w 54092"/>
                <a:gd name="connsiteY8" fmla="*/ 27405 h 46007"/>
                <a:gd name="connsiteX9" fmla="*/ 20488 w 54092"/>
                <a:gd name="connsiteY9" fmla="*/ 27405 h 46007"/>
                <a:gd name="connsiteX10" fmla="*/ 24774 w 54092"/>
                <a:gd name="connsiteY10" fmla="*/ 31006 h 46007"/>
                <a:gd name="connsiteX11" fmla="*/ 32661 w 54092"/>
                <a:gd name="connsiteY11" fmla="*/ 34692 h 46007"/>
                <a:gd name="connsiteX12" fmla="*/ 40205 w 54092"/>
                <a:gd name="connsiteY12" fmla="*/ 37435 h 46007"/>
                <a:gd name="connsiteX13" fmla="*/ 43634 w 54092"/>
                <a:gd name="connsiteY13" fmla="*/ 46008 h 46007"/>
                <a:gd name="connsiteX14" fmla="*/ 54092 w 54092"/>
                <a:gd name="connsiteY14" fmla="*/ 43779 h 46007"/>
                <a:gd name="connsiteX15" fmla="*/ 50921 w 54092"/>
                <a:gd name="connsiteY15" fmla="*/ 35892 h 4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92" h="46007">
                  <a:moveTo>
                    <a:pt x="50921" y="35892"/>
                  </a:moveTo>
                  <a:cubicBezTo>
                    <a:pt x="50921" y="32120"/>
                    <a:pt x="40891" y="28777"/>
                    <a:pt x="40891" y="23976"/>
                  </a:cubicBezTo>
                  <a:cubicBezTo>
                    <a:pt x="40891" y="19176"/>
                    <a:pt x="34204" y="14890"/>
                    <a:pt x="35147" y="11032"/>
                  </a:cubicBezTo>
                  <a:cubicBezTo>
                    <a:pt x="35833" y="8374"/>
                    <a:pt x="32404" y="4688"/>
                    <a:pt x="30689" y="1602"/>
                  </a:cubicBezTo>
                  <a:cubicBezTo>
                    <a:pt x="26317" y="573"/>
                    <a:pt x="20660" y="-370"/>
                    <a:pt x="16374" y="145"/>
                  </a:cubicBezTo>
                  <a:cubicBezTo>
                    <a:pt x="10373" y="831"/>
                    <a:pt x="5915" y="2545"/>
                    <a:pt x="0" y="3488"/>
                  </a:cubicBezTo>
                  <a:cubicBezTo>
                    <a:pt x="3172" y="8289"/>
                    <a:pt x="943" y="9575"/>
                    <a:pt x="3600" y="16261"/>
                  </a:cubicBezTo>
                  <a:cubicBezTo>
                    <a:pt x="6429" y="23376"/>
                    <a:pt x="13630" y="19604"/>
                    <a:pt x="16031" y="21490"/>
                  </a:cubicBezTo>
                  <a:cubicBezTo>
                    <a:pt x="16973" y="22262"/>
                    <a:pt x="18002" y="24748"/>
                    <a:pt x="18945" y="27405"/>
                  </a:cubicBezTo>
                  <a:cubicBezTo>
                    <a:pt x="19374" y="27320"/>
                    <a:pt x="19802" y="27320"/>
                    <a:pt x="20488" y="27405"/>
                  </a:cubicBezTo>
                  <a:cubicBezTo>
                    <a:pt x="23146" y="27834"/>
                    <a:pt x="24174" y="29291"/>
                    <a:pt x="24774" y="31006"/>
                  </a:cubicBezTo>
                  <a:cubicBezTo>
                    <a:pt x="28118" y="31777"/>
                    <a:pt x="31118" y="34006"/>
                    <a:pt x="32661" y="34692"/>
                  </a:cubicBezTo>
                  <a:cubicBezTo>
                    <a:pt x="34719" y="35635"/>
                    <a:pt x="36090" y="32892"/>
                    <a:pt x="40205" y="37435"/>
                  </a:cubicBezTo>
                  <a:cubicBezTo>
                    <a:pt x="43805" y="41464"/>
                    <a:pt x="44063" y="42493"/>
                    <a:pt x="43634" y="46008"/>
                  </a:cubicBezTo>
                  <a:cubicBezTo>
                    <a:pt x="47320" y="46008"/>
                    <a:pt x="50835" y="45150"/>
                    <a:pt x="54092" y="43779"/>
                  </a:cubicBezTo>
                  <a:cubicBezTo>
                    <a:pt x="52464" y="41121"/>
                    <a:pt x="50921" y="37778"/>
                    <a:pt x="50921" y="3589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8" name="Freeform 277">
              <a:extLst>
                <a:ext uri="{FF2B5EF4-FFF2-40B4-BE49-F238E27FC236}">
                  <a16:creationId xmlns:a16="http://schemas.microsoft.com/office/drawing/2014/main" id="{8418CDFA-631B-55E4-2439-F6F3C64D169D}"/>
                </a:ext>
              </a:extLst>
            </p:cNvPr>
            <p:cNvSpPr/>
            <p:nvPr/>
          </p:nvSpPr>
          <p:spPr>
            <a:xfrm>
              <a:off x="6639753" y="3654456"/>
              <a:ext cx="77537" cy="65751"/>
            </a:xfrm>
            <a:custGeom>
              <a:avLst/>
              <a:gdLst>
                <a:gd name="connsiteX0" fmla="*/ 75867 w 77537"/>
                <a:gd name="connsiteY0" fmla="*/ 21603 h 65751"/>
                <a:gd name="connsiteX1" fmla="*/ 61465 w 77537"/>
                <a:gd name="connsiteY1" fmla="*/ 3000 h 65751"/>
                <a:gd name="connsiteX2" fmla="*/ 51006 w 77537"/>
                <a:gd name="connsiteY2" fmla="*/ 10630 h 65751"/>
                <a:gd name="connsiteX3" fmla="*/ 43806 w 77537"/>
                <a:gd name="connsiteY3" fmla="*/ 10630 h 65751"/>
                <a:gd name="connsiteX4" fmla="*/ 31633 w 77537"/>
                <a:gd name="connsiteY4" fmla="*/ 2058 h 65751"/>
                <a:gd name="connsiteX5" fmla="*/ 26489 w 77537"/>
                <a:gd name="connsiteY5" fmla="*/ 0 h 65751"/>
                <a:gd name="connsiteX6" fmla="*/ 23232 w 77537"/>
                <a:gd name="connsiteY6" fmla="*/ 5915 h 65751"/>
                <a:gd name="connsiteX7" fmla="*/ 28461 w 77537"/>
                <a:gd name="connsiteY7" fmla="*/ 13116 h 65751"/>
                <a:gd name="connsiteX8" fmla="*/ 16031 w 77537"/>
                <a:gd name="connsiteY8" fmla="*/ 12173 h 65751"/>
                <a:gd name="connsiteX9" fmla="*/ 5058 w 77537"/>
                <a:gd name="connsiteY9" fmla="*/ 8830 h 65751"/>
                <a:gd name="connsiteX10" fmla="*/ 10287 w 77537"/>
                <a:gd name="connsiteY10" fmla="*/ 21774 h 65751"/>
                <a:gd name="connsiteX11" fmla="*/ 16031 w 77537"/>
                <a:gd name="connsiteY11" fmla="*/ 34719 h 65751"/>
                <a:gd name="connsiteX12" fmla="*/ 26060 w 77537"/>
                <a:gd name="connsiteY12" fmla="*/ 46634 h 65751"/>
                <a:gd name="connsiteX13" fmla="*/ 29232 w 77537"/>
                <a:gd name="connsiteY13" fmla="*/ 54693 h 65751"/>
                <a:gd name="connsiteX14" fmla="*/ 48606 w 77537"/>
                <a:gd name="connsiteY14" fmla="*/ 42691 h 65751"/>
                <a:gd name="connsiteX15" fmla="*/ 51778 w 77537"/>
                <a:gd name="connsiteY15" fmla="*/ 57350 h 65751"/>
                <a:gd name="connsiteX16" fmla="*/ 63351 w 77537"/>
                <a:gd name="connsiteY16" fmla="*/ 65751 h 65751"/>
                <a:gd name="connsiteX17" fmla="*/ 66180 w 77537"/>
                <a:gd name="connsiteY17" fmla="*/ 56150 h 65751"/>
                <a:gd name="connsiteX18" fmla="*/ 75867 w 77537"/>
                <a:gd name="connsiteY18" fmla="*/ 21603 h 65751"/>
                <a:gd name="connsiteX19" fmla="*/ 7887 w 77537"/>
                <a:gd name="connsiteY19" fmla="*/ 45349 h 65751"/>
                <a:gd name="connsiteX20" fmla="*/ 0 w 77537"/>
                <a:gd name="connsiteY20" fmla="*/ 41662 h 65751"/>
                <a:gd name="connsiteX21" fmla="*/ 5315 w 77537"/>
                <a:gd name="connsiteY21" fmla="*/ 50235 h 65751"/>
                <a:gd name="connsiteX22" fmla="*/ 16202 w 77537"/>
                <a:gd name="connsiteY22" fmla="*/ 56579 h 65751"/>
                <a:gd name="connsiteX23" fmla="*/ 18945 w 77537"/>
                <a:gd name="connsiteY23" fmla="*/ 56750 h 65751"/>
                <a:gd name="connsiteX24" fmla="*/ 15516 w 77537"/>
                <a:gd name="connsiteY24" fmla="*/ 48178 h 65751"/>
                <a:gd name="connsiteX25" fmla="*/ 7887 w 77537"/>
                <a:gd name="connsiteY25" fmla="*/ 45349 h 6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537" h="65751">
                  <a:moveTo>
                    <a:pt x="75867" y="21603"/>
                  </a:moveTo>
                  <a:cubicBezTo>
                    <a:pt x="73895" y="18002"/>
                    <a:pt x="67809" y="10801"/>
                    <a:pt x="61465" y="3000"/>
                  </a:cubicBezTo>
                  <a:cubicBezTo>
                    <a:pt x="59493" y="8915"/>
                    <a:pt x="52378" y="7201"/>
                    <a:pt x="51006" y="10630"/>
                  </a:cubicBezTo>
                  <a:cubicBezTo>
                    <a:pt x="49549" y="14230"/>
                    <a:pt x="45949" y="9944"/>
                    <a:pt x="43806" y="10630"/>
                  </a:cubicBezTo>
                  <a:cubicBezTo>
                    <a:pt x="41662" y="11316"/>
                    <a:pt x="36605" y="2743"/>
                    <a:pt x="31633" y="2058"/>
                  </a:cubicBezTo>
                  <a:cubicBezTo>
                    <a:pt x="30090" y="1800"/>
                    <a:pt x="28289" y="1029"/>
                    <a:pt x="26489" y="0"/>
                  </a:cubicBezTo>
                  <a:cubicBezTo>
                    <a:pt x="24432" y="2229"/>
                    <a:pt x="22546" y="4715"/>
                    <a:pt x="23232" y="5915"/>
                  </a:cubicBezTo>
                  <a:cubicBezTo>
                    <a:pt x="24689" y="8315"/>
                    <a:pt x="30861" y="10716"/>
                    <a:pt x="28461" y="13116"/>
                  </a:cubicBezTo>
                  <a:cubicBezTo>
                    <a:pt x="26060" y="15516"/>
                    <a:pt x="18431" y="14573"/>
                    <a:pt x="16031" y="12173"/>
                  </a:cubicBezTo>
                  <a:cubicBezTo>
                    <a:pt x="13630" y="9773"/>
                    <a:pt x="6429" y="5915"/>
                    <a:pt x="5058" y="8830"/>
                  </a:cubicBezTo>
                  <a:cubicBezTo>
                    <a:pt x="3601" y="11745"/>
                    <a:pt x="11316" y="17917"/>
                    <a:pt x="10287" y="21774"/>
                  </a:cubicBezTo>
                  <a:cubicBezTo>
                    <a:pt x="9344" y="25632"/>
                    <a:pt x="16031" y="29918"/>
                    <a:pt x="16031" y="34719"/>
                  </a:cubicBezTo>
                  <a:cubicBezTo>
                    <a:pt x="16031" y="39519"/>
                    <a:pt x="26060" y="42863"/>
                    <a:pt x="26060" y="46634"/>
                  </a:cubicBezTo>
                  <a:cubicBezTo>
                    <a:pt x="26060" y="48520"/>
                    <a:pt x="27603" y="51778"/>
                    <a:pt x="29232" y="54693"/>
                  </a:cubicBezTo>
                  <a:cubicBezTo>
                    <a:pt x="37119" y="51349"/>
                    <a:pt x="43548" y="45263"/>
                    <a:pt x="48606" y="42691"/>
                  </a:cubicBezTo>
                  <a:cubicBezTo>
                    <a:pt x="56236" y="38833"/>
                    <a:pt x="53064" y="54864"/>
                    <a:pt x="51778" y="57350"/>
                  </a:cubicBezTo>
                  <a:cubicBezTo>
                    <a:pt x="50921" y="59150"/>
                    <a:pt x="57007" y="63265"/>
                    <a:pt x="63351" y="65751"/>
                  </a:cubicBezTo>
                  <a:cubicBezTo>
                    <a:pt x="63094" y="62322"/>
                    <a:pt x="63951" y="58893"/>
                    <a:pt x="66180" y="56150"/>
                  </a:cubicBezTo>
                  <a:cubicBezTo>
                    <a:pt x="74409" y="45949"/>
                    <a:pt x="80667" y="30175"/>
                    <a:pt x="75867" y="21603"/>
                  </a:cubicBezTo>
                  <a:close/>
                  <a:moveTo>
                    <a:pt x="7887" y="45349"/>
                  </a:moveTo>
                  <a:cubicBezTo>
                    <a:pt x="6344" y="44663"/>
                    <a:pt x="3343" y="42434"/>
                    <a:pt x="0" y="41662"/>
                  </a:cubicBezTo>
                  <a:cubicBezTo>
                    <a:pt x="1029" y="44491"/>
                    <a:pt x="943" y="48263"/>
                    <a:pt x="5315" y="50235"/>
                  </a:cubicBezTo>
                  <a:cubicBezTo>
                    <a:pt x="12344" y="53407"/>
                    <a:pt x="2143" y="54693"/>
                    <a:pt x="16202" y="56579"/>
                  </a:cubicBezTo>
                  <a:cubicBezTo>
                    <a:pt x="17145" y="56750"/>
                    <a:pt x="18088" y="56750"/>
                    <a:pt x="18945" y="56750"/>
                  </a:cubicBezTo>
                  <a:cubicBezTo>
                    <a:pt x="19374" y="53150"/>
                    <a:pt x="19117" y="52121"/>
                    <a:pt x="15516" y="48178"/>
                  </a:cubicBezTo>
                  <a:cubicBezTo>
                    <a:pt x="11316" y="43463"/>
                    <a:pt x="9944" y="46206"/>
                    <a:pt x="7887" y="45349"/>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9" name="Freeform 278">
              <a:extLst>
                <a:ext uri="{FF2B5EF4-FFF2-40B4-BE49-F238E27FC236}">
                  <a16:creationId xmlns:a16="http://schemas.microsoft.com/office/drawing/2014/main" id="{E962D0F7-14EF-0B2E-EE4E-58E2B0967030}"/>
                </a:ext>
              </a:extLst>
            </p:cNvPr>
            <p:cNvSpPr/>
            <p:nvPr/>
          </p:nvSpPr>
          <p:spPr>
            <a:xfrm>
              <a:off x="6898774" y="3722496"/>
              <a:ext cx="229954" cy="164129"/>
            </a:xfrm>
            <a:custGeom>
              <a:avLst/>
              <a:gdLst>
                <a:gd name="connsiteX0" fmla="*/ 221725 w 229954"/>
                <a:gd name="connsiteY0" fmla="*/ 23000 h 164129"/>
                <a:gd name="connsiteX1" fmla="*/ 215553 w 229954"/>
                <a:gd name="connsiteY1" fmla="*/ 18456 h 164129"/>
                <a:gd name="connsiteX2" fmla="*/ 197893 w 229954"/>
                <a:gd name="connsiteY2" fmla="*/ 30029 h 164129"/>
                <a:gd name="connsiteX3" fmla="*/ 189493 w 229954"/>
                <a:gd name="connsiteY3" fmla="*/ 32858 h 164129"/>
                <a:gd name="connsiteX4" fmla="*/ 181606 w 229954"/>
                <a:gd name="connsiteY4" fmla="*/ 32515 h 164129"/>
                <a:gd name="connsiteX5" fmla="*/ 181006 w 229954"/>
                <a:gd name="connsiteY5" fmla="*/ 13398 h 164129"/>
                <a:gd name="connsiteX6" fmla="*/ 174577 w 229954"/>
                <a:gd name="connsiteY6" fmla="*/ 25 h 164129"/>
                <a:gd name="connsiteX7" fmla="*/ 159917 w 229954"/>
                <a:gd name="connsiteY7" fmla="*/ 14084 h 164129"/>
                <a:gd name="connsiteX8" fmla="*/ 144573 w 229954"/>
                <a:gd name="connsiteY8" fmla="*/ 21714 h 164129"/>
                <a:gd name="connsiteX9" fmla="*/ 127942 w 229954"/>
                <a:gd name="connsiteY9" fmla="*/ 26172 h 164129"/>
                <a:gd name="connsiteX10" fmla="*/ 113883 w 229954"/>
                <a:gd name="connsiteY10" fmla="*/ 22314 h 164129"/>
                <a:gd name="connsiteX11" fmla="*/ 100510 w 229954"/>
                <a:gd name="connsiteY11" fmla="*/ 17856 h 164129"/>
                <a:gd name="connsiteX12" fmla="*/ 87137 w 229954"/>
                <a:gd name="connsiteY12" fmla="*/ 15284 h 164129"/>
                <a:gd name="connsiteX13" fmla="*/ 74364 w 229954"/>
                <a:gd name="connsiteY13" fmla="*/ 22914 h 164129"/>
                <a:gd name="connsiteX14" fmla="*/ 64763 w 229954"/>
                <a:gd name="connsiteY14" fmla="*/ 38859 h 164129"/>
                <a:gd name="connsiteX15" fmla="*/ 41788 w 229954"/>
                <a:gd name="connsiteY15" fmla="*/ 52232 h 164129"/>
                <a:gd name="connsiteX16" fmla="*/ 27730 w 229954"/>
                <a:gd name="connsiteY16" fmla="*/ 57375 h 164129"/>
                <a:gd name="connsiteX17" fmla="*/ 16242 w 229954"/>
                <a:gd name="connsiteY17" fmla="*/ 54204 h 164129"/>
                <a:gd name="connsiteX18" fmla="*/ 9213 w 229954"/>
                <a:gd name="connsiteY18" fmla="*/ 61833 h 164129"/>
                <a:gd name="connsiteX19" fmla="*/ 2869 w 229954"/>
                <a:gd name="connsiteY19" fmla="*/ 74606 h 164129"/>
                <a:gd name="connsiteX20" fmla="*/ 983 w 229954"/>
                <a:gd name="connsiteY20" fmla="*/ 88665 h 164129"/>
                <a:gd name="connsiteX21" fmla="*/ 983 w 229954"/>
                <a:gd name="connsiteY21" fmla="*/ 105896 h 164129"/>
                <a:gd name="connsiteX22" fmla="*/ 3555 w 229954"/>
                <a:gd name="connsiteY22" fmla="*/ 124412 h 164129"/>
                <a:gd name="connsiteX23" fmla="*/ 19500 w 229954"/>
                <a:gd name="connsiteY23" fmla="*/ 132728 h 164129"/>
                <a:gd name="connsiteX24" fmla="*/ 2869 w 229954"/>
                <a:gd name="connsiteY24" fmla="*/ 155702 h 164129"/>
                <a:gd name="connsiteX25" fmla="*/ 6127 w 229954"/>
                <a:gd name="connsiteY25" fmla="*/ 161103 h 164129"/>
                <a:gd name="connsiteX26" fmla="*/ 30987 w 229954"/>
                <a:gd name="connsiteY26" fmla="*/ 163846 h 164129"/>
                <a:gd name="connsiteX27" fmla="*/ 95967 w 229954"/>
                <a:gd name="connsiteY27" fmla="*/ 155702 h 164129"/>
                <a:gd name="connsiteX28" fmla="*/ 94509 w 229954"/>
                <a:gd name="connsiteY28" fmla="*/ 139414 h 164129"/>
                <a:gd name="connsiteX29" fmla="*/ 107454 w 229954"/>
                <a:gd name="connsiteY29" fmla="*/ 131785 h 164129"/>
                <a:gd name="connsiteX30" fmla="*/ 118426 w 229954"/>
                <a:gd name="connsiteY30" fmla="*/ 128956 h 164129"/>
                <a:gd name="connsiteX31" fmla="*/ 135657 w 229954"/>
                <a:gd name="connsiteY31" fmla="*/ 123212 h 164129"/>
                <a:gd name="connsiteX32" fmla="*/ 143287 w 229954"/>
                <a:gd name="connsiteY32" fmla="*/ 116011 h 164129"/>
                <a:gd name="connsiteX33" fmla="*/ 148516 w 229954"/>
                <a:gd name="connsiteY33" fmla="*/ 98866 h 164129"/>
                <a:gd name="connsiteX34" fmla="*/ 159489 w 229954"/>
                <a:gd name="connsiteY34" fmla="*/ 92180 h 164129"/>
                <a:gd name="connsiteX35" fmla="*/ 154260 w 229954"/>
                <a:gd name="connsiteY35" fmla="*/ 81636 h 164129"/>
                <a:gd name="connsiteX36" fmla="*/ 172433 w 229954"/>
                <a:gd name="connsiteY36" fmla="*/ 82150 h 164129"/>
                <a:gd name="connsiteX37" fmla="*/ 173891 w 229954"/>
                <a:gd name="connsiteY37" fmla="*/ 69291 h 164129"/>
                <a:gd name="connsiteX38" fmla="*/ 181520 w 229954"/>
                <a:gd name="connsiteY38" fmla="*/ 57804 h 164129"/>
                <a:gd name="connsiteX39" fmla="*/ 178605 w 229954"/>
                <a:gd name="connsiteY39" fmla="*/ 48289 h 164129"/>
                <a:gd name="connsiteX40" fmla="*/ 181006 w 229954"/>
                <a:gd name="connsiteY40" fmla="*/ 40145 h 164129"/>
                <a:gd name="connsiteX41" fmla="*/ 183406 w 229954"/>
                <a:gd name="connsiteY41" fmla="*/ 39116 h 164129"/>
                <a:gd name="connsiteX42" fmla="*/ 191722 w 229954"/>
                <a:gd name="connsiteY42" fmla="*/ 36201 h 164129"/>
                <a:gd name="connsiteX43" fmla="*/ 213581 w 229954"/>
                <a:gd name="connsiteY43" fmla="*/ 29686 h 164129"/>
                <a:gd name="connsiteX44" fmla="*/ 229955 w 229954"/>
                <a:gd name="connsiteY44" fmla="*/ 24714 h 164129"/>
                <a:gd name="connsiteX45" fmla="*/ 221725 w 229954"/>
                <a:gd name="connsiteY45" fmla="*/ 23000 h 16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9954" h="164129">
                  <a:moveTo>
                    <a:pt x="221725" y="23000"/>
                  </a:moveTo>
                  <a:cubicBezTo>
                    <a:pt x="218382" y="23514"/>
                    <a:pt x="219068" y="20600"/>
                    <a:pt x="215553" y="18456"/>
                  </a:cubicBezTo>
                  <a:cubicBezTo>
                    <a:pt x="212724" y="16742"/>
                    <a:pt x="204152" y="24457"/>
                    <a:pt x="197893" y="30029"/>
                  </a:cubicBezTo>
                  <a:cubicBezTo>
                    <a:pt x="194979" y="30972"/>
                    <a:pt x="192064" y="32087"/>
                    <a:pt x="189493" y="32858"/>
                  </a:cubicBezTo>
                  <a:cubicBezTo>
                    <a:pt x="185978" y="33887"/>
                    <a:pt x="183063" y="34230"/>
                    <a:pt x="181606" y="32515"/>
                  </a:cubicBezTo>
                  <a:cubicBezTo>
                    <a:pt x="177748" y="28058"/>
                    <a:pt x="187950" y="16570"/>
                    <a:pt x="181006" y="13398"/>
                  </a:cubicBezTo>
                  <a:cubicBezTo>
                    <a:pt x="173976" y="10227"/>
                    <a:pt x="180320" y="625"/>
                    <a:pt x="174577" y="25"/>
                  </a:cubicBezTo>
                  <a:cubicBezTo>
                    <a:pt x="168833" y="-575"/>
                    <a:pt x="159917" y="9627"/>
                    <a:pt x="159917" y="14084"/>
                  </a:cubicBezTo>
                  <a:cubicBezTo>
                    <a:pt x="159917" y="18542"/>
                    <a:pt x="144573" y="17256"/>
                    <a:pt x="144573" y="21714"/>
                  </a:cubicBezTo>
                  <a:cubicBezTo>
                    <a:pt x="144573" y="26172"/>
                    <a:pt x="130514" y="21028"/>
                    <a:pt x="127942" y="26172"/>
                  </a:cubicBezTo>
                  <a:cubicBezTo>
                    <a:pt x="125370" y="31229"/>
                    <a:pt x="118341" y="22314"/>
                    <a:pt x="113883" y="22314"/>
                  </a:cubicBezTo>
                  <a:cubicBezTo>
                    <a:pt x="109425" y="22314"/>
                    <a:pt x="106168" y="15970"/>
                    <a:pt x="100510" y="17856"/>
                  </a:cubicBezTo>
                  <a:cubicBezTo>
                    <a:pt x="94767" y="19742"/>
                    <a:pt x="91595" y="15970"/>
                    <a:pt x="87137" y="15284"/>
                  </a:cubicBezTo>
                  <a:cubicBezTo>
                    <a:pt x="82679" y="14599"/>
                    <a:pt x="79508" y="24886"/>
                    <a:pt x="74364" y="22914"/>
                  </a:cubicBezTo>
                  <a:cubicBezTo>
                    <a:pt x="69220" y="21028"/>
                    <a:pt x="66649" y="32515"/>
                    <a:pt x="64763" y="38859"/>
                  </a:cubicBezTo>
                  <a:cubicBezTo>
                    <a:pt x="62877" y="45203"/>
                    <a:pt x="41103" y="45203"/>
                    <a:pt x="41788" y="52232"/>
                  </a:cubicBezTo>
                  <a:cubicBezTo>
                    <a:pt x="42388" y="59261"/>
                    <a:pt x="29015" y="61833"/>
                    <a:pt x="27730" y="57375"/>
                  </a:cubicBezTo>
                  <a:cubicBezTo>
                    <a:pt x="26444" y="52918"/>
                    <a:pt x="18128" y="55489"/>
                    <a:pt x="16242" y="54204"/>
                  </a:cubicBezTo>
                  <a:cubicBezTo>
                    <a:pt x="14356" y="52918"/>
                    <a:pt x="8613" y="55489"/>
                    <a:pt x="9213" y="61833"/>
                  </a:cubicBezTo>
                  <a:cubicBezTo>
                    <a:pt x="9813" y="68177"/>
                    <a:pt x="3469" y="72035"/>
                    <a:pt x="2869" y="74606"/>
                  </a:cubicBezTo>
                  <a:cubicBezTo>
                    <a:pt x="2269" y="77178"/>
                    <a:pt x="-1589" y="84808"/>
                    <a:pt x="983" y="88665"/>
                  </a:cubicBezTo>
                  <a:cubicBezTo>
                    <a:pt x="3555" y="92437"/>
                    <a:pt x="-2188" y="98866"/>
                    <a:pt x="983" y="105896"/>
                  </a:cubicBezTo>
                  <a:cubicBezTo>
                    <a:pt x="4155" y="112925"/>
                    <a:pt x="2269" y="121841"/>
                    <a:pt x="3555" y="124412"/>
                  </a:cubicBezTo>
                  <a:cubicBezTo>
                    <a:pt x="4841" y="126984"/>
                    <a:pt x="16928" y="125698"/>
                    <a:pt x="19500" y="132728"/>
                  </a:cubicBezTo>
                  <a:cubicBezTo>
                    <a:pt x="22072" y="139757"/>
                    <a:pt x="3555" y="151930"/>
                    <a:pt x="2869" y="155702"/>
                  </a:cubicBezTo>
                  <a:cubicBezTo>
                    <a:pt x="2612" y="157331"/>
                    <a:pt x="4155" y="159131"/>
                    <a:pt x="6127" y="161103"/>
                  </a:cubicBezTo>
                  <a:cubicBezTo>
                    <a:pt x="13413" y="161446"/>
                    <a:pt x="22586" y="162303"/>
                    <a:pt x="30987" y="163846"/>
                  </a:cubicBezTo>
                  <a:cubicBezTo>
                    <a:pt x="41446" y="165732"/>
                    <a:pt x="95024" y="157674"/>
                    <a:pt x="95967" y="155702"/>
                  </a:cubicBezTo>
                  <a:cubicBezTo>
                    <a:pt x="96910" y="153816"/>
                    <a:pt x="94081" y="141815"/>
                    <a:pt x="94509" y="139414"/>
                  </a:cubicBezTo>
                  <a:cubicBezTo>
                    <a:pt x="95024" y="137014"/>
                    <a:pt x="101710" y="131270"/>
                    <a:pt x="107454" y="131785"/>
                  </a:cubicBezTo>
                  <a:cubicBezTo>
                    <a:pt x="113197" y="132299"/>
                    <a:pt x="118426" y="133242"/>
                    <a:pt x="118426" y="128956"/>
                  </a:cubicBezTo>
                  <a:cubicBezTo>
                    <a:pt x="118426" y="124670"/>
                    <a:pt x="134200" y="119440"/>
                    <a:pt x="135657" y="123212"/>
                  </a:cubicBezTo>
                  <a:cubicBezTo>
                    <a:pt x="137115" y="127070"/>
                    <a:pt x="142858" y="125613"/>
                    <a:pt x="143287" y="116011"/>
                  </a:cubicBezTo>
                  <a:cubicBezTo>
                    <a:pt x="143715" y="106496"/>
                    <a:pt x="142772" y="99295"/>
                    <a:pt x="148516" y="98866"/>
                  </a:cubicBezTo>
                  <a:cubicBezTo>
                    <a:pt x="154260" y="98352"/>
                    <a:pt x="160003" y="95009"/>
                    <a:pt x="159489" y="92180"/>
                  </a:cubicBezTo>
                  <a:cubicBezTo>
                    <a:pt x="158974" y="89351"/>
                    <a:pt x="152288" y="83607"/>
                    <a:pt x="154260" y="81636"/>
                  </a:cubicBezTo>
                  <a:cubicBezTo>
                    <a:pt x="156145" y="79750"/>
                    <a:pt x="170547" y="86436"/>
                    <a:pt x="172433" y="82150"/>
                  </a:cubicBezTo>
                  <a:cubicBezTo>
                    <a:pt x="174319" y="77864"/>
                    <a:pt x="171491" y="73063"/>
                    <a:pt x="173891" y="69291"/>
                  </a:cubicBezTo>
                  <a:cubicBezTo>
                    <a:pt x="176291" y="65434"/>
                    <a:pt x="182035" y="61662"/>
                    <a:pt x="181520" y="57804"/>
                  </a:cubicBezTo>
                  <a:cubicBezTo>
                    <a:pt x="181006" y="53946"/>
                    <a:pt x="181949" y="51632"/>
                    <a:pt x="178605" y="48289"/>
                  </a:cubicBezTo>
                  <a:cubicBezTo>
                    <a:pt x="175262" y="44945"/>
                    <a:pt x="176720" y="40659"/>
                    <a:pt x="181006" y="40145"/>
                  </a:cubicBezTo>
                  <a:cubicBezTo>
                    <a:pt x="181777" y="40059"/>
                    <a:pt x="182549" y="39630"/>
                    <a:pt x="183406" y="39116"/>
                  </a:cubicBezTo>
                  <a:cubicBezTo>
                    <a:pt x="186749" y="38430"/>
                    <a:pt x="189578" y="37830"/>
                    <a:pt x="191722" y="36201"/>
                  </a:cubicBezTo>
                  <a:cubicBezTo>
                    <a:pt x="197722" y="31744"/>
                    <a:pt x="209123" y="28143"/>
                    <a:pt x="213581" y="29686"/>
                  </a:cubicBezTo>
                  <a:cubicBezTo>
                    <a:pt x="217182" y="30972"/>
                    <a:pt x="225154" y="29858"/>
                    <a:pt x="229955" y="24714"/>
                  </a:cubicBezTo>
                  <a:cubicBezTo>
                    <a:pt x="227212" y="23257"/>
                    <a:pt x="223697" y="22657"/>
                    <a:pt x="221725" y="23000"/>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0" name="Freeform 279">
              <a:extLst>
                <a:ext uri="{FF2B5EF4-FFF2-40B4-BE49-F238E27FC236}">
                  <a16:creationId xmlns:a16="http://schemas.microsoft.com/office/drawing/2014/main" id="{04978712-080F-A9A7-CB4C-7859A63345BE}"/>
                </a:ext>
              </a:extLst>
            </p:cNvPr>
            <p:cNvSpPr/>
            <p:nvPr/>
          </p:nvSpPr>
          <p:spPr>
            <a:xfrm>
              <a:off x="6905072" y="3747211"/>
              <a:ext cx="267376" cy="241315"/>
            </a:xfrm>
            <a:custGeom>
              <a:avLst/>
              <a:gdLst>
                <a:gd name="connsiteX0" fmla="*/ 254603 w 267376"/>
                <a:gd name="connsiteY0" fmla="*/ 25032 h 241315"/>
                <a:gd name="connsiteX1" fmla="*/ 246374 w 267376"/>
                <a:gd name="connsiteY1" fmla="*/ 12859 h 241315"/>
                <a:gd name="connsiteX2" fmla="*/ 231629 w 267376"/>
                <a:gd name="connsiteY2" fmla="*/ 943 h 241315"/>
                <a:gd name="connsiteX3" fmla="*/ 226743 w 267376"/>
                <a:gd name="connsiteY3" fmla="*/ 1886 h 241315"/>
                <a:gd name="connsiteX4" fmla="*/ 223828 w 267376"/>
                <a:gd name="connsiteY4" fmla="*/ 0 h 241315"/>
                <a:gd name="connsiteX5" fmla="*/ 207455 w 267376"/>
                <a:gd name="connsiteY5" fmla="*/ 4972 h 241315"/>
                <a:gd name="connsiteX6" fmla="*/ 185595 w 267376"/>
                <a:gd name="connsiteY6" fmla="*/ 11487 h 241315"/>
                <a:gd name="connsiteX7" fmla="*/ 177279 w 267376"/>
                <a:gd name="connsiteY7" fmla="*/ 14402 h 241315"/>
                <a:gd name="connsiteX8" fmla="*/ 174879 w 267376"/>
                <a:gd name="connsiteY8" fmla="*/ 15431 h 241315"/>
                <a:gd name="connsiteX9" fmla="*/ 172479 w 267376"/>
                <a:gd name="connsiteY9" fmla="*/ 23574 h 241315"/>
                <a:gd name="connsiteX10" fmla="*/ 175394 w 267376"/>
                <a:gd name="connsiteY10" fmla="*/ 33090 h 241315"/>
                <a:gd name="connsiteX11" fmla="*/ 167764 w 267376"/>
                <a:gd name="connsiteY11" fmla="*/ 44577 h 241315"/>
                <a:gd name="connsiteX12" fmla="*/ 166307 w 267376"/>
                <a:gd name="connsiteY12" fmla="*/ 57436 h 241315"/>
                <a:gd name="connsiteX13" fmla="*/ 148133 w 267376"/>
                <a:gd name="connsiteY13" fmla="*/ 56922 h 241315"/>
                <a:gd name="connsiteX14" fmla="*/ 153362 w 267376"/>
                <a:gd name="connsiteY14" fmla="*/ 67466 h 241315"/>
                <a:gd name="connsiteX15" fmla="*/ 142389 w 267376"/>
                <a:gd name="connsiteY15" fmla="*/ 74152 h 241315"/>
                <a:gd name="connsiteX16" fmla="*/ 137160 w 267376"/>
                <a:gd name="connsiteY16" fmla="*/ 91297 h 241315"/>
                <a:gd name="connsiteX17" fmla="*/ 129530 w 267376"/>
                <a:gd name="connsiteY17" fmla="*/ 98498 h 241315"/>
                <a:gd name="connsiteX18" fmla="*/ 112300 w 267376"/>
                <a:gd name="connsiteY18" fmla="*/ 104242 h 241315"/>
                <a:gd name="connsiteX19" fmla="*/ 101327 w 267376"/>
                <a:gd name="connsiteY19" fmla="*/ 107070 h 241315"/>
                <a:gd name="connsiteX20" fmla="*/ 88382 w 267376"/>
                <a:gd name="connsiteY20" fmla="*/ 114700 h 241315"/>
                <a:gd name="connsiteX21" fmla="*/ 89840 w 267376"/>
                <a:gd name="connsiteY21" fmla="*/ 130988 h 241315"/>
                <a:gd name="connsiteX22" fmla="*/ 24860 w 267376"/>
                <a:gd name="connsiteY22" fmla="*/ 139132 h 241315"/>
                <a:gd name="connsiteX23" fmla="*/ 0 w 267376"/>
                <a:gd name="connsiteY23" fmla="*/ 136389 h 241315"/>
                <a:gd name="connsiteX24" fmla="*/ 7544 w 267376"/>
                <a:gd name="connsiteY24" fmla="*/ 145047 h 241315"/>
                <a:gd name="connsiteX25" fmla="*/ 24175 w 267376"/>
                <a:gd name="connsiteY25" fmla="*/ 159106 h 241315"/>
                <a:gd name="connsiteX26" fmla="*/ 31804 w 267376"/>
                <a:gd name="connsiteY26" fmla="*/ 177022 h 241315"/>
                <a:gd name="connsiteX27" fmla="*/ 35662 w 267376"/>
                <a:gd name="connsiteY27" fmla="*/ 189109 h 241315"/>
                <a:gd name="connsiteX28" fmla="*/ 21002 w 267376"/>
                <a:gd name="connsiteY28" fmla="*/ 193567 h 241315"/>
                <a:gd name="connsiteX29" fmla="*/ 10801 w 267376"/>
                <a:gd name="connsiteY29" fmla="*/ 210112 h 241315"/>
                <a:gd name="connsiteX30" fmla="*/ 11230 w 267376"/>
                <a:gd name="connsiteY30" fmla="*/ 214141 h 241315"/>
                <a:gd name="connsiteX31" fmla="*/ 41405 w 267376"/>
                <a:gd name="connsiteY31" fmla="*/ 211998 h 241315"/>
                <a:gd name="connsiteX32" fmla="*/ 53835 w 267376"/>
                <a:gd name="connsiteY32" fmla="*/ 210112 h 241315"/>
                <a:gd name="connsiteX33" fmla="*/ 79896 w 267376"/>
                <a:gd name="connsiteY33" fmla="*/ 209855 h 241315"/>
                <a:gd name="connsiteX34" fmla="*/ 92840 w 267376"/>
                <a:gd name="connsiteY34" fmla="*/ 213712 h 241315"/>
                <a:gd name="connsiteX35" fmla="*/ 100213 w 267376"/>
                <a:gd name="connsiteY35" fmla="*/ 222542 h 241315"/>
                <a:gd name="connsiteX36" fmla="*/ 103556 w 267376"/>
                <a:gd name="connsiteY36" fmla="*/ 233515 h 241315"/>
                <a:gd name="connsiteX37" fmla="*/ 117615 w 267376"/>
                <a:gd name="connsiteY37" fmla="*/ 239687 h 241315"/>
                <a:gd name="connsiteX38" fmla="*/ 120186 w 267376"/>
                <a:gd name="connsiteY38" fmla="*/ 241316 h 241315"/>
                <a:gd name="connsiteX39" fmla="*/ 121215 w 267376"/>
                <a:gd name="connsiteY39" fmla="*/ 240116 h 241315"/>
                <a:gd name="connsiteX40" fmla="*/ 135874 w 267376"/>
                <a:gd name="connsiteY40" fmla="*/ 229915 h 241315"/>
                <a:gd name="connsiteX41" fmla="*/ 151219 w 267376"/>
                <a:gd name="connsiteY41" fmla="*/ 229314 h 241315"/>
                <a:gd name="connsiteX42" fmla="*/ 163306 w 267376"/>
                <a:gd name="connsiteY42" fmla="*/ 226143 h 241315"/>
                <a:gd name="connsiteX43" fmla="*/ 157563 w 267376"/>
                <a:gd name="connsiteY43" fmla="*/ 211398 h 241315"/>
                <a:gd name="connsiteX44" fmla="*/ 150533 w 267376"/>
                <a:gd name="connsiteY44" fmla="*/ 194853 h 241315"/>
                <a:gd name="connsiteX45" fmla="*/ 140332 w 267376"/>
                <a:gd name="connsiteY45" fmla="*/ 183366 h 241315"/>
                <a:gd name="connsiteX46" fmla="*/ 152505 w 267376"/>
                <a:gd name="connsiteY46" fmla="*/ 168021 h 241315"/>
                <a:gd name="connsiteX47" fmla="*/ 164592 w 267376"/>
                <a:gd name="connsiteY47" fmla="*/ 169307 h 241315"/>
                <a:gd name="connsiteX48" fmla="*/ 175479 w 267376"/>
                <a:gd name="connsiteY48" fmla="*/ 168621 h 241315"/>
                <a:gd name="connsiteX49" fmla="*/ 184395 w 267376"/>
                <a:gd name="connsiteY49" fmla="*/ 156534 h 241315"/>
                <a:gd name="connsiteX50" fmla="*/ 197853 w 267376"/>
                <a:gd name="connsiteY50" fmla="*/ 148219 h 241315"/>
                <a:gd name="connsiteX51" fmla="*/ 204197 w 267376"/>
                <a:gd name="connsiteY51" fmla="*/ 130988 h 241315"/>
                <a:gd name="connsiteX52" fmla="*/ 213798 w 267376"/>
                <a:gd name="connsiteY52" fmla="*/ 123358 h 241315"/>
                <a:gd name="connsiteX53" fmla="*/ 221428 w 267376"/>
                <a:gd name="connsiteY53" fmla="*/ 114443 h 241315"/>
                <a:gd name="connsiteX54" fmla="*/ 224600 w 267376"/>
                <a:gd name="connsiteY54" fmla="*/ 102356 h 241315"/>
                <a:gd name="connsiteX55" fmla="*/ 232915 w 267376"/>
                <a:gd name="connsiteY55" fmla="*/ 90183 h 241315"/>
                <a:gd name="connsiteX56" fmla="*/ 225285 w 267376"/>
                <a:gd name="connsiteY56" fmla="*/ 83153 h 241315"/>
                <a:gd name="connsiteX57" fmla="*/ 215684 w 267376"/>
                <a:gd name="connsiteY57" fmla="*/ 67809 h 241315"/>
                <a:gd name="connsiteX58" fmla="*/ 213112 w 267376"/>
                <a:gd name="connsiteY58" fmla="*/ 52464 h 241315"/>
                <a:gd name="connsiteX59" fmla="*/ 221428 w 267376"/>
                <a:gd name="connsiteY59" fmla="*/ 43548 h 241315"/>
                <a:gd name="connsiteX60" fmla="*/ 245688 w 267376"/>
                <a:gd name="connsiteY60" fmla="*/ 48006 h 241315"/>
                <a:gd name="connsiteX61" fmla="*/ 261633 w 267376"/>
                <a:gd name="connsiteY61" fmla="*/ 41662 h 241315"/>
                <a:gd name="connsiteX62" fmla="*/ 267376 w 267376"/>
                <a:gd name="connsiteY62" fmla="*/ 31718 h 241315"/>
                <a:gd name="connsiteX63" fmla="*/ 254603 w 267376"/>
                <a:gd name="connsiteY63" fmla="*/ 25032 h 24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67376" h="241315">
                  <a:moveTo>
                    <a:pt x="254603" y="25032"/>
                  </a:moveTo>
                  <a:cubicBezTo>
                    <a:pt x="247060" y="21431"/>
                    <a:pt x="246374" y="15002"/>
                    <a:pt x="246374" y="12859"/>
                  </a:cubicBezTo>
                  <a:cubicBezTo>
                    <a:pt x="246374" y="10973"/>
                    <a:pt x="237887" y="5829"/>
                    <a:pt x="231629" y="943"/>
                  </a:cubicBezTo>
                  <a:cubicBezTo>
                    <a:pt x="230857" y="1029"/>
                    <a:pt x="228886" y="1372"/>
                    <a:pt x="226743" y="1886"/>
                  </a:cubicBezTo>
                  <a:cubicBezTo>
                    <a:pt x="225971" y="1114"/>
                    <a:pt x="224942" y="514"/>
                    <a:pt x="223828" y="0"/>
                  </a:cubicBezTo>
                  <a:cubicBezTo>
                    <a:pt x="218941" y="5144"/>
                    <a:pt x="211055" y="6258"/>
                    <a:pt x="207455" y="4972"/>
                  </a:cubicBezTo>
                  <a:cubicBezTo>
                    <a:pt x="203083" y="3343"/>
                    <a:pt x="191595" y="7030"/>
                    <a:pt x="185595" y="11487"/>
                  </a:cubicBezTo>
                  <a:cubicBezTo>
                    <a:pt x="183452" y="13116"/>
                    <a:pt x="180537" y="13716"/>
                    <a:pt x="177279" y="14402"/>
                  </a:cubicBezTo>
                  <a:cubicBezTo>
                    <a:pt x="176422" y="14916"/>
                    <a:pt x="175650" y="15345"/>
                    <a:pt x="174879" y="15431"/>
                  </a:cubicBezTo>
                  <a:cubicBezTo>
                    <a:pt x="170593" y="15945"/>
                    <a:pt x="169135" y="20231"/>
                    <a:pt x="172479" y="23574"/>
                  </a:cubicBezTo>
                  <a:cubicBezTo>
                    <a:pt x="175822" y="26918"/>
                    <a:pt x="174879" y="29318"/>
                    <a:pt x="175394" y="33090"/>
                  </a:cubicBezTo>
                  <a:cubicBezTo>
                    <a:pt x="175822" y="36947"/>
                    <a:pt x="170164" y="40719"/>
                    <a:pt x="167764" y="44577"/>
                  </a:cubicBezTo>
                  <a:cubicBezTo>
                    <a:pt x="165363" y="48349"/>
                    <a:pt x="168278" y="53150"/>
                    <a:pt x="166307" y="57436"/>
                  </a:cubicBezTo>
                  <a:cubicBezTo>
                    <a:pt x="164420" y="61722"/>
                    <a:pt x="150019" y="55036"/>
                    <a:pt x="148133" y="56922"/>
                  </a:cubicBezTo>
                  <a:cubicBezTo>
                    <a:pt x="146247" y="58807"/>
                    <a:pt x="152933" y="64551"/>
                    <a:pt x="153362" y="67466"/>
                  </a:cubicBezTo>
                  <a:cubicBezTo>
                    <a:pt x="153876" y="70295"/>
                    <a:pt x="148133" y="73724"/>
                    <a:pt x="142389" y="74152"/>
                  </a:cubicBezTo>
                  <a:cubicBezTo>
                    <a:pt x="136646" y="74581"/>
                    <a:pt x="137589" y="81782"/>
                    <a:pt x="137160" y="91297"/>
                  </a:cubicBezTo>
                  <a:cubicBezTo>
                    <a:pt x="136646" y="100898"/>
                    <a:pt x="130988" y="102356"/>
                    <a:pt x="129530" y="98498"/>
                  </a:cubicBezTo>
                  <a:cubicBezTo>
                    <a:pt x="128073" y="94640"/>
                    <a:pt x="112300" y="99955"/>
                    <a:pt x="112300" y="104242"/>
                  </a:cubicBezTo>
                  <a:cubicBezTo>
                    <a:pt x="112300" y="108528"/>
                    <a:pt x="107070" y="107585"/>
                    <a:pt x="101327" y="107070"/>
                  </a:cubicBezTo>
                  <a:cubicBezTo>
                    <a:pt x="95583" y="106642"/>
                    <a:pt x="88897" y="112300"/>
                    <a:pt x="88382" y="114700"/>
                  </a:cubicBezTo>
                  <a:cubicBezTo>
                    <a:pt x="87954" y="117100"/>
                    <a:pt x="90783" y="129016"/>
                    <a:pt x="89840" y="130988"/>
                  </a:cubicBezTo>
                  <a:cubicBezTo>
                    <a:pt x="88897" y="132874"/>
                    <a:pt x="35319" y="141018"/>
                    <a:pt x="24860" y="139132"/>
                  </a:cubicBezTo>
                  <a:cubicBezTo>
                    <a:pt x="16459" y="137589"/>
                    <a:pt x="7287" y="136731"/>
                    <a:pt x="0" y="136389"/>
                  </a:cubicBezTo>
                  <a:cubicBezTo>
                    <a:pt x="2743" y="139132"/>
                    <a:pt x="6429" y="142132"/>
                    <a:pt x="7544" y="145047"/>
                  </a:cubicBezTo>
                  <a:cubicBezTo>
                    <a:pt x="9687" y="150705"/>
                    <a:pt x="16459" y="155848"/>
                    <a:pt x="24175" y="159106"/>
                  </a:cubicBezTo>
                  <a:cubicBezTo>
                    <a:pt x="31804" y="162363"/>
                    <a:pt x="28032" y="175736"/>
                    <a:pt x="31804" y="177022"/>
                  </a:cubicBezTo>
                  <a:cubicBezTo>
                    <a:pt x="35662" y="178308"/>
                    <a:pt x="40719" y="188509"/>
                    <a:pt x="35662" y="189109"/>
                  </a:cubicBezTo>
                  <a:cubicBezTo>
                    <a:pt x="30518" y="189795"/>
                    <a:pt x="26060" y="190995"/>
                    <a:pt x="21002" y="193567"/>
                  </a:cubicBezTo>
                  <a:cubicBezTo>
                    <a:pt x="15859" y="196139"/>
                    <a:pt x="10115" y="202482"/>
                    <a:pt x="10801" y="210112"/>
                  </a:cubicBezTo>
                  <a:cubicBezTo>
                    <a:pt x="10887" y="211141"/>
                    <a:pt x="11059" y="212512"/>
                    <a:pt x="11230" y="214141"/>
                  </a:cubicBezTo>
                  <a:cubicBezTo>
                    <a:pt x="24260" y="214398"/>
                    <a:pt x="39691" y="213798"/>
                    <a:pt x="41405" y="211998"/>
                  </a:cubicBezTo>
                  <a:cubicBezTo>
                    <a:pt x="44063" y="209169"/>
                    <a:pt x="50235" y="207712"/>
                    <a:pt x="53835" y="210112"/>
                  </a:cubicBezTo>
                  <a:cubicBezTo>
                    <a:pt x="57436" y="212512"/>
                    <a:pt x="73466" y="213455"/>
                    <a:pt x="79896" y="209855"/>
                  </a:cubicBezTo>
                  <a:cubicBezTo>
                    <a:pt x="87782" y="205483"/>
                    <a:pt x="92583" y="209855"/>
                    <a:pt x="92840" y="213712"/>
                  </a:cubicBezTo>
                  <a:cubicBezTo>
                    <a:pt x="93097" y="217570"/>
                    <a:pt x="96698" y="219199"/>
                    <a:pt x="100213" y="222542"/>
                  </a:cubicBezTo>
                  <a:cubicBezTo>
                    <a:pt x="103813" y="225885"/>
                    <a:pt x="101155" y="229743"/>
                    <a:pt x="103556" y="233515"/>
                  </a:cubicBezTo>
                  <a:cubicBezTo>
                    <a:pt x="105956" y="237373"/>
                    <a:pt x="110757" y="236601"/>
                    <a:pt x="117615" y="239687"/>
                  </a:cubicBezTo>
                  <a:cubicBezTo>
                    <a:pt x="118558" y="240116"/>
                    <a:pt x="119415" y="240716"/>
                    <a:pt x="120186" y="241316"/>
                  </a:cubicBezTo>
                  <a:cubicBezTo>
                    <a:pt x="120615" y="240802"/>
                    <a:pt x="120958" y="240459"/>
                    <a:pt x="121215" y="240116"/>
                  </a:cubicBezTo>
                  <a:cubicBezTo>
                    <a:pt x="125073" y="235658"/>
                    <a:pt x="125673" y="228029"/>
                    <a:pt x="135874" y="229915"/>
                  </a:cubicBezTo>
                  <a:cubicBezTo>
                    <a:pt x="146075" y="231800"/>
                    <a:pt x="145475" y="228029"/>
                    <a:pt x="151219" y="229314"/>
                  </a:cubicBezTo>
                  <a:cubicBezTo>
                    <a:pt x="156962" y="230600"/>
                    <a:pt x="160820" y="229915"/>
                    <a:pt x="163306" y="226143"/>
                  </a:cubicBezTo>
                  <a:cubicBezTo>
                    <a:pt x="165878" y="222285"/>
                    <a:pt x="160734" y="214655"/>
                    <a:pt x="157563" y="211398"/>
                  </a:cubicBezTo>
                  <a:cubicBezTo>
                    <a:pt x="154391" y="208226"/>
                    <a:pt x="149933" y="201197"/>
                    <a:pt x="150533" y="194853"/>
                  </a:cubicBezTo>
                  <a:cubicBezTo>
                    <a:pt x="151133" y="188424"/>
                    <a:pt x="140332" y="188424"/>
                    <a:pt x="140332" y="183366"/>
                  </a:cubicBezTo>
                  <a:cubicBezTo>
                    <a:pt x="140332" y="178308"/>
                    <a:pt x="150533" y="169993"/>
                    <a:pt x="152505" y="168021"/>
                  </a:cubicBezTo>
                  <a:cubicBezTo>
                    <a:pt x="154391" y="166135"/>
                    <a:pt x="162706" y="173165"/>
                    <a:pt x="164592" y="169307"/>
                  </a:cubicBezTo>
                  <a:cubicBezTo>
                    <a:pt x="166478" y="165449"/>
                    <a:pt x="172221" y="168021"/>
                    <a:pt x="175479" y="168621"/>
                  </a:cubicBezTo>
                  <a:cubicBezTo>
                    <a:pt x="178651" y="169307"/>
                    <a:pt x="183794" y="162277"/>
                    <a:pt x="184395" y="156534"/>
                  </a:cubicBezTo>
                  <a:cubicBezTo>
                    <a:pt x="184995" y="150790"/>
                    <a:pt x="195881" y="150190"/>
                    <a:pt x="197853" y="148219"/>
                  </a:cubicBezTo>
                  <a:cubicBezTo>
                    <a:pt x="199739" y="146333"/>
                    <a:pt x="202911" y="133560"/>
                    <a:pt x="204197" y="130988"/>
                  </a:cubicBezTo>
                  <a:cubicBezTo>
                    <a:pt x="205483" y="128416"/>
                    <a:pt x="213798" y="130388"/>
                    <a:pt x="213798" y="123358"/>
                  </a:cubicBezTo>
                  <a:cubicBezTo>
                    <a:pt x="213798" y="116329"/>
                    <a:pt x="217656" y="115043"/>
                    <a:pt x="221428" y="114443"/>
                  </a:cubicBezTo>
                  <a:cubicBezTo>
                    <a:pt x="225285" y="113843"/>
                    <a:pt x="223999" y="107413"/>
                    <a:pt x="224600" y="102356"/>
                  </a:cubicBezTo>
                  <a:cubicBezTo>
                    <a:pt x="225200" y="97212"/>
                    <a:pt x="227771" y="91469"/>
                    <a:pt x="232915" y="90183"/>
                  </a:cubicBezTo>
                  <a:cubicBezTo>
                    <a:pt x="238059" y="88897"/>
                    <a:pt x="231029" y="81868"/>
                    <a:pt x="225285" y="83153"/>
                  </a:cubicBezTo>
                  <a:cubicBezTo>
                    <a:pt x="219542" y="84439"/>
                    <a:pt x="215684" y="67809"/>
                    <a:pt x="215684" y="67809"/>
                  </a:cubicBezTo>
                  <a:cubicBezTo>
                    <a:pt x="215684" y="67809"/>
                    <a:pt x="216284" y="54435"/>
                    <a:pt x="213112" y="52464"/>
                  </a:cubicBezTo>
                  <a:cubicBezTo>
                    <a:pt x="209940" y="50578"/>
                    <a:pt x="214398" y="43548"/>
                    <a:pt x="221428" y="43548"/>
                  </a:cubicBezTo>
                  <a:cubicBezTo>
                    <a:pt x="228457" y="43548"/>
                    <a:pt x="241230" y="51178"/>
                    <a:pt x="245688" y="48006"/>
                  </a:cubicBezTo>
                  <a:cubicBezTo>
                    <a:pt x="250145" y="44834"/>
                    <a:pt x="259061" y="42863"/>
                    <a:pt x="261633" y="41662"/>
                  </a:cubicBezTo>
                  <a:cubicBezTo>
                    <a:pt x="263519" y="40719"/>
                    <a:pt x="266262" y="34547"/>
                    <a:pt x="267376" y="31718"/>
                  </a:cubicBezTo>
                  <a:cubicBezTo>
                    <a:pt x="264290" y="29661"/>
                    <a:pt x="259404" y="27260"/>
                    <a:pt x="254603" y="25032"/>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1" name="Freeform 280">
              <a:extLst>
                <a:ext uri="{FF2B5EF4-FFF2-40B4-BE49-F238E27FC236}">
                  <a16:creationId xmlns:a16="http://schemas.microsoft.com/office/drawing/2014/main" id="{A0E2C831-A11E-973E-7426-3A9B10DB0567}"/>
                </a:ext>
              </a:extLst>
            </p:cNvPr>
            <p:cNvSpPr/>
            <p:nvPr/>
          </p:nvSpPr>
          <p:spPr>
            <a:xfrm>
              <a:off x="7443226" y="4289999"/>
              <a:ext cx="740691" cy="262021"/>
            </a:xfrm>
            <a:custGeom>
              <a:avLst/>
              <a:gdLst>
                <a:gd name="connsiteX0" fmla="*/ 51548 w 740691"/>
                <a:gd name="connsiteY0" fmla="*/ 110178 h 262021"/>
                <a:gd name="connsiteX1" fmla="*/ 59177 w 740691"/>
                <a:gd name="connsiteY1" fmla="*/ 119265 h 262021"/>
                <a:gd name="connsiteX2" fmla="*/ 51548 w 740691"/>
                <a:gd name="connsiteY2" fmla="*/ 110178 h 262021"/>
                <a:gd name="connsiteX3" fmla="*/ 207825 w 740691"/>
                <a:gd name="connsiteY3" fmla="*/ 139325 h 262021"/>
                <a:gd name="connsiteX4" fmla="*/ 199252 w 740691"/>
                <a:gd name="connsiteY4" fmla="*/ 143183 h 262021"/>
                <a:gd name="connsiteX5" fmla="*/ 207825 w 740691"/>
                <a:gd name="connsiteY5" fmla="*/ 139325 h 262021"/>
                <a:gd name="connsiteX6" fmla="*/ 28145 w 740691"/>
                <a:gd name="connsiteY6" fmla="*/ 69116 h 262021"/>
                <a:gd name="connsiteX7" fmla="*/ 38175 w 740691"/>
                <a:gd name="connsiteY7" fmla="*/ 81975 h 262021"/>
                <a:gd name="connsiteX8" fmla="*/ 28145 w 740691"/>
                <a:gd name="connsiteY8" fmla="*/ 69116 h 262021"/>
                <a:gd name="connsiteX9" fmla="*/ 389047 w 740691"/>
                <a:gd name="connsiteY9" fmla="*/ 150813 h 262021"/>
                <a:gd name="connsiteX10" fmla="*/ 393848 w 740691"/>
                <a:gd name="connsiteY10" fmla="*/ 168043 h 262021"/>
                <a:gd name="connsiteX11" fmla="*/ 395734 w 740691"/>
                <a:gd name="connsiteY11" fmla="*/ 186646 h 262021"/>
                <a:gd name="connsiteX12" fmla="*/ 403878 w 740691"/>
                <a:gd name="connsiteY12" fmla="*/ 170872 h 262021"/>
                <a:gd name="connsiteX13" fmla="*/ 401992 w 740691"/>
                <a:gd name="connsiteY13" fmla="*/ 141211 h 262021"/>
                <a:gd name="connsiteX14" fmla="*/ 412536 w 740691"/>
                <a:gd name="connsiteY14" fmla="*/ 147898 h 262021"/>
                <a:gd name="connsiteX15" fmla="*/ 420680 w 740691"/>
                <a:gd name="connsiteY15" fmla="*/ 164186 h 262021"/>
                <a:gd name="connsiteX16" fmla="*/ 435510 w 740691"/>
                <a:gd name="connsiteY16" fmla="*/ 166071 h 262021"/>
                <a:gd name="connsiteX17" fmla="*/ 436453 w 740691"/>
                <a:gd name="connsiteY17" fmla="*/ 153641 h 262021"/>
                <a:gd name="connsiteX18" fmla="*/ 433110 w 740691"/>
                <a:gd name="connsiteY18" fmla="*/ 135039 h 262021"/>
                <a:gd name="connsiteX19" fmla="*/ 427795 w 740691"/>
                <a:gd name="connsiteY19" fmla="*/ 121666 h 262021"/>
                <a:gd name="connsiteX20" fmla="*/ 452141 w 740691"/>
                <a:gd name="connsiteY20" fmla="*/ 104007 h 262021"/>
                <a:gd name="connsiteX21" fmla="*/ 419137 w 740691"/>
                <a:gd name="connsiteY21" fmla="*/ 113608 h 262021"/>
                <a:gd name="connsiteX22" fmla="*/ 399077 w 740691"/>
                <a:gd name="connsiteY22" fmla="*/ 97834 h 262021"/>
                <a:gd name="connsiteX23" fmla="*/ 452655 w 740691"/>
                <a:gd name="connsiteY23" fmla="*/ 85918 h 262021"/>
                <a:gd name="connsiteX24" fmla="*/ 480859 w 740691"/>
                <a:gd name="connsiteY24" fmla="*/ 69202 h 262021"/>
                <a:gd name="connsiteX25" fmla="*/ 463628 w 740691"/>
                <a:gd name="connsiteY25" fmla="*/ 75889 h 262021"/>
                <a:gd name="connsiteX26" fmla="*/ 422994 w 740691"/>
                <a:gd name="connsiteY26" fmla="*/ 71602 h 262021"/>
                <a:gd name="connsiteX27" fmla="*/ 403363 w 740691"/>
                <a:gd name="connsiteY27" fmla="*/ 79746 h 262021"/>
                <a:gd name="connsiteX28" fmla="*/ 391876 w 740691"/>
                <a:gd name="connsiteY28" fmla="*/ 103664 h 262021"/>
                <a:gd name="connsiteX29" fmla="*/ 378932 w 740691"/>
                <a:gd name="connsiteY29" fmla="*/ 134781 h 262021"/>
                <a:gd name="connsiteX30" fmla="*/ 389047 w 740691"/>
                <a:gd name="connsiteY30" fmla="*/ 150813 h 262021"/>
                <a:gd name="connsiteX31" fmla="*/ 170534 w 740691"/>
                <a:gd name="connsiteY31" fmla="*/ 163242 h 262021"/>
                <a:gd name="connsiteX32" fmla="*/ 172935 w 740691"/>
                <a:gd name="connsiteY32" fmla="*/ 146526 h 262021"/>
                <a:gd name="connsiteX33" fmla="*/ 179621 w 740691"/>
                <a:gd name="connsiteY33" fmla="*/ 142669 h 262021"/>
                <a:gd name="connsiteX34" fmla="*/ 180135 w 740691"/>
                <a:gd name="connsiteY34" fmla="*/ 132638 h 262021"/>
                <a:gd name="connsiteX35" fmla="*/ 166762 w 740691"/>
                <a:gd name="connsiteY35" fmla="*/ 119780 h 262021"/>
                <a:gd name="connsiteX36" fmla="*/ 164876 w 740691"/>
                <a:gd name="connsiteY36" fmla="*/ 126981 h 262021"/>
                <a:gd name="connsiteX37" fmla="*/ 171134 w 740691"/>
                <a:gd name="connsiteY37" fmla="*/ 134610 h 262021"/>
                <a:gd name="connsiteX38" fmla="*/ 161105 w 740691"/>
                <a:gd name="connsiteY38" fmla="*/ 131781 h 262021"/>
                <a:gd name="connsiteX39" fmla="*/ 151075 w 740691"/>
                <a:gd name="connsiteY39" fmla="*/ 123209 h 262021"/>
                <a:gd name="connsiteX40" fmla="*/ 136758 w 740691"/>
                <a:gd name="connsiteY40" fmla="*/ 108893 h 262021"/>
                <a:gd name="connsiteX41" fmla="*/ 133415 w 740691"/>
                <a:gd name="connsiteY41" fmla="*/ 97406 h 262021"/>
                <a:gd name="connsiteX42" fmla="*/ 125272 w 740691"/>
                <a:gd name="connsiteY42" fmla="*/ 82575 h 262021"/>
                <a:gd name="connsiteX43" fmla="*/ 116699 w 740691"/>
                <a:gd name="connsiteY43" fmla="*/ 75374 h 262021"/>
                <a:gd name="connsiteX44" fmla="*/ 108555 w 740691"/>
                <a:gd name="connsiteY44" fmla="*/ 67230 h 262021"/>
                <a:gd name="connsiteX45" fmla="*/ 98525 w 740691"/>
                <a:gd name="connsiteY45" fmla="*/ 62430 h 262021"/>
                <a:gd name="connsiteX46" fmla="*/ 86095 w 740691"/>
                <a:gd name="connsiteY46" fmla="*/ 57200 h 262021"/>
                <a:gd name="connsiteX47" fmla="*/ 72208 w 740691"/>
                <a:gd name="connsiteY47" fmla="*/ 43313 h 262021"/>
                <a:gd name="connsiteX48" fmla="*/ 44947 w 740691"/>
                <a:gd name="connsiteY48" fmla="*/ 18967 h 262021"/>
                <a:gd name="connsiteX49" fmla="*/ 21544 w 740691"/>
                <a:gd name="connsiteY49" fmla="*/ 7994 h 262021"/>
                <a:gd name="connsiteX50" fmla="*/ 541 w 740691"/>
                <a:gd name="connsiteY50" fmla="*/ 1737 h 262021"/>
                <a:gd name="connsiteX51" fmla="*/ 22573 w 740691"/>
                <a:gd name="connsiteY51" fmla="*/ 32855 h 262021"/>
                <a:gd name="connsiteX52" fmla="*/ 44518 w 740691"/>
                <a:gd name="connsiteY52" fmla="*/ 55829 h 262021"/>
                <a:gd name="connsiteX53" fmla="*/ 62178 w 740691"/>
                <a:gd name="connsiteY53" fmla="*/ 88319 h 262021"/>
                <a:gd name="connsiteX54" fmla="*/ 87038 w 740691"/>
                <a:gd name="connsiteY54" fmla="*/ 125609 h 262021"/>
                <a:gd name="connsiteX55" fmla="*/ 110441 w 740691"/>
                <a:gd name="connsiteY55" fmla="*/ 153298 h 262021"/>
                <a:gd name="connsiteX56" fmla="*/ 139587 w 740691"/>
                <a:gd name="connsiteY56" fmla="*/ 178673 h 262021"/>
                <a:gd name="connsiteX57" fmla="*/ 147731 w 740691"/>
                <a:gd name="connsiteY57" fmla="*/ 186817 h 262021"/>
                <a:gd name="connsiteX58" fmla="*/ 164962 w 740691"/>
                <a:gd name="connsiteY58" fmla="*/ 187331 h 262021"/>
                <a:gd name="connsiteX59" fmla="*/ 170534 w 740691"/>
                <a:gd name="connsiteY59" fmla="*/ 163242 h 262021"/>
                <a:gd name="connsiteX60" fmla="*/ 535808 w 740691"/>
                <a:gd name="connsiteY60" fmla="*/ 86776 h 262021"/>
                <a:gd name="connsiteX61" fmla="*/ 541552 w 740691"/>
                <a:gd name="connsiteY61" fmla="*/ 74774 h 262021"/>
                <a:gd name="connsiteX62" fmla="*/ 532036 w 740691"/>
                <a:gd name="connsiteY62" fmla="*/ 70488 h 262021"/>
                <a:gd name="connsiteX63" fmla="*/ 521064 w 740691"/>
                <a:gd name="connsiteY63" fmla="*/ 64316 h 262021"/>
                <a:gd name="connsiteX64" fmla="*/ 529636 w 740691"/>
                <a:gd name="connsiteY64" fmla="*/ 99634 h 262021"/>
                <a:gd name="connsiteX65" fmla="*/ 535808 w 740691"/>
                <a:gd name="connsiteY65" fmla="*/ 86776 h 262021"/>
                <a:gd name="connsiteX66" fmla="*/ 496546 w 740691"/>
                <a:gd name="connsiteY66" fmla="*/ 146526 h 262021"/>
                <a:gd name="connsiteX67" fmla="*/ 516177 w 740691"/>
                <a:gd name="connsiteY67" fmla="*/ 151755 h 262021"/>
                <a:gd name="connsiteX68" fmla="*/ 496546 w 740691"/>
                <a:gd name="connsiteY68" fmla="*/ 146526 h 262021"/>
                <a:gd name="connsiteX69" fmla="*/ 458827 w 740691"/>
                <a:gd name="connsiteY69" fmla="*/ 227279 h 262021"/>
                <a:gd name="connsiteX70" fmla="*/ 424451 w 740691"/>
                <a:gd name="connsiteY70" fmla="*/ 230193 h 262021"/>
                <a:gd name="connsiteX71" fmla="*/ 394362 w 740691"/>
                <a:gd name="connsiteY71" fmla="*/ 234480 h 262021"/>
                <a:gd name="connsiteX72" fmla="*/ 420680 w 740691"/>
                <a:gd name="connsiteY72" fmla="*/ 239280 h 262021"/>
                <a:gd name="connsiteX73" fmla="*/ 453684 w 740691"/>
                <a:gd name="connsiteY73" fmla="*/ 232165 h 262021"/>
                <a:gd name="connsiteX74" fmla="*/ 458827 w 740691"/>
                <a:gd name="connsiteY74" fmla="*/ 227279 h 262021"/>
                <a:gd name="connsiteX75" fmla="*/ 561097 w 740691"/>
                <a:gd name="connsiteY75" fmla="*/ 139839 h 262021"/>
                <a:gd name="connsiteX76" fmla="*/ 529550 w 740691"/>
                <a:gd name="connsiteY76" fmla="*/ 145583 h 262021"/>
                <a:gd name="connsiteX77" fmla="*/ 551582 w 740691"/>
                <a:gd name="connsiteY77" fmla="*/ 148926 h 262021"/>
                <a:gd name="connsiteX78" fmla="*/ 572156 w 740691"/>
                <a:gd name="connsiteY78" fmla="*/ 156127 h 262021"/>
                <a:gd name="connsiteX79" fmla="*/ 561097 w 740691"/>
                <a:gd name="connsiteY79" fmla="*/ 139839 h 262021"/>
                <a:gd name="connsiteX80" fmla="*/ 309151 w 740691"/>
                <a:gd name="connsiteY80" fmla="*/ 222050 h 262021"/>
                <a:gd name="connsiteX81" fmla="*/ 280948 w 740691"/>
                <a:gd name="connsiteY81" fmla="*/ 217764 h 262021"/>
                <a:gd name="connsiteX82" fmla="*/ 297150 w 740691"/>
                <a:gd name="connsiteY82" fmla="*/ 206791 h 262021"/>
                <a:gd name="connsiteX83" fmla="*/ 278034 w 740691"/>
                <a:gd name="connsiteY83" fmla="*/ 206362 h 262021"/>
                <a:gd name="connsiteX84" fmla="*/ 244601 w 740691"/>
                <a:gd name="connsiteY84" fmla="*/ 202504 h 262021"/>
                <a:gd name="connsiteX85" fmla="*/ 210225 w 740691"/>
                <a:gd name="connsiteY85" fmla="*/ 194875 h 262021"/>
                <a:gd name="connsiteX86" fmla="*/ 172420 w 740691"/>
                <a:gd name="connsiteY86" fmla="*/ 192989 h 262021"/>
                <a:gd name="connsiteX87" fmla="*/ 164791 w 740691"/>
                <a:gd name="connsiteY87" fmla="*/ 202504 h 262021"/>
                <a:gd name="connsiteX88" fmla="*/ 176707 w 740691"/>
                <a:gd name="connsiteY88" fmla="*/ 204905 h 262021"/>
                <a:gd name="connsiteX89" fmla="*/ 185279 w 740691"/>
                <a:gd name="connsiteY89" fmla="*/ 213992 h 262021"/>
                <a:gd name="connsiteX90" fmla="*/ 213997 w 740691"/>
                <a:gd name="connsiteY90" fmla="*/ 216392 h 262021"/>
                <a:gd name="connsiteX91" fmla="*/ 244601 w 740691"/>
                <a:gd name="connsiteY91" fmla="*/ 224022 h 262021"/>
                <a:gd name="connsiteX92" fmla="*/ 284720 w 740691"/>
                <a:gd name="connsiteY92" fmla="*/ 230708 h 262021"/>
                <a:gd name="connsiteX93" fmla="*/ 306237 w 740691"/>
                <a:gd name="connsiteY93" fmla="*/ 231651 h 262021"/>
                <a:gd name="connsiteX94" fmla="*/ 325353 w 740691"/>
                <a:gd name="connsiteY94" fmla="*/ 232165 h 262021"/>
                <a:gd name="connsiteX95" fmla="*/ 309151 w 740691"/>
                <a:gd name="connsiteY95" fmla="*/ 222050 h 262021"/>
                <a:gd name="connsiteX96" fmla="*/ 685398 w 740691"/>
                <a:gd name="connsiteY96" fmla="*/ 117808 h 262021"/>
                <a:gd name="connsiteX97" fmla="*/ 671082 w 740691"/>
                <a:gd name="connsiteY97" fmla="*/ 130753 h 262021"/>
                <a:gd name="connsiteX98" fmla="*/ 644765 w 740691"/>
                <a:gd name="connsiteY98" fmla="*/ 147469 h 262021"/>
                <a:gd name="connsiteX99" fmla="*/ 627534 w 740691"/>
                <a:gd name="connsiteY99" fmla="*/ 107350 h 262021"/>
                <a:gd name="connsiteX100" fmla="*/ 590758 w 740691"/>
                <a:gd name="connsiteY100" fmla="*/ 102549 h 262021"/>
                <a:gd name="connsiteX101" fmla="*/ 576871 w 740691"/>
                <a:gd name="connsiteY101" fmla="*/ 113093 h 262021"/>
                <a:gd name="connsiteX102" fmla="*/ 585443 w 740691"/>
                <a:gd name="connsiteY102" fmla="*/ 117380 h 262021"/>
                <a:gd name="connsiteX103" fmla="*/ 594530 w 740691"/>
                <a:gd name="connsiteY103" fmla="*/ 128352 h 262021"/>
                <a:gd name="connsiteX104" fmla="*/ 620333 w 740691"/>
                <a:gd name="connsiteY104" fmla="*/ 129810 h 262021"/>
                <a:gd name="connsiteX105" fmla="*/ 618876 w 740691"/>
                <a:gd name="connsiteY105" fmla="*/ 134610 h 262021"/>
                <a:gd name="connsiteX106" fmla="*/ 604988 w 740691"/>
                <a:gd name="connsiteY106" fmla="*/ 137010 h 262021"/>
                <a:gd name="connsiteX107" fmla="*/ 595387 w 740691"/>
                <a:gd name="connsiteY107" fmla="*/ 139411 h 262021"/>
                <a:gd name="connsiteX108" fmla="*/ 605417 w 740691"/>
                <a:gd name="connsiteY108" fmla="*/ 153727 h 262021"/>
                <a:gd name="connsiteX109" fmla="*/ 616390 w 740691"/>
                <a:gd name="connsiteY109" fmla="*/ 153727 h 262021"/>
                <a:gd name="connsiteX110" fmla="*/ 633106 w 740691"/>
                <a:gd name="connsiteY110" fmla="*/ 158527 h 262021"/>
                <a:gd name="connsiteX111" fmla="*/ 647422 w 740691"/>
                <a:gd name="connsiteY111" fmla="*/ 166157 h 262021"/>
                <a:gd name="connsiteX112" fmla="*/ 692856 w 740691"/>
                <a:gd name="connsiteY112" fmla="*/ 181930 h 262021"/>
                <a:gd name="connsiteX113" fmla="*/ 701943 w 740691"/>
                <a:gd name="connsiteY113" fmla="*/ 200533 h 262021"/>
                <a:gd name="connsiteX114" fmla="*/ 701429 w 740691"/>
                <a:gd name="connsiteY114" fmla="*/ 214849 h 262021"/>
                <a:gd name="connsiteX115" fmla="*/ 686170 w 740691"/>
                <a:gd name="connsiteY115" fmla="*/ 227793 h 262021"/>
                <a:gd name="connsiteX116" fmla="*/ 723460 w 740691"/>
                <a:gd name="connsiteY116" fmla="*/ 225907 h 262021"/>
                <a:gd name="connsiteX117" fmla="*/ 740691 w 740691"/>
                <a:gd name="connsiteY117" fmla="*/ 239366 h 262021"/>
                <a:gd name="connsiteX118" fmla="*/ 740691 w 740691"/>
                <a:gd name="connsiteY118" fmla="*/ 137354 h 262021"/>
                <a:gd name="connsiteX119" fmla="*/ 685398 w 740691"/>
                <a:gd name="connsiteY119" fmla="*/ 117808 h 262021"/>
                <a:gd name="connsiteX120" fmla="*/ 478458 w 740691"/>
                <a:gd name="connsiteY120" fmla="*/ 239023 h 262021"/>
                <a:gd name="connsiteX121" fmla="*/ 473229 w 740691"/>
                <a:gd name="connsiteY121" fmla="*/ 241252 h 262021"/>
                <a:gd name="connsiteX122" fmla="*/ 470829 w 740691"/>
                <a:gd name="connsiteY122" fmla="*/ 245881 h 262021"/>
                <a:gd name="connsiteX123" fmla="*/ 465599 w 740691"/>
                <a:gd name="connsiteY123" fmla="*/ 242967 h 262021"/>
                <a:gd name="connsiteX124" fmla="*/ 457884 w 740691"/>
                <a:gd name="connsiteY124" fmla="*/ 261312 h 262021"/>
                <a:gd name="connsiteX125" fmla="*/ 478201 w 740691"/>
                <a:gd name="connsiteY125" fmla="*/ 249739 h 262021"/>
                <a:gd name="connsiteX126" fmla="*/ 480344 w 740691"/>
                <a:gd name="connsiteY126" fmla="*/ 246996 h 262021"/>
                <a:gd name="connsiteX127" fmla="*/ 481973 w 740691"/>
                <a:gd name="connsiteY127" fmla="*/ 245539 h 262021"/>
                <a:gd name="connsiteX128" fmla="*/ 483602 w 740691"/>
                <a:gd name="connsiteY128" fmla="*/ 244510 h 262021"/>
                <a:gd name="connsiteX129" fmla="*/ 478458 w 740691"/>
                <a:gd name="connsiteY129" fmla="*/ 239023 h 262021"/>
                <a:gd name="connsiteX130" fmla="*/ 345499 w 740691"/>
                <a:gd name="connsiteY130" fmla="*/ 115922 h 262021"/>
                <a:gd name="connsiteX131" fmla="*/ 355014 w 740691"/>
                <a:gd name="connsiteY131" fmla="*/ 91062 h 262021"/>
                <a:gd name="connsiteX132" fmla="*/ 379360 w 740691"/>
                <a:gd name="connsiteY132" fmla="*/ 77175 h 262021"/>
                <a:gd name="connsiteX133" fmla="*/ 368388 w 740691"/>
                <a:gd name="connsiteY133" fmla="*/ 64230 h 262021"/>
                <a:gd name="connsiteX134" fmla="*/ 363158 w 740691"/>
                <a:gd name="connsiteY134" fmla="*/ 51371 h 262021"/>
                <a:gd name="connsiteX135" fmla="*/ 357929 w 740691"/>
                <a:gd name="connsiteY135" fmla="*/ 37055 h 262021"/>
                <a:gd name="connsiteX136" fmla="*/ 358872 w 740691"/>
                <a:gd name="connsiteY136" fmla="*/ 25139 h 262021"/>
                <a:gd name="connsiteX137" fmla="*/ 361272 w 740691"/>
                <a:gd name="connsiteY137" fmla="*/ 23939 h 262021"/>
                <a:gd name="connsiteX138" fmla="*/ 353643 w 740691"/>
                <a:gd name="connsiteY138" fmla="*/ 21367 h 262021"/>
                <a:gd name="connsiteX139" fmla="*/ 328783 w 740691"/>
                <a:gd name="connsiteY139" fmla="*/ 31912 h 262021"/>
                <a:gd name="connsiteX140" fmla="*/ 319267 w 740691"/>
                <a:gd name="connsiteY140" fmla="*/ 46228 h 262021"/>
                <a:gd name="connsiteX141" fmla="*/ 314467 w 740691"/>
                <a:gd name="connsiteY141" fmla="*/ 61487 h 262021"/>
                <a:gd name="connsiteX142" fmla="*/ 300150 w 740691"/>
                <a:gd name="connsiteY142" fmla="*/ 71088 h 262021"/>
                <a:gd name="connsiteX143" fmla="*/ 284891 w 740691"/>
                <a:gd name="connsiteY143" fmla="*/ 68174 h 262021"/>
                <a:gd name="connsiteX144" fmla="*/ 268603 w 740691"/>
                <a:gd name="connsiteY144" fmla="*/ 74860 h 262021"/>
                <a:gd name="connsiteX145" fmla="*/ 247601 w 740691"/>
                <a:gd name="connsiteY145" fmla="*/ 76746 h 262021"/>
                <a:gd name="connsiteX146" fmla="*/ 234228 w 740691"/>
                <a:gd name="connsiteY146" fmla="*/ 70059 h 262021"/>
                <a:gd name="connsiteX147" fmla="*/ 229427 w 740691"/>
                <a:gd name="connsiteY147" fmla="*/ 59687 h 262021"/>
                <a:gd name="connsiteX148" fmla="*/ 227541 w 740691"/>
                <a:gd name="connsiteY148" fmla="*/ 59515 h 262021"/>
                <a:gd name="connsiteX149" fmla="*/ 216997 w 740691"/>
                <a:gd name="connsiteY149" fmla="*/ 81975 h 262021"/>
                <a:gd name="connsiteX150" fmla="*/ 225569 w 740691"/>
                <a:gd name="connsiteY150" fmla="*/ 104435 h 262021"/>
                <a:gd name="connsiteX151" fmla="*/ 239457 w 740691"/>
                <a:gd name="connsiteY151" fmla="*/ 120637 h 262021"/>
                <a:gd name="connsiteX152" fmla="*/ 254716 w 740691"/>
                <a:gd name="connsiteY152" fmla="*/ 142154 h 262021"/>
                <a:gd name="connsiteX153" fmla="*/ 267575 w 740691"/>
                <a:gd name="connsiteY153" fmla="*/ 148412 h 262021"/>
                <a:gd name="connsiteX154" fmla="*/ 289092 w 740691"/>
                <a:gd name="connsiteY154" fmla="*/ 146011 h 262021"/>
                <a:gd name="connsiteX155" fmla="*/ 309666 w 740691"/>
                <a:gd name="connsiteY155" fmla="*/ 155527 h 262021"/>
                <a:gd name="connsiteX156" fmla="*/ 333069 w 740691"/>
                <a:gd name="connsiteY156" fmla="*/ 151670 h 262021"/>
                <a:gd name="connsiteX157" fmla="*/ 345499 w 740691"/>
                <a:gd name="connsiteY157" fmla="*/ 115922 h 262021"/>
                <a:gd name="connsiteX158" fmla="*/ 381332 w 740691"/>
                <a:gd name="connsiteY158" fmla="*/ 249739 h 262021"/>
                <a:gd name="connsiteX159" fmla="*/ 395648 w 740691"/>
                <a:gd name="connsiteY159" fmla="*/ 256940 h 262021"/>
                <a:gd name="connsiteX160" fmla="*/ 410907 w 740691"/>
                <a:gd name="connsiteY160" fmla="*/ 257883 h 262021"/>
                <a:gd name="connsiteX161" fmla="*/ 381332 w 740691"/>
                <a:gd name="connsiteY161" fmla="*/ 249739 h 262021"/>
                <a:gd name="connsiteX162" fmla="*/ 357500 w 740691"/>
                <a:gd name="connsiteY162" fmla="*/ 226336 h 262021"/>
                <a:gd name="connsiteX163" fmla="*/ 342670 w 740691"/>
                <a:gd name="connsiteY163" fmla="*/ 228222 h 262021"/>
                <a:gd name="connsiteX164" fmla="*/ 335040 w 740691"/>
                <a:gd name="connsiteY164" fmla="*/ 236794 h 262021"/>
                <a:gd name="connsiteX165" fmla="*/ 358443 w 740691"/>
                <a:gd name="connsiteY165" fmla="*/ 240652 h 262021"/>
                <a:gd name="connsiteX166" fmla="*/ 381418 w 740691"/>
                <a:gd name="connsiteY166" fmla="*/ 233965 h 262021"/>
                <a:gd name="connsiteX167" fmla="*/ 357500 w 740691"/>
                <a:gd name="connsiteY167" fmla="*/ 226336 h 262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40691" h="262021">
                  <a:moveTo>
                    <a:pt x="51548" y="110178"/>
                  </a:moveTo>
                  <a:cubicBezTo>
                    <a:pt x="50605" y="112579"/>
                    <a:pt x="55834" y="122094"/>
                    <a:pt x="59177" y="119265"/>
                  </a:cubicBezTo>
                  <a:cubicBezTo>
                    <a:pt x="62521" y="116437"/>
                    <a:pt x="54548" y="102635"/>
                    <a:pt x="51548" y="110178"/>
                  </a:cubicBezTo>
                  <a:close/>
                  <a:moveTo>
                    <a:pt x="207825" y="139325"/>
                  </a:moveTo>
                  <a:cubicBezTo>
                    <a:pt x="207825" y="135039"/>
                    <a:pt x="195480" y="137096"/>
                    <a:pt x="199252" y="143183"/>
                  </a:cubicBezTo>
                  <a:cubicBezTo>
                    <a:pt x="203109" y="149355"/>
                    <a:pt x="207825" y="143697"/>
                    <a:pt x="207825" y="139325"/>
                  </a:cubicBezTo>
                  <a:close/>
                  <a:moveTo>
                    <a:pt x="28145" y="69116"/>
                  </a:moveTo>
                  <a:cubicBezTo>
                    <a:pt x="27202" y="73917"/>
                    <a:pt x="32431" y="87719"/>
                    <a:pt x="38175" y="81975"/>
                  </a:cubicBezTo>
                  <a:cubicBezTo>
                    <a:pt x="43919" y="76231"/>
                    <a:pt x="29088" y="64402"/>
                    <a:pt x="28145" y="69116"/>
                  </a:cubicBezTo>
                  <a:close/>
                  <a:moveTo>
                    <a:pt x="389047" y="150813"/>
                  </a:moveTo>
                  <a:cubicBezTo>
                    <a:pt x="396248" y="151327"/>
                    <a:pt x="395219" y="161785"/>
                    <a:pt x="393848" y="168043"/>
                  </a:cubicBezTo>
                  <a:cubicBezTo>
                    <a:pt x="392390" y="174215"/>
                    <a:pt x="389476" y="189046"/>
                    <a:pt x="395734" y="186646"/>
                  </a:cubicBezTo>
                  <a:cubicBezTo>
                    <a:pt x="403363" y="183816"/>
                    <a:pt x="408164" y="174215"/>
                    <a:pt x="403878" y="170872"/>
                  </a:cubicBezTo>
                  <a:cubicBezTo>
                    <a:pt x="399592" y="167529"/>
                    <a:pt x="400020" y="146526"/>
                    <a:pt x="401992" y="141211"/>
                  </a:cubicBezTo>
                  <a:cubicBezTo>
                    <a:pt x="403878" y="135982"/>
                    <a:pt x="416822" y="139754"/>
                    <a:pt x="412536" y="147898"/>
                  </a:cubicBezTo>
                  <a:cubicBezTo>
                    <a:pt x="408250" y="156042"/>
                    <a:pt x="420680" y="155099"/>
                    <a:pt x="420680" y="164186"/>
                  </a:cubicBezTo>
                  <a:cubicBezTo>
                    <a:pt x="420680" y="173272"/>
                    <a:pt x="427881" y="168472"/>
                    <a:pt x="435510" y="166071"/>
                  </a:cubicBezTo>
                  <a:cubicBezTo>
                    <a:pt x="443139" y="163671"/>
                    <a:pt x="441768" y="159385"/>
                    <a:pt x="436453" y="153641"/>
                  </a:cubicBezTo>
                  <a:cubicBezTo>
                    <a:pt x="431224" y="147898"/>
                    <a:pt x="440311" y="139754"/>
                    <a:pt x="433110" y="135039"/>
                  </a:cubicBezTo>
                  <a:cubicBezTo>
                    <a:pt x="425909" y="130238"/>
                    <a:pt x="421109" y="123123"/>
                    <a:pt x="427795" y="121666"/>
                  </a:cubicBezTo>
                  <a:cubicBezTo>
                    <a:pt x="434482" y="120209"/>
                    <a:pt x="454541" y="108721"/>
                    <a:pt x="452141" y="104007"/>
                  </a:cubicBezTo>
                  <a:cubicBezTo>
                    <a:pt x="449740" y="99206"/>
                    <a:pt x="421537" y="104949"/>
                    <a:pt x="419137" y="113608"/>
                  </a:cubicBezTo>
                  <a:cubicBezTo>
                    <a:pt x="416737" y="122180"/>
                    <a:pt x="396677" y="112665"/>
                    <a:pt x="399077" y="97834"/>
                  </a:cubicBezTo>
                  <a:cubicBezTo>
                    <a:pt x="401477" y="83004"/>
                    <a:pt x="441168" y="80603"/>
                    <a:pt x="452655" y="85918"/>
                  </a:cubicBezTo>
                  <a:cubicBezTo>
                    <a:pt x="464142" y="91148"/>
                    <a:pt x="476572" y="77346"/>
                    <a:pt x="480859" y="69202"/>
                  </a:cubicBezTo>
                  <a:cubicBezTo>
                    <a:pt x="485145" y="61058"/>
                    <a:pt x="471772" y="70659"/>
                    <a:pt x="463628" y="75889"/>
                  </a:cubicBezTo>
                  <a:cubicBezTo>
                    <a:pt x="455484" y="81118"/>
                    <a:pt x="433967" y="75374"/>
                    <a:pt x="422994" y="71602"/>
                  </a:cubicBezTo>
                  <a:cubicBezTo>
                    <a:pt x="412021" y="67745"/>
                    <a:pt x="412450" y="78289"/>
                    <a:pt x="403363" y="79746"/>
                  </a:cubicBezTo>
                  <a:cubicBezTo>
                    <a:pt x="394277" y="81204"/>
                    <a:pt x="396162" y="101263"/>
                    <a:pt x="391876" y="103664"/>
                  </a:cubicBezTo>
                  <a:cubicBezTo>
                    <a:pt x="387590" y="106064"/>
                    <a:pt x="387590" y="120894"/>
                    <a:pt x="378932" y="134781"/>
                  </a:cubicBezTo>
                  <a:cubicBezTo>
                    <a:pt x="370359" y="148412"/>
                    <a:pt x="381846" y="150384"/>
                    <a:pt x="389047" y="150813"/>
                  </a:cubicBezTo>
                  <a:close/>
                  <a:moveTo>
                    <a:pt x="170534" y="163242"/>
                  </a:moveTo>
                  <a:cubicBezTo>
                    <a:pt x="170020" y="156556"/>
                    <a:pt x="172935" y="149869"/>
                    <a:pt x="172935" y="146526"/>
                  </a:cubicBezTo>
                  <a:cubicBezTo>
                    <a:pt x="172935" y="143183"/>
                    <a:pt x="175335" y="141725"/>
                    <a:pt x="179621" y="142669"/>
                  </a:cubicBezTo>
                  <a:cubicBezTo>
                    <a:pt x="183907" y="143611"/>
                    <a:pt x="183479" y="133582"/>
                    <a:pt x="180135" y="132638"/>
                  </a:cubicBezTo>
                  <a:cubicBezTo>
                    <a:pt x="176792" y="131696"/>
                    <a:pt x="174906" y="119780"/>
                    <a:pt x="166762" y="119780"/>
                  </a:cubicBezTo>
                  <a:cubicBezTo>
                    <a:pt x="158618" y="119780"/>
                    <a:pt x="160076" y="126466"/>
                    <a:pt x="164876" y="126981"/>
                  </a:cubicBezTo>
                  <a:cubicBezTo>
                    <a:pt x="169677" y="127495"/>
                    <a:pt x="172506" y="131267"/>
                    <a:pt x="171134" y="134610"/>
                  </a:cubicBezTo>
                  <a:cubicBezTo>
                    <a:pt x="169677" y="137954"/>
                    <a:pt x="167791" y="131267"/>
                    <a:pt x="161105" y="131781"/>
                  </a:cubicBezTo>
                  <a:cubicBezTo>
                    <a:pt x="154418" y="132210"/>
                    <a:pt x="158704" y="123637"/>
                    <a:pt x="151075" y="123209"/>
                  </a:cubicBezTo>
                  <a:cubicBezTo>
                    <a:pt x="143445" y="122694"/>
                    <a:pt x="144902" y="108893"/>
                    <a:pt x="136758" y="108893"/>
                  </a:cubicBezTo>
                  <a:cubicBezTo>
                    <a:pt x="128614" y="108893"/>
                    <a:pt x="128186" y="102206"/>
                    <a:pt x="133415" y="97406"/>
                  </a:cubicBezTo>
                  <a:cubicBezTo>
                    <a:pt x="138645" y="92605"/>
                    <a:pt x="125272" y="88319"/>
                    <a:pt x="125272" y="82575"/>
                  </a:cubicBezTo>
                  <a:cubicBezTo>
                    <a:pt x="125272" y="76832"/>
                    <a:pt x="116699" y="80175"/>
                    <a:pt x="116699" y="75374"/>
                  </a:cubicBezTo>
                  <a:cubicBezTo>
                    <a:pt x="116699" y="70574"/>
                    <a:pt x="112841" y="72974"/>
                    <a:pt x="108555" y="67230"/>
                  </a:cubicBezTo>
                  <a:cubicBezTo>
                    <a:pt x="104269" y="61487"/>
                    <a:pt x="102383" y="66716"/>
                    <a:pt x="98525" y="62430"/>
                  </a:cubicBezTo>
                  <a:cubicBezTo>
                    <a:pt x="94668" y="58144"/>
                    <a:pt x="89439" y="55743"/>
                    <a:pt x="86095" y="57200"/>
                  </a:cubicBezTo>
                  <a:cubicBezTo>
                    <a:pt x="82752" y="58658"/>
                    <a:pt x="75122" y="51029"/>
                    <a:pt x="72208" y="43313"/>
                  </a:cubicBezTo>
                  <a:cubicBezTo>
                    <a:pt x="69893" y="37227"/>
                    <a:pt x="47862" y="27025"/>
                    <a:pt x="44947" y="18967"/>
                  </a:cubicBezTo>
                  <a:cubicBezTo>
                    <a:pt x="42118" y="10823"/>
                    <a:pt x="34403" y="7480"/>
                    <a:pt x="21544" y="7994"/>
                  </a:cubicBezTo>
                  <a:cubicBezTo>
                    <a:pt x="8685" y="8509"/>
                    <a:pt x="3542" y="-4607"/>
                    <a:pt x="541" y="1737"/>
                  </a:cubicBezTo>
                  <a:cubicBezTo>
                    <a:pt x="-3316" y="9880"/>
                    <a:pt x="14429" y="28054"/>
                    <a:pt x="22573" y="32855"/>
                  </a:cubicBezTo>
                  <a:cubicBezTo>
                    <a:pt x="30717" y="37655"/>
                    <a:pt x="35003" y="54800"/>
                    <a:pt x="44518" y="55829"/>
                  </a:cubicBezTo>
                  <a:cubicBezTo>
                    <a:pt x="54034" y="56858"/>
                    <a:pt x="55063" y="86947"/>
                    <a:pt x="62178" y="88319"/>
                  </a:cubicBezTo>
                  <a:cubicBezTo>
                    <a:pt x="69293" y="89776"/>
                    <a:pt x="84638" y="113179"/>
                    <a:pt x="87038" y="125609"/>
                  </a:cubicBezTo>
                  <a:cubicBezTo>
                    <a:pt x="89439" y="138039"/>
                    <a:pt x="105212" y="144212"/>
                    <a:pt x="110441" y="153298"/>
                  </a:cubicBezTo>
                  <a:cubicBezTo>
                    <a:pt x="115670" y="162385"/>
                    <a:pt x="136758" y="174815"/>
                    <a:pt x="139587" y="178673"/>
                  </a:cubicBezTo>
                  <a:cubicBezTo>
                    <a:pt x="142417" y="182530"/>
                    <a:pt x="145331" y="191103"/>
                    <a:pt x="147731" y="186817"/>
                  </a:cubicBezTo>
                  <a:cubicBezTo>
                    <a:pt x="150131" y="182530"/>
                    <a:pt x="160162" y="186817"/>
                    <a:pt x="164962" y="187331"/>
                  </a:cubicBezTo>
                  <a:cubicBezTo>
                    <a:pt x="169591" y="187674"/>
                    <a:pt x="171048" y="169929"/>
                    <a:pt x="170534" y="163242"/>
                  </a:cubicBezTo>
                  <a:close/>
                  <a:moveTo>
                    <a:pt x="535808" y="86776"/>
                  </a:moveTo>
                  <a:cubicBezTo>
                    <a:pt x="546353" y="87719"/>
                    <a:pt x="541552" y="81547"/>
                    <a:pt x="541552" y="74774"/>
                  </a:cubicBezTo>
                  <a:cubicBezTo>
                    <a:pt x="541552" y="68088"/>
                    <a:pt x="532036" y="73831"/>
                    <a:pt x="532036" y="70488"/>
                  </a:cubicBezTo>
                  <a:cubicBezTo>
                    <a:pt x="532036" y="67145"/>
                    <a:pt x="528693" y="53772"/>
                    <a:pt x="521064" y="64316"/>
                  </a:cubicBezTo>
                  <a:cubicBezTo>
                    <a:pt x="513434" y="74860"/>
                    <a:pt x="523550" y="100835"/>
                    <a:pt x="529636" y="99634"/>
                  </a:cubicBezTo>
                  <a:cubicBezTo>
                    <a:pt x="534780" y="98777"/>
                    <a:pt x="525264" y="85833"/>
                    <a:pt x="535808" y="86776"/>
                  </a:cubicBezTo>
                  <a:close/>
                  <a:moveTo>
                    <a:pt x="496546" y="146526"/>
                  </a:moveTo>
                  <a:cubicBezTo>
                    <a:pt x="498432" y="154155"/>
                    <a:pt x="512320" y="158442"/>
                    <a:pt x="516177" y="151755"/>
                  </a:cubicBezTo>
                  <a:cubicBezTo>
                    <a:pt x="519949" y="145069"/>
                    <a:pt x="494403" y="137696"/>
                    <a:pt x="496546" y="146526"/>
                  </a:cubicBezTo>
                  <a:close/>
                  <a:moveTo>
                    <a:pt x="458827" y="227279"/>
                  </a:moveTo>
                  <a:cubicBezTo>
                    <a:pt x="445969" y="225393"/>
                    <a:pt x="437310" y="234909"/>
                    <a:pt x="424451" y="230193"/>
                  </a:cubicBezTo>
                  <a:cubicBezTo>
                    <a:pt x="411593" y="225393"/>
                    <a:pt x="392219" y="230279"/>
                    <a:pt x="394362" y="234480"/>
                  </a:cubicBezTo>
                  <a:cubicBezTo>
                    <a:pt x="396248" y="238252"/>
                    <a:pt x="407735" y="238766"/>
                    <a:pt x="420680" y="239280"/>
                  </a:cubicBezTo>
                  <a:cubicBezTo>
                    <a:pt x="433624" y="239795"/>
                    <a:pt x="445111" y="232594"/>
                    <a:pt x="453684" y="232165"/>
                  </a:cubicBezTo>
                  <a:cubicBezTo>
                    <a:pt x="462171" y="231651"/>
                    <a:pt x="471686" y="229251"/>
                    <a:pt x="458827" y="227279"/>
                  </a:cubicBezTo>
                  <a:close/>
                  <a:moveTo>
                    <a:pt x="561097" y="139839"/>
                  </a:moveTo>
                  <a:cubicBezTo>
                    <a:pt x="548667" y="135982"/>
                    <a:pt x="527493" y="139239"/>
                    <a:pt x="529550" y="145583"/>
                  </a:cubicBezTo>
                  <a:cubicBezTo>
                    <a:pt x="531437" y="151327"/>
                    <a:pt x="541466" y="148926"/>
                    <a:pt x="551582" y="148926"/>
                  </a:cubicBezTo>
                  <a:cubicBezTo>
                    <a:pt x="561611" y="148926"/>
                    <a:pt x="566841" y="156127"/>
                    <a:pt x="572156" y="156127"/>
                  </a:cubicBezTo>
                  <a:cubicBezTo>
                    <a:pt x="577385" y="156127"/>
                    <a:pt x="573527" y="143697"/>
                    <a:pt x="561097" y="139839"/>
                  </a:cubicBezTo>
                  <a:close/>
                  <a:moveTo>
                    <a:pt x="309151" y="222050"/>
                  </a:moveTo>
                  <a:cubicBezTo>
                    <a:pt x="308637" y="216306"/>
                    <a:pt x="290035" y="221621"/>
                    <a:pt x="280948" y="217764"/>
                  </a:cubicBezTo>
                  <a:cubicBezTo>
                    <a:pt x="271861" y="213906"/>
                    <a:pt x="290978" y="210563"/>
                    <a:pt x="297150" y="206791"/>
                  </a:cubicBezTo>
                  <a:cubicBezTo>
                    <a:pt x="303408" y="202933"/>
                    <a:pt x="293292" y="201562"/>
                    <a:pt x="278034" y="206362"/>
                  </a:cubicBezTo>
                  <a:cubicBezTo>
                    <a:pt x="262688" y="211163"/>
                    <a:pt x="245029" y="195818"/>
                    <a:pt x="244601" y="202504"/>
                  </a:cubicBezTo>
                  <a:cubicBezTo>
                    <a:pt x="244086" y="209191"/>
                    <a:pt x="216912" y="199675"/>
                    <a:pt x="210225" y="194875"/>
                  </a:cubicBezTo>
                  <a:cubicBezTo>
                    <a:pt x="203538" y="190074"/>
                    <a:pt x="177735" y="183816"/>
                    <a:pt x="172420" y="192989"/>
                  </a:cubicBezTo>
                  <a:cubicBezTo>
                    <a:pt x="167191" y="202076"/>
                    <a:pt x="162647" y="193932"/>
                    <a:pt x="164791" y="202504"/>
                  </a:cubicBezTo>
                  <a:cubicBezTo>
                    <a:pt x="166248" y="208248"/>
                    <a:pt x="172420" y="204905"/>
                    <a:pt x="176707" y="204905"/>
                  </a:cubicBezTo>
                  <a:cubicBezTo>
                    <a:pt x="180993" y="204905"/>
                    <a:pt x="179107" y="213048"/>
                    <a:pt x="185279" y="213992"/>
                  </a:cubicBezTo>
                  <a:cubicBezTo>
                    <a:pt x="191451" y="214935"/>
                    <a:pt x="212025" y="220678"/>
                    <a:pt x="213997" y="216392"/>
                  </a:cubicBezTo>
                  <a:cubicBezTo>
                    <a:pt x="215883" y="212106"/>
                    <a:pt x="234999" y="216392"/>
                    <a:pt x="244601" y="224022"/>
                  </a:cubicBezTo>
                  <a:cubicBezTo>
                    <a:pt x="254202" y="231651"/>
                    <a:pt x="276147" y="232165"/>
                    <a:pt x="284720" y="230708"/>
                  </a:cubicBezTo>
                  <a:cubicBezTo>
                    <a:pt x="293292" y="229251"/>
                    <a:pt x="302893" y="236452"/>
                    <a:pt x="306237" y="231651"/>
                  </a:cubicBezTo>
                  <a:cubicBezTo>
                    <a:pt x="309580" y="226851"/>
                    <a:pt x="315752" y="239280"/>
                    <a:pt x="325353" y="232165"/>
                  </a:cubicBezTo>
                  <a:cubicBezTo>
                    <a:pt x="335040" y="224879"/>
                    <a:pt x="309666" y="227793"/>
                    <a:pt x="309151" y="222050"/>
                  </a:cubicBezTo>
                  <a:close/>
                  <a:moveTo>
                    <a:pt x="685398" y="117808"/>
                  </a:moveTo>
                  <a:cubicBezTo>
                    <a:pt x="678198" y="118322"/>
                    <a:pt x="677254" y="130753"/>
                    <a:pt x="671082" y="130753"/>
                  </a:cubicBezTo>
                  <a:cubicBezTo>
                    <a:pt x="664910" y="130753"/>
                    <a:pt x="656252" y="143697"/>
                    <a:pt x="644765" y="147469"/>
                  </a:cubicBezTo>
                  <a:cubicBezTo>
                    <a:pt x="633278" y="151327"/>
                    <a:pt x="632849" y="114465"/>
                    <a:pt x="627534" y="107350"/>
                  </a:cubicBezTo>
                  <a:cubicBezTo>
                    <a:pt x="622305" y="100149"/>
                    <a:pt x="593587" y="94405"/>
                    <a:pt x="590758" y="102549"/>
                  </a:cubicBezTo>
                  <a:cubicBezTo>
                    <a:pt x="587843" y="110693"/>
                    <a:pt x="577899" y="106407"/>
                    <a:pt x="576871" y="113093"/>
                  </a:cubicBezTo>
                  <a:cubicBezTo>
                    <a:pt x="575928" y="119265"/>
                    <a:pt x="579271" y="117380"/>
                    <a:pt x="585443" y="117380"/>
                  </a:cubicBezTo>
                  <a:cubicBezTo>
                    <a:pt x="591701" y="117380"/>
                    <a:pt x="591701" y="122180"/>
                    <a:pt x="594530" y="128352"/>
                  </a:cubicBezTo>
                  <a:cubicBezTo>
                    <a:pt x="597444" y="134610"/>
                    <a:pt x="614589" y="130238"/>
                    <a:pt x="620333" y="129810"/>
                  </a:cubicBezTo>
                  <a:cubicBezTo>
                    <a:pt x="626077" y="129295"/>
                    <a:pt x="627020" y="137439"/>
                    <a:pt x="618876" y="134610"/>
                  </a:cubicBezTo>
                  <a:cubicBezTo>
                    <a:pt x="610732" y="131781"/>
                    <a:pt x="610732" y="138468"/>
                    <a:pt x="604988" y="137010"/>
                  </a:cubicBezTo>
                  <a:cubicBezTo>
                    <a:pt x="599245" y="135553"/>
                    <a:pt x="591615" y="136068"/>
                    <a:pt x="595387" y="139411"/>
                  </a:cubicBezTo>
                  <a:cubicBezTo>
                    <a:pt x="599245" y="142754"/>
                    <a:pt x="605417" y="146097"/>
                    <a:pt x="605417" y="153727"/>
                  </a:cubicBezTo>
                  <a:cubicBezTo>
                    <a:pt x="605417" y="161357"/>
                    <a:pt x="616390" y="159985"/>
                    <a:pt x="616390" y="153727"/>
                  </a:cubicBezTo>
                  <a:cubicBezTo>
                    <a:pt x="616390" y="147555"/>
                    <a:pt x="622133" y="155613"/>
                    <a:pt x="633106" y="158527"/>
                  </a:cubicBezTo>
                  <a:cubicBezTo>
                    <a:pt x="644079" y="161442"/>
                    <a:pt x="636450" y="165729"/>
                    <a:pt x="647422" y="166157"/>
                  </a:cubicBezTo>
                  <a:cubicBezTo>
                    <a:pt x="658395" y="166671"/>
                    <a:pt x="683255" y="174730"/>
                    <a:pt x="692856" y="181930"/>
                  </a:cubicBezTo>
                  <a:cubicBezTo>
                    <a:pt x="702458" y="189131"/>
                    <a:pt x="695771" y="193846"/>
                    <a:pt x="701943" y="200533"/>
                  </a:cubicBezTo>
                  <a:cubicBezTo>
                    <a:pt x="708116" y="207219"/>
                    <a:pt x="710087" y="214849"/>
                    <a:pt x="701429" y="214849"/>
                  </a:cubicBezTo>
                  <a:cubicBezTo>
                    <a:pt x="692856" y="214849"/>
                    <a:pt x="683770" y="223421"/>
                    <a:pt x="686170" y="227793"/>
                  </a:cubicBezTo>
                  <a:cubicBezTo>
                    <a:pt x="688570" y="232080"/>
                    <a:pt x="716774" y="225907"/>
                    <a:pt x="723460" y="225907"/>
                  </a:cubicBezTo>
                  <a:cubicBezTo>
                    <a:pt x="727832" y="225907"/>
                    <a:pt x="732204" y="233708"/>
                    <a:pt x="740691" y="239366"/>
                  </a:cubicBezTo>
                  <a:lnTo>
                    <a:pt x="740691" y="137354"/>
                  </a:lnTo>
                  <a:cubicBezTo>
                    <a:pt x="720117" y="130324"/>
                    <a:pt x="691313" y="117465"/>
                    <a:pt x="685398" y="117808"/>
                  </a:cubicBezTo>
                  <a:close/>
                  <a:moveTo>
                    <a:pt x="478458" y="239023"/>
                  </a:moveTo>
                  <a:cubicBezTo>
                    <a:pt x="477001" y="239966"/>
                    <a:pt x="475286" y="240824"/>
                    <a:pt x="473229" y="241252"/>
                  </a:cubicBezTo>
                  <a:cubicBezTo>
                    <a:pt x="472629" y="243052"/>
                    <a:pt x="471943" y="245024"/>
                    <a:pt x="470829" y="245881"/>
                  </a:cubicBezTo>
                  <a:cubicBezTo>
                    <a:pt x="469457" y="246910"/>
                    <a:pt x="467228" y="244853"/>
                    <a:pt x="465599" y="242967"/>
                  </a:cubicBezTo>
                  <a:cubicBezTo>
                    <a:pt x="456341" y="246824"/>
                    <a:pt x="451455" y="257883"/>
                    <a:pt x="457884" y="261312"/>
                  </a:cubicBezTo>
                  <a:cubicBezTo>
                    <a:pt x="464056" y="264569"/>
                    <a:pt x="473058" y="255911"/>
                    <a:pt x="478201" y="249739"/>
                  </a:cubicBezTo>
                  <a:cubicBezTo>
                    <a:pt x="479058" y="248710"/>
                    <a:pt x="479744" y="247767"/>
                    <a:pt x="480344" y="246996"/>
                  </a:cubicBezTo>
                  <a:cubicBezTo>
                    <a:pt x="480687" y="246567"/>
                    <a:pt x="481287" y="246053"/>
                    <a:pt x="481973" y="245539"/>
                  </a:cubicBezTo>
                  <a:cubicBezTo>
                    <a:pt x="482402" y="245195"/>
                    <a:pt x="483002" y="244853"/>
                    <a:pt x="483602" y="244510"/>
                  </a:cubicBezTo>
                  <a:cubicBezTo>
                    <a:pt x="482059" y="242281"/>
                    <a:pt x="480087" y="240224"/>
                    <a:pt x="478458" y="239023"/>
                  </a:cubicBezTo>
                  <a:close/>
                  <a:moveTo>
                    <a:pt x="345499" y="115922"/>
                  </a:moveTo>
                  <a:cubicBezTo>
                    <a:pt x="354072" y="110693"/>
                    <a:pt x="355957" y="100577"/>
                    <a:pt x="355014" y="91062"/>
                  </a:cubicBezTo>
                  <a:cubicBezTo>
                    <a:pt x="354072" y="81547"/>
                    <a:pt x="376017" y="81032"/>
                    <a:pt x="379360" y="77175"/>
                  </a:cubicBezTo>
                  <a:cubicBezTo>
                    <a:pt x="382703" y="73317"/>
                    <a:pt x="374559" y="67145"/>
                    <a:pt x="368388" y="64230"/>
                  </a:cubicBezTo>
                  <a:cubicBezTo>
                    <a:pt x="362130" y="61401"/>
                    <a:pt x="367445" y="55143"/>
                    <a:pt x="363158" y="51371"/>
                  </a:cubicBezTo>
                  <a:cubicBezTo>
                    <a:pt x="358872" y="47514"/>
                    <a:pt x="351671" y="37484"/>
                    <a:pt x="357929" y="37055"/>
                  </a:cubicBezTo>
                  <a:cubicBezTo>
                    <a:pt x="364187" y="36541"/>
                    <a:pt x="353643" y="27968"/>
                    <a:pt x="358872" y="25139"/>
                  </a:cubicBezTo>
                  <a:cubicBezTo>
                    <a:pt x="359558" y="24796"/>
                    <a:pt x="360415" y="24368"/>
                    <a:pt x="361272" y="23939"/>
                  </a:cubicBezTo>
                  <a:cubicBezTo>
                    <a:pt x="358100" y="22396"/>
                    <a:pt x="355357" y="21367"/>
                    <a:pt x="353643" y="21367"/>
                  </a:cubicBezTo>
                  <a:cubicBezTo>
                    <a:pt x="346013" y="21367"/>
                    <a:pt x="327840" y="19482"/>
                    <a:pt x="328783" y="31912"/>
                  </a:cubicBezTo>
                  <a:cubicBezTo>
                    <a:pt x="329725" y="44342"/>
                    <a:pt x="318239" y="39541"/>
                    <a:pt x="319267" y="46228"/>
                  </a:cubicBezTo>
                  <a:cubicBezTo>
                    <a:pt x="320210" y="52914"/>
                    <a:pt x="313523" y="52914"/>
                    <a:pt x="314467" y="61487"/>
                  </a:cubicBezTo>
                  <a:cubicBezTo>
                    <a:pt x="315410" y="70059"/>
                    <a:pt x="309666" y="66288"/>
                    <a:pt x="300150" y="71088"/>
                  </a:cubicBezTo>
                  <a:cubicBezTo>
                    <a:pt x="290635" y="75889"/>
                    <a:pt x="294407" y="68174"/>
                    <a:pt x="284891" y="68174"/>
                  </a:cubicBezTo>
                  <a:cubicBezTo>
                    <a:pt x="275290" y="68174"/>
                    <a:pt x="274347" y="72974"/>
                    <a:pt x="268603" y="74860"/>
                  </a:cubicBezTo>
                  <a:cubicBezTo>
                    <a:pt x="262860" y="76746"/>
                    <a:pt x="251373" y="73917"/>
                    <a:pt x="247601" y="76746"/>
                  </a:cubicBezTo>
                  <a:cubicBezTo>
                    <a:pt x="243829" y="79661"/>
                    <a:pt x="238000" y="70059"/>
                    <a:pt x="234228" y="70059"/>
                  </a:cubicBezTo>
                  <a:cubicBezTo>
                    <a:pt x="232256" y="70059"/>
                    <a:pt x="230627" y="64830"/>
                    <a:pt x="229427" y="59687"/>
                  </a:cubicBezTo>
                  <a:cubicBezTo>
                    <a:pt x="228742" y="59515"/>
                    <a:pt x="228142" y="59429"/>
                    <a:pt x="227541" y="59515"/>
                  </a:cubicBezTo>
                  <a:cubicBezTo>
                    <a:pt x="221369" y="60030"/>
                    <a:pt x="211082" y="76403"/>
                    <a:pt x="216997" y="81975"/>
                  </a:cubicBezTo>
                  <a:cubicBezTo>
                    <a:pt x="224198" y="88662"/>
                    <a:pt x="222226" y="99206"/>
                    <a:pt x="225569" y="104435"/>
                  </a:cubicBezTo>
                  <a:cubicBezTo>
                    <a:pt x="228913" y="109664"/>
                    <a:pt x="239457" y="110607"/>
                    <a:pt x="239457" y="120637"/>
                  </a:cubicBezTo>
                  <a:cubicBezTo>
                    <a:pt x="239457" y="130667"/>
                    <a:pt x="248544" y="146440"/>
                    <a:pt x="254716" y="142154"/>
                  </a:cubicBezTo>
                  <a:cubicBezTo>
                    <a:pt x="260889" y="137868"/>
                    <a:pt x="265689" y="144040"/>
                    <a:pt x="267575" y="148412"/>
                  </a:cubicBezTo>
                  <a:cubicBezTo>
                    <a:pt x="269461" y="152698"/>
                    <a:pt x="284291" y="145069"/>
                    <a:pt x="289092" y="146011"/>
                  </a:cubicBezTo>
                  <a:cubicBezTo>
                    <a:pt x="293892" y="146955"/>
                    <a:pt x="308637" y="149869"/>
                    <a:pt x="309666" y="155527"/>
                  </a:cubicBezTo>
                  <a:cubicBezTo>
                    <a:pt x="310609" y="161271"/>
                    <a:pt x="323982" y="155099"/>
                    <a:pt x="333069" y="151670"/>
                  </a:cubicBezTo>
                  <a:cubicBezTo>
                    <a:pt x="342156" y="148412"/>
                    <a:pt x="336927" y="121152"/>
                    <a:pt x="345499" y="115922"/>
                  </a:cubicBezTo>
                  <a:close/>
                  <a:moveTo>
                    <a:pt x="381332" y="249739"/>
                  </a:moveTo>
                  <a:cubicBezTo>
                    <a:pt x="384161" y="254025"/>
                    <a:pt x="392305" y="254025"/>
                    <a:pt x="395648" y="256940"/>
                  </a:cubicBezTo>
                  <a:cubicBezTo>
                    <a:pt x="398991" y="259769"/>
                    <a:pt x="410907" y="266026"/>
                    <a:pt x="410907" y="257883"/>
                  </a:cubicBezTo>
                  <a:cubicBezTo>
                    <a:pt x="410993" y="249739"/>
                    <a:pt x="378160" y="245024"/>
                    <a:pt x="381332" y="249739"/>
                  </a:cubicBezTo>
                  <a:close/>
                  <a:moveTo>
                    <a:pt x="357500" y="226336"/>
                  </a:moveTo>
                  <a:cubicBezTo>
                    <a:pt x="355615" y="230622"/>
                    <a:pt x="347471" y="231565"/>
                    <a:pt x="342670" y="228222"/>
                  </a:cubicBezTo>
                  <a:cubicBezTo>
                    <a:pt x="337869" y="224879"/>
                    <a:pt x="331954" y="232766"/>
                    <a:pt x="335040" y="236794"/>
                  </a:cubicBezTo>
                  <a:cubicBezTo>
                    <a:pt x="336498" y="238681"/>
                    <a:pt x="346528" y="246396"/>
                    <a:pt x="358443" y="240652"/>
                  </a:cubicBezTo>
                  <a:cubicBezTo>
                    <a:pt x="370445" y="234909"/>
                    <a:pt x="378503" y="240138"/>
                    <a:pt x="381418" y="233965"/>
                  </a:cubicBezTo>
                  <a:cubicBezTo>
                    <a:pt x="384246" y="227793"/>
                    <a:pt x="359386" y="222050"/>
                    <a:pt x="357500" y="226336"/>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2" name="Freeform 281">
              <a:extLst>
                <a:ext uri="{FF2B5EF4-FFF2-40B4-BE49-F238E27FC236}">
                  <a16:creationId xmlns:a16="http://schemas.microsoft.com/office/drawing/2014/main" id="{BAFE0E74-8B0A-0834-8BCD-586EF8260CBF}"/>
                </a:ext>
              </a:extLst>
            </p:cNvPr>
            <p:cNvSpPr/>
            <p:nvPr/>
          </p:nvSpPr>
          <p:spPr>
            <a:xfrm>
              <a:off x="7908741" y="4517285"/>
              <a:ext cx="52129" cy="18869"/>
            </a:xfrm>
            <a:custGeom>
              <a:avLst/>
              <a:gdLst>
                <a:gd name="connsiteX0" fmla="*/ 5229 w 52129"/>
                <a:gd name="connsiteY0" fmla="*/ 14395 h 18869"/>
                <a:gd name="connsiteX1" fmla="*/ 0 w 52129"/>
                <a:gd name="connsiteY1" fmla="*/ 15681 h 18869"/>
                <a:gd name="connsiteX2" fmla="*/ 5229 w 52129"/>
                <a:gd name="connsiteY2" fmla="*/ 18595 h 18869"/>
                <a:gd name="connsiteX3" fmla="*/ 7629 w 52129"/>
                <a:gd name="connsiteY3" fmla="*/ 13966 h 18869"/>
                <a:gd name="connsiteX4" fmla="*/ 5486 w 52129"/>
                <a:gd name="connsiteY4" fmla="*/ 14309 h 18869"/>
                <a:gd name="connsiteX5" fmla="*/ 5229 w 52129"/>
                <a:gd name="connsiteY5" fmla="*/ 14395 h 18869"/>
                <a:gd name="connsiteX6" fmla="*/ 28203 w 52129"/>
                <a:gd name="connsiteY6" fmla="*/ 1965 h 18869"/>
                <a:gd name="connsiteX7" fmla="*/ 14316 w 52129"/>
                <a:gd name="connsiteY7" fmla="*/ 10795 h 18869"/>
                <a:gd name="connsiteX8" fmla="*/ 12944 w 52129"/>
                <a:gd name="connsiteY8" fmla="*/ 11823 h 18869"/>
                <a:gd name="connsiteX9" fmla="*/ 18002 w 52129"/>
                <a:gd name="connsiteY9" fmla="*/ 17224 h 18869"/>
                <a:gd name="connsiteX10" fmla="*/ 52035 w 52129"/>
                <a:gd name="connsiteY10" fmla="*/ 1622 h 18869"/>
                <a:gd name="connsiteX11" fmla="*/ 28203 w 52129"/>
                <a:gd name="connsiteY11" fmla="*/ 1965 h 1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29" h="18869">
                  <a:moveTo>
                    <a:pt x="5229" y="14395"/>
                  </a:moveTo>
                  <a:cubicBezTo>
                    <a:pt x="3343" y="14566"/>
                    <a:pt x="1629" y="14995"/>
                    <a:pt x="0" y="15681"/>
                  </a:cubicBezTo>
                  <a:cubicBezTo>
                    <a:pt x="1629" y="17567"/>
                    <a:pt x="3943" y="19624"/>
                    <a:pt x="5229" y="18595"/>
                  </a:cubicBezTo>
                  <a:cubicBezTo>
                    <a:pt x="6344" y="17738"/>
                    <a:pt x="6944" y="15766"/>
                    <a:pt x="7629" y="13966"/>
                  </a:cubicBezTo>
                  <a:cubicBezTo>
                    <a:pt x="6944" y="14137"/>
                    <a:pt x="6258" y="14309"/>
                    <a:pt x="5486" y="14309"/>
                  </a:cubicBezTo>
                  <a:cubicBezTo>
                    <a:pt x="5401" y="14309"/>
                    <a:pt x="5315" y="14395"/>
                    <a:pt x="5229" y="14395"/>
                  </a:cubicBezTo>
                  <a:close/>
                  <a:moveTo>
                    <a:pt x="28203" y="1965"/>
                  </a:moveTo>
                  <a:cubicBezTo>
                    <a:pt x="21774" y="1622"/>
                    <a:pt x="19117" y="6937"/>
                    <a:pt x="14316" y="10795"/>
                  </a:cubicBezTo>
                  <a:cubicBezTo>
                    <a:pt x="13887" y="11137"/>
                    <a:pt x="13373" y="11480"/>
                    <a:pt x="12944" y="11823"/>
                  </a:cubicBezTo>
                  <a:cubicBezTo>
                    <a:pt x="14659" y="13109"/>
                    <a:pt x="16545" y="15081"/>
                    <a:pt x="18002" y="17224"/>
                  </a:cubicBezTo>
                  <a:cubicBezTo>
                    <a:pt x="27260" y="11737"/>
                    <a:pt x="50835" y="4880"/>
                    <a:pt x="52035" y="1622"/>
                  </a:cubicBezTo>
                  <a:cubicBezTo>
                    <a:pt x="53492" y="-2407"/>
                    <a:pt x="37719" y="2393"/>
                    <a:pt x="28203" y="196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3" name="Freeform 282">
              <a:extLst>
                <a:ext uri="{FF2B5EF4-FFF2-40B4-BE49-F238E27FC236}">
                  <a16:creationId xmlns:a16="http://schemas.microsoft.com/office/drawing/2014/main" id="{488B697E-08F8-A5BF-F13C-99A51D1DBCC4}"/>
                </a:ext>
              </a:extLst>
            </p:cNvPr>
            <p:cNvSpPr/>
            <p:nvPr/>
          </p:nvSpPr>
          <p:spPr>
            <a:xfrm>
              <a:off x="6030863" y="3549272"/>
              <a:ext cx="184389" cy="202749"/>
            </a:xfrm>
            <a:custGeom>
              <a:avLst/>
              <a:gdLst>
                <a:gd name="connsiteX0" fmla="*/ 127887 w 184389"/>
                <a:gd name="connsiteY0" fmla="*/ 175736 h 202749"/>
                <a:gd name="connsiteX1" fmla="*/ 108256 w 184389"/>
                <a:gd name="connsiteY1" fmla="*/ 175736 h 202749"/>
                <a:gd name="connsiteX2" fmla="*/ 94626 w 184389"/>
                <a:gd name="connsiteY2" fmla="*/ 182166 h 202749"/>
                <a:gd name="connsiteX3" fmla="*/ 111342 w 184389"/>
                <a:gd name="connsiteY3" fmla="*/ 191252 h 202749"/>
                <a:gd name="connsiteX4" fmla="*/ 129773 w 184389"/>
                <a:gd name="connsiteY4" fmla="*/ 202740 h 202749"/>
                <a:gd name="connsiteX5" fmla="*/ 134059 w 184389"/>
                <a:gd name="connsiteY5" fmla="*/ 191767 h 202749"/>
                <a:gd name="connsiteX6" fmla="*/ 140746 w 184389"/>
                <a:gd name="connsiteY6" fmla="*/ 176679 h 202749"/>
                <a:gd name="connsiteX7" fmla="*/ 127887 w 184389"/>
                <a:gd name="connsiteY7" fmla="*/ 175736 h 202749"/>
                <a:gd name="connsiteX8" fmla="*/ 35390 w 184389"/>
                <a:gd name="connsiteY8" fmla="*/ 121472 h 202749"/>
                <a:gd name="connsiteX9" fmla="*/ 23731 w 184389"/>
                <a:gd name="connsiteY9" fmla="*/ 124301 h 202749"/>
                <a:gd name="connsiteX10" fmla="*/ 29732 w 184389"/>
                <a:gd name="connsiteY10" fmla="*/ 145132 h 202749"/>
                <a:gd name="connsiteX11" fmla="*/ 36418 w 184389"/>
                <a:gd name="connsiteY11" fmla="*/ 160649 h 202749"/>
                <a:gd name="connsiteX12" fmla="*/ 47648 w 184389"/>
                <a:gd name="connsiteY12" fmla="*/ 153705 h 202749"/>
                <a:gd name="connsiteX13" fmla="*/ 50306 w 184389"/>
                <a:gd name="connsiteY13" fmla="*/ 127473 h 202749"/>
                <a:gd name="connsiteX14" fmla="*/ 35390 w 184389"/>
                <a:gd name="connsiteY14" fmla="*/ 121472 h 202749"/>
                <a:gd name="connsiteX15" fmla="*/ 152490 w 184389"/>
                <a:gd name="connsiteY15" fmla="*/ 113843 h 202749"/>
                <a:gd name="connsiteX16" fmla="*/ 140574 w 184389"/>
                <a:gd name="connsiteY16" fmla="*/ 104242 h 202749"/>
                <a:gd name="connsiteX17" fmla="*/ 115457 w 184389"/>
                <a:gd name="connsiteY17" fmla="*/ 78438 h 202749"/>
                <a:gd name="connsiteX18" fmla="*/ 92740 w 184389"/>
                <a:gd name="connsiteY18" fmla="*/ 55293 h 202749"/>
                <a:gd name="connsiteX19" fmla="*/ 92997 w 184389"/>
                <a:gd name="connsiteY19" fmla="*/ 39005 h 202749"/>
                <a:gd name="connsiteX20" fmla="*/ 100112 w 184389"/>
                <a:gd name="connsiteY20" fmla="*/ 29832 h 202749"/>
                <a:gd name="connsiteX21" fmla="*/ 100969 w 184389"/>
                <a:gd name="connsiteY21" fmla="*/ 8401 h 202749"/>
                <a:gd name="connsiteX22" fmla="*/ 92740 w 184389"/>
                <a:gd name="connsiteY22" fmla="*/ 6772 h 202749"/>
                <a:gd name="connsiteX23" fmla="*/ 89482 w 184389"/>
                <a:gd name="connsiteY23" fmla="*/ 0 h 202749"/>
                <a:gd name="connsiteX24" fmla="*/ 76538 w 184389"/>
                <a:gd name="connsiteY24" fmla="*/ 1800 h 202749"/>
                <a:gd name="connsiteX25" fmla="*/ 66508 w 184389"/>
                <a:gd name="connsiteY25" fmla="*/ 5058 h 202749"/>
                <a:gd name="connsiteX26" fmla="*/ 64536 w 184389"/>
                <a:gd name="connsiteY26" fmla="*/ 3943 h 202749"/>
                <a:gd name="connsiteX27" fmla="*/ 61450 w 184389"/>
                <a:gd name="connsiteY27" fmla="*/ 6858 h 202749"/>
                <a:gd name="connsiteX28" fmla="*/ 59050 w 184389"/>
                <a:gd name="connsiteY28" fmla="*/ 10716 h 202749"/>
                <a:gd name="connsiteX29" fmla="*/ 54249 w 184389"/>
                <a:gd name="connsiteY29" fmla="*/ 12602 h 202749"/>
                <a:gd name="connsiteX30" fmla="*/ 46620 w 184389"/>
                <a:gd name="connsiteY30" fmla="*/ 14488 h 202749"/>
                <a:gd name="connsiteX31" fmla="*/ 40876 w 184389"/>
                <a:gd name="connsiteY31" fmla="*/ 17831 h 202749"/>
                <a:gd name="connsiteX32" fmla="*/ 36590 w 184389"/>
                <a:gd name="connsiteY32" fmla="*/ 23574 h 202749"/>
                <a:gd name="connsiteX33" fmla="*/ 27503 w 184389"/>
                <a:gd name="connsiteY33" fmla="*/ 12602 h 202749"/>
                <a:gd name="connsiteX34" fmla="*/ 19359 w 184389"/>
                <a:gd name="connsiteY34" fmla="*/ 24089 h 202749"/>
                <a:gd name="connsiteX35" fmla="*/ 5557 w 184389"/>
                <a:gd name="connsiteY35" fmla="*/ 25117 h 202749"/>
                <a:gd name="connsiteX36" fmla="*/ 7358 w 184389"/>
                <a:gd name="connsiteY36" fmla="*/ 32747 h 202749"/>
                <a:gd name="connsiteX37" fmla="*/ 4100 w 184389"/>
                <a:gd name="connsiteY37" fmla="*/ 39176 h 202749"/>
                <a:gd name="connsiteX38" fmla="*/ 843 w 184389"/>
                <a:gd name="connsiteY38" fmla="*/ 43120 h 202749"/>
                <a:gd name="connsiteX39" fmla="*/ 5472 w 184389"/>
                <a:gd name="connsiteY39" fmla="*/ 51349 h 202749"/>
                <a:gd name="connsiteX40" fmla="*/ 9072 w 184389"/>
                <a:gd name="connsiteY40" fmla="*/ 59236 h 202749"/>
                <a:gd name="connsiteX41" fmla="*/ 16616 w 184389"/>
                <a:gd name="connsiteY41" fmla="*/ 61722 h 202749"/>
                <a:gd name="connsiteX42" fmla="*/ 14816 w 184389"/>
                <a:gd name="connsiteY42" fmla="*/ 67208 h 202749"/>
                <a:gd name="connsiteX43" fmla="*/ 22617 w 184389"/>
                <a:gd name="connsiteY43" fmla="*/ 64979 h 202749"/>
                <a:gd name="connsiteX44" fmla="*/ 33847 w 184389"/>
                <a:gd name="connsiteY44" fmla="*/ 55378 h 202749"/>
                <a:gd name="connsiteX45" fmla="*/ 56564 w 184389"/>
                <a:gd name="connsiteY45" fmla="*/ 64979 h 202749"/>
                <a:gd name="connsiteX46" fmla="*/ 61622 w 184389"/>
                <a:gd name="connsiteY46" fmla="*/ 74581 h 202749"/>
                <a:gd name="connsiteX47" fmla="*/ 76881 w 184389"/>
                <a:gd name="connsiteY47" fmla="*/ 94212 h 202749"/>
                <a:gd name="connsiteX48" fmla="*/ 98826 w 184389"/>
                <a:gd name="connsiteY48" fmla="*/ 113071 h 202749"/>
                <a:gd name="connsiteX49" fmla="*/ 114342 w 184389"/>
                <a:gd name="connsiteY49" fmla="*/ 119758 h 202749"/>
                <a:gd name="connsiteX50" fmla="*/ 128487 w 184389"/>
                <a:gd name="connsiteY50" fmla="*/ 129102 h 202749"/>
                <a:gd name="connsiteX51" fmla="*/ 139974 w 184389"/>
                <a:gd name="connsiteY51" fmla="*/ 138703 h 202749"/>
                <a:gd name="connsiteX52" fmla="*/ 145203 w 184389"/>
                <a:gd name="connsiteY52" fmla="*/ 148219 h 202749"/>
                <a:gd name="connsiteX53" fmla="*/ 145889 w 184389"/>
                <a:gd name="connsiteY53" fmla="*/ 165706 h 202749"/>
                <a:gd name="connsiteX54" fmla="*/ 146575 w 184389"/>
                <a:gd name="connsiteY54" fmla="*/ 178565 h 202749"/>
                <a:gd name="connsiteX55" fmla="*/ 154719 w 184389"/>
                <a:gd name="connsiteY55" fmla="*/ 165192 h 202749"/>
                <a:gd name="connsiteX56" fmla="*/ 164063 w 184389"/>
                <a:gd name="connsiteY56" fmla="*/ 155591 h 202749"/>
                <a:gd name="connsiteX57" fmla="*/ 156691 w 184389"/>
                <a:gd name="connsiteY57" fmla="*/ 142904 h 202749"/>
                <a:gd name="connsiteX58" fmla="*/ 172207 w 184389"/>
                <a:gd name="connsiteY58" fmla="*/ 135960 h 202749"/>
                <a:gd name="connsiteX59" fmla="*/ 184380 w 184389"/>
                <a:gd name="connsiteY59" fmla="*/ 136646 h 202749"/>
                <a:gd name="connsiteX60" fmla="*/ 152490 w 184389"/>
                <a:gd name="connsiteY60" fmla="*/ 113843 h 2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4389" h="202749">
                  <a:moveTo>
                    <a:pt x="127887" y="175736"/>
                  </a:moveTo>
                  <a:cubicBezTo>
                    <a:pt x="118114" y="177879"/>
                    <a:pt x="114000" y="178565"/>
                    <a:pt x="108256" y="175736"/>
                  </a:cubicBezTo>
                  <a:cubicBezTo>
                    <a:pt x="102512" y="172822"/>
                    <a:pt x="93254" y="178308"/>
                    <a:pt x="94626" y="182166"/>
                  </a:cubicBezTo>
                  <a:cubicBezTo>
                    <a:pt x="95569" y="184823"/>
                    <a:pt x="99426" y="188166"/>
                    <a:pt x="111342" y="191252"/>
                  </a:cubicBezTo>
                  <a:cubicBezTo>
                    <a:pt x="123258" y="194339"/>
                    <a:pt x="124715" y="202482"/>
                    <a:pt x="129773" y="202740"/>
                  </a:cubicBezTo>
                  <a:cubicBezTo>
                    <a:pt x="134745" y="202997"/>
                    <a:pt x="135259" y="198196"/>
                    <a:pt x="134059" y="191767"/>
                  </a:cubicBezTo>
                  <a:cubicBezTo>
                    <a:pt x="132859" y="185337"/>
                    <a:pt x="140060" y="177965"/>
                    <a:pt x="140746" y="176679"/>
                  </a:cubicBezTo>
                  <a:cubicBezTo>
                    <a:pt x="141517" y="175479"/>
                    <a:pt x="137660" y="173593"/>
                    <a:pt x="127887" y="175736"/>
                  </a:cubicBezTo>
                  <a:close/>
                  <a:moveTo>
                    <a:pt x="35390" y="121472"/>
                  </a:moveTo>
                  <a:cubicBezTo>
                    <a:pt x="30161" y="126016"/>
                    <a:pt x="25789" y="120701"/>
                    <a:pt x="23731" y="124301"/>
                  </a:cubicBezTo>
                  <a:cubicBezTo>
                    <a:pt x="21073" y="128845"/>
                    <a:pt x="31875" y="135788"/>
                    <a:pt x="29732" y="145132"/>
                  </a:cubicBezTo>
                  <a:cubicBezTo>
                    <a:pt x="27589" y="154476"/>
                    <a:pt x="30932" y="166135"/>
                    <a:pt x="36418" y="160649"/>
                  </a:cubicBezTo>
                  <a:cubicBezTo>
                    <a:pt x="41905" y="155162"/>
                    <a:pt x="44562" y="157820"/>
                    <a:pt x="47648" y="153705"/>
                  </a:cubicBezTo>
                  <a:cubicBezTo>
                    <a:pt x="50735" y="149676"/>
                    <a:pt x="48163" y="134588"/>
                    <a:pt x="50306" y="127473"/>
                  </a:cubicBezTo>
                  <a:cubicBezTo>
                    <a:pt x="52363" y="120272"/>
                    <a:pt x="40619" y="116929"/>
                    <a:pt x="35390" y="121472"/>
                  </a:cubicBezTo>
                  <a:close/>
                  <a:moveTo>
                    <a:pt x="152490" y="113843"/>
                  </a:moveTo>
                  <a:cubicBezTo>
                    <a:pt x="146232" y="109985"/>
                    <a:pt x="150347" y="103813"/>
                    <a:pt x="140574" y="104242"/>
                  </a:cubicBezTo>
                  <a:cubicBezTo>
                    <a:pt x="130802" y="104756"/>
                    <a:pt x="119057" y="92583"/>
                    <a:pt x="115457" y="78438"/>
                  </a:cubicBezTo>
                  <a:cubicBezTo>
                    <a:pt x="111856" y="64380"/>
                    <a:pt x="96597" y="63608"/>
                    <a:pt x="92740" y="55293"/>
                  </a:cubicBezTo>
                  <a:cubicBezTo>
                    <a:pt x="88882" y="46892"/>
                    <a:pt x="96340" y="45949"/>
                    <a:pt x="92997" y="39005"/>
                  </a:cubicBezTo>
                  <a:cubicBezTo>
                    <a:pt x="91111" y="35147"/>
                    <a:pt x="95226" y="31718"/>
                    <a:pt x="100112" y="29832"/>
                  </a:cubicBezTo>
                  <a:cubicBezTo>
                    <a:pt x="99769" y="22203"/>
                    <a:pt x="100369" y="13802"/>
                    <a:pt x="100969" y="8401"/>
                  </a:cubicBezTo>
                  <a:cubicBezTo>
                    <a:pt x="97197" y="7972"/>
                    <a:pt x="93940" y="7458"/>
                    <a:pt x="92740" y="6772"/>
                  </a:cubicBezTo>
                  <a:cubicBezTo>
                    <a:pt x="90940" y="5658"/>
                    <a:pt x="90597" y="0"/>
                    <a:pt x="89482" y="0"/>
                  </a:cubicBezTo>
                  <a:cubicBezTo>
                    <a:pt x="88368" y="0"/>
                    <a:pt x="78338" y="0"/>
                    <a:pt x="76538" y="1800"/>
                  </a:cubicBezTo>
                  <a:cubicBezTo>
                    <a:pt x="74737" y="3601"/>
                    <a:pt x="69337" y="6858"/>
                    <a:pt x="66508" y="5058"/>
                  </a:cubicBezTo>
                  <a:cubicBezTo>
                    <a:pt x="65908" y="4629"/>
                    <a:pt x="65222" y="4286"/>
                    <a:pt x="64536" y="3943"/>
                  </a:cubicBezTo>
                  <a:lnTo>
                    <a:pt x="61450" y="6858"/>
                  </a:lnTo>
                  <a:cubicBezTo>
                    <a:pt x="61450" y="6858"/>
                    <a:pt x="60936" y="10716"/>
                    <a:pt x="59050" y="10716"/>
                  </a:cubicBezTo>
                  <a:cubicBezTo>
                    <a:pt x="57164" y="10716"/>
                    <a:pt x="54249" y="9258"/>
                    <a:pt x="54249" y="12602"/>
                  </a:cubicBezTo>
                  <a:cubicBezTo>
                    <a:pt x="54249" y="15945"/>
                    <a:pt x="49020" y="15002"/>
                    <a:pt x="46620" y="14488"/>
                  </a:cubicBezTo>
                  <a:cubicBezTo>
                    <a:pt x="44219" y="13973"/>
                    <a:pt x="40876" y="15002"/>
                    <a:pt x="40876" y="17831"/>
                  </a:cubicBezTo>
                  <a:cubicBezTo>
                    <a:pt x="40876" y="20746"/>
                    <a:pt x="40362" y="26918"/>
                    <a:pt x="36590" y="23574"/>
                  </a:cubicBezTo>
                  <a:cubicBezTo>
                    <a:pt x="32732" y="20231"/>
                    <a:pt x="28960" y="11573"/>
                    <a:pt x="27503" y="12602"/>
                  </a:cubicBezTo>
                  <a:cubicBezTo>
                    <a:pt x="26046" y="13544"/>
                    <a:pt x="22702" y="24089"/>
                    <a:pt x="19359" y="24089"/>
                  </a:cubicBezTo>
                  <a:cubicBezTo>
                    <a:pt x="17302" y="24089"/>
                    <a:pt x="10444" y="24603"/>
                    <a:pt x="5557" y="25117"/>
                  </a:cubicBezTo>
                  <a:cubicBezTo>
                    <a:pt x="4271" y="29232"/>
                    <a:pt x="5643" y="31718"/>
                    <a:pt x="7358" y="32747"/>
                  </a:cubicBezTo>
                  <a:cubicBezTo>
                    <a:pt x="9158" y="33776"/>
                    <a:pt x="6243" y="38148"/>
                    <a:pt x="4100" y="39176"/>
                  </a:cubicBezTo>
                  <a:cubicBezTo>
                    <a:pt x="1957" y="40291"/>
                    <a:pt x="-1644" y="39176"/>
                    <a:pt x="843" y="43120"/>
                  </a:cubicBezTo>
                  <a:cubicBezTo>
                    <a:pt x="3329" y="47063"/>
                    <a:pt x="8043" y="47406"/>
                    <a:pt x="5472" y="51349"/>
                  </a:cubicBezTo>
                  <a:cubicBezTo>
                    <a:pt x="2986" y="55293"/>
                    <a:pt x="5472" y="58893"/>
                    <a:pt x="9072" y="59236"/>
                  </a:cubicBezTo>
                  <a:cubicBezTo>
                    <a:pt x="12673" y="59579"/>
                    <a:pt x="17645" y="58893"/>
                    <a:pt x="16616" y="61722"/>
                  </a:cubicBezTo>
                  <a:cubicBezTo>
                    <a:pt x="16016" y="63436"/>
                    <a:pt x="14987" y="65322"/>
                    <a:pt x="14816" y="67208"/>
                  </a:cubicBezTo>
                  <a:cubicBezTo>
                    <a:pt x="17645" y="66351"/>
                    <a:pt x="20131" y="66266"/>
                    <a:pt x="22617" y="64979"/>
                  </a:cubicBezTo>
                  <a:cubicBezTo>
                    <a:pt x="27674" y="62322"/>
                    <a:pt x="25531" y="57779"/>
                    <a:pt x="33847" y="55378"/>
                  </a:cubicBezTo>
                  <a:cubicBezTo>
                    <a:pt x="42248" y="52978"/>
                    <a:pt x="53220" y="59922"/>
                    <a:pt x="56564" y="64979"/>
                  </a:cubicBezTo>
                  <a:cubicBezTo>
                    <a:pt x="59907" y="70037"/>
                    <a:pt x="60850" y="70466"/>
                    <a:pt x="61622" y="74581"/>
                  </a:cubicBezTo>
                  <a:cubicBezTo>
                    <a:pt x="62307" y="78610"/>
                    <a:pt x="65479" y="86754"/>
                    <a:pt x="76881" y="94212"/>
                  </a:cubicBezTo>
                  <a:cubicBezTo>
                    <a:pt x="88368" y="101584"/>
                    <a:pt x="92911" y="109985"/>
                    <a:pt x="98826" y="113071"/>
                  </a:cubicBezTo>
                  <a:cubicBezTo>
                    <a:pt x="104827" y="116157"/>
                    <a:pt x="110828" y="115472"/>
                    <a:pt x="114342" y="119758"/>
                  </a:cubicBezTo>
                  <a:cubicBezTo>
                    <a:pt x="117943" y="124044"/>
                    <a:pt x="122743" y="126444"/>
                    <a:pt x="128487" y="129102"/>
                  </a:cubicBezTo>
                  <a:cubicBezTo>
                    <a:pt x="134231" y="131759"/>
                    <a:pt x="134488" y="137932"/>
                    <a:pt x="139974" y="138703"/>
                  </a:cubicBezTo>
                  <a:cubicBezTo>
                    <a:pt x="145461" y="139389"/>
                    <a:pt x="141860" y="144190"/>
                    <a:pt x="145203" y="148219"/>
                  </a:cubicBezTo>
                  <a:cubicBezTo>
                    <a:pt x="148547" y="152333"/>
                    <a:pt x="149490" y="160906"/>
                    <a:pt x="145889" y="165706"/>
                  </a:cubicBezTo>
                  <a:cubicBezTo>
                    <a:pt x="142289" y="170507"/>
                    <a:pt x="144175" y="178565"/>
                    <a:pt x="146575" y="178565"/>
                  </a:cubicBezTo>
                  <a:cubicBezTo>
                    <a:pt x="148975" y="178565"/>
                    <a:pt x="153947" y="169993"/>
                    <a:pt x="154719" y="165192"/>
                  </a:cubicBezTo>
                  <a:cubicBezTo>
                    <a:pt x="155405" y="160391"/>
                    <a:pt x="160205" y="160649"/>
                    <a:pt x="164063" y="155591"/>
                  </a:cubicBezTo>
                  <a:cubicBezTo>
                    <a:pt x="167920" y="150619"/>
                    <a:pt x="158319" y="149419"/>
                    <a:pt x="156691" y="142904"/>
                  </a:cubicBezTo>
                  <a:cubicBezTo>
                    <a:pt x="154976" y="136474"/>
                    <a:pt x="163891" y="130731"/>
                    <a:pt x="172207" y="135960"/>
                  </a:cubicBezTo>
                  <a:cubicBezTo>
                    <a:pt x="180608" y="141189"/>
                    <a:pt x="183951" y="144790"/>
                    <a:pt x="184380" y="136646"/>
                  </a:cubicBezTo>
                  <a:cubicBezTo>
                    <a:pt x="184980" y="128416"/>
                    <a:pt x="158748" y="117701"/>
                    <a:pt x="152490" y="113843"/>
                  </a:cubicBezTo>
                  <a:close/>
                </a:path>
              </a:pathLst>
            </a:custGeom>
            <a:grpFill/>
            <a:ln w="4286"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4" name="Freeform 283">
              <a:extLst>
                <a:ext uri="{FF2B5EF4-FFF2-40B4-BE49-F238E27FC236}">
                  <a16:creationId xmlns:a16="http://schemas.microsoft.com/office/drawing/2014/main" id="{DE12526E-6430-3AC5-7E80-0A536B167865}"/>
                </a:ext>
              </a:extLst>
            </p:cNvPr>
            <p:cNvSpPr/>
            <p:nvPr/>
          </p:nvSpPr>
          <p:spPr>
            <a:xfrm>
              <a:off x="6215672" y="3623767"/>
              <a:ext cx="19545" cy="25888"/>
            </a:xfrm>
            <a:custGeom>
              <a:avLst/>
              <a:gdLst>
                <a:gd name="connsiteX0" fmla="*/ 6858 w 19545"/>
                <a:gd name="connsiteY0" fmla="*/ 0 h 25888"/>
                <a:gd name="connsiteX1" fmla="*/ 686 w 19545"/>
                <a:gd name="connsiteY1" fmla="*/ 12001 h 25888"/>
                <a:gd name="connsiteX2" fmla="*/ 0 w 19545"/>
                <a:gd name="connsiteY2" fmla="*/ 16974 h 25888"/>
                <a:gd name="connsiteX3" fmla="*/ 11402 w 19545"/>
                <a:gd name="connsiteY3" fmla="*/ 25460 h 25888"/>
                <a:gd name="connsiteX4" fmla="*/ 12259 w 19545"/>
                <a:gd name="connsiteY4" fmla="*/ 25889 h 25888"/>
                <a:gd name="connsiteX5" fmla="*/ 19545 w 19545"/>
                <a:gd name="connsiteY5" fmla="*/ 14488 h 25888"/>
                <a:gd name="connsiteX6" fmla="*/ 6858 w 19545"/>
                <a:gd name="connsiteY6" fmla="*/ 0 h 2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5" h="25888">
                  <a:moveTo>
                    <a:pt x="6858" y="0"/>
                  </a:moveTo>
                  <a:cubicBezTo>
                    <a:pt x="3515" y="4458"/>
                    <a:pt x="343" y="10115"/>
                    <a:pt x="686" y="12001"/>
                  </a:cubicBezTo>
                  <a:cubicBezTo>
                    <a:pt x="857" y="12859"/>
                    <a:pt x="600" y="14659"/>
                    <a:pt x="0" y="16974"/>
                  </a:cubicBezTo>
                  <a:cubicBezTo>
                    <a:pt x="4286" y="20403"/>
                    <a:pt x="8401" y="23917"/>
                    <a:pt x="11402" y="25460"/>
                  </a:cubicBezTo>
                  <a:cubicBezTo>
                    <a:pt x="11744" y="25632"/>
                    <a:pt x="12001" y="25803"/>
                    <a:pt x="12259" y="25889"/>
                  </a:cubicBezTo>
                  <a:cubicBezTo>
                    <a:pt x="13202" y="20574"/>
                    <a:pt x="16888" y="15088"/>
                    <a:pt x="19545" y="14488"/>
                  </a:cubicBezTo>
                  <a:cubicBezTo>
                    <a:pt x="15859" y="9944"/>
                    <a:pt x="10373" y="3515"/>
                    <a:pt x="6858" y="0"/>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5" name="Freeform 284">
              <a:extLst>
                <a:ext uri="{FF2B5EF4-FFF2-40B4-BE49-F238E27FC236}">
                  <a16:creationId xmlns:a16="http://schemas.microsoft.com/office/drawing/2014/main" id="{5D21B88B-8B36-EEF7-6780-3059677CFCAC}"/>
                </a:ext>
              </a:extLst>
            </p:cNvPr>
            <p:cNvSpPr/>
            <p:nvPr/>
          </p:nvSpPr>
          <p:spPr>
            <a:xfrm>
              <a:off x="6220472" y="3565988"/>
              <a:ext cx="64876" cy="80581"/>
            </a:xfrm>
            <a:custGeom>
              <a:avLst/>
              <a:gdLst>
                <a:gd name="connsiteX0" fmla="*/ 58722 w 64876"/>
                <a:gd name="connsiteY0" fmla="*/ 53835 h 80581"/>
                <a:gd name="connsiteX1" fmla="*/ 58722 w 64876"/>
                <a:gd name="connsiteY1" fmla="*/ 42691 h 80581"/>
                <a:gd name="connsiteX2" fmla="*/ 59065 w 64876"/>
                <a:gd name="connsiteY2" fmla="*/ 34118 h 80581"/>
                <a:gd name="connsiteX3" fmla="*/ 41148 w 64876"/>
                <a:gd name="connsiteY3" fmla="*/ 28718 h 80581"/>
                <a:gd name="connsiteX4" fmla="*/ 39005 w 64876"/>
                <a:gd name="connsiteY4" fmla="*/ 18688 h 80581"/>
                <a:gd name="connsiteX5" fmla="*/ 33604 w 64876"/>
                <a:gd name="connsiteY5" fmla="*/ 12944 h 80581"/>
                <a:gd name="connsiteX6" fmla="*/ 27861 w 64876"/>
                <a:gd name="connsiteY6" fmla="*/ 3600 h 80581"/>
                <a:gd name="connsiteX7" fmla="*/ 28289 w 64876"/>
                <a:gd name="connsiteY7" fmla="*/ 2915 h 80581"/>
                <a:gd name="connsiteX8" fmla="*/ 23746 w 64876"/>
                <a:gd name="connsiteY8" fmla="*/ 2143 h 80581"/>
                <a:gd name="connsiteX9" fmla="*/ 16802 w 64876"/>
                <a:gd name="connsiteY9" fmla="*/ 0 h 80581"/>
                <a:gd name="connsiteX10" fmla="*/ 0 w 64876"/>
                <a:gd name="connsiteY10" fmla="*/ 5315 h 80581"/>
                <a:gd name="connsiteX11" fmla="*/ 4201 w 64876"/>
                <a:gd name="connsiteY11" fmla="*/ 15087 h 80581"/>
                <a:gd name="connsiteX12" fmla="*/ 9344 w 64876"/>
                <a:gd name="connsiteY12" fmla="*/ 26660 h 80581"/>
                <a:gd name="connsiteX13" fmla="*/ 8058 w 64876"/>
                <a:gd name="connsiteY13" fmla="*/ 51692 h 80581"/>
                <a:gd name="connsiteX14" fmla="*/ 2058 w 64876"/>
                <a:gd name="connsiteY14" fmla="*/ 57693 h 80581"/>
                <a:gd name="connsiteX15" fmla="*/ 14745 w 64876"/>
                <a:gd name="connsiteY15" fmla="*/ 72180 h 80581"/>
                <a:gd name="connsiteX16" fmla="*/ 15259 w 64876"/>
                <a:gd name="connsiteY16" fmla="*/ 72009 h 80581"/>
                <a:gd name="connsiteX17" fmla="*/ 30261 w 64876"/>
                <a:gd name="connsiteY17" fmla="*/ 80581 h 80581"/>
                <a:gd name="connsiteX18" fmla="*/ 58122 w 64876"/>
                <a:gd name="connsiteY18" fmla="*/ 75524 h 80581"/>
                <a:gd name="connsiteX19" fmla="*/ 58465 w 64876"/>
                <a:gd name="connsiteY19" fmla="*/ 70637 h 80581"/>
                <a:gd name="connsiteX20" fmla="*/ 63865 w 64876"/>
                <a:gd name="connsiteY20" fmla="*/ 64208 h 80581"/>
                <a:gd name="connsiteX21" fmla="*/ 58722 w 64876"/>
                <a:gd name="connsiteY21" fmla="*/ 53835 h 8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4876" h="80581">
                  <a:moveTo>
                    <a:pt x="58722" y="53835"/>
                  </a:moveTo>
                  <a:cubicBezTo>
                    <a:pt x="55121" y="50578"/>
                    <a:pt x="55464" y="44920"/>
                    <a:pt x="58722" y="42691"/>
                  </a:cubicBezTo>
                  <a:cubicBezTo>
                    <a:pt x="61979" y="40548"/>
                    <a:pt x="59065" y="37719"/>
                    <a:pt x="59065" y="34118"/>
                  </a:cubicBezTo>
                  <a:cubicBezTo>
                    <a:pt x="59065" y="30518"/>
                    <a:pt x="43634" y="29489"/>
                    <a:pt x="41148" y="28718"/>
                  </a:cubicBezTo>
                  <a:cubicBezTo>
                    <a:pt x="38662" y="28032"/>
                    <a:pt x="42948" y="18688"/>
                    <a:pt x="39005" y="18688"/>
                  </a:cubicBezTo>
                  <a:cubicBezTo>
                    <a:pt x="35061" y="18688"/>
                    <a:pt x="33604" y="15859"/>
                    <a:pt x="33604" y="12944"/>
                  </a:cubicBezTo>
                  <a:cubicBezTo>
                    <a:pt x="33604" y="10030"/>
                    <a:pt x="27518" y="5400"/>
                    <a:pt x="27861" y="3600"/>
                  </a:cubicBezTo>
                  <a:cubicBezTo>
                    <a:pt x="27946" y="3343"/>
                    <a:pt x="28118" y="3086"/>
                    <a:pt x="28289" y="2915"/>
                  </a:cubicBezTo>
                  <a:cubicBezTo>
                    <a:pt x="26060" y="2572"/>
                    <a:pt x="24346" y="2314"/>
                    <a:pt x="23746" y="2143"/>
                  </a:cubicBezTo>
                  <a:cubicBezTo>
                    <a:pt x="21089" y="1629"/>
                    <a:pt x="16802" y="0"/>
                    <a:pt x="16802" y="0"/>
                  </a:cubicBezTo>
                  <a:cubicBezTo>
                    <a:pt x="16802" y="0"/>
                    <a:pt x="6858" y="3172"/>
                    <a:pt x="0" y="5315"/>
                  </a:cubicBezTo>
                  <a:cubicBezTo>
                    <a:pt x="429" y="9515"/>
                    <a:pt x="1543" y="14145"/>
                    <a:pt x="4201" y="15087"/>
                  </a:cubicBezTo>
                  <a:cubicBezTo>
                    <a:pt x="9344" y="17059"/>
                    <a:pt x="7458" y="22117"/>
                    <a:pt x="9344" y="26660"/>
                  </a:cubicBezTo>
                  <a:cubicBezTo>
                    <a:pt x="11316" y="31204"/>
                    <a:pt x="10630" y="51692"/>
                    <a:pt x="8058" y="51692"/>
                  </a:cubicBezTo>
                  <a:cubicBezTo>
                    <a:pt x="6944" y="51692"/>
                    <a:pt x="4458" y="54350"/>
                    <a:pt x="2058" y="57693"/>
                  </a:cubicBezTo>
                  <a:cubicBezTo>
                    <a:pt x="5572" y="61208"/>
                    <a:pt x="11059" y="67637"/>
                    <a:pt x="14745" y="72180"/>
                  </a:cubicBezTo>
                  <a:cubicBezTo>
                    <a:pt x="14916" y="72095"/>
                    <a:pt x="15088" y="72009"/>
                    <a:pt x="15259" y="72009"/>
                  </a:cubicBezTo>
                  <a:cubicBezTo>
                    <a:pt x="18431" y="72009"/>
                    <a:pt x="30261" y="80581"/>
                    <a:pt x="30261" y="80581"/>
                  </a:cubicBezTo>
                  <a:cubicBezTo>
                    <a:pt x="30261" y="80581"/>
                    <a:pt x="46892" y="77153"/>
                    <a:pt x="58122" y="75524"/>
                  </a:cubicBezTo>
                  <a:cubicBezTo>
                    <a:pt x="58293" y="73809"/>
                    <a:pt x="58636" y="71837"/>
                    <a:pt x="58465" y="70637"/>
                  </a:cubicBezTo>
                  <a:cubicBezTo>
                    <a:pt x="58122" y="68494"/>
                    <a:pt x="60608" y="64208"/>
                    <a:pt x="63865" y="64208"/>
                  </a:cubicBezTo>
                  <a:cubicBezTo>
                    <a:pt x="66951" y="64294"/>
                    <a:pt x="62322" y="57093"/>
                    <a:pt x="58722" y="53835"/>
                  </a:cubicBezTo>
                  <a:close/>
                </a:path>
              </a:pathLst>
            </a:custGeom>
            <a:grpFill/>
            <a:ln w="6429"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r>
              <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6</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p>
        </p:txBody>
      </p:sp>
      <p:sp>
        <p:nvSpPr>
          <p:cNvPr id="10" name="TextBox 9">
            <a:extLst>
              <a:ext uri="{FF2B5EF4-FFF2-40B4-BE49-F238E27FC236}">
                <a16:creationId xmlns:a16="http://schemas.microsoft.com/office/drawing/2014/main" id="{A9792379-2778-2507-4739-65E12CA0D846}"/>
              </a:ext>
            </a:extLst>
          </p:cNvPr>
          <p:cNvSpPr txBox="1"/>
          <p:nvPr/>
        </p:nvSpPr>
        <p:spPr>
          <a:xfrm>
            <a:off x="1398867" y="534456"/>
            <a:ext cx="4016251"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Growth Regions</a:t>
            </a:r>
          </a:p>
        </p:txBody>
      </p:sp>
      <p:sp>
        <p:nvSpPr>
          <p:cNvPr id="11" name="Rectangle 10">
            <a:extLst>
              <a:ext uri="{FF2B5EF4-FFF2-40B4-BE49-F238E27FC236}">
                <a16:creationId xmlns:a16="http://schemas.microsoft.com/office/drawing/2014/main" id="{8208AADA-73F0-4542-56EE-D03C5B1C642A}"/>
              </a:ext>
            </a:extLst>
          </p:cNvPr>
          <p:cNvSpPr/>
          <p:nvPr/>
        </p:nvSpPr>
        <p:spPr>
          <a:xfrm>
            <a:off x="1398868" y="1927593"/>
            <a:ext cx="2533244" cy="4105064"/>
          </a:xfrm>
          <a:prstGeom prst="rect">
            <a:avLst/>
          </a:prstGeom>
          <a:solidFill>
            <a:schemeClr val="bg1"/>
          </a:solidFill>
          <a:ln>
            <a:noFill/>
          </a:ln>
          <a:effectLst>
            <a:outerShdw blurRad="762000" dist="88900" dir="2400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7" name="Chart 16">
            <a:extLst>
              <a:ext uri="{FF2B5EF4-FFF2-40B4-BE49-F238E27FC236}">
                <a16:creationId xmlns:a16="http://schemas.microsoft.com/office/drawing/2014/main" id="{5E057391-A965-DD46-1B80-BDB5680C94F9}"/>
              </a:ext>
            </a:extLst>
          </p:cNvPr>
          <p:cNvGraphicFramePr/>
          <p:nvPr>
            <p:extLst>
              <p:ext uri="{D42A27DB-BD31-4B8C-83A1-F6EECF244321}">
                <p14:modId xmlns:p14="http://schemas.microsoft.com/office/powerpoint/2010/main" val="4048098165"/>
              </p:ext>
            </p:extLst>
          </p:nvPr>
        </p:nvGraphicFramePr>
        <p:xfrm>
          <a:off x="1601357" y="2166714"/>
          <a:ext cx="2162461" cy="3697629"/>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Connector 18">
            <a:extLst>
              <a:ext uri="{FF2B5EF4-FFF2-40B4-BE49-F238E27FC236}">
                <a16:creationId xmlns:a16="http://schemas.microsoft.com/office/drawing/2014/main" id="{F4001DB7-E83F-337E-7F0E-00ACBC415FBA}"/>
              </a:ext>
            </a:extLst>
          </p:cNvPr>
          <p:cNvCxnSpPr>
            <a:cxnSpLocks/>
          </p:cNvCxnSpPr>
          <p:nvPr/>
        </p:nvCxnSpPr>
        <p:spPr>
          <a:xfrm>
            <a:off x="2121709" y="4523189"/>
            <a:ext cx="658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A9F59D-CC67-89CE-BADE-E83784E4C0BC}"/>
              </a:ext>
            </a:extLst>
          </p:cNvPr>
          <p:cNvCxnSpPr>
            <a:cxnSpLocks/>
          </p:cNvCxnSpPr>
          <p:nvPr/>
        </p:nvCxnSpPr>
        <p:spPr>
          <a:xfrm>
            <a:off x="2775509" y="2713584"/>
            <a:ext cx="65836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C1F6B9-9E01-10E9-FB6B-09E01B3EA109}"/>
              </a:ext>
            </a:extLst>
          </p:cNvPr>
          <p:cNvCxnSpPr>
            <a:cxnSpLocks/>
          </p:cNvCxnSpPr>
          <p:nvPr/>
        </p:nvCxnSpPr>
        <p:spPr>
          <a:xfrm>
            <a:off x="2775509" y="2714326"/>
            <a:ext cx="0" cy="18105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A45C9C87-9DE1-3021-715E-0A8B57084979}"/>
              </a:ext>
            </a:extLst>
          </p:cNvPr>
          <p:cNvSpPr/>
          <p:nvPr/>
        </p:nvSpPr>
        <p:spPr>
          <a:xfrm>
            <a:off x="2448960" y="3517317"/>
            <a:ext cx="651269" cy="325650"/>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A" sz="14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rPr>
              <a:t>+6%</a:t>
            </a:r>
          </a:p>
        </p:txBody>
      </p:sp>
      <p:sp>
        <p:nvSpPr>
          <p:cNvPr id="286" name="Oval 285">
            <a:extLst>
              <a:ext uri="{FF2B5EF4-FFF2-40B4-BE49-F238E27FC236}">
                <a16:creationId xmlns:a16="http://schemas.microsoft.com/office/drawing/2014/main" id="{649D035C-50E7-F11E-3C58-0D42D6F3E158}"/>
              </a:ext>
            </a:extLst>
          </p:cNvPr>
          <p:cNvSpPr/>
          <p:nvPr/>
        </p:nvSpPr>
        <p:spPr>
          <a:xfrm>
            <a:off x="5303561" y="3087465"/>
            <a:ext cx="122492" cy="122492"/>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id="{7D1EB484-30D8-2654-E6DB-6E943913075C}"/>
              </a:ext>
            </a:extLst>
          </p:cNvPr>
          <p:cNvSpPr/>
          <p:nvPr/>
        </p:nvSpPr>
        <p:spPr>
          <a:xfrm>
            <a:off x="7656677" y="2363441"/>
            <a:ext cx="122492" cy="122492"/>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8" name="Oval 287">
            <a:extLst>
              <a:ext uri="{FF2B5EF4-FFF2-40B4-BE49-F238E27FC236}">
                <a16:creationId xmlns:a16="http://schemas.microsoft.com/office/drawing/2014/main" id="{EA96E527-0E1F-C370-7C47-74375CFEAA73}"/>
              </a:ext>
            </a:extLst>
          </p:cNvPr>
          <p:cNvSpPr/>
          <p:nvPr/>
        </p:nvSpPr>
        <p:spPr>
          <a:xfrm>
            <a:off x="7393242" y="3029238"/>
            <a:ext cx="122492" cy="122492"/>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9" name="Oval 288">
            <a:extLst>
              <a:ext uri="{FF2B5EF4-FFF2-40B4-BE49-F238E27FC236}">
                <a16:creationId xmlns:a16="http://schemas.microsoft.com/office/drawing/2014/main" id="{0F6E8ADF-D7C0-7EF8-D251-4DA145389C69}"/>
              </a:ext>
            </a:extLst>
          </p:cNvPr>
          <p:cNvSpPr/>
          <p:nvPr/>
        </p:nvSpPr>
        <p:spPr>
          <a:xfrm>
            <a:off x="7248117" y="3254585"/>
            <a:ext cx="122492" cy="122492"/>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id="{1BA0588E-E91F-E8C1-C8FB-D5FAD8720D1A}"/>
              </a:ext>
            </a:extLst>
          </p:cNvPr>
          <p:cNvSpPr/>
          <p:nvPr/>
        </p:nvSpPr>
        <p:spPr>
          <a:xfrm>
            <a:off x="9938908" y="3717818"/>
            <a:ext cx="122492" cy="122492"/>
          </a:xfrm>
          <a:prstGeom prst="ellipse">
            <a:avLst/>
          </a:prstGeom>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1" name="Triangle 290">
            <a:extLst>
              <a:ext uri="{FF2B5EF4-FFF2-40B4-BE49-F238E27FC236}">
                <a16:creationId xmlns:a16="http://schemas.microsoft.com/office/drawing/2014/main" id="{B6571672-7385-8700-4ED4-28C2FB427105}"/>
              </a:ext>
            </a:extLst>
          </p:cNvPr>
          <p:cNvSpPr/>
          <p:nvPr/>
        </p:nvSpPr>
        <p:spPr>
          <a:xfrm rot="5400000">
            <a:off x="2306312" y="3540730"/>
            <a:ext cx="4105061" cy="878801"/>
          </a:xfrm>
          <a:prstGeom prst="triangle">
            <a:avLst>
              <a:gd name="adj" fmla="val 48964"/>
            </a:avLst>
          </a:prstGeom>
          <a:gradFill flip="none" rotWithShape="1">
            <a:gsLst>
              <a:gs pos="90000">
                <a:schemeClr val="bg1">
                  <a:alpha val="86004"/>
                </a:schemeClr>
              </a:gs>
              <a:gs pos="18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5" name="TextBox 294">
            <a:extLst>
              <a:ext uri="{FF2B5EF4-FFF2-40B4-BE49-F238E27FC236}">
                <a16:creationId xmlns:a16="http://schemas.microsoft.com/office/drawing/2014/main" id="{270DAB32-6538-1266-E7BF-B0C49FC23A60}"/>
              </a:ext>
            </a:extLst>
          </p:cNvPr>
          <p:cNvSpPr txBox="1"/>
          <p:nvPr/>
        </p:nvSpPr>
        <p:spPr>
          <a:xfrm>
            <a:off x="5376439" y="2364004"/>
            <a:ext cx="1096380" cy="416422"/>
          </a:xfrm>
          <a:prstGeom prst="rect">
            <a:avLst/>
          </a:prstGeom>
          <a:noFill/>
        </p:spPr>
        <p:txBody>
          <a:bodyPr wrap="square" lIns="0" rIns="0" rtlCol="0" anchor="ctr">
            <a:noAutofit/>
          </a:bodyPr>
          <a:lstStyle/>
          <a:p>
            <a:pPr marL="0" marR="0" lvl="0" indent="0" algn="r"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Canada</a:t>
            </a:r>
            <a:br>
              <a:rPr kumimoji="0" lang="en-US" sz="14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44%</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nvGrpSpPr>
          <p:cNvPr id="298" name="Group 297">
            <a:extLst>
              <a:ext uri="{FF2B5EF4-FFF2-40B4-BE49-F238E27FC236}">
                <a16:creationId xmlns:a16="http://schemas.microsoft.com/office/drawing/2014/main" id="{65488788-1709-8C4F-C692-C73F2ABA2353}"/>
              </a:ext>
            </a:extLst>
          </p:cNvPr>
          <p:cNvGrpSpPr/>
          <p:nvPr/>
        </p:nvGrpSpPr>
        <p:grpSpPr>
          <a:xfrm>
            <a:off x="5378178" y="2915471"/>
            <a:ext cx="1094641" cy="209560"/>
            <a:chOff x="4974527" y="6303556"/>
            <a:chExt cx="1939223" cy="371249"/>
          </a:xfrm>
        </p:grpSpPr>
        <p:cxnSp>
          <p:nvCxnSpPr>
            <p:cNvPr id="294" name="Straight Connector 293">
              <a:extLst>
                <a:ext uri="{FF2B5EF4-FFF2-40B4-BE49-F238E27FC236}">
                  <a16:creationId xmlns:a16="http://schemas.microsoft.com/office/drawing/2014/main" id="{F32554DA-3EB2-8683-DAB9-2A7A03D0AEAD}"/>
                </a:ext>
              </a:extLst>
            </p:cNvPr>
            <p:cNvCxnSpPr>
              <a:cxnSpLocks/>
            </p:cNvCxnSpPr>
            <p:nvPr/>
          </p:nvCxnSpPr>
          <p:spPr>
            <a:xfrm>
              <a:off x="5347195" y="6303556"/>
              <a:ext cx="1566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B5606525-3772-C9DD-602A-C2276722D119}"/>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3" name="TextBox 302">
            <a:extLst>
              <a:ext uri="{FF2B5EF4-FFF2-40B4-BE49-F238E27FC236}">
                <a16:creationId xmlns:a16="http://schemas.microsoft.com/office/drawing/2014/main" id="{4E8389BC-13BB-ECF3-5C11-5EC1206B3135}"/>
              </a:ext>
            </a:extLst>
          </p:cNvPr>
          <p:cNvSpPr txBox="1"/>
          <p:nvPr/>
        </p:nvSpPr>
        <p:spPr>
          <a:xfrm>
            <a:off x="10004446" y="2997384"/>
            <a:ext cx="1096380" cy="416422"/>
          </a:xfrm>
          <a:prstGeom prst="rect">
            <a:avLst/>
          </a:prstGeom>
          <a:noFill/>
        </p:spPr>
        <p:txBody>
          <a:bodyPr wrap="square" lIns="0" rIns="0" rtlCol="0" anchor="ctr">
            <a:noAutofit/>
          </a:bodyPr>
          <a:lstStyle/>
          <a:p>
            <a:pPr marL="0" marR="0" lvl="0" indent="0" algn="r"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China</a:t>
            </a:r>
            <a:br>
              <a:rPr kumimoji="0" lang="en-US" sz="14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5%</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nvGrpSpPr>
          <p:cNvPr id="304" name="Group 303">
            <a:extLst>
              <a:ext uri="{FF2B5EF4-FFF2-40B4-BE49-F238E27FC236}">
                <a16:creationId xmlns:a16="http://schemas.microsoft.com/office/drawing/2014/main" id="{A6BA06AF-C315-3E88-D1FE-4313A5055AAD}"/>
              </a:ext>
            </a:extLst>
          </p:cNvPr>
          <p:cNvGrpSpPr/>
          <p:nvPr/>
        </p:nvGrpSpPr>
        <p:grpSpPr>
          <a:xfrm>
            <a:off x="10006185" y="3556138"/>
            <a:ext cx="1094641" cy="209560"/>
            <a:chOff x="4974527" y="6303556"/>
            <a:chExt cx="1939223" cy="371249"/>
          </a:xfrm>
        </p:grpSpPr>
        <p:cxnSp>
          <p:nvCxnSpPr>
            <p:cNvPr id="305" name="Straight Connector 304">
              <a:extLst>
                <a:ext uri="{FF2B5EF4-FFF2-40B4-BE49-F238E27FC236}">
                  <a16:creationId xmlns:a16="http://schemas.microsoft.com/office/drawing/2014/main" id="{C15B7E71-CAC1-962D-D419-5CB51E5D5B0D}"/>
                </a:ext>
              </a:extLst>
            </p:cNvPr>
            <p:cNvCxnSpPr>
              <a:cxnSpLocks/>
            </p:cNvCxnSpPr>
            <p:nvPr/>
          </p:nvCxnSpPr>
          <p:spPr>
            <a:xfrm>
              <a:off x="5347195" y="6303556"/>
              <a:ext cx="1566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AEC3AD60-12D7-FE47-33AC-E129C36220CE}"/>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7" name="Group 306">
            <a:extLst>
              <a:ext uri="{FF2B5EF4-FFF2-40B4-BE49-F238E27FC236}">
                <a16:creationId xmlns:a16="http://schemas.microsoft.com/office/drawing/2014/main" id="{6F85E912-51CF-73CA-AE25-E3D94F702EFF}"/>
              </a:ext>
            </a:extLst>
          </p:cNvPr>
          <p:cNvGrpSpPr/>
          <p:nvPr/>
        </p:nvGrpSpPr>
        <p:grpSpPr>
          <a:xfrm rot="10800000">
            <a:off x="6195967" y="3338486"/>
            <a:ext cx="1094641" cy="209560"/>
            <a:chOff x="4974527" y="6303556"/>
            <a:chExt cx="1939223" cy="371249"/>
          </a:xfrm>
        </p:grpSpPr>
        <p:cxnSp>
          <p:nvCxnSpPr>
            <p:cNvPr id="308" name="Straight Connector 307">
              <a:extLst>
                <a:ext uri="{FF2B5EF4-FFF2-40B4-BE49-F238E27FC236}">
                  <a16:creationId xmlns:a16="http://schemas.microsoft.com/office/drawing/2014/main" id="{F9D296B9-9A1E-F2C0-83D7-C46101812E57}"/>
                </a:ext>
              </a:extLst>
            </p:cNvPr>
            <p:cNvCxnSpPr>
              <a:cxnSpLocks/>
            </p:cNvCxnSpPr>
            <p:nvPr/>
          </p:nvCxnSpPr>
          <p:spPr>
            <a:xfrm>
              <a:off x="5347195" y="6303556"/>
              <a:ext cx="15665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07044F58-56B8-6C01-CA56-66686A43C1BE}"/>
                </a:ext>
              </a:extLst>
            </p:cNvPr>
            <p:cNvCxnSpPr>
              <a:cxnSpLocks/>
            </p:cNvCxnSpPr>
            <p:nvPr/>
          </p:nvCxnSpPr>
          <p:spPr>
            <a:xfrm flipH="1">
              <a:off x="4974527" y="6303556"/>
              <a:ext cx="371249" cy="37124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10" name="TextBox 309">
            <a:extLst>
              <a:ext uri="{FF2B5EF4-FFF2-40B4-BE49-F238E27FC236}">
                <a16:creationId xmlns:a16="http://schemas.microsoft.com/office/drawing/2014/main" id="{12A61B5F-379A-BA43-E222-40D1433EBB55}"/>
              </a:ext>
            </a:extLst>
          </p:cNvPr>
          <p:cNvSpPr txBox="1"/>
          <p:nvPr/>
        </p:nvSpPr>
        <p:spPr>
          <a:xfrm>
            <a:off x="6195966" y="3656132"/>
            <a:ext cx="1096380" cy="416422"/>
          </a:xfrm>
          <a:prstGeom prst="rect">
            <a:avLst/>
          </a:prstGeom>
          <a:noFill/>
        </p:spPr>
        <p:txBody>
          <a:bodyPr wrap="square" lIns="0" rIns="0" rtlCol="0" anchor="ctr">
            <a:no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France</a:t>
            </a:r>
            <a:b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5%</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sp>
        <p:nvSpPr>
          <p:cNvPr id="311" name="TextBox 310">
            <a:extLst>
              <a:ext uri="{FF2B5EF4-FFF2-40B4-BE49-F238E27FC236}">
                <a16:creationId xmlns:a16="http://schemas.microsoft.com/office/drawing/2014/main" id="{6F6B72ED-CAD5-3229-72D2-3FA3CF330A6E}"/>
              </a:ext>
            </a:extLst>
          </p:cNvPr>
          <p:cNvSpPr txBox="1"/>
          <p:nvPr/>
        </p:nvSpPr>
        <p:spPr>
          <a:xfrm>
            <a:off x="7459998" y="3391601"/>
            <a:ext cx="1096380" cy="416422"/>
          </a:xfrm>
          <a:prstGeom prst="rect">
            <a:avLst/>
          </a:prstGeom>
          <a:noFill/>
        </p:spPr>
        <p:txBody>
          <a:bodyPr wrap="square" lIns="0" rIns="0" rtlCol="0" anchor="ctr">
            <a:noAutofit/>
          </a:bodyPr>
          <a:lstStyle/>
          <a:p>
            <a:pPr marL="0" marR="0" lvl="0" indent="0" algn="r"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Germany</a:t>
            </a:r>
            <a:br>
              <a:rPr kumimoji="0" lang="en-US" sz="14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6%</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nvGrpSpPr>
          <p:cNvPr id="312" name="Group 311">
            <a:extLst>
              <a:ext uri="{FF2B5EF4-FFF2-40B4-BE49-F238E27FC236}">
                <a16:creationId xmlns:a16="http://schemas.microsoft.com/office/drawing/2014/main" id="{8A365BB7-2DD1-4C7C-4F08-46B044E6D80C}"/>
              </a:ext>
            </a:extLst>
          </p:cNvPr>
          <p:cNvGrpSpPr/>
          <p:nvPr/>
        </p:nvGrpSpPr>
        <p:grpSpPr>
          <a:xfrm flipV="1">
            <a:off x="7461737" y="3098470"/>
            <a:ext cx="1094641" cy="209560"/>
            <a:chOff x="4974527" y="6303556"/>
            <a:chExt cx="1939223" cy="371249"/>
          </a:xfrm>
        </p:grpSpPr>
        <p:cxnSp>
          <p:nvCxnSpPr>
            <p:cNvPr id="313" name="Straight Connector 312">
              <a:extLst>
                <a:ext uri="{FF2B5EF4-FFF2-40B4-BE49-F238E27FC236}">
                  <a16:creationId xmlns:a16="http://schemas.microsoft.com/office/drawing/2014/main" id="{CDB51387-73EF-DD31-A77B-DBCE4BBBA791}"/>
                </a:ext>
              </a:extLst>
            </p:cNvPr>
            <p:cNvCxnSpPr>
              <a:cxnSpLocks/>
            </p:cNvCxnSpPr>
            <p:nvPr/>
          </p:nvCxnSpPr>
          <p:spPr>
            <a:xfrm>
              <a:off x="5347195" y="6303556"/>
              <a:ext cx="1566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20C63471-E88E-7B19-E5AB-6172F3D0C566}"/>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319" name="TextBox 318">
            <a:extLst>
              <a:ext uri="{FF2B5EF4-FFF2-40B4-BE49-F238E27FC236}">
                <a16:creationId xmlns:a16="http://schemas.microsoft.com/office/drawing/2014/main" id="{52EC2E7F-E602-5729-5CAB-F446F475EFE8}"/>
              </a:ext>
            </a:extLst>
          </p:cNvPr>
          <p:cNvSpPr txBox="1"/>
          <p:nvPr/>
        </p:nvSpPr>
        <p:spPr>
          <a:xfrm>
            <a:off x="7269283" y="1660416"/>
            <a:ext cx="1533267" cy="416422"/>
          </a:xfrm>
          <a:prstGeom prst="rect">
            <a:avLst/>
          </a:prstGeom>
          <a:noFill/>
        </p:spPr>
        <p:txBody>
          <a:bodyPr wrap="square" lIns="0" rIns="0" rtlCol="0" anchor="ctr">
            <a:noAutofit/>
          </a:bodyPr>
          <a:lstStyle/>
          <a:p>
            <a:pPr marL="0" marR="0" lvl="0" indent="0" algn="r"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Norway</a:t>
            </a:r>
            <a:br>
              <a:rPr kumimoji="0" lang="en-US" sz="14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14%</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grpSp>
        <p:nvGrpSpPr>
          <p:cNvPr id="320" name="Group 319">
            <a:extLst>
              <a:ext uri="{FF2B5EF4-FFF2-40B4-BE49-F238E27FC236}">
                <a16:creationId xmlns:a16="http://schemas.microsoft.com/office/drawing/2014/main" id="{59A8C620-C756-CC1A-F3F2-78126D59A356}"/>
              </a:ext>
            </a:extLst>
          </p:cNvPr>
          <p:cNvGrpSpPr/>
          <p:nvPr/>
        </p:nvGrpSpPr>
        <p:grpSpPr>
          <a:xfrm>
            <a:off x="7707909" y="2230827"/>
            <a:ext cx="1094641" cy="209560"/>
            <a:chOff x="4974527" y="6303556"/>
            <a:chExt cx="1939223" cy="371249"/>
          </a:xfrm>
        </p:grpSpPr>
        <p:cxnSp>
          <p:nvCxnSpPr>
            <p:cNvPr id="321" name="Straight Connector 320">
              <a:extLst>
                <a:ext uri="{FF2B5EF4-FFF2-40B4-BE49-F238E27FC236}">
                  <a16:creationId xmlns:a16="http://schemas.microsoft.com/office/drawing/2014/main" id="{7DB9998B-AC1B-8A14-0553-F1D4B7516004}"/>
                </a:ext>
              </a:extLst>
            </p:cNvPr>
            <p:cNvCxnSpPr>
              <a:cxnSpLocks/>
            </p:cNvCxnSpPr>
            <p:nvPr/>
          </p:nvCxnSpPr>
          <p:spPr>
            <a:xfrm>
              <a:off x="5347195" y="6303556"/>
              <a:ext cx="15665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9312BA80-71B6-6D28-82B7-8D340C7451D3}"/>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3" name="Oval 322">
            <a:extLst>
              <a:ext uri="{FF2B5EF4-FFF2-40B4-BE49-F238E27FC236}">
                <a16:creationId xmlns:a16="http://schemas.microsoft.com/office/drawing/2014/main" id="{9DCCAE6B-320E-1129-5274-351926DB2D75}"/>
              </a:ext>
            </a:extLst>
          </p:cNvPr>
          <p:cNvSpPr/>
          <p:nvPr/>
        </p:nvSpPr>
        <p:spPr>
          <a:xfrm>
            <a:off x="9981174" y="5124496"/>
            <a:ext cx="122492" cy="122492"/>
          </a:xfrm>
          <a:prstGeom prst="ellipse">
            <a:avLst/>
          </a:prstGeom>
          <a:solidFill>
            <a:schemeClr val="accent1"/>
          </a:solidFill>
          <a:ln w="38100">
            <a:solidFill>
              <a:schemeClr val="bg2"/>
            </a:solidFill>
          </a:ln>
          <a:effectLst>
            <a:outerShdw blurRad="152400" dist="762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24" name="Group 323">
            <a:extLst>
              <a:ext uri="{FF2B5EF4-FFF2-40B4-BE49-F238E27FC236}">
                <a16:creationId xmlns:a16="http://schemas.microsoft.com/office/drawing/2014/main" id="{6DEF730A-EC96-1660-DA01-D986B0562FD3}"/>
              </a:ext>
            </a:extLst>
          </p:cNvPr>
          <p:cNvGrpSpPr/>
          <p:nvPr/>
        </p:nvGrpSpPr>
        <p:grpSpPr>
          <a:xfrm rot="10800000">
            <a:off x="8946466" y="5205078"/>
            <a:ext cx="1094641" cy="209560"/>
            <a:chOff x="4974527" y="6303556"/>
            <a:chExt cx="1939223" cy="371249"/>
          </a:xfrm>
        </p:grpSpPr>
        <p:cxnSp>
          <p:nvCxnSpPr>
            <p:cNvPr id="325" name="Straight Connector 324">
              <a:extLst>
                <a:ext uri="{FF2B5EF4-FFF2-40B4-BE49-F238E27FC236}">
                  <a16:creationId xmlns:a16="http://schemas.microsoft.com/office/drawing/2014/main" id="{C493D468-29E4-ED73-C218-8176AA1B5730}"/>
                </a:ext>
              </a:extLst>
            </p:cNvPr>
            <p:cNvCxnSpPr>
              <a:cxnSpLocks/>
            </p:cNvCxnSpPr>
            <p:nvPr/>
          </p:nvCxnSpPr>
          <p:spPr>
            <a:xfrm>
              <a:off x="5347195" y="6303556"/>
              <a:ext cx="156655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9C70D44B-914C-01C4-C72F-15C97C236254}"/>
                </a:ext>
              </a:extLst>
            </p:cNvPr>
            <p:cNvCxnSpPr>
              <a:cxnSpLocks/>
            </p:cNvCxnSpPr>
            <p:nvPr/>
          </p:nvCxnSpPr>
          <p:spPr>
            <a:xfrm flipH="1">
              <a:off x="4974527" y="6303556"/>
              <a:ext cx="371249" cy="37124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27" name="TextBox 326">
            <a:extLst>
              <a:ext uri="{FF2B5EF4-FFF2-40B4-BE49-F238E27FC236}">
                <a16:creationId xmlns:a16="http://schemas.microsoft.com/office/drawing/2014/main" id="{C0A22635-9B56-7CC0-0EF2-85CD7F817724}"/>
              </a:ext>
            </a:extLst>
          </p:cNvPr>
          <p:cNvSpPr txBox="1"/>
          <p:nvPr/>
        </p:nvSpPr>
        <p:spPr>
          <a:xfrm>
            <a:off x="8946465" y="5513980"/>
            <a:ext cx="1096380" cy="416422"/>
          </a:xfrm>
          <a:prstGeom prst="rect">
            <a:avLst/>
          </a:prstGeom>
          <a:noFill/>
        </p:spPr>
        <p:txBody>
          <a:bodyPr wrap="square" lIns="0" rIns="0" rtlCol="0" anchor="ctr">
            <a:no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t>Australia</a:t>
            </a:r>
            <a:br>
              <a:rPr kumimoji="0" lang="en-US" sz="1200" b="0" i="0" u="none" strike="noStrike" kern="1200" cap="none" spc="0" normalizeH="0" baseline="0" noProof="0" dirty="0">
                <a:ln>
                  <a:noFill/>
                </a:ln>
                <a:solidFill>
                  <a:srgbClr val="000000">
                    <a:lumMod val="85000"/>
                    <a:lumOff val="15000"/>
                  </a:srgbClr>
                </a:solidFill>
                <a:effectLst/>
                <a:uLnTx/>
                <a:uFillTx/>
                <a:latin typeface="Montserrat" panose="00000500000000000000" pitchFamily="50" charset="0"/>
                <a:ea typeface="+mn-ea"/>
                <a:cs typeface="+mn-cs"/>
              </a:rPr>
            </a:br>
            <a:r>
              <a:rPr kumimoji="0" lang="en-US" sz="24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26%</a:t>
            </a:r>
            <a:endParaRPr kumimoji="0" lang="en-US" sz="11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endParaRPr>
          </a:p>
        </p:txBody>
      </p:sp>
      <p:cxnSp>
        <p:nvCxnSpPr>
          <p:cNvPr id="2" name="Straight Connector 1">
            <a:extLst>
              <a:ext uri="{FF2B5EF4-FFF2-40B4-BE49-F238E27FC236}">
                <a16:creationId xmlns:a16="http://schemas.microsoft.com/office/drawing/2014/main" id="{130F833C-6F51-723C-74D9-2294D3E2B1EA}"/>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57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500"/>
                                        <p:tgtEl>
                                          <p:spTgt spid="32"/>
                                        </p:tgtEl>
                                      </p:cBhvr>
                                    </p:animEffect>
                                    <p:anim calcmode="lin" valueType="num">
                                      <p:cBhvr>
                                        <p:cTn id="8" dur="1500" fill="hold"/>
                                        <p:tgtEl>
                                          <p:spTgt spid="32"/>
                                        </p:tgtEl>
                                        <p:attrNameLst>
                                          <p:attrName>ppt_x</p:attrName>
                                        </p:attrNameLst>
                                      </p:cBhvr>
                                      <p:tavLst>
                                        <p:tav tm="0">
                                          <p:val>
                                            <p:strVal val="#ppt_x"/>
                                          </p:val>
                                        </p:tav>
                                        <p:tav tm="100000">
                                          <p:val>
                                            <p:strVal val="#ppt_x"/>
                                          </p:val>
                                        </p:tav>
                                      </p:tavLst>
                                    </p:anim>
                                    <p:anim calcmode="lin" valueType="num">
                                      <p:cBhvr>
                                        <p:cTn id="9" dur="1500" fill="hold"/>
                                        <p:tgtEl>
                                          <p:spTgt spid="32"/>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0" presetClass="path" presetSubtype="0" accel="50000" decel="50000" fill="hold" grpId="1" nodeType="withEffect">
                                  <p:stCondLst>
                                    <p:cond delay="1000"/>
                                  </p:stCondLst>
                                  <p:childTnLst>
                                    <p:animMotion origin="layout" path="M 0.06367 -4.07407E-6 L 2.08333E-7 -4.07407E-6 " pathEditMode="relative" rAng="0" ptsTypes="AA">
                                      <p:cBhvr>
                                        <p:cTn id="14" dur="1500" fill="hold"/>
                                        <p:tgtEl>
                                          <p:spTgt spid="11"/>
                                        </p:tgtEl>
                                        <p:attrNameLst>
                                          <p:attrName>ppt_x</p:attrName>
                                          <p:attrName>ppt_y</p:attrName>
                                        </p:attrNameLst>
                                      </p:cBhvr>
                                      <p:rCtr x="-3190" y="0"/>
                                    </p:animMotion>
                                  </p:childTnLst>
                                </p:cTn>
                              </p:par>
                              <p:par>
                                <p:cTn id="15" presetID="22" presetClass="entr" presetSubtype="8" fill="hold" grpId="0" nodeType="withEffect">
                                  <p:stCondLst>
                                    <p:cond delay="1500"/>
                                  </p:stCondLst>
                                  <p:childTnLst>
                                    <p:set>
                                      <p:cBhvr>
                                        <p:cTn id="16" dur="1" fill="hold">
                                          <p:stCondLst>
                                            <p:cond delay="0"/>
                                          </p:stCondLst>
                                        </p:cTn>
                                        <p:tgtEl>
                                          <p:spTgt spid="291"/>
                                        </p:tgtEl>
                                        <p:attrNameLst>
                                          <p:attrName>style.visibility</p:attrName>
                                        </p:attrNameLst>
                                      </p:cBhvr>
                                      <p:to>
                                        <p:strVal val="visible"/>
                                      </p:to>
                                    </p:set>
                                    <p:animEffect transition="in" filter="wipe(left)">
                                      <p:cBhvr>
                                        <p:cTn id="17" dur="1000"/>
                                        <p:tgtEl>
                                          <p:spTgt spid="291"/>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17">
                                            <p:graphicEl>
                                              <a:chart seriesIdx="-3" categoryIdx="-3" bldStep="gridLegend"/>
                                            </p:graphicEl>
                                          </p:spTgt>
                                        </p:tgtEl>
                                        <p:attrNameLst>
                                          <p:attrName>style.visibility</p:attrName>
                                        </p:attrNameLst>
                                      </p:cBhvr>
                                      <p:to>
                                        <p:strVal val="visible"/>
                                      </p:to>
                                    </p:set>
                                    <p:animEffect transition="in" filter="wipe(left)">
                                      <p:cBhvr>
                                        <p:cTn id="20" dur="1000"/>
                                        <p:tgtEl>
                                          <p:spTgt spid="17">
                                            <p:graphicEl>
                                              <a:chart seriesIdx="-3" categoryIdx="-3" bldStep="gridLegend"/>
                                            </p:graphicEl>
                                          </p:spTgt>
                                        </p:tgtEl>
                                      </p:cBhvr>
                                    </p:animEffect>
                                  </p:childTnLst>
                                </p:cTn>
                              </p:par>
                              <p:par>
                                <p:cTn id="21" presetID="22" presetClass="entr" presetSubtype="4" fill="hold" grpId="0" nodeType="withEffect">
                                  <p:stCondLst>
                                    <p:cond delay="2500"/>
                                  </p:stCondLst>
                                  <p:childTnLst>
                                    <p:set>
                                      <p:cBhvr>
                                        <p:cTn id="22"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down)">
                                      <p:cBhvr>
                                        <p:cTn id="23" dur="1000"/>
                                        <p:tgtEl>
                                          <p:spTgt spid="17">
                                            <p:graphicEl>
                                              <a:chart seriesIdx="0" categoryIdx="-4" bldStep="series"/>
                                            </p:graphicEl>
                                          </p:spTgt>
                                        </p:tgtEl>
                                      </p:cBhvr>
                                    </p:animEffect>
                                  </p:childTnLst>
                                </p:cTn>
                              </p:par>
                              <p:par>
                                <p:cTn id="24" presetID="22" presetClass="entr" presetSubtype="8" fill="hold" nodeType="withEffect">
                                  <p:stCondLst>
                                    <p:cond delay="350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1000"/>
                                        <p:tgtEl>
                                          <p:spTgt spid="19"/>
                                        </p:tgtEl>
                                      </p:cBhvr>
                                    </p:animEffect>
                                  </p:childTnLst>
                                </p:cTn>
                              </p:par>
                              <p:par>
                                <p:cTn id="27" presetID="22" presetClass="entr" presetSubtype="2" fill="hold" nodeType="withEffect">
                                  <p:stCondLst>
                                    <p:cond delay="350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1000"/>
                                        <p:tgtEl>
                                          <p:spTgt spid="20"/>
                                        </p:tgtEl>
                                      </p:cBhvr>
                                    </p:animEffect>
                                  </p:childTnLst>
                                </p:cTn>
                              </p:par>
                              <p:par>
                                <p:cTn id="30" presetID="23" presetClass="entr" presetSubtype="16" fill="hold" grpId="0" nodeType="withEffect">
                                  <p:stCondLst>
                                    <p:cond delay="4000"/>
                                  </p:stCondLst>
                                  <p:childTnLst>
                                    <p:set>
                                      <p:cBhvr>
                                        <p:cTn id="31" dur="1" fill="hold">
                                          <p:stCondLst>
                                            <p:cond delay="0"/>
                                          </p:stCondLst>
                                        </p:cTn>
                                        <p:tgtEl>
                                          <p:spTgt spid="24"/>
                                        </p:tgtEl>
                                        <p:attrNameLst>
                                          <p:attrName>style.visibility</p:attrName>
                                        </p:attrNameLst>
                                      </p:cBhvr>
                                      <p:to>
                                        <p:strVal val="visible"/>
                                      </p:to>
                                    </p:set>
                                    <p:anim calcmode="lin" valueType="num">
                                      <p:cBhvr>
                                        <p:cTn id="32" dur="1000" fill="hold"/>
                                        <p:tgtEl>
                                          <p:spTgt spid="24"/>
                                        </p:tgtEl>
                                        <p:attrNameLst>
                                          <p:attrName>ppt_w</p:attrName>
                                        </p:attrNameLst>
                                      </p:cBhvr>
                                      <p:tavLst>
                                        <p:tav tm="0">
                                          <p:val>
                                            <p:fltVal val="0"/>
                                          </p:val>
                                        </p:tav>
                                        <p:tav tm="100000">
                                          <p:val>
                                            <p:strVal val="#ppt_w"/>
                                          </p:val>
                                        </p:tav>
                                      </p:tavLst>
                                    </p:anim>
                                    <p:anim calcmode="lin" valueType="num">
                                      <p:cBhvr>
                                        <p:cTn id="33" dur="1000" fill="hold"/>
                                        <p:tgtEl>
                                          <p:spTgt spid="24"/>
                                        </p:tgtEl>
                                        <p:attrNameLst>
                                          <p:attrName>ppt_h</p:attrName>
                                        </p:attrNameLst>
                                      </p:cBhvr>
                                      <p:tavLst>
                                        <p:tav tm="0">
                                          <p:val>
                                            <p:fltVal val="0"/>
                                          </p:val>
                                        </p:tav>
                                        <p:tav tm="100000">
                                          <p:val>
                                            <p:strVal val="#ppt_h"/>
                                          </p:val>
                                        </p:tav>
                                      </p:tavLst>
                                    </p:anim>
                                  </p:childTnLst>
                                </p:cTn>
                              </p:par>
                              <p:par>
                                <p:cTn id="34" presetID="16" presetClass="entr" presetSubtype="26" fill="hold" nodeType="withEffect">
                                  <p:stCondLst>
                                    <p:cond delay="4000"/>
                                  </p:stCondLst>
                                  <p:childTnLst>
                                    <p:set>
                                      <p:cBhvr>
                                        <p:cTn id="35" dur="1" fill="hold">
                                          <p:stCondLst>
                                            <p:cond delay="0"/>
                                          </p:stCondLst>
                                        </p:cTn>
                                        <p:tgtEl>
                                          <p:spTgt spid="22"/>
                                        </p:tgtEl>
                                        <p:attrNameLst>
                                          <p:attrName>style.visibility</p:attrName>
                                        </p:attrNameLst>
                                      </p:cBhvr>
                                      <p:to>
                                        <p:strVal val="visible"/>
                                      </p:to>
                                    </p:set>
                                    <p:animEffect transition="in" filter="barn(inHorizontal)">
                                      <p:cBhvr>
                                        <p:cTn id="36" dur="1000"/>
                                        <p:tgtEl>
                                          <p:spTgt spid="22"/>
                                        </p:tgtEl>
                                      </p:cBhvr>
                                    </p:animEffect>
                                  </p:childTnLst>
                                </p:cTn>
                              </p:par>
                              <p:par>
                                <p:cTn id="37" presetID="22" presetClass="entr" presetSubtype="8" fill="hold" nodeType="withEffect">
                                  <p:stCondLst>
                                    <p:cond delay="2000"/>
                                  </p:stCondLst>
                                  <p:childTnLst>
                                    <p:set>
                                      <p:cBhvr>
                                        <p:cTn id="38" dur="1" fill="hold">
                                          <p:stCondLst>
                                            <p:cond delay="0"/>
                                          </p:stCondLst>
                                        </p:cTn>
                                        <p:tgtEl>
                                          <p:spTgt spid="298"/>
                                        </p:tgtEl>
                                        <p:attrNameLst>
                                          <p:attrName>style.visibility</p:attrName>
                                        </p:attrNameLst>
                                      </p:cBhvr>
                                      <p:to>
                                        <p:strVal val="visible"/>
                                      </p:to>
                                    </p:set>
                                    <p:animEffect transition="in" filter="wipe(left)">
                                      <p:cBhvr>
                                        <p:cTn id="39" dur="1500"/>
                                        <p:tgtEl>
                                          <p:spTgt spid="298"/>
                                        </p:tgtEl>
                                      </p:cBhvr>
                                    </p:animEffect>
                                  </p:childTnLst>
                                </p:cTn>
                              </p:par>
                              <p:par>
                                <p:cTn id="40" presetID="22" presetClass="entr" presetSubtype="2" fill="hold" nodeType="withEffect">
                                  <p:stCondLst>
                                    <p:cond delay="2000"/>
                                  </p:stCondLst>
                                  <p:childTnLst>
                                    <p:set>
                                      <p:cBhvr>
                                        <p:cTn id="41" dur="1" fill="hold">
                                          <p:stCondLst>
                                            <p:cond delay="0"/>
                                          </p:stCondLst>
                                        </p:cTn>
                                        <p:tgtEl>
                                          <p:spTgt spid="307"/>
                                        </p:tgtEl>
                                        <p:attrNameLst>
                                          <p:attrName>style.visibility</p:attrName>
                                        </p:attrNameLst>
                                      </p:cBhvr>
                                      <p:to>
                                        <p:strVal val="visible"/>
                                      </p:to>
                                    </p:set>
                                    <p:animEffect transition="in" filter="wipe(right)">
                                      <p:cBhvr>
                                        <p:cTn id="42" dur="1500"/>
                                        <p:tgtEl>
                                          <p:spTgt spid="307"/>
                                        </p:tgtEl>
                                      </p:cBhvr>
                                    </p:animEffect>
                                  </p:childTnLst>
                                </p:cTn>
                              </p:par>
                              <p:par>
                                <p:cTn id="43" presetID="22" presetClass="entr" presetSubtype="8" fill="hold" nodeType="withEffect">
                                  <p:stCondLst>
                                    <p:cond delay="2000"/>
                                  </p:stCondLst>
                                  <p:childTnLst>
                                    <p:set>
                                      <p:cBhvr>
                                        <p:cTn id="44" dur="1" fill="hold">
                                          <p:stCondLst>
                                            <p:cond delay="0"/>
                                          </p:stCondLst>
                                        </p:cTn>
                                        <p:tgtEl>
                                          <p:spTgt spid="312"/>
                                        </p:tgtEl>
                                        <p:attrNameLst>
                                          <p:attrName>style.visibility</p:attrName>
                                        </p:attrNameLst>
                                      </p:cBhvr>
                                      <p:to>
                                        <p:strVal val="visible"/>
                                      </p:to>
                                    </p:set>
                                    <p:animEffect transition="in" filter="wipe(left)">
                                      <p:cBhvr>
                                        <p:cTn id="45" dur="1500"/>
                                        <p:tgtEl>
                                          <p:spTgt spid="312"/>
                                        </p:tgtEl>
                                      </p:cBhvr>
                                    </p:animEffect>
                                  </p:childTnLst>
                                </p:cTn>
                              </p:par>
                              <p:par>
                                <p:cTn id="46" presetID="22" presetClass="entr" presetSubtype="8" fill="hold" nodeType="withEffect">
                                  <p:stCondLst>
                                    <p:cond delay="2000"/>
                                  </p:stCondLst>
                                  <p:childTnLst>
                                    <p:set>
                                      <p:cBhvr>
                                        <p:cTn id="47" dur="1" fill="hold">
                                          <p:stCondLst>
                                            <p:cond delay="0"/>
                                          </p:stCondLst>
                                        </p:cTn>
                                        <p:tgtEl>
                                          <p:spTgt spid="320"/>
                                        </p:tgtEl>
                                        <p:attrNameLst>
                                          <p:attrName>style.visibility</p:attrName>
                                        </p:attrNameLst>
                                      </p:cBhvr>
                                      <p:to>
                                        <p:strVal val="visible"/>
                                      </p:to>
                                    </p:set>
                                    <p:animEffect transition="in" filter="wipe(left)">
                                      <p:cBhvr>
                                        <p:cTn id="48" dur="1500"/>
                                        <p:tgtEl>
                                          <p:spTgt spid="320"/>
                                        </p:tgtEl>
                                      </p:cBhvr>
                                    </p:animEffect>
                                  </p:childTnLst>
                                </p:cTn>
                              </p:par>
                              <p:par>
                                <p:cTn id="49" presetID="22" presetClass="entr" presetSubtype="2" fill="hold" nodeType="withEffect">
                                  <p:stCondLst>
                                    <p:cond delay="2000"/>
                                  </p:stCondLst>
                                  <p:childTnLst>
                                    <p:set>
                                      <p:cBhvr>
                                        <p:cTn id="50" dur="1" fill="hold">
                                          <p:stCondLst>
                                            <p:cond delay="0"/>
                                          </p:stCondLst>
                                        </p:cTn>
                                        <p:tgtEl>
                                          <p:spTgt spid="324"/>
                                        </p:tgtEl>
                                        <p:attrNameLst>
                                          <p:attrName>style.visibility</p:attrName>
                                        </p:attrNameLst>
                                      </p:cBhvr>
                                      <p:to>
                                        <p:strVal val="visible"/>
                                      </p:to>
                                    </p:set>
                                    <p:animEffect transition="in" filter="wipe(right)">
                                      <p:cBhvr>
                                        <p:cTn id="51" dur="1500"/>
                                        <p:tgtEl>
                                          <p:spTgt spid="324"/>
                                        </p:tgtEl>
                                      </p:cBhvr>
                                    </p:animEffect>
                                  </p:childTnLst>
                                </p:cTn>
                              </p:par>
                              <p:par>
                                <p:cTn id="52" presetID="22" presetClass="entr" presetSubtype="8" fill="hold" nodeType="withEffect">
                                  <p:stCondLst>
                                    <p:cond delay="2000"/>
                                  </p:stCondLst>
                                  <p:childTnLst>
                                    <p:set>
                                      <p:cBhvr>
                                        <p:cTn id="53" dur="1" fill="hold">
                                          <p:stCondLst>
                                            <p:cond delay="0"/>
                                          </p:stCondLst>
                                        </p:cTn>
                                        <p:tgtEl>
                                          <p:spTgt spid="304"/>
                                        </p:tgtEl>
                                        <p:attrNameLst>
                                          <p:attrName>style.visibility</p:attrName>
                                        </p:attrNameLst>
                                      </p:cBhvr>
                                      <p:to>
                                        <p:strVal val="visible"/>
                                      </p:to>
                                    </p:set>
                                    <p:animEffect transition="in" filter="wipe(left)">
                                      <p:cBhvr>
                                        <p:cTn id="54" dur="1500"/>
                                        <p:tgtEl>
                                          <p:spTgt spid="304"/>
                                        </p:tgtEl>
                                      </p:cBhvr>
                                    </p:animEffect>
                                  </p:childTnLst>
                                </p:cTn>
                              </p:par>
                              <p:par>
                                <p:cTn id="55" presetID="23" presetClass="entr" presetSubtype="16" fill="hold" grpId="0" nodeType="withEffect">
                                  <p:stCondLst>
                                    <p:cond delay="2000"/>
                                  </p:stCondLst>
                                  <p:childTnLst>
                                    <p:set>
                                      <p:cBhvr>
                                        <p:cTn id="56" dur="1" fill="hold">
                                          <p:stCondLst>
                                            <p:cond delay="0"/>
                                          </p:stCondLst>
                                        </p:cTn>
                                        <p:tgtEl>
                                          <p:spTgt spid="286"/>
                                        </p:tgtEl>
                                        <p:attrNameLst>
                                          <p:attrName>style.visibility</p:attrName>
                                        </p:attrNameLst>
                                      </p:cBhvr>
                                      <p:to>
                                        <p:strVal val="visible"/>
                                      </p:to>
                                    </p:set>
                                    <p:anim calcmode="lin" valueType="num">
                                      <p:cBhvr>
                                        <p:cTn id="57" dur="1000" fill="hold"/>
                                        <p:tgtEl>
                                          <p:spTgt spid="286"/>
                                        </p:tgtEl>
                                        <p:attrNameLst>
                                          <p:attrName>ppt_w</p:attrName>
                                        </p:attrNameLst>
                                      </p:cBhvr>
                                      <p:tavLst>
                                        <p:tav tm="0">
                                          <p:val>
                                            <p:fltVal val="0"/>
                                          </p:val>
                                        </p:tav>
                                        <p:tav tm="100000">
                                          <p:val>
                                            <p:strVal val="#ppt_w"/>
                                          </p:val>
                                        </p:tav>
                                      </p:tavLst>
                                    </p:anim>
                                    <p:anim calcmode="lin" valueType="num">
                                      <p:cBhvr>
                                        <p:cTn id="58" dur="1000" fill="hold"/>
                                        <p:tgtEl>
                                          <p:spTgt spid="286"/>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2000"/>
                                  </p:stCondLst>
                                  <p:childTnLst>
                                    <p:set>
                                      <p:cBhvr>
                                        <p:cTn id="60" dur="1" fill="hold">
                                          <p:stCondLst>
                                            <p:cond delay="0"/>
                                          </p:stCondLst>
                                        </p:cTn>
                                        <p:tgtEl>
                                          <p:spTgt spid="289"/>
                                        </p:tgtEl>
                                        <p:attrNameLst>
                                          <p:attrName>style.visibility</p:attrName>
                                        </p:attrNameLst>
                                      </p:cBhvr>
                                      <p:to>
                                        <p:strVal val="visible"/>
                                      </p:to>
                                    </p:set>
                                    <p:anim calcmode="lin" valueType="num">
                                      <p:cBhvr>
                                        <p:cTn id="61" dur="1000" fill="hold"/>
                                        <p:tgtEl>
                                          <p:spTgt spid="289"/>
                                        </p:tgtEl>
                                        <p:attrNameLst>
                                          <p:attrName>ppt_w</p:attrName>
                                        </p:attrNameLst>
                                      </p:cBhvr>
                                      <p:tavLst>
                                        <p:tav tm="0">
                                          <p:val>
                                            <p:fltVal val="0"/>
                                          </p:val>
                                        </p:tav>
                                        <p:tav tm="100000">
                                          <p:val>
                                            <p:strVal val="#ppt_w"/>
                                          </p:val>
                                        </p:tav>
                                      </p:tavLst>
                                    </p:anim>
                                    <p:anim calcmode="lin" valueType="num">
                                      <p:cBhvr>
                                        <p:cTn id="62" dur="1000" fill="hold"/>
                                        <p:tgtEl>
                                          <p:spTgt spid="289"/>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2000"/>
                                  </p:stCondLst>
                                  <p:childTnLst>
                                    <p:set>
                                      <p:cBhvr>
                                        <p:cTn id="64" dur="1" fill="hold">
                                          <p:stCondLst>
                                            <p:cond delay="0"/>
                                          </p:stCondLst>
                                        </p:cTn>
                                        <p:tgtEl>
                                          <p:spTgt spid="288"/>
                                        </p:tgtEl>
                                        <p:attrNameLst>
                                          <p:attrName>style.visibility</p:attrName>
                                        </p:attrNameLst>
                                      </p:cBhvr>
                                      <p:to>
                                        <p:strVal val="visible"/>
                                      </p:to>
                                    </p:set>
                                    <p:anim calcmode="lin" valueType="num">
                                      <p:cBhvr>
                                        <p:cTn id="65" dur="1000" fill="hold"/>
                                        <p:tgtEl>
                                          <p:spTgt spid="288"/>
                                        </p:tgtEl>
                                        <p:attrNameLst>
                                          <p:attrName>ppt_w</p:attrName>
                                        </p:attrNameLst>
                                      </p:cBhvr>
                                      <p:tavLst>
                                        <p:tav tm="0">
                                          <p:val>
                                            <p:fltVal val="0"/>
                                          </p:val>
                                        </p:tav>
                                        <p:tav tm="100000">
                                          <p:val>
                                            <p:strVal val="#ppt_w"/>
                                          </p:val>
                                        </p:tav>
                                      </p:tavLst>
                                    </p:anim>
                                    <p:anim calcmode="lin" valueType="num">
                                      <p:cBhvr>
                                        <p:cTn id="66" dur="1000" fill="hold"/>
                                        <p:tgtEl>
                                          <p:spTgt spid="288"/>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2000"/>
                                  </p:stCondLst>
                                  <p:childTnLst>
                                    <p:set>
                                      <p:cBhvr>
                                        <p:cTn id="68" dur="1" fill="hold">
                                          <p:stCondLst>
                                            <p:cond delay="0"/>
                                          </p:stCondLst>
                                        </p:cTn>
                                        <p:tgtEl>
                                          <p:spTgt spid="287"/>
                                        </p:tgtEl>
                                        <p:attrNameLst>
                                          <p:attrName>style.visibility</p:attrName>
                                        </p:attrNameLst>
                                      </p:cBhvr>
                                      <p:to>
                                        <p:strVal val="visible"/>
                                      </p:to>
                                    </p:set>
                                    <p:anim calcmode="lin" valueType="num">
                                      <p:cBhvr>
                                        <p:cTn id="69" dur="1000" fill="hold"/>
                                        <p:tgtEl>
                                          <p:spTgt spid="287"/>
                                        </p:tgtEl>
                                        <p:attrNameLst>
                                          <p:attrName>ppt_w</p:attrName>
                                        </p:attrNameLst>
                                      </p:cBhvr>
                                      <p:tavLst>
                                        <p:tav tm="0">
                                          <p:val>
                                            <p:fltVal val="0"/>
                                          </p:val>
                                        </p:tav>
                                        <p:tav tm="100000">
                                          <p:val>
                                            <p:strVal val="#ppt_w"/>
                                          </p:val>
                                        </p:tav>
                                      </p:tavLst>
                                    </p:anim>
                                    <p:anim calcmode="lin" valueType="num">
                                      <p:cBhvr>
                                        <p:cTn id="70" dur="1000" fill="hold"/>
                                        <p:tgtEl>
                                          <p:spTgt spid="287"/>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2000"/>
                                  </p:stCondLst>
                                  <p:childTnLst>
                                    <p:set>
                                      <p:cBhvr>
                                        <p:cTn id="72" dur="1" fill="hold">
                                          <p:stCondLst>
                                            <p:cond delay="0"/>
                                          </p:stCondLst>
                                        </p:cTn>
                                        <p:tgtEl>
                                          <p:spTgt spid="290"/>
                                        </p:tgtEl>
                                        <p:attrNameLst>
                                          <p:attrName>style.visibility</p:attrName>
                                        </p:attrNameLst>
                                      </p:cBhvr>
                                      <p:to>
                                        <p:strVal val="visible"/>
                                      </p:to>
                                    </p:set>
                                    <p:anim calcmode="lin" valueType="num">
                                      <p:cBhvr>
                                        <p:cTn id="73" dur="1000" fill="hold"/>
                                        <p:tgtEl>
                                          <p:spTgt spid="290"/>
                                        </p:tgtEl>
                                        <p:attrNameLst>
                                          <p:attrName>ppt_w</p:attrName>
                                        </p:attrNameLst>
                                      </p:cBhvr>
                                      <p:tavLst>
                                        <p:tav tm="0">
                                          <p:val>
                                            <p:fltVal val="0"/>
                                          </p:val>
                                        </p:tav>
                                        <p:tav tm="100000">
                                          <p:val>
                                            <p:strVal val="#ppt_w"/>
                                          </p:val>
                                        </p:tav>
                                      </p:tavLst>
                                    </p:anim>
                                    <p:anim calcmode="lin" valueType="num">
                                      <p:cBhvr>
                                        <p:cTn id="74" dur="1000" fill="hold"/>
                                        <p:tgtEl>
                                          <p:spTgt spid="290"/>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2000"/>
                                  </p:stCondLst>
                                  <p:childTnLst>
                                    <p:set>
                                      <p:cBhvr>
                                        <p:cTn id="76" dur="1" fill="hold">
                                          <p:stCondLst>
                                            <p:cond delay="0"/>
                                          </p:stCondLst>
                                        </p:cTn>
                                        <p:tgtEl>
                                          <p:spTgt spid="323"/>
                                        </p:tgtEl>
                                        <p:attrNameLst>
                                          <p:attrName>style.visibility</p:attrName>
                                        </p:attrNameLst>
                                      </p:cBhvr>
                                      <p:to>
                                        <p:strVal val="visible"/>
                                      </p:to>
                                    </p:set>
                                    <p:anim calcmode="lin" valueType="num">
                                      <p:cBhvr>
                                        <p:cTn id="77" dur="1000" fill="hold"/>
                                        <p:tgtEl>
                                          <p:spTgt spid="323"/>
                                        </p:tgtEl>
                                        <p:attrNameLst>
                                          <p:attrName>ppt_w</p:attrName>
                                        </p:attrNameLst>
                                      </p:cBhvr>
                                      <p:tavLst>
                                        <p:tav tm="0">
                                          <p:val>
                                            <p:fltVal val="0"/>
                                          </p:val>
                                        </p:tav>
                                        <p:tav tm="100000">
                                          <p:val>
                                            <p:strVal val="#ppt_w"/>
                                          </p:val>
                                        </p:tav>
                                      </p:tavLst>
                                    </p:anim>
                                    <p:anim calcmode="lin" valueType="num">
                                      <p:cBhvr>
                                        <p:cTn id="78" dur="1000" fill="hold"/>
                                        <p:tgtEl>
                                          <p:spTgt spid="323"/>
                                        </p:tgtEl>
                                        <p:attrNameLst>
                                          <p:attrName>ppt_h</p:attrName>
                                        </p:attrNameLst>
                                      </p:cBhvr>
                                      <p:tavLst>
                                        <p:tav tm="0">
                                          <p:val>
                                            <p:fltVal val="0"/>
                                          </p:val>
                                        </p:tav>
                                        <p:tav tm="100000">
                                          <p:val>
                                            <p:strVal val="#ppt_h"/>
                                          </p:val>
                                        </p:tav>
                                      </p:tavLst>
                                    </p:anim>
                                  </p:childTnLst>
                                </p:cTn>
                              </p:par>
                              <p:par>
                                <p:cTn id="79" presetID="12" presetClass="entr" presetSubtype="8" fill="hold" grpId="0" nodeType="withEffect">
                                  <p:stCondLst>
                                    <p:cond delay="2500"/>
                                  </p:stCondLst>
                                  <p:childTnLst>
                                    <p:set>
                                      <p:cBhvr>
                                        <p:cTn id="80" dur="1" fill="hold">
                                          <p:stCondLst>
                                            <p:cond delay="0"/>
                                          </p:stCondLst>
                                        </p:cTn>
                                        <p:tgtEl>
                                          <p:spTgt spid="295"/>
                                        </p:tgtEl>
                                        <p:attrNameLst>
                                          <p:attrName>style.visibility</p:attrName>
                                        </p:attrNameLst>
                                      </p:cBhvr>
                                      <p:to>
                                        <p:strVal val="visible"/>
                                      </p:to>
                                    </p:set>
                                    <p:anim calcmode="lin" valueType="num">
                                      <p:cBhvr additive="base">
                                        <p:cTn id="81" dur="1500"/>
                                        <p:tgtEl>
                                          <p:spTgt spid="295"/>
                                        </p:tgtEl>
                                        <p:attrNameLst>
                                          <p:attrName>ppt_x</p:attrName>
                                        </p:attrNameLst>
                                      </p:cBhvr>
                                      <p:tavLst>
                                        <p:tav tm="0">
                                          <p:val>
                                            <p:strVal val="#ppt_x-#ppt_w*1.125000"/>
                                          </p:val>
                                        </p:tav>
                                        <p:tav tm="100000">
                                          <p:val>
                                            <p:strVal val="#ppt_x"/>
                                          </p:val>
                                        </p:tav>
                                      </p:tavLst>
                                    </p:anim>
                                    <p:animEffect transition="in" filter="wipe(right)">
                                      <p:cBhvr>
                                        <p:cTn id="82" dur="1500"/>
                                        <p:tgtEl>
                                          <p:spTgt spid="295"/>
                                        </p:tgtEl>
                                      </p:cBhvr>
                                    </p:animEffect>
                                  </p:childTnLst>
                                </p:cTn>
                              </p:par>
                              <p:par>
                                <p:cTn id="83" presetID="12" presetClass="entr" presetSubtype="8" fill="hold" grpId="0" nodeType="withEffect">
                                  <p:stCondLst>
                                    <p:cond delay="2500"/>
                                  </p:stCondLst>
                                  <p:childTnLst>
                                    <p:set>
                                      <p:cBhvr>
                                        <p:cTn id="84" dur="1" fill="hold">
                                          <p:stCondLst>
                                            <p:cond delay="0"/>
                                          </p:stCondLst>
                                        </p:cTn>
                                        <p:tgtEl>
                                          <p:spTgt spid="319"/>
                                        </p:tgtEl>
                                        <p:attrNameLst>
                                          <p:attrName>style.visibility</p:attrName>
                                        </p:attrNameLst>
                                      </p:cBhvr>
                                      <p:to>
                                        <p:strVal val="visible"/>
                                      </p:to>
                                    </p:set>
                                    <p:anim calcmode="lin" valueType="num">
                                      <p:cBhvr additive="base">
                                        <p:cTn id="85" dur="1500"/>
                                        <p:tgtEl>
                                          <p:spTgt spid="319"/>
                                        </p:tgtEl>
                                        <p:attrNameLst>
                                          <p:attrName>ppt_x</p:attrName>
                                        </p:attrNameLst>
                                      </p:cBhvr>
                                      <p:tavLst>
                                        <p:tav tm="0">
                                          <p:val>
                                            <p:strVal val="#ppt_x-#ppt_w*1.125000"/>
                                          </p:val>
                                        </p:tav>
                                        <p:tav tm="100000">
                                          <p:val>
                                            <p:strVal val="#ppt_x"/>
                                          </p:val>
                                        </p:tav>
                                      </p:tavLst>
                                    </p:anim>
                                    <p:animEffect transition="in" filter="wipe(right)">
                                      <p:cBhvr>
                                        <p:cTn id="86" dur="1500"/>
                                        <p:tgtEl>
                                          <p:spTgt spid="319"/>
                                        </p:tgtEl>
                                      </p:cBhvr>
                                    </p:animEffect>
                                  </p:childTnLst>
                                </p:cTn>
                              </p:par>
                              <p:par>
                                <p:cTn id="87" presetID="12" presetClass="entr" presetSubtype="8" fill="hold" grpId="0" nodeType="withEffect">
                                  <p:stCondLst>
                                    <p:cond delay="2500"/>
                                  </p:stCondLst>
                                  <p:childTnLst>
                                    <p:set>
                                      <p:cBhvr>
                                        <p:cTn id="88" dur="1" fill="hold">
                                          <p:stCondLst>
                                            <p:cond delay="0"/>
                                          </p:stCondLst>
                                        </p:cTn>
                                        <p:tgtEl>
                                          <p:spTgt spid="310"/>
                                        </p:tgtEl>
                                        <p:attrNameLst>
                                          <p:attrName>style.visibility</p:attrName>
                                        </p:attrNameLst>
                                      </p:cBhvr>
                                      <p:to>
                                        <p:strVal val="visible"/>
                                      </p:to>
                                    </p:set>
                                    <p:anim calcmode="lin" valueType="num">
                                      <p:cBhvr additive="base">
                                        <p:cTn id="89" dur="1500"/>
                                        <p:tgtEl>
                                          <p:spTgt spid="310"/>
                                        </p:tgtEl>
                                        <p:attrNameLst>
                                          <p:attrName>ppt_x</p:attrName>
                                        </p:attrNameLst>
                                      </p:cBhvr>
                                      <p:tavLst>
                                        <p:tav tm="0">
                                          <p:val>
                                            <p:strVal val="#ppt_x-#ppt_w*1.125000"/>
                                          </p:val>
                                        </p:tav>
                                        <p:tav tm="100000">
                                          <p:val>
                                            <p:strVal val="#ppt_x"/>
                                          </p:val>
                                        </p:tav>
                                      </p:tavLst>
                                    </p:anim>
                                    <p:animEffect transition="in" filter="wipe(right)">
                                      <p:cBhvr>
                                        <p:cTn id="90" dur="1500"/>
                                        <p:tgtEl>
                                          <p:spTgt spid="310"/>
                                        </p:tgtEl>
                                      </p:cBhvr>
                                    </p:animEffect>
                                  </p:childTnLst>
                                </p:cTn>
                              </p:par>
                              <p:par>
                                <p:cTn id="91" presetID="12" presetClass="entr" presetSubtype="8" fill="hold" grpId="0" nodeType="withEffect">
                                  <p:stCondLst>
                                    <p:cond delay="2500"/>
                                  </p:stCondLst>
                                  <p:childTnLst>
                                    <p:set>
                                      <p:cBhvr>
                                        <p:cTn id="92" dur="1" fill="hold">
                                          <p:stCondLst>
                                            <p:cond delay="0"/>
                                          </p:stCondLst>
                                        </p:cTn>
                                        <p:tgtEl>
                                          <p:spTgt spid="311"/>
                                        </p:tgtEl>
                                        <p:attrNameLst>
                                          <p:attrName>style.visibility</p:attrName>
                                        </p:attrNameLst>
                                      </p:cBhvr>
                                      <p:to>
                                        <p:strVal val="visible"/>
                                      </p:to>
                                    </p:set>
                                    <p:anim calcmode="lin" valueType="num">
                                      <p:cBhvr additive="base">
                                        <p:cTn id="93" dur="1500"/>
                                        <p:tgtEl>
                                          <p:spTgt spid="311"/>
                                        </p:tgtEl>
                                        <p:attrNameLst>
                                          <p:attrName>ppt_x</p:attrName>
                                        </p:attrNameLst>
                                      </p:cBhvr>
                                      <p:tavLst>
                                        <p:tav tm="0">
                                          <p:val>
                                            <p:strVal val="#ppt_x-#ppt_w*1.125000"/>
                                          </p:val>
                                        </p:tav>
                                        <p:tav tm="100000">
                                          <p:val>
                                            <p:strVal val="#ppt_x"/>
                                          </p:val>
                                        </p:tav>
                                      </p:tavLst>
                                    </p:anim>
                                    <p:animEffect transition="in" filter="wipe(right)">
                                      <p:cBhvr>
                                        <p:cTn id="94" dur="1500"/>
                                        <p:tgtEl>
                                          <p:spTgt spid="311"/>
                                        </p:tgtEl>
                                      </p:cBhvr>
                                    </p:animEffect>
                                  </p:childTnLst>
                                </p:cTn>
                              </p:par>
                              <p:par>
                                <p:cTn id="95" presetID="12" presetClass="entr" presetSubtype="8" fill="hold" grpId="0" nodeType="withEffect">
                                  <p:stCondLst>
                                    <p:cond delay="2500"/>
                                  </p:stCondLst>
                                  <p:childTnLst>
                                    <p:set>
                                      <p:cBhvr>
                                        <p:cTn id="96" dur="1" fill="hold">
                                          <p:stCondLst>
                                            <p:cond delay="0"/>
                                          </p:stCondLst>
                                        </p:cTn>
                                        <p:tgtEl>
                                          <p:spTgt spid="303"/>
                                        </p:tgtEl>
                                        <p:attrNameLst>
                                          <p:attrName>style.visibility</p:attrName>
                                        </p:attrNameLst>
                                      </p:cBhvr>
                                      <p:to>
                                        <p:strVal val="visible"/>
                                      </p:to>
                                    </p:set>
                                    <p:anim calcmode="lin" valueType="num">
                                      <p:cBhvr additive="base">
                                        <p:cTn id="97" dur="1500"/>
                                        <p:tgtEl>
                                          <p:spTgt spid="303"/>
                                        </p:tgtEl>
                                        <p:attrNameLst>
                                          <p:attrName>ppt_x</p:attrName>
                                        </p:attrNameLst>
                                      </p:cBhvr>
                                      <p:tavLst>
                                        <p:tav tm="0">
                                          <p:val>
                                            <p:strVal val="#ppt_x-#ppt_w*1.125000"/>
                                          </p:val>
                                        </p:tav>
                                        <p:tav tm="100000">
                                          <p:val>
                                            <p:strVal val="#ppt_x"/>
                                          </p:val>
                                        </p:tav>
                                      </p:tavLst>
                                    </p:anim>
                                    <p:animEffect transition="in" filter="wipe(right)">
                                      <p:cBhvr>
                                        <p:cTn id="98" dur="1500"/>
                                        <p:tgtEl>
                                          <p:spTgt spid="303"/>
                                        </p:tgtEl>
                                      </p:cBhvr>
                                    </p:animEffect>
                                  </p:childTnLst>
                                </p:cTn>
                              </p:par>
                              <p:par>
                                <p:cTn id="99" presetID="12" presetClass="entr" presetSubtype="8" fill="hold" grpId="0" nodeType="withEffect">
                                  <p:stCondLst>
                                    <p:cond delay="2500"/>
                                  </p:stCondLst>
                                  <p:childTnLst>
                                    <p:set>
                                      <p:cBhvr>
                                        <p:cTn id="100" dur="1" fill="hold">
                                          <p:stCondLst>
                                            <p:cond delay="0"/>
                                          </p:stCondLst>
                                        </p:cTn>
                                        <p:tgtEl>
                                          <p:spTgt spid="327"/>
                                        </p:tgtEl>
                                        <p:attrNameLst>
                                          <p:attrName>style.visibility</p:attrName>
                                        </p:attrNameLst>
                                      </p:cBhvr>
                                      <p:to>
                                        <p:strVal val="visible"/>
                                      </p:to>
                                    </p:set>
                                    <p:anim calcmode="lin" valueType="num">
                                      <p:cBhvr additive="base">
                                        <p:cTn id="101" dur="1500"/>
                                        <p:tgtEl>
                                          <p:spTgt spid="327"/>
                                        </p:tgtEl>
                                        <p:attrNameLst>
                                          <p:attrName>ppt_x</p:attrName>
                                        </p:attrNameLst>
                                      </p:cBhvr>
                                      <p:tavLst>
                                        <p:tav tm="0">
                                          <p:val>
                                            <p:strVal val="#ppt_x-#ppt_w*1.125000"/>
                                          </p:val>
                                        </p:tav>
                                        <p:tav tm="100000">
                                          <p:val>
                                            <p:strVal val="#ppt_x"/>
                                          </p:val>
                                        </p:tav>
                                      </p:tavLst>
                                    </p:anim>
                                    <p:animEffect transition="in" filter="wipe(right)">
                                      <p:cBhvr>
                                        <p:cTn id="102" dur="1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Graphic spid="17" grpId="0" uiExpand="1">
        <p:bldSub>
          <a:bldChart bld="series"/>
        </p:bldSub>
      </p:bldGraphic>
      <p:bldP spid="24" grpId="0" animBg="1"/>
      <p:bldP spid="286" grpId="0" animBg="1"/>
      <p:bldP spid="287" grpId="0" animBg="1"/>
      <p:bldP spid="288" grpId="0" animBg="1"/>
      <p:bldP spid="289" grpId="0" animBg="1"/>
      <p:bldP spid="290" grpId="0" animBg="1"/>
      <p:bldP spid="291" grpId="0" animBg="1"/>
      <p:bldP spid="295" grpId="0"/>
      <p:bldP spid="303" grpId="0"/>
      <p:bldP spid="310" grpId="0"/>
      <p:bldP spid="311" grpId="0"/>
      <p:bldP spid="319" grpId="0"/>
      <p:bldP spid="323" grpId="0" animBg="1"/>
      <p:bldP spid="3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spcBef>
                <a:spcPts val="0"/>
              </a:spcBef>
              <a:spcAft>
                <a:spcPts val="1200"/>
              </a:spcAft>
              <a:buClrTx/>
              <a:buSzTx/>
              <a:buFontTx/>
              <a:buNone/>
              <a:tabLst/>
              <a:defRPr/>
            </a:pPr>
            <a:r>
              <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i="0" u="none" strike="noStrike" kern="1400" cap="none" normalizeH="0" noProof="0" smtClean="0">
                <a:ln>
                  <a:noFill/>
                </a:ln>
                <a:solidFill>
                  <a:schemeClr val="bg2"/>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spcBef>
                  <a:spcPts val="0"/>
                </a:spcBef>
                <a:spcAft>
                  <a:spcPts val="1200"/>
                </a:spcAft>
                <a:buClrTx/>
                <a:buSzTx/>
                <a:buFontTx/>
                <a:buNone/>
                <a:tabLst/>
                <a:defRPr/>
              </a:pPr>
              <a:t>7</a:t>
            </a:fld>
            <a:endParaRPr kumimoji="0" lang="en-IN" sz="1200" i="0" u="none" strike="noStrike" kern="1400" cap="none" normalizeH="0" noProof="0" dirty="0">
              <a:ln>
                <a:noFill/>
              </a:ln>
              <a:solidFill>
                <a:schemeClr val="bg2"/>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r>
              <a:rPr lang="en-US" sz="1400" dirty="0">
                <a:solidFill>
                  <a:schemeClr val="bg2">
                    <a:lumMod val="75000"/>
                  </a:schemeClr>
                </a:solidFill>
                <a:latin typeface="Montserrat" panose="00000500000000000000" pitchFamily="50" charset="0"/>
              </a:rPr>
              <a:t>MACRO TRENDS</a:t>
            </a:r>
          </a:p>
        </p:txBody>
      </p:sp>
      <p:sp>
        <p:nvSpPr>
          <p:cNvPr id="8" name="Rectangle 7">
            <a:extLst>
              <a:ext uri="{FF2B5EF4-FFF2-40B4-BE49-F238E27FC236}">
                <a16:creationId xmlns:a16="http://schemas.microsoft.com/office/drawing/2014/main" id="{1D9FBA8A-B179-E125-09D5-819B55254FE6}"/>
              </a:ext>
            </a:extLst>
          </p:cNvPr>
          <p:cNvSpPr/>
          <p:nvPr/>
        </p:nvSpPr>
        <p:spPr>
          <a:xfrm>
            <a:off x="8146586" y="-3"/>
            <a:ext cx="4045413" cy="6858003"/>
          </a:xfrm>
          <a:prstGeom prst="rect">
            <a:avLst/>
          </a:prstGeom>
          <a:gradFill>
            <a:gsLst>
              <a:gs pos="73000">
                <a:srgbClr val="2B71FD">
                  <a:alpha val="76000"/>
                </a:srgbClr>
              </a:gs>
              <a:gs pos="100000">
                <a:schemeClr val="accent1">
                  <a:alpha val="29895"/>
                </a:schemeClr>
              </a:gs>
              <a:gs pos="19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 name="Oval 8">
            <a:extLst>
              <a:ext uri="{FF2B5EF4-FFF2-40B4-BE49-F238E27FC236}">
                <a16:creationId xmlns:a16="http://schemas.microsoft.com/office/drawing/2014/main" id="{FA1F182D-DD4C-7989-49F0-B9CAE7FA1BAC}"/>
              </a:ext>
            </a:extLst>
          </p:cNvPr>
          <p:cNvSpPr/>
          <p:nvPr/>
        </p:nvSpPr>
        <p:spPr>
          <a:xfrm>
            <a:off x="8602884" y="2874593"/>
            <a:ext cx="7338540" cy="7338540"/>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8539687-6E75-B97D-575E-C0ABB71D6A77}"/>
              </a:ext>
            </a:extLst>
          </p:cNvPr>
          <p:cNvSpPr/>
          <p:nvPr/>
        </p:nvSpPr>
        <p:spPr>
          <a:xfrm>
            <a:off x="9993826" y="4265535"/>
            <a:ext cx="4556656" cy="4556656"/>
          </a:xfrm>
          <a:prstGeom prst="ellipse">
            <a:avLst/>
          </a:prstGeom>
          <a:solidFill>
            <a:schemeClr val="bg1">
              <a:alpha val="10000"/>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B9D824-91C7-32E7-8609-6B669B67EA70}"/>
              </a:ext>
            </a:extLst>
          </p:cNvPr>
          <p:cNvSpPr txBox="1"/>
          <p:nvPr/>
        </p:nvSpPr>
        <p:spPr>
          <a:xfrm>
            <a:off x="9084433" y="2292796"/>
            <a:ext cx="2169718" cy="757130"/>
          </a:xfrm>
          <a:prstGeom prst="rect">
            <a:avLst/>
          </a:prstGeom>
          <a:noFill/>
        </p:spPr>
        <p:txBody>
          <a:bodyPr wrap="square" lIns="0" rIns="0" rtlCol="0">
            <a:noAutofit/>
          </a:bodyPr>
          <a:lstStyle/>
          <a:p>
            <a:pPr algn="ctr">
              <a:lnSpc>
                <a:spcPct val="90000"/>
              </a:lnSpc>
            </a:pPr>
            <a:r>
              <a:rPr lang="en-US" sz="4800" b="1" dirty="0">
                <a:solidFill>
                  <a:schemeClr val="bg1"/>
                </a:solidFill>
                <a:latin typeface="Montserrat" panose="00000500000000000000" pitchFamily="50" charset="0"/>
              </a:rPr>
              <a:t>11.60%</a:t>
            </a:r>
          </a:p>
        </p:txBody>
      </p:sp>
      <p:cxnSp>
        <p:nvCxnSpPr>
          <p:cNvPr id="14" name="Straight Connector 13">
            <a:extLst>
              <a:ext uri="{FF2B5EF4-FFF2-40B4-BE49-F238E27FC236}">
                <a16:creationId xmlns:a16="http://schemas.microsoft.com/office/drawing/2014/main" id="{FBDF31DA-FE03-12A1-712C-BE007264BB16}"/>
              </a:ext>
            </a:extLst>
          </p:cNvPr>
          <p:cNvCxnSpPr>
            <a:cxnSpLocks/>
          </p:cNvCxnSpPr>
          <p:nvPr/>
        </p:nvCxnSpPr>
        <p:spPr>
          <a:xfrm>
            <a:off x="9718442" y="3422705"/>
            <a:ext cx="901700" cy="0"/>
          </a:xfrm>
          <a:prstGeom prst="line">
            <a:avLst/>
          </a:prstGeom>
          <a:ln>
            <a:solidFill>
              <a:schemeClr val="bg2">
                <a:alpha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D6F6076-56E7-C5FA-75D1-0D439D9B642F}"/>
              </a:ext>
            </a:extLst>
          </p:cNvPr>
          <p:cNvSpPr txBox="1"/>
          <p:nvPr/>
        </p:nvSpPr>
        <p:spPr>
          <a:xfrm>
            <a:off x="8146585" y="3857500"/>
            <a:ext cx="4045413" cy="751710"/>
          </a:xfrm>
          <a:prstGeom prst="rect">
            <a:avLst/>
          </a:prstGeom>
          <a:noFill/>
        </p:spPr>
        <p:txBody>
          <a:bodyPr wrap="square" lIns="0" rIns="0" rtlCol="0" anchor="ctr">
            <a:noAutofit/>
          </a:bodyPr>
          <a:lstStyle/>
          <a:p>
            <a:pPr algn="ctr">
              <a:lnSpc>
                <a:spcPct val="150000"/>
              </a:lnSpc>
            </a:pPr>
            <a:r>
              <a:rPr lang="en-US" sz="1600" dirty="0">
                <a:solidFill>
                  <a:schemeClr val="bg1"/>
                </a:solidFill>
                <a:latin typeface="Montserrat" panose="00000500000000000000" pitchFamily="50" charset="0"/>
              </a:rPr>
              <a:t>U.S. MARKET CAGR</a:t>
            </a:r>
            <a:br>
              <a:rPr lang="en-US" sz="1600" dirty="0">
                <a:solidFill>
                  <a:schemeClr val="bg1"/>
                </a:solidFill>
                <a:latin typeface="Montserrat" panose="00000500000000000000" pitchFamily="50" charset="0"/>
              </a:rPr>
            </a:br>
            <a:r>
              <a:rPr lang="en-US" sz="1600" b="1" dirty="0">
                <a:solidFill>
                  <a:schemeClr val="bg1"/>
                </a:solidFill>
                <a:latin typeface="Montserrat" panose="00000500000000000000" pitchFamily="50" charset="0"/>
              </a:rPr>
              <a:t>20XX - 20XX</a:t>
            </a:r>
            <a:endParaRPr lang="en-US" sz="1200" b="1" dirty="0">
              <a:solidFill>
                <a:schemeClr val="bg1"/>
              </a:solidFill>
              <a:latin typeface="Montserrat" panose="00000500000000000000" pitchFamily="50" charset="0"/>
            </a:endParaRPr>
          </a:p>
        </p:txBody>
      </p:sp>
      <p:cxnSp>
        <p:nvCxnSpPr>
          <p:cNvPr id="18" name="Straight Connector 17">
            <a:extLst>
              <a:ext uri="{FF2B5EF4-FFF2-40B4-BE49-F238E27FC236}">
                <a16:creationId xmlns:a16="http://schemas.microsoft.com/office/drawing/2014/main" id="{2D68EA91-0AB8-F3B7-658A-30E0C4F785C9}"/>
              </a:ext>
            </a:extLst>
          </p:cNvPr>
          <p:cNvCxnSpPr/>
          <p:nvPr/>
        </p:nvCxnSpPr>
        <p:spPr>
          <a:xfrm>
            <a:off x="1332878" y="5842846"/>
            <a:ext cx="597175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B2B3F83-D3CB-B064-A9C3-DFB2F0F3FFA6}"/>
              </a:ext>
            </a:extLst>
          </p:cNvPr>
          <p:cNvGrpSpPr/>
          <p:nvPr/>
        </p:nvGrpSpPr>
        <p:grpSpPr>
          <a:xfrm>
            <a:off x="1332878" y="5920070"/>
            <a:ext cx="5971751" cy="305686"/>
            <a:chOff x="1332878" y="5920070"/>
            <a:chExt cx="5971751" cy="305686"/>
          </a:xfrm>
        </p:grpSpPr>
        <p:sp>
          <p:nvSpPr>
            <p:cNvPr id="21" name="TextBox 20">
              <a:extLst>
                <a:ext uri="{FF2B5EF4-FFF2-40B4-BE49-F238E27FC236}">
                  <a16:creationId xmlns:a16="http://schemas.microsoft.com/office/drawing/2014/main" id="{773F40A4-8EB1-003C-CF32-DE688F05A580}"/>
                </a:ext>
              </a:extLst>
            </p:cNvPr>
            <p:cNvSpPr txBox="1"/>
            <p:nvPr/>
          </p:nvSpPr>
          <p:spPr>
            <a:xfrm>
              <a:off x="1332878"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1</a:t>
              </a:r>
              <a:endParaRPr lang="en-US" sz="800" dirty="0">
                <a:solidFill>
                  <a:schemeClr val="tx1">
                    <a:lumMod val="50000"/>
                    <a:lumOff val="50000"/>
                  </a:schemeClr>
                </a:solidFill>
                <a:latin typeface="Montserrat" panose="00000500000000000000" pitchFamily="50" charset="0"/>
              </a:endParaRPr>
            </a:p>
          </p:txBody>
        </p:sp>
        <p:sp>
          <p:nvSpPr>
            <p:cNvPr id="23" name="TextBox 22">
              <a:extLst>
                <a:ext uri="{FF2B5EF4-FFF2-40B4-BE49-F238E27FC236}">
                  <a16:creationId xmlns:a16="http://schemas.microsoft.com/office/drawing/2014/main" id="{2F3F13E4-65A6-72E7-F2B5-581ED18D9189}"/>
                </a:ext>
              </a:extLst>
            </p:cNvPr>
            <p:cNvSpPr txBox="1"/>
            <p:nvPr/>
          </p:nvSpPr>
          <p:spPr>
            <a:xfrm>
              <a:off x="1876992"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2</a:t>
              </a:r>
              <a:endParaRPr lang="en-US" sz="800" b="1" dirty="0">
                <a:solidFill>
                  <a:schemeClr val="tx1">
                    <a:lumMod val="50000"/>
                    <a:lumOff val="50000"/>
                  </a:schemeClr>
                </a:solidFill>
                <a:latin typeface="Montserrat" panose="00000500000000000000" pitchFamily="50" charset="0"/>
              </a:endParaRPr>
            </a:p>
          </p:txBody>
        </p:sp>
        <p:sp>
          <p:nvSpPr>
            <p:cNvPr id="25" name="TextBox 24">
              <a:extLst>
                <a:ext uri="{FF2B5EF4-FFF2-40B4-BE49-F238E27FC236}">
                  <a16:creationId xmlns:a16="http://schemas.microsoft.com/office/drawing/2014/main" id="{31F0D43D-C612-5F4D-EDD6-155DCEBDE983}"/>
                </a:ext>
              </a:extLst>
            </p:cNvPr>
            <p:cNvSpPr txBox="1"/>
            <p:nvPr/>
          </p:nvSpPr>
          <p:spPr>
            <a:xfrm>
              <a:off x="2423087"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3</a:t>
              </a:r>
              <a:endParaRPr lang="en-US" sz="800" b="1" dirty="0">
                <a:solidFill>
                  <a:schemeClr val="tx1">
                    <a:lumMod val="50000"/>
                    <a:lumOff val="50000"/>
                  </a:schemeClr>
                </a:solidFill>
                <a:latin typeface="Montserrat" panose="00000500000000000000" pitchFamily="50" charset="0"/>
              </a:endParaRPr>
            </a:p>
          </p:txBody>
        </p:sp>
        <p:sp>
          <p:nvSpPr>
            <p:cNvPr id="26" name="TextBox 25">
              <a:extLst>
                <a:ext uri="{FF2B5EF4-FFF2-40B4-BE49-F238E27FC236}">
                  <a16:creationId xmlns:a16="http://schemas.microsoft.com/office/drawing/2014/main" id="{8B2E7218-0079-4B70-4915-0D71D96F9121}"/>
                </a:ext>
              </a:extLst>
            </p:cNvPr>
            <p:cNvSpPr txBox="1"/>
            <p:nvPr/>
          </p:nvSpPr>
          <p:spPr>
            <a:xfrm>
              <a:off x="2965218"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4</a:t>
              </a:r>
              <a:endParaRPr lang="en-US" sz="800" b="1" dirty="0">
                <a:solidFill>
                  <a:schemeClr val="tx1">
                    <a:lumMod val="50000"/>
                    <a:lumOff val="50000"/>
                  </a:schemeClr>
                </a:solidFill>
                <a:latin typeface="Montserrat" panose="00000500000000000000" pitchFamily="50" charset="0"/>
              </a:endParaRPr>
            </a:p>
          </p:txBody>
        </p:sp>
        <p:sp>
          <p:nvSpPr>
            <p:cNvPr id="27" name="TextBox 26">
              <a:extLst>
                <a:ext uri="{FF2B5EF4-FFF2-40B4-BE49-F238E27FC236}">
                  <a16:creationId xmlns:a16="http://schemas.microsoft.com/office/drawing/2014/main" id="{D2B1923D-740C-433D-A7F5-AE208490519A}"/>
                </a:ext>
              </a:extLst>
            </p:cNvPr>
            <p:cNvSpPr txBox="1"/>
            <p:nvPr/>
          </p:nvSpPr>
          <p:spPr>
            <a:xfrm>
              <a:off x="3509331"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5</a:t>
              </a:r>
              <a:endParaRPr lang="en-US" sz="800" b="1" dirty="0">
                <a:solidFill>
                  <a:schemeClr val="tx1">
                    <a:lumMod val="50000"/>
                    <a:lumOff val="50000"/>
                  </a:schemeClr>
                </a:solidFill>
                <a:latin typeface="Montserrat" panose="00000500000000000000" pitchFamily="50" charset="0"/>
              </a:endParaRPr>
            </a:p>
          </p:txBody>
        </p:sp>
        <p:sp>
          <p:nvSpPr>
            <p:cNvPr id="28" name="TextBox 27">
              <a:extLst>
                <a:ext uri="{FF2B5EF4-FFF2-40B4-BE49-F238E27FC236}">
                  <a16:creationId xmlns:a16="http://schemas.microsoft.com/office/drawing/2014/main" id="{F9694898-FAAD-6FF4-A53C-9B05B89953D9}"/>
                </a:ext>
              </a:extLst>
            </p:cNvPr>
            <p:cNvSpPr txBox="1"/>
            <p:nvPr/>
          </p:nvSpPr>
          <p:spPr>
            <a:xfrm>
              <a:off x="4051461"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6</a:t>
              </a:r>
              <a:endParaRPr lang="en-US" sz="800" b="1" dirty="0">
                <a:solidFill>
                  <a:schemeClr val="tx1">
                    <a:lumMod val="50000"/>
                    <a:lumOff val="50000"/>
                  </a:schemeClr>
                </a:solidFill>
                <a:latin typeface="Montserrat" panose="00000500000000000000" pitchFamily="50" charset="0"/>
              </a:endParaRPr>
            </a:p>
          </p:txBody>
        </p:sp>
        <p:sp>
          <p:nvSpPr>
            <p:cNvPr id="29" name="TextBox 28">
              <a:extLst>
                <a:ext uri="{FF2B5EF4-FFF2-40B4-BE49-F238E27FC236}">
                  <a16:creationId xmlns:a16="http://schemas.microsoft.com/office/drawing/2014/main" id="{F91FF3C8-89CB-724F-FEBE-39620C8D313E}"/>
                </a:ext>
              </a:extLst>
            </p:cNvPr>
            <p:cNvSpPr txBox="1"/>
            <p:nvPr/>
          </p:nvSpPr>
          <p:spPr>
            <a:xfrm>
              <a:off x="4593592"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7</a:t>
              </a:r>
              <a:endParaRPr lang="en-US" sz="800" b="1" dirty="0">
                <a:solidFill>
                  <a:schemeClr val="tx1">
                    <a:lumMod val="50000"/>
                    <a:lumOff val="50000"/>
                  </a:schemeClr>
                </a:solidFill>
                <a:latin typeface="Montserrat" panose="00000500000000000000" pitchFamily="50" charset="0"/>
              </a:endParaRPr>
            </a:p>
          </p:txBody>
        </p:sp>
        <p:sp>
          <p:nvSpPr>
            <p:cNvPr id="30" name="TextBox 29">
              <a:extLst>
                <a:ext uri="{FF2B5EF4-FFF2-40B4-BE49-F238E27FC236}">
                  <a16:creationId xmlns:a16="http://schemas.microsoft.com/office/drawing/2014/main" id="{2D165F30-C996-D096-9CE6-1AAB750E7015}"/>
                </a:ext>
              </a:extLst>
            </p:cNvPr>
            <p:cNvSpPr txBox="1"/>
            <p:nvPr/>
          </p:nvSpPr>
          <p:spPr>
            <a:xfrm>
              <a:off x="5135723"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8</a:t>
              </a:r>
              <a:endParaRPr lang="en-US" sz="800" b="1" dirty="0">
                <a:solidFill>
                  <a:schemeClr val="tx1">
                    <a:lumMod val="50000"/>
                    <a:lumOff val="50000"/>
                  </a:schemeClr>
                </a:solidFill>
                <a:latin typeface="Montserrat" panose="00000500000000000000" pitchFamily="50" charset="0"/>
              </a:endParaRPr>
            </a:p>
          </p:txBody>
        </p:sp>
        <p:sp>
          <p:nvSpPr>
            <p:cNvPr id="31" name="TextBox 30">
              <a:extLst>
                <a:ext uri="{FF2B5EF4-FFF2-40B4-BE49-F238E27FC236}">
                  <a16:creationId xmlns:a16="http://schemas.microsoft.com/office/drawing/2014/main" id="{5128513B-E76B-0DD1-AC22-2CB2EBF25F7B}"/>
                </a:ext>
              </a:extLst>
            </p:cNvPr>
            <p:cNvSpPr txBox="1"/>
            <p:nvPr/>
          </p:nvSpPr>
          <p:spPr>
            <a:xfrm>
              <a:off x="5675870"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9</a:t>
              </a:r>
              <a:endParaRPr lang="en-US" sz="800" b="1" dirty="0">
                <a:solidFill>
                  <a:schemeClr val="tx1">
                    <a:lumMod val="50000"/>
                    <a:lumOff val="50000"/>
                  </a:schemeClr>
                </a:solidFill>
                <a:latin typeface="Montserrat" panose="00000500000000000000" pitchFamily="50" charset="0"/>
              </a:endParaRPr>
            </a:p>
          </p:txBody>
        </p:sp>
        <p:sp>
          <p:nvSpPr>
            <p:cNvPr id="39" name="TextBox 38">
              <a:extLst>
                <a:ext uri="{FF2B5EF4-FFF2-40B4-BE49-F238E27FC236}">
                  <a16:creationId xmlns:a16="http://schemas.microsoft.com/office/drawing/2014/main" id="{41D2149E-049A-E3EA-7B3E-2DFC7140CF3A}"/>
                </a:ext>
              </a:extLst>
            </p:cNvPr>
            <p:cNvSpPr txBox="1"/>
            <p:nvPr/>
          </p:nvSpPr>
          <p:spPr>
            <a:xfrm>
              <a:off x="6214035"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10</a:t>
              </a:r>
              <a:endParaRPr lang="en-US" sz="800" b="1" dirty="0">
                <a:solidFill>
                  <a:schemeClr val="tx1">
                    <a:lumMod val="50000"/>
                    <a:lumOff val="50000"/>
                  </a:schemeClr>
                </a:solidFill>
                <a:latin typeface="Montserrat" panose="00000500000000000000" pitchFamily="50" charset="0"/>
              </a:endParaRPr>
            </a:p>
          </p:txBody>
        </p:sp>
        <p:sp>
          <p:nvSpPr>
            <p:cNvPr id="40" name="TextBox 39">
              <a:extLst>
                <a:ext uri="{FF2B5EF4-FFF2-40B4-BE49-F238E27FC236}">
                  <a16:creationId xmlns:a16="http://schemas.microsoft.com/office/drawing/2014/main" id="{2DF14CA8-E241-3ADD-42B4-D8FE0967BD37}"/>
                </a:ext>
              </a:extLst>
            </p:cNvPr>
            <p:cNvSpPr txBox="1"/>
            <p:nvPr/>
          </p:nvSpPr>
          <p:spPr>
            <a:xfrm>
              <a:off x="6760515" y="5920070"/>
              <a:ext cx="544114" cy="305686"/>
            </a:xfrm>
            <a:prstGeom prst="rect">
              <a:avLst/>
            </a:prstGeom>
            <a:noFill/>
          </p:spPr>
          <p:txBody>
            <a:bodyPr wrap="square" lIns="0" rIns="0" rtlCol="0" anchor="ctr">
              <a:noAutofit/>
            </a:bodyPr>
            <a:lstStyle/>
            <a:p>
              <a:pPr algn="ctr">
                <a:lnSpc>
                  <a:spcPct val="150000"/>
                </a:lnSpc>
              </a:pPr>
              <a:r>
                <a:rPr lang="en-US" sz="1000" dirty="0">
                  <a:solidFill>
                    <a:schemeClr val="tx1">
                      <a:lumMod val="50000"/>
                      <a:lumOff val="50000"/>
                    </a:schemeClr>
                  </a:solidFill>
                  <a:latin typeface="Montserrat" panose="00000500000000000000" pitchFamily="50" charset="0"/>
                </a:rPr>
                <a:t>FY 11</a:t>
              </a:r>
              <a:endParaRPr lang="en-US" sz="800" b="1" dirty="0">
                <a:solidFill>
                  <a:schemeClr val="tx1">
                    <a:lumMod val="50000"/>
                    <a:lumOff val="50000"/>
                  </a:schemeClr>
                </a:solidFill>
                <a:latin typeface="Montserrat" panose="00000500000000000000" pitchFamily="50" charset="0"/>
              </a:endParaRPr>
            </a:p>
          </p:txBody>
        </p:sp>
      </p:grpSp>
      <p:grpSp>
        <p:nvGrpSpPr>
          <p:cNvPr id="329" name="Group 328">
            <a:extLst>
              <a:ext uri="{FF2B5EF4-FFF2-40B4-BE49-F238E27FC236}">
                <a16:creationId xmlns:a16="http://schemas.microsoft.com/office/drawing/2014/main" id="{E1C8D3E7-6E0F-969E-7966-3886736B89C5}"/>
              </a:ext>
            </a:extLst>
          </p:cNvPr>
          <p:cNvGrpSpPr/>
          <p:nvPr/>
        </p:nvGrpSpPr>
        <p:grpSpPr>
          <a:xfrm>
            <a:off x="1469741" y="4488014"/>
            <a:ext cx="270387" cy="1321557"/>
            <a:chOff x="1535730" y="3880853"/>
            <a:chExt cx="270387" cy="912373"/>
          </a:xfrm>
        </p:grpSpPr>
        <p:sp>
          <p:nvSpPr>
            <p:cNvPr id="293" name="Rectangle 292">
              <a:extLst>
                <a:ext uri="{FF2B5EF4-FFF2-40B4-BE49-F238E27FC236}">
                  <a16:creationId xmlns:a16="http://schemas.microsoft.com/office/drawing/2014/main" id="{7A831B67-C8E6-6F7B-59D1-58637E02CDA8}"/>
                </a:ext>
              </a:extLst>
            </p:cNvPr>
            <p:cNvSpPr/>
            <p:nvPr/>
          </p:nvSpPr>
          <p:spPr>
            <a:xfrm>
              <a:off x="1535730" y="3880853"/>
              <a:ext cx="270387" cy="1671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3" name="Rectangle 122">
              <a:extLst>
                <a:ext uri="{FF2B5EF4-FFF2-40B4-BE49-F238E27FC236}">
                  <a16:creationId xmlns:a16="http://schemas.microsoft.com/office/drawing/2014/main" id="{1634948C-38B9-8543-3A12-0920DE4142E6}"/>
                </a:ext>
              </a:extLst>
            </p:cNvPr>
            <p:cNvSpPr/>
            <p:nvPr/>
          </p:nvSpPr>
          <p:spPr>
            <a:xfrm>
              <a:off x="1535730" y="3991791"/>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2" name="Rectangle 101">
              <a:extLst>
                <a:ext uri="{FF2B5EF4-FFF2-40B4-BE49-F238E27FC236}">
                  <a16:creationId xmlns:a16="http://schemas.microsoft.com/office/drawing/2014/main" id="{89DBBCF5-6C89-745E-26FC-DEEDF346CF82}"/>
                </a:ext>
              </a:extLst>
            </p:cNvPr>
            <p:cNvSpPr/>
            <p:nvPr/>
          </p:nvSpPr>
          <p:spPr>
            <a:xfrm>
              <a:off x="1535730" y="4074649"/>
              <a:ext cx="270387" cy="3330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9" name="Rectangle 88">
              <a:extLst>
                <a:ext uri="{FF2B5EF4-FFF2-40B4-BE49-F238E27FC236}">
                  <a16:creationId xmlns:a16="http://schemas.microsoft.com/office/drawing/2014/main" id="{8B7FB8CD-22AE-BD2C-0B61-BDDC7DE3B619}"/>
                </a:ext>
              </a:extLst>
            </p:cNvPr>
            <p:cNvSpPr/>
            <p:nvPr/>
          </p:nvSpPr>
          <p:spPr>
            <a:xfrm>
              <a:off x="1535730" y="4349708"/>
              <a:ext cx="270387" cy="1671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7" name="Rectangle 76">
              <a:extLst>
                <a:ext uri="{FF2B5EF4-FFF2-40B4-BE49-F238E27FC236}">
                  <a16:creationId xmlns:a16="http://schemas.microsoft.com/office/drawing/2014/main" id="{0E67D772-D8FA-4A40-5461-15368C5125D9}"/>
                </a:ext>
              </a:extLst>
            </p:cNvPr>
            <p:cNvSpPr/>
            <p:nvPr/>
          </p:nvSpPr>
          <p:spPr>
            <a:xfrm>
              <a:off x="1535730" y="4445243"/>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6" name="Rectangle 55">
              <a:extLst>
                <a:ext uri="{FF2B5EF4-FFF2-40B4-BE49-F238E27FC236}">
                  <a16:creationId xmlns:a16="http://schemas.microsoft.com/office/drawing/2014/main" id="{57E090FE-972E-59CE-B13A-5C2770055A55}"/>
                </a:ext>
              </a:extLst>
            </p:cNvPr>
            <p:cNvSpPr/>
            <p:nvPr/>
          </p:nvSpPr>
          <p:spPr>
            <a:xfrm>
              <a:off x="1535730" y="4533954"/>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3" name="Rectangle 42">
              <a:extLst>
                <a:ext uri="{FF2B5EF4-FFF2-40B4-BE49-F238E27FC236}">
                  <a16:creationId xmlns:a16="http://schemas.microsoft.com/office/drawing/2014/main" id="{6E293B0F-D6B7-ED6E-3F6B-5F2EE437CF0F}"/>
                </a:ext>
              </a:extLst>
            </p:cNvPr>
            <p:cNvSpPr/>
            <p:nvPr/>
          </p:nvSpPr>
          <p:spPr>
            <a:xfrm>
              <a:off x="1535730" y="4626077"/>
              <a:ext cx="270387" cy="16714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0" name="Group 329">
            <a:extLst>
              <a:ext uri="{FF2B5EF4-FFF2-40B4-BE49-F238E27FC236}">
                <a16:creationId xmlns:a16="http://schemas.microsoft.com/office/drawing/2014/main" id="{03557573-F922-A6F2-3805-93EBFEB314D3}"/>
              </a:ext>
            </a:extLst>
          </p:cNvPr>
          <p:cNvGrpSpPr/>
          <p:nvPr/>
        </p:nvGrpSpPr>
        <p:grpSpPr>
          <a:xfrm>
            <a:off x="2019823" y="4345084"/>
            <a:ext cx="270387" cy="1464489"/>
            <a:chOff x="2085812" y="3782177"/>
            <a:chExt cx="270387" cy="1011050"/>
          </a:xfrm>
        </p:grpSpPr>
        <p:sp>
          <p:nvSpPr>
            <p:cNvPr id="296" name="Rectangle 295">
              <a:extLst>
                <a:ext uri="{FF2B5EF4-FFF2-40B4-BE49-F238E27FC236}">
                  <a16:creationId xmlns:a16="http://schemas.microsoft.com/office/drawing/2014/main" id="{CEC051A4-6360-3EAA-4234-48F6BCEE5202}"/>
                </a:ext>
              </a:extLst>
            </p:cNvPr>
            <p:cNvSpPr/>
            <p:nvPr/>
          </p:nvSpPr>
          <p:spPr>
            <a:xfrm>
              <a:off x="2085812" y="3782177"/>
              <a:ext cx="270387" cy="1671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5" name="Rectangle 124">
              <a:extLst>
                <a:ext uri="{FF2B5EF4-FFF2-40B4-BE49-F238E27FC236}">
                  <a16:creationId xmlns:a16="http://schemas.microsoft.com/office/drawing/2014/main" id="{EAC60E40-B69C-C781-5C80-7800CF20E6F1}"/>
                </a:ext>
              </a:extLst>
            </p:cNvPr>
            <p:cNvSpPr/>
            <p:nvPr/>
          </p:nvSpPr>
          <p:spPr>
            <a:xfrm>
              <a:off x="2085812" y="3916135"/>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7" name="Rectangle 106">
              <a:extLst>
                <a:ext uri="{FF2B5EF4-FFF2-40B4-BE49-F238E27FC236}">
                  <a16:creationId xmlns:a16="http://schemas.microsoft.com/office/drawing/2014/main" id="{59D09B43-EC84-A5C6-7558-00608FE69687}"/>
                </a:ext>
              </a:extLst>
            </p:cNvPr>
            <p:cNvSpPr/>
            <p:nvPr/>
          </p:nvSpPr>
          <p:spPr>
            <a:xfrm>
              <a:off x="2085812" y="3988705"/>
              <a:ext cx="270387" cy="3911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0" name="Rectangle 89">
              <a:extLst>
                <a:ext uri="{FF2B5EF4-FFF2-40B4-BE49-F238E27FC236}">
                  <a16:creationId xmlns:a16="http://schemas.microsoft.com/office/drawing/2014/main" id="{B6FAECFF-0045-446A-B03B-BC625ACCA954}"/>
                </a:ext>
              </a:extLst>
            </p:cNvPr>
            <p:cNvSpPr/>
            <p:nvPr/>
          </p:nvSpPr>
          <p:spPr>
            <a:xfrm>
              <a:off x="2085812" y="4301940"/>
              <a:ext cx="270387" cy="1671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8" name="Rectangle 77">
              <a:extLst>
                <a:ext uri="{FF2B5EF4-FFF2-40B4-BE49-F238E27FC236}">
                  <a16:creationId xmlns:a16="http://schemas.microsoft.com/office/drawing/2014/main" id="{5FE84347-7D6B-30E1-6B5A-2E8625FF9B05}"/>
                </a:ext>
              </a:extLst>
            </p:cNvPr>
            <p:cNvSpPr/>
            <p:nvPr/>
          </p:nvSpPr>
          <p:spPr>
            <a:xfrm>
              <a:off x="2085812" y="4407711"/>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7" name="Rectangle 56">
              <a:extLst>
                <a:ext uri="{FF2B5EF4-FFF2-40B4-BE49-F238E27FC236}">
                  <a16:creationId xmlns:a16="http://schemas.microsoft.com/office/drawing/2014/main" id="{FCAFCB59-CAB0-34AD-162C-CC135A2DEEFC}"/>
                </a:ext>
              </a:extLst>
            </p:cNvPr>
            <p:cNvSpPr/>
            <p:nvPr/>
          </p:nvSpPr>
          <p:spPr>
            <a:xfrm>
              <a:off x="2085812" y="4513482"/>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4" name="Rectangle 43">
              <a:extLst>
                <a:ext uri="{FF2B5EF4-FFF2-40B4-BE49-F238E27FC236}">
                  <a16:creationId xmlns:a16="http://schemas.microsoft.com/office/drawing/2014/main" id="{5934CA64-4C92-EC53-27B5-F548443D9DC1}"/>
                </a:ext>
              </a:extLst>
            </p:cNvPr>
            <p:cNvSpPr/>
            <p:nvPr/>
          </p:nvSpPr>
          <p:spPr>
            <a:xfrm>
              <a:off x="2085812" y="4599301"/>
              <a:ext cx="270387" cy="19392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1" name="Group 330">
            <a:extLst>
              <a:ext uri="{FF2B5EF4-FFF2-40B4-BE49-F238E27FC236}">
                <a16:creationId xmlns:a16="http://schemas.microsoft.com/office/drawing/2014/main" id="{B53AE361-47BF-E3BF-FE9B-5955164520B4}"/>
              </a:ext>
            </a:extLst>
          </p:cNvPr>
          <p:cNvGrpSpPr/>
          <p:nvPr/>
        </p:nvGrpSpPr>
        <p:grpSpPr>
          <a:xfrm>
            <a:off x="2557610" y="4201784"/>
            <a:ext cx="270387" cy="1607789"/>
            <a:chOff x="2623599" y="3683246"/>
            <a:chExt cx="270387" cy="1109981"/>
          </a:xfrm>
        </p:grpSpPr>
        <p:sp>
          <p:nvSpPr>
            <p:cNvPr id="299" name="Rectangle 298">
              <a:extLst>
                <a:ext uri="{FF2B5EF4-FFF2-40B4-BE49-F238E27FC236}">
                  <a16:creationId xmlns:a16="http://schemas.microsoft.com/office/drawing/2014/main" id="{3D8C7A7B-8497-799F-3425-EA981081946E}"/>
                </a:ext>
              </a:extLst>
            </p:cNvPr>
            <p:cNvSpPr/>
            <p:nvPr/>
          </p:nvSpPr>
          <p:spPr>
            <a:xfrm>
              <a:off x="2623599" y="3683246"/>
              <a:ext cx="270387" cy="1671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6" name="Rectangle 125">
              <a:extLst>
                <a:ext uri="{FF2B5EF4-FFF2-40B4-BE49-F238E27FC236}">
                  <a16:creationId xmlns:a16="http://schemas.microsoft.com/office/drawing/2014/main" id="{301C79FC-F4AF-E862-709E-BD6C3672B3E0}"/>
                </a:ext>
              </a:extLst>
            </p:cNvPr>
            <p:cNvSpPr/>
            <p:nvPr/>
          </p:nvSpPr>
          <p:spPr>
            <a:xfrm>
              <a:off x="2623599" y="3834286"/>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0" name="Rectangle 109">
              <a:extLst>
                <a:ext uri="{FF2B5EF4-FFF2-40B4-BE49-F238E27FC236}">
                  <a16:creationId xmlns:a16="http://schemas.microsoft.com/office/drawing/2014/main" id="{42FB324F-D73D-68B0-A888-D1E51E705E62}"/>
                </a:ext>
              </a:extLst>
            </p:cNvPr>
            <p:cNvSpPr/>
            <p:nvPr/>
          </p:nvSpPr>
          <p:spPr>
            <a:xfrm>
              <a:off x="2623599" y="3909639"/>
              <a:ext cx="270387" cy="3911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1" name="Rectangle 90">
              <a:extLst>
                <a:ext uri="{FF2B5EF4-FFF2-40B4-BE49-F238E27FC236}">
                  <a16:creationId xmlns:a16="http://schemas.microsoft.com/office/drawing/2014/main" id="{DF46BC84-BBFE-2514-E1ED-0F96BE880A95}"/>
                </a:ext>
              </a:extLst>
            </p:cNvPr>
            <p:cNvSpPr/>
            <p:nvPr/>
          </p:nvSpPr>
          <p:spPr>
            <a:xfrm>
              <a:off x="2623599" y="4245619"/>
              <a:ext cx="270387" cy="1671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9" name="Rectangle 78">
              <a:extLst>
                <a:ext uri="{FF2B5EF4-FFF2-40B4-BE49-F238E27FC236}">
                  <a16:creationId xmlns:a16="http://schemas.microsoft.com/office/drawing/2014/main" id="{A9E6BEE7-0AEA-F812-66F8-6DB31F5E1CA9}"/>
                </a:ext>
              </a:extLst>
            </p:cNvPr>
            <p:cNvSpPr/>
            <p:nvPr/>
          </p:nvSpPr>
          <p:spPr>
            <a:xfrm>
              <a:off x="2623599" y="4363355"/>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8" name="Rectangle 57">
              <a:extLst>
                <a:ext uri="{FF2B5EF4-FFF2-40B4-BE49-F238E27FC236}">
                  <a16:creationId xmlns:a16="http://schemas.microsoft.com/office/drawing/2014/main" id="{747F09F7-FB2D-CDC7-BDD0-E4618DC6A089}"/>
                </a:ext>
              </a:extLst>
            </p:cNvPr>
            <p:cNvSpPr/>
            <p:nvPr/>
          </p:nvSpPr>
          <p:spPr>
            <a:xfrm>
              <a:off x="2623599" y="4482774"/>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6" name="Rectangle 45">
              <a:extLst>
                <a:ext uri="{FF2B5EF4-FFF2-40B4-BE49-F238E27FC236}">
                  <a16:creationId xmlns:a16="http://schemas.microsoft.com/office/drawing/2014/main" id="{3024DB9E-2C55-40D8-49EF-40B97CFB176D}"/>
                </a:ext>
              </a:extLst>
            </p:cNvPr>
            <p:cNvSpPr/>
            <p:nvPr/>
          </p:nvSpPr>
          <p:spPr>
            <a:xfrm>
              <a:off x="2623599" y="4575417"/>
              <a:ext cx="270387" cy="2178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2" name="Group 331">
            <a:extLst>
              <a:ext uri="{FF2B5EF4-FFF2-40B4-BE49-F238E27FC236}">
                <a16:creationId xmlns:a16="http://schemas.microsoft.com/office/drawing/2014/main" id="{F400A76A-E0AA-5593-953A-2B1AB80BFEA6}"/>
              </a:ext>
            </a:extLst>
          </p:cNvPr>
          <p:cNvGrpSpPr/>
          <p:nvPr/>
        </p:nvGrpSpPr>
        <p:grpSpPr>
          <a:xfrm>
            <a:off x="3102081" y="4055859"/>
            <a:ext cx="270387" cy="1753714"/>
            <a:chOff x="3168070" y="3582503"/>
            <a:chExt cx="270387" cy="1210724"/>
          </a:xfrm>
        </p:grpSpPr>
        <p:sp>
          <p:nvSpPr>
            <p:cNvPr id="300" name="Rectangle 299">
              <a:extLst>
                <a:ext uri="{FF2B5EF4-FFF2-40B4-BE49-F238E27FC236}">
                  <a16:creationId xmlns:a16="http://schemas.microsoft.com/office/drawing/2014/main" id="{1A3D37AD-750A-4609-D81F-479248751B98}"/>
                </a:ext>
              </a:extLst>
            </p:cNvPr>
            <p:cNvSpPr/>
            <p:nvPr/>
          </p:nvSpPr>
          <p:spPr>
            <a:xfrm>
              <a:off x="3168070" y="3582503"/>
              <a:ext cx="270387" cy="16714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9" name="Rectangle 128">
              <a:extLst>
                <a:ext uri="{FF2B5EF4-FFF2-40B4-BE49-F238E27FC236}">
                  <a16:creationId xmlns:a16="http://schemas.microsoft.com/office/drawing/2014/main" id="{73B9D138-ED0E-9C5A-70F5-E2B0D346D678}"/>
                </a:ext>
              </a:extLst>
            </p:cNvPr>
            <p:cNvSpPr/>
            <p:nvPr/>
          </p:nvSpPr>
          <p:spPr>
            <a:xfrm>
              <a:off x="3168070" y="3722425"/>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2" name="Rectangle 111">
              <a:extLst>
                <a:ext uri="{FF2B5EF4-FFF2-40B4-BE49-F238E27FC236}">
                  <a16:creationId xmlns:a16="http://schemas.microsoft.com/office/drawing/2014/main" id="{DD4968FE-E85B-8986-2B16-8ECF47A039A1}"/>
                </a:ext>
              </a:extLst>
            </p:cNvPr>
            <p:cNvSpPr/>
            <p:nvPr/>
          </p:nvSpPr>
          <p:spPr>
            <a:xfrm>
              <a:off x="3168070" y="3809943"/>
              <a:ext cx="270387" cy="4356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2" name="Rectangle 91">
              <a:extLst>
                <a:ext uri="{FF2B5EF4-FFF2-40B4-BE49-F238E27FC236}">
                  <a16:creationId xmlns:a16="http://schemas.microsoft.com/office/drawing/2014/main" id="{20127E5A-B66C-2FF9-1EA0-89C94D2E97F7}"/>
                </a:ext>
              </a:extLst>
            </p:cNvPr>
            <p:cNvSpPr/>
            <p:nvPr/>
          </p:nvSpPr>
          <p:spPr>
            <a:xfrm>
              <a:off x="3168070" y="4201263"/>
              <a:ext cx="270387" cy="1671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0" name="Rectangle 79">
              <a:extLst>
                <a:ext uri="{FF2B5EF4-FFF2-40B4-BE49-F238E27FC236}">
                  <a16:creationId xmlns:a16="http://schemas.microsoft.com/office/drawing/2014/main" id="{210E54A7-B6A5-5C89-3E94-B5EA98018549}"/>
                </a:ext>
              </a:extLst>
            </p:cNvPr>
            <p:cNvSpPr/>
            <p:nvPr/>
          </p:nvSpPr>
          <p:spPr>
            <a:xfrm>
              <a:off x="3168070" y="4318999"/>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9" name="Rectangle 58">
              <a:extLst>
                <a:ext uri="{FF2B5EF4-FFF2-40B4-BE49-F238E27FC236}">
                  <a16:creationId xmlns:a16="http://schemas.microsoft.com/office/drawing/2014/main" id="{BFB032AE-95EF-42D7-3A5C-CBD37B09B72A}"/>
                </a:ext>
              </a:extLst>
            </p:cNvPr>
            <p:cNvSpPr/>
            <p:nvPr/>
          </p:nvSpPr>
          <p:spPr>
            <a:xfrm>
              <a:off x="3168070" y="4452066"/>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7" name="Rectangle 46">
              <a:extLst>
                <a:ext uri="{FF2B5EF4-FFF2-40B4-BE49-F238E27FC236}">
                  <a16:creationId xmlns:a16="http://schemas.microsoft.com/office/drawing/2014/main" id="{F55E065B-85B6-C865-9688-B01D2637D461}"/>
                </a:ext>
              </a:extLst>
            </p:cNvPr>
            <p:cNvSpPr/>
            <p:nvPr/>
          </p:nvSpPr>
          <p:spPr>
            <a:xfrm>
              <a:off x="3168070" y="4551529"/>
              <a:ext cx="270387" cy="2416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3" name="Group 332">
            <a:extLst>
              <a:ext uri="{FF2B5EF4-FFF2-40B4-BE49-F238E27FC236}">
                <a16:creationId xmlns:a16="http://schemas.microsoft.com/office/drawing/2014/main" id="{78337FA1-888A-40AC-DEBE-32572C088275}"/>
              </a:ext>
            </a:extLst>
          </p:cNvPr>
          <p:cNvGrpSpPr/>
          <p:nvPr/>
        </p:nvGrpSpPr>
        <p:grpSpPr>
          <a:xfrm>
            <a:off x="3646194" y="3834545"/>
            <a:ext cx="270387" cy="1975028"/>
            <a:chOff x="3712183" y="3429713"/>
            <a:chExt cx="270387" cy="1363514"/>
          </a:xfrm>
        </p:grpSpPr>
        <p:sp>
          <p:nvSpPr>
            <p:cNvPr id="301" name="Rectangle 300">
              <a:extLst>
                <a:ext uri="{FF2B5EF4-FFF2-40B4-BE49-F238E27FC236}">
                  <a16:creationId xmlns:a16="http://schemas.microsoft.com/office/drawing/2014/main" id="{EA48B7C7-02C1-D27B-5981-40CD78C8131A}"/>
                </a:ext>
              </a:extLst>
            </p:cNvPr>
            <p:cNvSpPr/>
            <p:nvPr/>
          </p:nvSpPr>
          <p:spPr>
            <a:xfrm>
              <a:off x="3712183" y="3429713"/>
              <a:ext cx="270387" cy="21891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0" name="Rectangle 129">
              <a:extLst>
                <a:ext uri="{FF2B5EF4-FFF2-40B4-BE49-F238E27FC236}">
                  <a16:creationId xmlns:a16="http://schemas.microsoft.com/office/drawing/2014/main" id="{37C7E5A0-0280-61B3-E73D-F19E8B6D232A}"/>
                </a:ext>
              </a:extLst>
            </p:cNvPr>
            <p:cNvSpPr/>
            <p:nvPr/>
          </p:nvSpPr>
          <p:spPr>
            <a:xfrm>
              <a:off x="3712183" y="3623393"/>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3" name="Rectangle 112">
              <a:extLst>
                <a:ext uri="{FF2B5EF4-FFF2-40B4-BE49-F238E27FC236}">
                  <a16:creationId xmlns:a16="http://schemas.microsoft.com/office/drawing/2014/main" id="{1E30D5A5-AD1F-1A3F-F90A-40A321CC5FCA}"/>
                </a:ext>
              </a:extLst>
            </p:cNvPr>
            <p:cNvSpPr/>
            <p:nvPr/>
          </p:nvSpPr>
          <p:spPr>
            <a:xfrm>
              <a:off x="3712183" y="3696969"/>
              <a:ext cx="270387" cy="5042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3" name="Rectangle 92">
              <a:extLst>
                <a:ext uri="{FF2B5EF4-FFF2-40B4-BE49-F238E27FC236}">
                  <a16:creationId xmlns:a16="http://schemas.microsoft.com/office/drawing/2014/main" id="{82F201E2-3364-2463-CE3F-0E1B64DE4DD2}"/>
                </a:ext>
              </a:extLst>
            </p:cNvPr>
            <p:cNvSpPr/>
            <p:nvPr/>
          </p:nvSpPr>
          <p:spPr>
            <a:xfrm>
              <a:off x="3712183" y="4133023"/>
              <a:ext cx="270387" cy="1671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1" name="Rectangle 80">
              <a:extLst>
                <a:ext uri="{FF2B5EF4-FFF2-40B4-BE49-F238E27FC236}">
                  <a16:creationId xmlns:a16="http://schemas.microsoft.com/office/drawing/2014/main" id="{FC4D755B-FE89-0188-C13C-AF51159DB291}"/>
                </a:ext>
              </a:extLst>
            </p:cNvPr>
            <p:cNvSpPr/>
            <p:nvPr/>
          </p:nvSpPr>
          <p:spPr>
            <a:xfrm>
              <a:off x="3712183" y="4267819"/>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0" name="Rectangle 59">
              <a:extLst>
                <a:ext uri="{FF2B5EF4-FFF2-40B4-BE49-F238E27FC236}">
                  <a16:creationId xmlns:a16="http://schemas.microsoft.com/office/drawing/2014/main" id="{961315D1-857F-BDD0-95E8-F47899AE8E09}"/>
                </a:ext>
              </a:extLst>
            </p:cNvPr>
            <p:cNvSpPr/>
            <p:nvPr/>
          </p:nvSpPr>
          <p:spPr>
            <a:xfrm>
              <a:off x="3712183" y="4411122"/>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8" name="Rectangle 47">
              <a:extLst>
                <a:ext uri="{FF2B5EF4-FFF2-40B4-BE49-F238E27FC236}">
                  <a16:creationId xmlns:a16="http://schemas.microsoft.com/office/drawing/2014/main" id="{912157FD-189F-8C19-75CA-B9BDA488FBF3}"/>
                </a:ext>
              </a:extLst>
            </p:cNvPr>
            <p:cNvSpPr/>
            <p:nvPr/>
          </p:nvSpPr>
          <p:spPr>
            <a:xfrm>
              <a:off x="3712183" y="4527647"/>
              <a:ext cx="270387" cy="2655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4" name="Group 333">
            <a:extLst>
              <a:ext uri="{FF2B5EF4-FFF2-40B4-BE49-F238E27FC236}">
                <a16:creationId xmlns:a16="http://schemas.microsoft.com/office/drawing/2014/main" id="{6AC4465E-6E0C-8237-3E7E-29AB681B7DF1}"/>
              </a:ext>
            </a:extLst>
          </p:cNvPr>
          <p:cNvGrpSpPr/>
          <p:nvPr/>
        </p:nvGrpSpPr>
        <p:grpSpPr>
          <a:xfrm>
            <a:off x="4188232" y="3631777"/>
            <a:ext cx="270387" cy="2177796"/>
            <a:chOff x="4254221" y="3289726"/>
            <a:chExt cx="270387" cy="1503501"/>
          </a:xfrm>
        </p:grpSpPr>
        <p:sp>
          <p:nvSpPr>
            <p:cNvPr id="302" name="Rectangle 301">
              <a:extLst>
                <a:ext uri="{FF2B5EF4-FFF2-40B4-BE49-F238E27FC236}">
                  <a16:creationId xmlns:a16="http://schemas.microsoft.com/office/drawing/2014/main" id="{42122DD4-3742-48BC-2AD6-D721C711CEC3}"/>
                </a:ext>
              </a:extLst>
            </p:cNvPr>
            <p:cNvSpPr/>
            <p:nvPr/>
          </p:nvSpPr>
          <p:spPr>
            <a:xfrm>
              <a:off x="4254221" y="3289726"/>
              <a:ext cx="270387" cy="21891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2" name="Rectangle 131">
              <a:extLst>
                <a:ext uri="{FF2B5EF4-FFF2-40B4-BE49-F238E27FC236}">
                  <a16:creationId xmlns:a16="http://schemas.microsoft.com/office/drawing/2014/main" id="{3A04E2B0-DD66-DE8F-5EC1-54015161F9F5}"/>
                </a:ext>
              </a:extLst>
            </p:cNvPr>
            <p:cNvSpPr/>
            <p:nvPr/>
          </p:nvSpPr>
          <p:spPr>
            <a:xfrm>
              <a:off x="4254221" y="3473388"/>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4" name="Rectangle 113">
              <a:extLst>
                <a:ext uri="{FF2B5EF4-FFF2-40B4-BE49-F238E27FC236}">
                  <a16:creationId xmlns:a16="http://schemas.microsoft.com/office/drawing/2014/main" id="{7F005F21-1CBC-0E27-8748-89E25E3FA2AB}"/>
                </a:ext>
              </a:extLst>
            </p:cNvPr>
            <p:cNvSpPr/>
            <p:nvPr/>
          </p:nvSpPr>
          <p:spPr>
            <a:xfrm>
              <a:off x="4254221" y="3583289"/>
              <a:ext cx="270387" cy="5497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4" name="Rectangle 93">
              <a:extLst>
                <a:ext uri="{FF2B5EF4-FFF2-40B4-BE49-F238E27FC236}">
                  <a16:creationId xmlns:a16="http://schemas.microsoft.com/office/drawing/2014/main" id="{F003723A-CB1C-B0D3-8ED8-F633D26DEA1D}"/>
                </a:ext>
              </a:extLst>
            </p:cNvPr>
            <p:cNvSpPr/>
            <p:nvPr/>
          </p:nvSpPr>
          <p:spPr>
            <a:xfrm>
              <a:off x="4254221" y="4054547"/>
              <a:ext cx="270387" cy="25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2" name="Rectangle 81">
              <a:extLst>
                <a:ext uri="{FF2B5EF4-FFF2-40B4-BE49-F238E27FC236}">
                  <a16:creationId xmlns:a16="http://schemas.microsoft.com/office/drawing/2014/main" id="{C188E41F-A503-E05E-ACCF-BFD5F61FA918}"/>
                </a:ext>
              </a:extLst>
            </p:cNvPr>
            <p:cNvSpPr/>
            <p:nvPr/>
          </p:nvSpPr>
          <p:spPr>
            <a:xfrm>
              <a:off x="4254221" y="4213227"/>
              <a:ext cx="270387" cy="16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61" name="Rectangle 60">
              <a:extLst>
                <a:ext uri="{FF2B5EF4-FFF2-40B4-BE49-F238E27FC236}">
                  <a16:creationId xmlns:a16="http://schemas.microsoft.com/office/drawing/2014/main" id="{65AF2096-CDF1-6BC7-04D1-3EA42D6DCED3}"/>
                </a:ext>
              </a:extLst>
            </p:cNvPr>
            <p:cNvSpPr/>
            <p:nvPr/>
          </p:nvSpPr>
          <p:spPr>
            <a:xfrm>
              <a:off x="4254221" y="4370178"/>
              <a:ext cx="270387" cy="16714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49" name="Rectangle 48">
              <a:extLst>
                <a:ext uri="{FF2B5EF4-FFF2-40B4-BE49-F238E27FC236}">
                  <a16:creationId xmlns:a16="http://schemas.microsoft.com/office/drawing/2014/main" id="{875FA457-6BA4-C42E-9507-AF508788F27C}"/>
                </a:ext>
              </a:extLst>
            </p:cNvPr>
            <p:cNvSpPr/>
            <p:nvPr/>
          </p:nvSpPr>
          <p:spPr>
            <a:xfrm>
              <a:off x="4254221" y="4503763"/>
              <a:ext cx="270387" cy="28946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5" name="Group 334">
            <a:extLst>
              <a:ext uri="{FF2B5EF4-FFF2-40B4-BE49-F238E27FC236}">
                <a16:creationId xmlns:a16="http://schemas.microsoft.com/office/drawing/2014/main" id="{DFD5BA53-20EC-DED0-0F70-FA0EE37AAB45}"/>
              </a:ext>
            </a:extLst>
          </p:cNvPr>
          <p:cNvGrpSpPr/>
          <p:nvPr/>
        </p:nvGrpSpPr>
        <p:grpSpPr>
          <a:xfrm>
            <a:off x="4726718" y="3393442"/>
            <a:ext cx="270387" cy="2416131"/>
            <a:chOff x="4792707" y="3125185"/>
            <a:chExt cx="270387" cy="1668042"/>
          </a:xfrm>
        </p:grpSpPr>
        <p:sp>
          <p:nvSpPr>
            <p:cNvPr id="315" name="Rectangle 314">
              <a:extLst>
                <a:ext uri="{FF2B5EF4-FFF2-40B4-BE49-F238E27FC236}">
                  <a16:creationId xmlns:a16="http://schemas.microsoft.com/office/drawing/2014/main" id="{152B6E3B-2021-233D-03F9-3A4D27346F60}"/>
                </a:ext>
              </a:extLst>
            </p:cNvPr>
            <p:cNvSpPr/>
            <p:nvPr/>
          </p:nvSpPr>
          <p:spPr>
            <a:xfrm>
              <a:off x="4792707" y="3125185"/>
              <a:ext cx="270387" cy="21891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33" name="Rectangle 132">
              <a:extLst>
                <a:ext uri="{FF2B5EF4-FFF2-40B4-BE49-F238E27FC236}">
                  <a16:creationId xmlns:a16="http://schemas.microsoft.com/office/drawing/2014/main" id="{822B60AC-0E7E-D0E3-F21E-28F4AD563771}"/>
                </a:ext>
              </a:extLst>
            </p:cNvPr>
            <p:cNvSpPr/>
            <p:nvPr/>
          </p:nvSpPr>
          <p:spPr>
            <a:xfrm>
              <a:off x="4792707" y="3317035"/>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7" name="Rectangle 116">
              <a:extLst>
                <a:ext uri="{FF2B5EF4-FFF2-40B4-BE49-F238E27FC236}">
                  <a16:creationId xmlns:a16="http://schemas.microsoft.com/office/drawing/2014/main" id="{AE37411C-3F60-6ADE-DA31-47005DAA32EB}"/>
                </a:ext>
              </a:extLst>
            </p:cNvPr>
            <p:cNvSpPr/>
            <p:nvPr/>
          </p:nvSpPr>
          <p:spPr>
            <a:xfrm>
              <a:off x="4792707" y="3439028"/>
              <a:ext cx="270387" cy="62458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5" name="Rectangle 94">
              <a:extLst>
                <a:ext uri="{FF2B5EF4-FFF2-40B4-BE49-F238E27FC236}">
                  <a16:creationId xmlns:a16="http://schemas.microsoft.com/office/drawing/2014/main" id="{7878EDE5-B890-9933-5099-B142390D85A8}"/>
                </a:ext>
              </a:extLst>
            </p:cNvPr>
            <p:cNvSpPr/>
            <p:nvPr/>
          </p:nvSpPr>
          <p:spPr>
            <a:xfrm>
              <a:off x="4792707" y="3976071"/>
              <a:ext cx="270387" cy="25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3" name="Rectangle 82">
              <a:extLst>
                <a:ext uri="{FF2B5EF4-FFF2-40B4-BE49-F238E27FC236}">
                  <a16:creationId xmlns:a16="http://schemas.microsoft.com/office/drawing/2014/main" id="{2C00BC05-CE09-3519-0146-20F8AFC1C043}"/>
                </a:ext>
              </a:extLst>
            </p:cNvPr>
            <p:cNvSpPr/>
            <p:nvPr/>
          </p:nvSpPr>
          <p:spPr>
            <a:xfrm>
              <a:off x="4792707" y="4148399"/>
              <a:ext cx="270387" cy="231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1" name="Rectangle 70">
              <a:extLst>
                <a:ext uri="{FF2B5EF4-FFF2-40B4-BE49-F238E27FC236}">
                  <a16:creationId xmlns:a16="http://schemas.microsoft.com/office/drawing/2014/main" id="{0D7CAD4F-8751-53F0-4D81-AF63A7613007}"/>
                </a:ext>
              </a:extLst>
            </p:cNvPr>
            <p:cNvSpPr/>
            <p:nvPr/>
          </p:nvSpPr>
          <p:spPr>
            <a:xfrm>
              <a:off x="4792707" y="4315586"/>
              <a:ext cx="270387" cy="1978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1" name="Rectangle 50">
              <a:extLst>
                <a:ext uri="{FF2B5EF4-FFF2-40B4-BE49-F238E27FC236}">
                  <a16:creationId xmlns:a16="http://schemas.microsoft.com/office/drawing/2014/main" id="{557C1902-C324-7641-77FA-13469AEFC991}"/>
                </a:ext>
              </a:extLst>
            </p:cNvPr>
            <p:cNvSpPr/>
            <p:nvPr/>
          </p:nvSpPr>
          <p:spPr>
            <a:xfrm>
              <a:off x="4792707" y="4479885"/>
              <a:ext cx="270387" cy="31334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6" name="Group 335">
            <a:extLst>
              <a:ext uri="{FF2B5EF4-FFF2-40B4-BE49-F238E27FC236}">
                <a16:creationId xmlns:a16="http://schemas.microsoft.com/office/drawing/2014/main" id="{579F9C16-D0DD-E90C-665B-BE61B0D946D5}"/>
              </a:ext>
            </a:extLst>
          </p:cNvPr>
          <p:cNvGrpSpPr/>
          <p:nvPr/>
        </p:nvGrpSpPr>
        <p:grpSpPr>
          <a:xfrm>
            <a:off x="5272586" y="3096649"/>
            <a:ext cx="270387" cy="2712924"/>
            <a:chOff x="5338575" y="2920286"/>
            <a:chExt cx="270387" cy="1872941"/>
          </a:xfrm>
        </p:grpSpPr>
        <p:sp>
          <p:nvSpPr>
            <p:cNvPr id="316" name="Rectangle 315">
              <a:extLst>
                <a:ext uri="{FF2B5EF4-FFF2-40B4-BE49-F238E27FC236}">
                  <a16:creationId xmlns:a16="http://schemas.microsoft.com/office/drawing/2014/main" id="{58847BF0-73FE-79AE-84EA-C7CDAB532315}"/>
                </a:ext>
              </a:extLst>
            </p:cNvPr>
            <p:cNvSpPr/>
            <p:nvPr/>
          </p:nvSpPr>
          <p:spPr>
            <a:xfrm>
              <a:off x="5338575" y="2920286"/>
              <a:ext cx="270387" cy="2866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0" name="Rectangle 219">
              <a:extLst>
                <a:ext uri="{FF2B5EF4-FFF2-40B4-BE49-F238E27FC236}">
                  <a16:creationId xmlns:a16="http://schemas.microsoft.com/office/drawing/2014/main" id="{989853BC-326D-58BB-9AE2-B901B249E2CC}"/>
                </a:ext>
              </a:extLst>
            </p:cNvPr>
            <p:cNvSpPr/>
            <p:nvPr/>
          </p:nvSpPr>
          <p:spPr>
            <a:xfrm>
              <a:off x="5338575" y="3132411"/>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8" name="Rectangle 117">
              <a:extLst>
                <a:ext uri="{FF2B5EF4-FFF2-40B4-BE49-F238E27FC236}">
                  <a16:creationId xmlns:a16="http://schemas.microsoft.com/office/drawing/2014/main" id="{3F6ABEB4-7AAF-3BAC-3371-131FE8E982DC}"/>
                </a:ext>
              </a:extLst>
            </p:cNvPr>
            <p:cNvSpPr/>
            <p:nvPr/>
          </p:nvSpPr>
          <p:spPr>
            <a:xfrm>
              <a:off x="5338575" y="3268310"/>
              <a:ext cx="270387" cy="687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6" name="Rectangle 95">
              <a:extLst>
                <a:ext uri="{FF2B5EF4-FFF2-40B4-BE49-F238E27FC236}">
                  <a16:creationId xmlns:a16="http://schemas.microsoft.com/office/drawing/2014/main" id="{646CB430-387F-EE55-CB4F-F8A95B0C40E0}"/>
                </a:ext>
              </a:extLst>
            </p:cNvPr>
            <p:cNvSpPr/>
            <p:nvPr/>
          </p:nvSpPr>
          <p:spPr>
            <a:xfrm>
              <a:off x="5338575" y="3883947"/>
              <a:ext cx="270387" cy="25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4" name="Rectangle 83">
              <a:extLst>
                <a:ext uri="{FF2B5EF4-FFF2-40B4-BE49-F238E27FC236}">
                  <a16:creationId xmlns:a16="http://schemas.microsoft.com/office/drawing/2014/main" id="{2E13E035-29D0-D91F-FECA-CA1CCC657A6F}"/>
                </a:ext>
              </a:extLst>
            </p:cNvPr>
            <p:cNvSpPr/>
            <p:nvPr/>
          </p:nvSpPr>
          <p:spPr>
            <a:xfrm>
              <a:off x="5338575" y="4069923"/>
              <a:ext cx="270387" cy="231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4" name="Rectangle 73">
              <a:extLst>
                <a:ext uri="{FF2B5EF4-FFF2-40B4-BE49-F238E27FC236}">
                  <a16:creationId xmlns:a16="http://schemas.microsoft.com/office/drawing/2014/main" id="{B918D7FF-A8AF-7ADC-069C-727524642BAD}"/>
                </a:ext>
              </a:extLst>
            </p:cNvPr>
            <p:cNvSpPr/>
            <p:nvPr/>
          </p:nvSpPr>
          <p:spPr>
            <a:xfrm>
              <a:off x="5338575" y="4257581"/>
              <a:ext cx="270387" cy="2217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2" name="Rectangle 51">
              <a:extLst>
                <a:ext uri="{FF2B5EF4-FFF2-40B4-BE49-F238E27FC236}">
                  <a16:creationId xmlns:a16="http://schemas.microsoft.com/office/drawing/2014/main" id="{5AE71463-A28E-FF1D-35F6-0E572D8876C0}"/>
                </a:ext>
              </a:extLst>
            </p:cNvPr>
            <p:cNvSpPr/>
            <p:nvPr/>
          </p:nvSpPr>
          <p:spPr>
            <a:xfrm>
              <a:off x="5338575" y="4428709"/>
              <a:ext cx="270387" cy="3645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7" name="Group 336">
            <a:extLst>
              <a:ext uri="{FF2B5EF4-FFF2-40B4-BE49-F238E27FC236}">
                <a16:creationId xmlns:a16="http://schemas.microsoft.com/office/drawing/2014/main" id="{225050E1-B7C5-4343-4C0E-B7B50FB69297}"/>
              </a:ext>
            </a:extLst>
          </p:cNvPr>
          <p:cNvGrpSpPr/>
          <p:nvPr/>
        </p:nvGrpSpPr>
        <p:grpSpPr>
          <a:xfrm>
            <a:off x="5808483" y="2765075"/>
            <a:ext cx="270387" cy="3044498"/>
            <a:chOff x="5874472" y="2691375"/>
            <a:chExt cx="270387" cy="2101852"/>
          </a:xfrm>
        </p:grpSpPr>
        <p:sp>
          <p:nvSpPr>
            <p:cNvPr id="317" name="Rectangle 316">
              <a:extLst>
                <a:ext uri="{FF2B5EF4-FFF2-40B4-BE49-F238E27FC236}">
                  <a16:creationId xmlns:a16="http://schemas.microsoft.com/office/drawing/2014/main" id="{C5050C0A-4DF4-E6ED-4223-E392A7CDB35A}"/>
                </a:ext>
              </a:extLst>
            </p:cNvPr>
            <p:cNvSpPr/>
            <p:nvPr/>
          </p:nvSpPr>
          <p:spPr>
            <a:xfrm>
              <a:off x="5874472" y="2691375"/>
              <a:ext cx="270387" cy="2866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22" name="Rectangle 221">
              <a:extLst>
                <a:ext uri="{FF2B5EF4-FFF2-40B4-BE49-F238E27FC236}">
                  <a16:creationId xmlns:a16="http://schemas.microsoft.com/office/drawing/2014/main" id="{E95738BB-D03D-62FF-EF8A-CBEDFAD39709}"/>
                </a:ext>
              </a:extLst>
            </p:cNvPr>
            <p:cNvSpPr/>
            <p:nvPr/>
          </p:nvSpPr>
          <p:spPr>
            <a:xfrm>
              <a:off x="5874472" y="2928878"/>
              <a:ext cx="270387" cy="1671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19" name="Rectangle 118">
              <a:extLst>
                <a:ext uri="{FF2B5EF4-FFF2-40B4-BE49-F238E27FC236}">
                  <a16:creationId xmlns:a16="http://schemas.microsoft.com/office/drawing/2014/main" id="{1B2D277E-2EE9-EE0D-31BE-FD729E647C53}"/>
                </a:ext>
              </a:extLst>
            </p:cNvPr>
            <p:cNvSpPr/>
            <p:nvPr/>
          </p:nvSpPr>
          <p:spPr>
            <a:xfrm>
              <a:off x="5874472" y="3060479"/>
              <a:ext cx="270387" cy="8013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99" name="Rectangle 98">
              <a:extLst>
                <a:ext uri="{FF2B5EF4-FFF2-40B4-BE49-F238E27FC236}">
                  <a16:creationId xmlns:a16="http://schemas.microsoft.com/office/drawing/2014/main" id="{32C5D9BD-F3BA-45D8-36BD-A51FF9E7CBFB}"/>
                </a:ext>
              </a:extLst>
            </p:cNvPr>
            <p:cNvSpPr/>
            <p:nvPr/>
          </p:nvSpPr>
          <p:spPr>
            <a:xfrm>
              <a:off x="5874472" y="3764527"/>
              <a:ext cx="270387" cy="25473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5" name="Rectangle 84">
              <a:extLst>
                <a:ext uri="{FF2B5EF4-FFF2-40B4-BE49-F238E27FC236}">
                  <a16:creationId xmlns:a16="http://schemas.microsoft.com/office/drawing/2014/main" id="{842D22DF-582B-9C42-FF85-D9273F7BE52D}"/>
                </a:ext>
              </a:extLst>
            </p:cNvPr>
            <p:cNvSpPr/>
            <p:nvPr/>
          </p:nvSpPr>
          <p:spPr>
            <a:xfrm>
              <a:off x="5874472" y="3981211"/>
              <a:ext cx="270387" cy="231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5" name="Rectangle 74">
              <a:extLst>
                <a:ext uri="{FF2B5EF4-FFF2-40B4-BE49-F238E27FC236}">
                  <a16:creationId xmlns:a16="http://schemas.microsoft.com/office/drawing/2014/main" id="{64A401E6-F6CD-FA80-6A82-682A485DD575}"/>
                </a:ext>
              </a:extLst>
            </p:cNvPr>
            <p:cNvSpPr/>
            <p:nvPr/>
          </p:nvSpPr>
          <p:spPr>
            <a:xfrm>
              <a:off x="5874472" y="4192753"/>
              <a:ext cx="270387" cy="2217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3" name="Rectangle 52">
              <a:extLst>
                <a:ext uri="{FF2B5EF4-FFF2-40B4-BE49-F238E27FC236}">
                  <a16:creationId xmlns:a16="http://schemas.microsoft.com/office/drawing/2014/main" id="{794A3987-87F7-F72A-5179-3EFC7B2E38AE}"/>
                </a:ext>
              </a:extLst>
            </p:cNvPr>
            <p:cNvSpPr/>
            <p:nvPr/>
          </p:nvSpPr>
          <p:spPr>
            <a:xfrm>
              <a:off x="5874472" y="4380935"/>
              <a:ext cx="270387" cy="41229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8" name="Group 337">
            <a:extLst>
              <a:ext uri="{FF2B5EF4-FFF2-40B4-BE49-F238E27FC236}">
                <a16:creationId xmlns:a16="http://schemas.microsoft.com/office/drawing/2014/main" id="{35C998FF-0229-0819-3270-636DCFDD8FD3}"/>
              </a:ext>
            </a:extLst>
          </p:cNvPr>
          <p:cNvGrpSpPr/>
          <p:nvPr/>
        </p:nvGrpSpPr>
        <p:grpSpPr>
          <a:xfrm>
            <a:off x="6350898" y="2394715"/>
            <a:ext cx="270387" cy="3414857"/>
            <a:chOff x="6416887" y="2435687"/>
            <a:chExt cx="270387" cy="2357539"/>
          </a:xfrm>
        </p:grpSpPr>
        <p:sp>
          <p:nvSpPr>
            <p:cNvPr id="318" name="Rectangle 317">
              <a:extLst>
                <a:ext uri="{FF2B5EF4-FFF2-40B4-BE49-F238E27FC236}">
                  <a16:creationId xmlns:a16="http://schemas.microsoft.com/office/drawing/2014/main" id="{9F9E4286-42DD-A44D-5C19-65D47BCD2A02}"/>
                </a:ext>
              </a:extLst>
            </p:cNvPr>
            <p:cNvSpPr/>
            <p:nvPr/>
          </p:nvSpPr>
          <p:spPr>
            <a:xfrm>
              <a:off x="6416887" y="2435687"/>
              <a:ext cx="270387" cy="2866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5" name="Rectangle 264">
              <a:extLst>
                <a:ext uri="{FF2B5EF4-FFF2-40B4-BE49-F238E27FC236}">
                  <a16:creationId xmlns:a16="http://schemas.microsoft.com/office/drawing/2014/main" id="{F4A0B2E1-F123-A899-153B-151A4F21D0AD}"/>
                </a:ext>
              </a:extLst>
            </p:cNvPr>
            <p:cNvSpPr/>
            <p:nvPr/>
          </p:nvSpPr>
          <p:spPr>
            <a:xfrm>
              <a:off x="6416887" y="2677507"/>
              <a:ext cx="270387" cy="22761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0" name="Rectangle 119">
              <a:extLst>
                <a:ext uri="{FF2B5EF4-FFF2-40B4-BE49-F238E27FC236}">
                  <a16:creationId xmlns:a16="http://schemas.microsoft.com/office/drawing/2014/main" id="{71FE000B-902A-A9F9-AADA-9310B7FF270A}"/>
                </a:ext>
              </a:extLst>
            </p:cNvPr>
            <p:cNvSpPr/>
            <p:nvPr/>
          </p:nvSpPr>
          <p:spPr>
            <a:xfrm>
              <a:off x="6416887" y="2839795"/>
              <a:ext cx="270387" cy="85717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0" name="Rectangle 99">
              <a:extLst>
                <a:ext uri="{FF2B5EF4-FFF2-40B4-BE49-F238E27FC236}">
                  <a16:creationId xmlns:a16="http://schemas.microsoft.com/office/drawing/2014/main" id="{135709B1-6F4C-1F60-5FBE-4C2B7415FB30}"/>
                </a:ext>
              </a:extLst>
            </p:cNvPr>
            <p:cNvSpPr/>
            <p:nvPr/>
          </p:nvSpPr>
          <p:spPr>
            <a:xfrm>
              <a:off x="6416887" y="3634871"/>
              <a:ext cx="270387" cy="341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6" name="Rectangle 85">
              <a:extLst>
                <a:ext uri="{FF2B5EF4-FFF2-40B4-BE49-F238E27FC236}">
                  <a16:creationId xmlns:a16="http://schemas.microsoft.com/office/drawing/2014/main" id="{5DBD389B-2433-BE3F-77DF-7FF0F5E0166B}"/>
                </a:ext>
              </a:extLst>
            </p:cNvPr>
            <p:cNvSpPr/>
            <p:nvPr/>
          </p:nvSpPr>
          <p:spPr>
            <a:xfrm>
              <a:off x="6416887" y="3861791"/>
              <a:ext cx="270387" cy="330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76" name="Rectangle 75">
              <a:extLst>
                <a:ext uri="{FF2B5EF4-FFF2-40B4-BE49-F238E27FC236}">
                  <a16:creationId xmlns:a16="http://schemas.microsoft.com/office/drawing/2014/main" id="{8246CA57-2FBD-903D-AFAE-0F4EC77F2243}"/>
                </a:ext>
              </a:extLst>
            </p:cNvPr>
            <p:cNvSpPr/>
            <p:nvPr/>
          </p:nvSpPr>
          <p:spPr>
            <a:xfrm>
              <a:off x="6416887" y="4107453"/>
              <a:ext cx="270387" cy="2217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4" name="Rectangle 53">
              <a:extLst>
                <a:ext uri="{FF2B5EF4-FFF2-40B4-BE49-F238E27FC236}">
                  <a16:creationId xmlns:a16="http://schemas.microsoft.com/office/drawing/2014/main" id="{0056F954-FC6E-7983-E966-21AA883D4D1F}"/>
                </a:ext>
              </a:extLst>
            </p:cNvPr>
            <p:cNvSpPr/>
            <p:nvPr/>
          </p:nvSpPr>
          <p:spPr>
            <a:xfrm>
              <a:off x="6416887" y="4309281"/>
              <a:ext cx="270387" cy="48394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grpSp>
        <p:nvGrpSpPr>
          <p:cNvPr id="339" name="Group 338">
            <a:extLst>
              <a:ext uri="{FF2B5EF4-FFF2-40B4-BE49-F238E27FC236}">
                <a16:creationId xmlns:a16="http://schemas.microsoft.com/office/drawing/2014/main" id="{5B8CBDEE-221A-1A8E-AEF3-FC8C3584E613}"/>
              </a:ext>
            </a:extLst>
          </p:cNvPr>
          <p:cNvGrpSpPr/>
          <p:nvPr/>
        </p:nvGrpSpPr>
        <p:grpSpPr>
          <a:xfrm>
            <a:off x="6896105" y="1900252"/>
            <a:ext cx="270387" cy="3909321"/>
            <a:chOff x="6962094" y="2094321"/>
            <a:chExt cx="270387" cy="2698906"/>
          </a:xfrm>
        </p:grpSpPr>
        <p:sp>
          <p:nvSpPr>
            <p:cNvPr id="328" name="Rectangle 327">
              <a:extLst>
                <a:ext uri="{FF2B5EF4-FFF2-40B4-BE49-F238E27FC236}">
                  <a16:creationId xmlns:a16="http://schemas.microsoft.com/office/drawing/2014/main" id="{10CB5929-EDEC-142E-8B5F-FBE1616C9892}"/>
                </a:ext>
              </a:extLst>
            </p:cNvPr>
            <p:cNvSpPr/>
            <p:nvPr/>
          </p:nvSpPr>
          <p:spPr>
            <a:xfrm>
              <a:off x="6962094" y="2094321"/>
              <a:ext cx="270387" cy="34136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67" name="Rectangle 266">
              <a:extLst>
                <a:ext uri="{FF2B5EF4-FFF2-40B4-BE49-F238E27FC236}">
                  <a16:creationId xmlns:a16="http://schemas.microsoft.com/office/drawing/2014/main" id="{FE18B86A-2FF8-17B6-08C9-DDA73FE3F45B}"/>
                </a:ext>
              </a:extLst>
            </p:cNvPr>
            <p:cNvSpPr/>
            <p:nvPr/>
          </p:nvSpPr>
          <p:spPr>
            <a:xfrm>
              <a:off x="6962094" y="2389222"/>
              <a:ext cx="270387" cy="2301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22" name="Rectangle 121">
              <a:extLst>
                <a:ext uri="{FF2B5EF4-FFF2-40B4-BE49-F238E27FC236}">
                  <a16:creationId xmlns:a16="http://schemas.microsoft.com/office/drawing/2014/main" id="{31511F58-CFDD-F2BE-5F2C-48FFE15F7367}"/>
                </a:ext>
              </a:extLst>
            </p:cNvPr>
            <p:cNvSpPr/>
            <p:nvPr/>
          </p:nvSpPr>
          <p:spPr>
            <a:xfrm>
              <a:off x="6962094" y="2566682"/>
              <a:ext cx="270387" cy="10166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101" name="Rectangle 100">
              <a:extLst>
                <a:ext uri="{FF2B5EF4-FFF2-40B4-BE49-F238E27FC236}">
                  <a16:creationId xmlns:a16="http://schemas.microsoft.com/office/drawing/2014/main" id="{AB715DD6-E84A-4793-DA8F-7B0D40CFAC25}"/>
                </a:ext>
              </a:extLst>
            </p:cNvPr>
            <p:cNvSpPr/>
            <p:nvPr/>
          </p:nvSpPr>
          <p:spPr>
            <a:xfrm>
              <a:off x="6962094" y="3481331"/>
              <a:ext cx="270387" cy="341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7" name="Rectangle 86">
              <a:extLst>
                <a:ext uri="{FF2B5EF4-FFF2-40B4-BE49-F238E27FC236}">
                  <a16:creationId xmlns:a16="http://schemas.microsoft.com/office/drawing/2014/main" id="{1DA9CB0C-DA14-15A1-B7F1-F014CCDC5D77}"/>
                </a:ext>
              </a:extLst>
            </p:cNvPr>
            <p:cNvSpPr/>
            <p:nvPr/>
          </p:nvSpPr>
          <p:spPr>
            <a:xfrm>
              <a:off x="6962094" y="3742883"/>
              <a:ext cx="270387" cy="364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88" name="Rectangle 87">
              <a:extLst>
                <a:ext uri="{FF2B5EF4-FFF2-40B4-BE49-F238E27FC236}">
                  <a16:creationId xmlns:a16="http://schemas.microsoft.com/office/drawing/2014/main" id="{5CAB2D4A-851B-6F36-9336-FDDB3582D2DD}"/>
                </a:ext>
              </a:extLst>
            </p:cNvPr>
            <p:cNvSpPr/>
            <p:nvPr/>
          </p:nvSpPr>
          <p:spPr>
            <a:xfrm>
              <a:off x="6962094" y="4011917"/>
              <a:ext cx="270387" cy="30704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55" name="Rectangle 54">
              <a:extLst>
                <a:ext uri="{FF2B5EF4-FFF2-40B4-BE49-F238E27FC236}">
                  <a16:creationId xmlns:a16="http://schemas.microsoft.com/office/drawing/2014/main" id="{EC183FD1-982D-91D9-1803-14EFDB094932}"/>
                </a:ext>
              </a:extLst>
            </p:cNvPr>
            <p:cNvSpPr/>
            <p:nvPr/>
          </p:nvSpPr>
          <p:spPr>
            <a:xfrm>
              <a:off x="6962094" y="4261515"/>
              <a:ext cx="270387" cy="53171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grpSp>
      <p:sp>
        <p:nvSpPr>
          <p:cNvPr id="341" name="TextBox 340">
            <a:extLst>
              <a:ext uri="{FF2B5EF4-FFF2-40B4-BE49-F238E27FC236}">
                <a16:creationId xmlns:a16="http://schemas.microsoft.com/office/drawing/2014/main" id="{A8403245-ECBA-40F3-B3D7-7771B923DC17}"/>
              </a:ext>
            </a:extLst>
          </p:cNvPr>
          <p:cNvSpPr txBox="1"/>
          <p:nvPr/>
        </p:nvSpPr>
        <p:spPr>
          <a:xfrm>
            <a:off x="1285633" y="4144636"/>
            <a:ext cx="692272" cy="413538"/>
          </a:xfrm>
          <a:prstGeom prst="rect">
            <a:avLst/>
          </a:prstGeom>
          <a:noFill/>
        </p:spPr>
        <p:txBody>
          <a:bodyPr wrap="square" lIns="0" rIns="0" rtlCol="0">
            <a:noAutofit/>
          </a:bodyPr>
          <a:lstStyle/>
          <a:p>
            <a:pPr algn="ctr">
              <a:lnSpc>
                <a:spcPct val="90000"/>
              </a:lnSpc>
            </a:pPr>
            <a:r>
              <a:rPr lang="en-US" sz="1200" b="1" dirty="0">
                <a:solidFill>
                  <a:schemeClr val="tx2"/>
                </a:solidFill>
                <a:latin typeface="Montserrat" panose="00000500000000000000" pitchFamily="50" charset="0"/>
              </a:rPr>
              <a:t>$2.9B</a:t>
            </a:r>
          </a:p>
        </p:txBody>
      </p:sp>
      <p:sp>
        <p:nvSpPr>
          <p:cNvPr id="342" name="TextBox 341">
            <a:extLst>
              <a:ext uri="{FF2B5EF4-FFF2-40B4-BE49-F238E27FC236}">
                <a16:creationId xmlns:a16="http://schemas.microsoft.com/office/drawing/2014/main" id="{227681F4-AB5C-4A20-1024-4D526A3EEB04}"/>
              </a:ext>
            </a:extLst>
          </p:cNvPr>
          <p:cNvSpPr txBox="1"/>
          <p:nvPr/>
        </p:nvSpPr>
        <p:spPr>
          <a:xfrm>
            <a:off x="1829749" y="3987075"/>
            <a:ext cx="692272" cy="413538"/>
          </a:xfrm>
          <a:prstGeom prst="rect">
            <a:avLst/>
          </a:prstGeom>
          <a:noFill/>
        </p:spPr>
        <p:txBody>
          <a:bodyPr wrap="square" lIns="0" rIns="0" rtlCol="0">
            <a:noAutofit/>
          </a:bodyPr>
          <a:lstStyle/>
          <a:p>
            <a:pPr algn="ctr">
              <a:lnSpc>
                <a:spcPct val="90000"/>
              </a:lnSpc>
            </a:pPr>
            <a:r>
              <a:rPr lang="en-US" sz="1200" b="1" dirty="0">
                <a:solidFill>
                  <a:schemeClr val="tx2"/>
                </a:solidFill>
                <a:latin typeface="Montserrat" panose="00000500000000000000" pitchFamily="50" charset="0"/>
              </a:rPr>
              <a:t>$3.2B</a:t>
            </a:r>
          </a:p>
        </p:txBody>
      </p:sp>
      <p:sp>
        <p:nvSpPr>
          <p:cNvPr id="343" name="Rounded Rectangle 342">
            <a:extLst>
              <a:ext uri="{FF2B5EF4-FFF2-40B4-BE49-F238E27FC236}">
                <a16:creationId xmlns:a16="http://schemas.microsoft.com/office/drawing/2014/main" id="{96713E4B-2EB1-64CD-C94C-A3665A7A69A3}"/>
              </a:ext>
            </a:extLst>
          </p:cNvPr>
          <p:cNvSpPr/>
          <p:nvPr/>
        </p:nvSpPr>
        <p:spPr>
          <a:xfrm>
            <a:off x="1420983" y="1905898"/>
            <a:ext cx="135195" cy="135195"/>
          </a:xfrm>
          <a:prstGeom prst="roundRect">
            <a:avLst/>
          </a:pr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4" name="Rounded Rectangle 343">
            <a:extLst>
              <a:ext uri="{FF2B5EF4-FFF2-40B4-BE49-F238E27FC236}">
                <a16:creationId xmlns:a16="http://schemas.microsoft.com/office/drawing/2014/main" id="{7AB18FA5-5036-DF07-DC23-9D2CBB416C2E}"/>
              </a:ext>
            </a:extLst>
          </p:cNvPr>
          <p:cNvSpPr/>
          <p:nvPr/>
        </p:nvSpPr>
        <p:spPr>
          <a:xfrm>
            <a:off x="1420983" y="2218834"/>
            <a:ext cx="135195" cy="135195"/>
          </a:xfrm>
          <a:prstGeom prst="round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5" name="TextBox 344">
            <a:extLst>
              <a:ext uri="{FF2B5EF4-FFF2-40B4-BE49-F238E27FC236}">
                <a16:creationId xmlns:a16="http://schemas.microsoft.com/office/drawing/2014/main" id="{F2D8EACB-4251-AEE7-7A0E-67863C403310}"/>
              </a:ext>
            </a:extLst>
          </p:cNvPr>
          <p:cNvSpPr txBox="1"/>
          <p:nvPr/>
        </p:nvSpPr>
        <p:spPr>
          <a:xfrm>
            <a:off x="1646814" y="1872122"/>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A</a:t>
            </a:r>
          </a:p>
        </p:txBody>
      </p:sp>
      <p:sp>
        <p:nvSpPr>
          <p:cNvPr id="346" name="TextBox 345">
            <a:extLst>
              <a:ext uri="{FF2B5EF4-FFF2-40B4-BE49-F238E27FC236}">
                <a16:creationId xmlns:a16="http://schemas.microsoft.com/office/drawing/2014/main" id="{2565D6A8-5C91-9FD2-D14C-BF871A4E2235}"/>
              </a:ext>
            </a:extLst>
          </p:cNvPr>
          <p:cNvSpPr txBox="1"/>
          <p:nvPr/>
        </p:nvSpPr>
        <p:spPr>
          <a:xfrm>
            <a:off x="1646814" y="2185058"/>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B</a:t>
            </a:r>
          </a:p>
        </p:txBody>
      </p:sp>
      <p:sp>
        <p:nvSpPr>
          <p:cNvPr id="347" name="Rounded Rectangle 346">
            <a:extLst>
              <a:ext uri="{FF2B5EF4-FFF2-40B4-BE49-F238E27FC236}">
                <a16:creationId xmlns:a16="http://schemas.microsoft.com/office/drawing/2014/main" id="{DC93459B-DF1D-F76E-759C-98E606D4DF05}"/>
              </a:ext>
            </a:extLst>
          </p:cNvPr>
          <p:cNvSpPr/>
          <p:nvPr/>
        </p:nvSpPr>
        <p:spPr>
          <a:xfrm>
            <a:off x="2607513" y="1905898"/>
            <a:ext cx="135195" cy="135195"/>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8" name="Rounded Rectangle 347">
            <a:extLst>
              <a:ext uri="{FF2B5EF4-FFF2-40B4-BE49-F238E27FC236}">
                <a16:creationId xmlns:a16="http://schemas.microsoft.com/office/drawing/2014/main" id="{3C22FA88-E3DB-18D4-D5E8-17AA6FC1F1D5}"/>
              </a:ext>
            </a:extLst>
          </p:cNvPr>
          <p:cNvSpPr/>
          <p:nvPr/>
        </p:nvSpPr>
        <p:spPr>
          <a:xfrm>
            <a:off x="2607513" y="2218834"/>
            <a:ext cx="135195" cy="135195"/>
          </a:xfrm>
          <a:prstGeom prst="round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49" name="TextBox 348">
            <a:extLst>
              <a:ext uri="{FF2B5EF4-FFF2-40B4-BE49-F238E27FC236}">
                <a16:creationId xmlns:a16="http://schemas.microsoft.com/office/drawing/2014/main" id="{88A640E8-8FD7-D5A2-BC68-C26EA5020D6C}"/>
              </a:ext>
            </a:extLst>
          </p:cNvPr>
          <p:cNvSpPr txBox="1"/>
          <p:nvPr/>
        </p:nvSpPr>
        <p:spPr>
          <a:xfrm>
            <a:off x="2833344" y="1872122"/>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C</a:t>
            </a:r>
          </a:p>
        </p:txBody>
      </p:sp>
      <p:sp>
        <p:nvSpPr>
          <p:cNvPr id="350" name="TextBox 349">
            <a:extLst>
              <a:ext uri="{FF2B5EF4-FFF2-40B4-BE49-F238E27FC236}">
                <a16:creationId xmlns:a16="http://schemas.microsoft.com/office/drawing/2014/main" id="{CE1AB827-35FE-3DE9-0F6B-5F80759BB71E}"/>
              </a:ext>
            </a:extLst>
          </p:cNvPr>
          <p:cNvSpPr txBox="1"/>
          <p:nvPr/>
        </p:nvSpPr>
        <p:spPr>
          <a:xfrm>
            <a:off x="2833344" y="2185058"/>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D</a:t>
            </a:r>
          </a:p>
        </p:txBody>
      </p:sp>
      <p:sp>
        <p:nvSpPr>
          <p:cNvPr id="351" name="Rounded Rectangle 350">
            <a:extLst>
              <a:ext uri="{FF2B5EF4-FFF2-40B4-BE49-F238E27FC236}">
                <a16:creationId xmlns:a16="http://schemas.microsoft.com/office/drawing/2014/main" id="{D5EFE5F8-A48A-109D-5986-BD98119B852A}"/>
              </a:ext>
            </a:extLst>
          </p:cNvPr>
          <p:cNvSpPr/>
          <p:nvPr/>
        </p:nvSpPr>
        <p:spPr>
          <a:xfrm>
            <a:off x="3788872" y="1905898"/>
            <a:ext cx="135195" cy="135195"/>
          </a:xfrm>
          <a:prstGeom prst="roundRect">
            <a:avLst/>
          </a:prstGeom>
          <a:solidFill>
            <a:schemeClr val="accent1">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2" name="Rounded Rectangle 351">
            <a:extLst>
              <a:ext uri="{FF2B5EF4-FFF2-40B4-BE49-F238E27FC236}">
                <a16:creationId xmlns:a16="http://schemas.microsoft.com/office/drawing/2014/main" id="{F09928B9-060D-D42F-BFC5-143A0658E783}"/>
              </a:ext>
            </a:extLst>
          </p:cNvPr>
          <p:cNvSpPr/>
          <p:nvPr/>
        </p:nvSpPr>
        <p:spPr>
          <a:xfrm>
            <a:off x="3788872" y="2218834"/>
            <a:ext cx="135195" cy="135195"/>
          </a:xfrm>
          <a:prstGeom prst="roundRect">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3" name="TextBox 352">
            <a:extLst>
              <a:ext uri="{FF2B5EF4-FFF2-40B4-BE49-F238E27FC236}">
                <a16:creationId xmlns:a16="http://schemas.microsoft.com/office/drawing/2014/main" id="{0574DA6B-658E-91B7-31E5-8E1954861F93}"/>
              </a:ext>
            </a:extLst>
          </p:cNvPr>
          <p:cNvSpPr txBox="1"/>
          <p:nvPr/>
        </p:nvSpPr>
        <p:spPr>
          <a:xfrm>
            <a:off x="4014703" y="1872122"/>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E</a:t>
            </a:r>
          </a:p>
        </p:txBody>
      </p:sp>
      <p:sp>
        <p:nvSpPr>
          <p:cNvPr id="354" name="TextBox 353">
            <a:extLst>
              <a:ext uri="{FF2B5EF4-FFF2-40B4-BE49-F238E27FC236}">
                <a16:creationId xmlns:a16="http://schemas.microsoft.com/office/drawing/2014/main" id="{BDD675E0-0937-18A4-1192-7627CDDFC756}"/>
              </a:ext>
            </a:extLst>
          </p:cNvPr>
          <p:cNvSpPr txBox="1"/>
          <p:nvPr/>
        </p:nvSpPr>
        <p:spPr>
          <a:xfrm>
            <a:off x="4014703" y="2185058"/>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F</a:t>
            </a:r>
          </a:p>
        </p:txBody>
      </p:sp>
      <p:sp>
        <p:nvSpPr>
          <p:cNvPr id="355" name="Rounded Rectangle 354">
            <a:extLst>
              <a:ext uri="{FF2B5EF4-FFF2-40B4-BE49-F238E27FC236}">
                <a16:creationId xmlns:a16="http://schemas.microsoft.com/office/drawing/2014/main" id="{DF0E3D47-6F04-58AE-544D-533048721912}"/>
              </a:ext>
            </a:extLst>
          </p:cNvPr>
          <p:cNvSpPr/>
          <p:nvPr/>
        </p:nvSpPr>
        <p:spPr>
          <a:xfrm>
            <a:off x="5028400" y="1905898"/>
            <a:ext cx="135195" cy="135195"/>
          </a:xfrm>
          <a:prstGeom prst="round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356" name="TextBox 355">
            <a:extLst>
              <a:ext uri="{FF2B5EF4-FFF2-40B4-BE49-F238E27FC236}">
                <a16:creationId xmlns:a16="http://schemas.microsoft.com/office/drawing/2014/main" id="{173EE563-922C-CF42-41A7-901DC8A16A01}"/>
              </a:ext>
            </a:extLst>
          </p:cNvPr>
          <p:cNvSpPr txBox="1"/>
          <p:nvPr/>
        </p:nvSpPr>
        <p:spPr>
          <a:xfrm>
            <a:off x="5271265" y="1872122"/>
            <a:ext cx="1100710" cy="211669"/>
          </a:xfrm>
          <a:prstGeom prst="rect">
            <a:avLst/>
          </a:prstGeom>
          <a:noFill/>
        </p:spPr>
        <p:txBody>
          <a:bodyPr wrap="square" lIns="0" rIns="0" rtlCol="0" anchor="ctr">
            <a:noAutofit/>
          </a:bodyPr>
          <a:lstStyle/>
          <a:p>
            <a:pPr>
              <a:lnSpc>
                <a:spcPct val="90000"/>
              </a:lnSpc>
            </a:pPr>
            <a:r>
              <a:rPr lang="en-US" sz="1050" dirty="0">
                <a:solidFill>
                  <a:schemeClr val="tx2"/>
                </a:solidFill>
                <a:latin typeface="Montserrat" panose="00000500000000000000" pitchFamily="50" charset="0"/>
              </a:rPr>
              <a:t>Type G</a:t>
            </a:r>
          </a:p>
        </p:txBody>
      </p:sp>
      <p:sp>
        <p:nvSpPr>
          <p:cNvPr id="2" name="TextBox 1">
            <a:extLst>
              <a:ext uri="{FF2B5EF4-FFF2-40B4-BE49-F238E27FC236}">
                <a16:creationId xmlns:a16="http://schemas.microsoft.com/office/drawing/2014/main" id="{7674CD86-75BF-3B51-557F-E212CE8FB636}"/>
              </a:ext>
            </a:extLst>
          </p:cNvPr>
          <p:cNvSpPr txBox="1"/>
          <p:nvPr/>
        </p:nvSpPr>
        <p:spPr>
          <a:xfrm>
            <a:off x="1398867" y="534456"/>
            <a:ext cx="6336991" cy="757130"/>
          </a:xfrm>
          <a:prstGeom prst="rect">
            <a:avLst/>
          </a:prstGeom>
          <a:noFill/>
        </p:spPr>
        <p:txBody>
          <a:bodyPr wrap="square" lIns="0" rIns="0" rtlCol="0">
            <a:noAutofit/>
          </a:bodyPr>
          <a:lstStyle/>
          <a:p>
            <a:pPr>
              <a:lnSpc>
                <a:spcPct val="90000"/>
              </a:lnSpc>
            </a:pPr>
            <a:r>
              <a:rPr lang="en-US" sz="3600" b="1" dirty="0">
                <a:solidFill>
                  <a:srgbClr val="707C8D"/>
                </a:solidFill>
                <a:latin typeface="Montserrat" panose="00000500000000000000" pitchFamily="50" charset="0"/>
              </a:rPr>
              <a:t>Market Growth Forecast</a:t>
            </a:r>
          </a:p>
        </p:txBody>
      </p:sp>
      <p:cxnSp>
        <p:nvCxnSpPr>
          <p:cNvPr id="4" name="Straight Connector 3">
            <a:extLst>
              <a:ext uri="{FF2B5EF4-FFF2-40B4-BE49-F238E27FC236}">
                <a16:creationId xmlns:a16="http://schemas.microsoft.com/office/drawing/2014/main" id="{E689C29F-7758-EBB4-3920-2A15F99B04D0}"/>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5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0" presetClass="path" presetSubtype="0" decel="50000" fill="hold" grpId="1" nodeType="withEffect">
                                  <p:stCondLst>
                                    <p:cond delay="0"/>
                                  </p:stCondLst>
                                  <p:childTnLst>
                                    <p:animMotion origin="layout" path="M 0.07566 0 L -4.58333E-6 0 " pathEditMode="relative" rAng="0" ptsTypes="AA">
                                      <p:cBhvr>
                                        <p:cTn id="9" dur="4000" fill="hold"/>
                                        <p:tgtEl>
                                          <p:spTgt spid="8"/>
                                        </p:tgtEl>
                                        <p:attrNameLst>
                                          <p:attrName>ppt_x</p:attrName>
                                          <p:attrName>ppt_y</p:attrName>
                                        </p:attrNameLst>
                                      </p:cBhvr>
                                      <p:rCtr x="-3789" y="0"/>
                                    </p:animMotion>
                                  </p:childTnLst>
                                </p:cTn>
                              </p:par>
                              <p:par>
                                <p:cTn id="10" presetID="16" presetClass="entr" presetSubtype="37"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outVertical)">
                                      <p:cBhvr>
                                        <p:cTn id="12" dur="1000"/>
                                        <p:tgtEl>
                                          <p:spTgt spid="18"/>
                                        </p:tgtEl>
                                      </p:cBhvr>
                                    </p:animEffect>
                                  </p:childTnLst>
                                </p:cTn>
                              </p:par>
                              <p:par>
                                <p:cTn id="13" presetID="12" presetClass="entr" presetSubtype="1"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p:tgtEl>
                                          <p:spTgt spid="3"/>
                                        </p:tgtEl>
                                        <p:attrNameLst>
                                          <p:attrName>ppt_y</p:attrName>
                                        </p:attrNameLst>
                                      </p:cBhvr>
                                      <p:tavLst>
                                        <p:tav tm="0">
                                          <p:val>
                                            <p:strVal val="#ppt_y-#ppt_h*1.125000"/>
                                          </p:val>
                                        </p:tav>
                                        <p:tav tm="100000">
                                          <p:val>
                                            <p:strVal val="#ppt_y"/>
                                          </p:val>
                                        </p:tav>
                                      </p:tavLst>
                                    </p:anim>
                                    <p:animEffect transition="in" filter="wipe(down)">
                                      <p:cBhvr>
                                        <p:cTn id="16" dur="1000"/>
                                        <p:tgtEl>
                                          <p:spTgt spid="3"/>
                                        </p:tgtEl>
                                      </p:cBhvr>
                                    </p:animEffect>
                                  </p:childTnLst>
                                </p:cTn>
                              </p:par>
                              <p:par>
                                <p:cTn id="17" presetID="23" presetClass="entr" presetSubtype="16" fill="hold" grpId="0" nodeType="withEffect">
                                  <p:stCondLst>
                                    <p:cond delay="500"/>
                                  </p:stCondLst>
                                  <p:childTnLst>
                                    <p:set>
                                      <p:cBhvr>
                                        <p:cTn id="18" dur="1" fill="hold">
                                          <p:stCondLst>
                                            <p:cond delay="0"/>
                                          </p:stCondLst>
                                        </p:cTn>
                                        <p:tgtEl>
                                          <p:spTgt spid="343"/>
                                        </p:tgtEl>
                                        <p:attrNameLst>
                                          <p:attrName>style.visibility</p:attrName>
                                        </p:attrNameLst>
                                      </p:cBhvr>
                                      <p:to>
                                        <p:strVal val="visible"/>
                                      </p:to>
                                    </p:set>
                                    <p:anim calcmode="lin" valueType="num">
                                      <p:cBhvr>
                                        <p:cTn id="19" dur="1000" fill="hold"/>
                                        <p:tgtEl>
                                          <p:spTgt spid="343"/>
                                        </p:tgtEl>
                                        <p:attrNameLst>
                                          <p:attrName>ppt_w</p:attrName>
                                        </p:attrNameLst>
                                      </p:cBhvr>
                                      <p:tavLst>
                                        <p:tav tm="0">
                                          <p:val>
                                            <p:fltVal val="0"/>
                                          </p:val>
                                        </p:tav>
                                        <p:tav tm="100000">
                                          <p:val>
                                            <p:strVal val="#ppt_w"/>
                                          </p:val>
                                        </p:tav>
                                      </p:tavLst>
                                    </p:anim>
                                    <p:anim calcmode="lin" valueType="num">
                                      <p:cBhvr>
                                        <p:cTn id="20" dur="1000" fill="hold"/>
                                        <p:tgtEl>
                                          <p:spTgt spid="343"/>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500"/>
                                  </p:stCondLst>
                                  <p:childTnLst>
                                    <p:set>
                                      <p:cBhvr>
                                        <p:cTn id="22" dur="1" fill="hold">
                                          <p:stCondLst>
                                            <p:cond delay="0"/>
                                          </p:stCondLst>
                                        </p:cTn>
                                        <p:tgtEl>
                                          <p:spTgt spid="344"/>
                                        </p:tgtEl>
                                        <p:attrNameLst>
                                          <p:attrName>style.visibility</p:attrName>
                                        </p:attrNameLst>
                                      </p:cBhvr>
                                      <p:to>
                                        <p:strVal val="visible"/>
                                      </p:to>
                                    </p:set>
                                    <p:anim calcmode="lin" valueType="num">
                                      <p:cBhvr>
                                        <p:cTn id="23" dur="1000" fill="hold"/>
                                        <p:tgtEl>
                                          <p:spTgt spid="344"/>
                                        </p:tgtEl>
                                        <p:attrNameLst>
                                          <p:attrName>ppt_w</p:attrName>
                                        </p:attrNameLst>
                                      </p:cBhvr>
                                      <p:tavLst>
                                        <p:tav tm="0">
                                          <p:val>
                                            <p:fltVal val="0"/>
                                          </p:val>
                                        </p:tav>
                                        <p:tav tm="100000">
                                          <p:val>
                                            <p:strVal val="#ppt_w"/>
                                          </p:val>
                                        </p:tav>
                                      </p:tavLst>
                                    </p:anim>
                                    <p:anim calcmode="lin" valueType="num">
                                      <p:cBhvr>
                                        <p:cTn id="24" dur="1000" fill="hold"/>
                                        <p:tgtEl>
                                          <p:spTgt spid="344"/>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500"/>
                                  </p:stCondLst>
                                  <p:childTnLst>
                                    <p:set>
                                      <p:cBhvr>
                                        <p:cTn id="26" dur="1" fill="hold">
                                          <p:stCondLst>
                                            <p:cond delay="0"/>
                                          </p:stCondLst>
                                        </p:cTn>
                                        <p:tgtEl>
                                          <p:spTgt spid="347"/>
                                        </p:tgtEl>
                                        <p:attrNameLst>
                                          <p:attrName>style.visibility</p:attrName>
                                        </p:attrNameLst>
                                      </p:cBhvr>
                                      <p:to>
                                        <p:strVal val="visible"/>
                                      </p:to>
                                    </p:set>
                                    <p:anim calcmode="lin" valueType="num">
                                      <p:cBhvr>
                                        <p:cTn id="27" dur="1000" fill="hold"/>
                                        <p:tgtEl>
                                          <p:spTgt spid="347"/>
                                        </p:tgtEl>
                                        <p:attrNameLst>
                                          <p:attrName>ppt_w</p:attrName>
                                        </p:attrNameLst>
                                      </p:cBhvr>
                                      <p:tavLst>
                                        <p:tav tm="0">
                                          <p:val>
                                            <p:fltVal val="0"/>
                                          </p:val>
                                        </p:tav>
                                        <p:tav tm="100000">
                                          <p:val>
                                            <p:strVal val="#ppt_w"/>
                                          </p:val>
                                        </p:tav>
                                      </p:tavLst>
                                    </p:anim>
                                    <p:anim calcmode="lin" valueType="num">
                                      <p:cBhvr>
                                        <p:cTn id="28" dur="1000" fill="hold"/>
                                        <p:tgtEl>
                                          <p:spTgt spid="347"/>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500"/>
                                  </p:stCondLst>
                                  <p:childTnLst>
                                    <p:set>
                                      <p:cBhvr>
                                        <p:cTn id="30" dur="1" fill="hold">
                                          <p:stCondLst>
                                            <p:cond delay="0"/>
                                          </p:stCondLst>
                                        </p:cTn>
                                        <p:tgtEl>
                                          <p:spTgt spid="348"/>
                                        </p:tgtEl>
                                        <p:attrNameLst>
                                          <p:attrName>style.visibility</p:attrName>
                                        </p:attrNameLst>
                                      </p:cBhvr>
                                      <p:to>
                                        <p:strVal val="visible"/>
                                      </p:to>
                                    </p:set>
                                    <p:anim calcmode="lin" valueType="num">
                                      <p:cBhvr>
                                        <p:cTn id="31" dur="1000" fill="hold"/>
                                        <p:tgtEl>
                                          <p:spTgt spid="348"/>
                                        </p:tgtEl>
                                        <p:attrNameLst>
                                          <p:attrName>ppt_w</p:attrName>
                                        </p:attrNameLst>
                                      </p:cBhvr>
                                      <p:tavLst>
                                        <p:tav tm="0">
                                          <p:val>
                                            <p:fltVal val="0"/>
                                          </p:val>
                                        </p:tav>
                                        <p:tav tm="100000">
                                          <p:val>
                                            <p:strVal val="#ppt_w"/>
                                          </p:val>
                                        </p:tav>
                                      </p:tavLst>
                                    </p:anim>
                                    <p:anim calcmode="lin" valueType="num">
                                      <p:cBhvr>
                                        <p:cTn id="32" dur="1000" fill="hold"/>
                                        <p:tgtEl>
                                          <p:spTgt spid="34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500"/>
                                  </p:stCondLst>
                                  <p:childTnLst>
                                    <p:set>
                                      <p:cBhvr>
                                        <p:cTn id="34" dur="1" fill="hold">
                                          <p:stCondLst>
                                            <p:cond delay="0"/>
                                          </p:stCondLst>
                                        </p:cTn>
                                        <p:tgtEl>
                                          <p:spTgt spid="351"/>
                                        </p:tgtEl>
                                        <p:attrNameLst>
                                          <p:attrName>style.visibility</p:attrName>
                                        </p:attrNameLst>
                                      </p:cBhvr>
                                      <p:to>
                                        <p:strVal val="visible"/>
                                      </p:to>
                                    </p:set>
                                    <p:anim calcmode="lin" valueType="num">
                                      <p:cBhvr>
                                        <p:cTn id="35" dur="1000" fill="hold"/>
                                        <p:tgtEl>
                                          <p:spTgt spid="351"/>
                                        </p:tgtEl>
                                        <p:attrNameLst>
                                          <p:attrName>ppt_w</p:attrName>
                                        </p:attrNameLst>
                                      </p:cBhvr>
                                      <p:tavLst>
                                        <p:tav tm="0">
                                          <p:val>
                                            <p:fltVal val="0"/>
                                          </p:val>
                                        </p:tav>
                                        <p:tav tm="100000">
                                          <p:val>
                                            <p:strVal val="#ppt_w"/>
                                          </p:val>
                                        </p:tav>
                                      </p:tavLst>
                                    </p:anim>
                                    <p:anim calcmode="lin" valueType="num">
                                      <p:cBhvr>
                                        <p:cTn id="36" dur="1000" fill="hold"/>
                                        <p:tgtEl>
                                          <p:spTgt spid="351"/>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500"/>
                                  </p:stCondLst>
                                  <p:childTnLst>
                                    <p:set>
                                      <p:cBhvr>
                                        <p:cTn id="38" dur="1" fill="hold">
                                          <p:stCondLst>
                                            <p:cond delay="0"/>
                                          </p:stCondLst>
                                        </p:cTn>
                                        <p:tgtEl>
                                          <p:spTgt spid="352"/>
                                        </p:tgtEl>
                                        <p:attrNameLst>
                                          <p:attrName>style.visibility</p:attrName>
                                        </p:attrNameLst>
                                      </p:cBhvr>
                                      <p:to>
                                        <p:strVal val="visible"/>
                                      </p:to>
                                    </p:set>
                                    <p:anim calcmode="lin" valueType="num">
                                      <p:cBhvr>
                                        <p:cTn id="39" dur="1000" fill="hold"/>
                                        <p:tgtEl>
                                          <p:spTgt spid="352"/>
                                        </p:tgtEl>
                                        <p:attrNameLst>
                                          <p:attrName>ppt_w</p:attrName>
                                        </p:attrNameLst>
                                      </p:cBhvr>
                                      <p:tavLst>
                                        <p:tav tm="0">
                                          <p:val>
                                            <p:fltVal val="0"/>
                                          </p:val>
                                        </p:tav>
                                        <p:tav tm="100000">
                                          <p:val>
                                            <p:strVal val="#ppt_w"/>
                                          </p:val>
                                        </p:tav>
                                      </p:tavLst>
                                    </p:anim>
                                    <p:anim calcmode="lin" valueType="num">
                                      <p:cBhvr>
                                        <p:cTn id="40" dur="1000" fill="hold"/>
                                        <p:tgtEl>
                                          <p:spTgt spid="352"/>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500"/>
                                  </p:stCondLst>
                                  <p:childTnLst>
                                    <p:set>
                                      <p:cBhvr>
                                        <p:cTn id="42" dur="1" fill="hold">
                                          <p:stCondLst>
                                            <p:cond delay="0"/>
                                          </p:stCondLst>
                                        </p:cTn>
                                        <p:tgtEl>
                                          <p:spTgt spid="355"/>
                                        </p:tgtEl>
                                        <p:attrNameLst>
                                          <p:attrName>style.visibility</p:attrName>
                                        </p:attrNameLst>
                                      </p:cBhvr>
                                      <p:to>
                                        <p:strVal val="visible"/>
                                      </p:to>
                                    </p:set>
                                    <p:anim calcmode="lin" valueType="num">
                                      <p:cBhvr>
                                        <p:cTn id="43" dur="1000" fill="hold"/>
                                        <p:tgtEl>
                                          <p:spTgt spid="355"/>
                                        </p:tgtEl>
                                        <p:attrNameLst>
                                          <p:attrName>ppt_w</p:attrName>
                                        </p:attrNameLst>
                                      </p:cBhvr>
                                      <p:tavLst>
                                        <p:tav tm="0">
                                          <p:val>
                                            <p:fltVal val="0"/>
                                          </p:val>
                                        </p:tav>
                                        <p:tav tm="100000">
                                          <p:val>
                                            <p:strVal val="#ppt_w"/>
                                          </p:val>
                                        </p:tav>
                                      </p:tavLst>
                                    </p:anim>
                                    <p:anim calcmode="lin" valueType="num">
                                      <p:cBhvr>
                                        <p:cTn id="44" dur="1000" fill="hold"/>
                                        <p:tgtEl>
                                          <p:spTgt spid="355"/>
                                        </p:tgtEl>
                                        <p:attrNameLst>
                                          <p:attrName>ppt_h</p:attrName>
                                        </p:attrNameLst>
                                      </p:cBhvr>
                                      <p:tavLst>
                                        <p:tav tm="0">
                                          <p:val>
                                            <p:fltVal val="0"/>
                                          </p:val>
                                        </p:tav>
                                        <p:tav tm="100000">
                                          <p:val>
                                            <p:strVal val="#ppt_h"/>
                                          </p:val>
                                        </p:tav>
                                      </p:tavLst>
                                    </p:anim>
                                  </p:childTnLst>
                                </p:cTn>
                              </p:par>
                              <p:par>
                                <p:cTn id="45" presetID="10" presetClass="entr" presetSubtype="0" fill="hold" grpId="0" nodeType="withEffect">
                                  <p:stCondLst>
                                    <p:cond delay="500"/>
                                  </p:stCondLst>
                                  <p:childTnLst>
                                    <p:set>
                                      <p:cBhvr>
                                        <p:cTn id="46" dur="1" fill="hold">
                                          <p:stCondLst>
                                            <p:cond delay="0"/>
                                          </p:stCondLst>
                                        </p:cTn>
                                        <p:tgtEl>
                                          <p:spTgt spid="346"/>
                                        </p:tgtEl>
                                        <p:attrNameLst>
                                          <p:attrName>style.visibility</p:attrName>
                                        </p:attrNameLst>
                                      </p:cBhvr>
                                      <p:to>
                                        <p:strVal val="visible"/>
                                      </p:to>
                                    </p:set>
                                    <p:animEffect transition="in" filter="fade">
                                      <p:cBhvr>
                                        <p:cTn id="47" dur="1000"/>
                                        <p:tgtEl>
                                          <p:spTgt spid="346"/>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345"/>
                                        </p:tgtEl>
                                        <p:attrNameLst>
                                          <p:attrName>style.visibility</p:attrName>
                                        </p:attrNameLst>
                                      </p:cBhvr>
                                      <p:to>
                                        <p:strVal val="visible"/>
                                      </p:to>
                                    </p:set>
                                    <p:animEffect transition="in" filter="fade">
                                      <p:cBhvr>
                                        <p:cTn id="50" dur="1000"/>
                                        <p:tgtEl>
                                          <p:spTgt spid="345"/>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349"/>
                                        </p:tgtEl>
                                        <p:attrNameLst>
                                          <p:attrName>style.visibility</p:attrName>
                                        </p:attrNameLst>
                                      </p:cBhvr>
                                      <p:to>
                                        <p:strVal val="visible"/>
                                      </p:to>
                                    </p:set>
                                    <p:animEffect transition="in" filter="fade">
                                      <p:cBhvr>
                                        <p:cTn id="53" dur="1000"/>
                                        <p:tgtEl>
                                          <p:spTgt spid="349"/>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350"/>
                                        </p:tgtEl>
                                        <p:attrNameLst>
                                          <p:attrName>style.visibility</p:attrName>
                                        </p:attrNameLst>
                                      </p:cBhvr>
                                      <p:to>
                                        <p:strVal val="visible"/>
                                      </p:to>
                                    </p:set>
                                    <p:animEffect transition="in" filter="fade">
                                      <p:cBhvr>
                                        <p:cTn id="56" dur="1000"/>
                                        <p:tgtEl>
                                          <p:spTgt spid="350"/>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353"/>
                                        </p:tgtEl>
                                        <p:attrNameLst>
                                          <p:attrName>style.visibility</p:attrName>
                                        </p:attrNameLst>
                                      </p:cBhvr>
                                      <p:to>
                                        <p:strVal val="visible"/>
                                      </p:to>
                                    </p:set>
                                    <p:animEffect transition="in" filter="fade">
                                      <p:cBhvr>
                                        <p:cTn id="59" dur="1000"/>
                                        <p:tgtEl>
                                          <p:spTgt spid="353"/>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354"/>
                                        </p:tgtEl>
                                        <p:attrNameLst>
                                          <p:attrName>style.visibility</p:attrName>
                                        </p:attrNameLst>
                                      </p:cBhvr>
                                      <p:to>
                                        <p:strVal val="visible"/>
                                      </p:to>
                                    </p:set>
                                    <p:animEffect transition="in" filter="fade">
                                      <p:cBhvr>
                                        <p:cTn id="62" dur="1000"/>
                                        <p:tgtEl>
                                          <p:spTgt spid="354"/>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356"/>
                                        </p:tgtEl>
                                        <p:attrNameLst>
                                          <p:attrName>style.visibility</p:attrName>
                                        </p:attrNameLst>
                                      </p:cBhvr>
                                      <p:to>
                                        <p:strVal val="visible"/>
                                      </p:to>
                                    </p:set>
                                    <p:animEffect transition="in" filter="fade">
                                      <p:cBhvr>
                                        <p:cTn id="65" dur="1000"/>
                                        <p:tgtEl>
                                          <p:spTgt spid="356"/>
                                        </p:tgtEl>
                                      </p:cBhvr>
                                    </p:animEffect>
                                  </p:childTnLst>
                                </p:cTn>
                              </p:par>
                              <p:par>
                                <p:cTn id="66" presetID="17" presetClass="entr" presetSubtype="4" fill="hold" nodeType="withEffect">
                                  <p:stCondLst>
                                    <p:cond delay="1000"/>
                                  </p:stCondLst>
                                  <p:childTnLst>
                                    <p:set>
                                      <p:cBhvr>
                                        <p:cTn id="67" dur="1" fill="hold">
                                          <p:stCondLst>
                                            <p:cond delay="0"/>
                                          </p:stCondLst>
                                        </p:cTn>
                                        <p:tgtEl>
                                          <p:spTgt spid="329"/>
                                        </p:tgtEl>
                                        <p:attrNameLst>
                                          <p:attrName>style.visibility</p:attrName>
                                        </p:attrNameLst>
                                      </p:cBhvr>
                                      <p:to>
                                        <p:strVal val="visible"/>
                                      </p:to>
                                    </p:set>
                                    <p:anim calcmode="lin" valueType="num">
                                      <p:cBhvr>
                                        <p:cTn id="68" dur="1500" fill="hold"/>
                                        <p:tgtEl>
                                          <p:spTgt spid="329"/>
                                        </p:tgtEl>
                                        <p:attrNameLst>
                                          <p:attrName>ppt_x</p:attrName>
                                        </p:attrNameLst>
                                      </p:cBhvr>
                                      <p:tavLst>
                                        <p:tav tm="0">
                                          <p:val>
                                            <p:strVal val="#ppt_x"/>
                                          </p:val>
                                        </p:tav>
                                        <p:tav tm="100000">
                                          <p:val>
                                            <p:strVal val="#ppt_x"/>
                                          </p:val>
                                        </p:tav>
                                      </p:tavLst>
                                    </p:anim>
                                    <p:anim calcmode="lin" valueType="num">
                                      <p:cBhvr>
                                        <p:cTn id="69" dur="1500" fill="hold"/>
                                        <p:tgtEl>
                                          <p:spTgt spid="329"/>
                                        </p:tgtEl>
                                        <p:attrNameLst>
                                          <p:attrName>ppt_y</p:attrName>
                                        </p:attrNameLst>
                                      </p:cBhvr>
                                      <p:tavLst>
                                        <p:tav tm="0">
                                          <p:val>
                                            <p:strVal val="#ppt_y+#ppt_h/2"/>
                                          </p:val>
                                        </p:tav>
                                        <p:tav tm="100000">
                                          <p:val>
                                            <p:strVal val="#ppt_y"/>
                                          </p:val>
                                        </p:tav>
                                      </p:tavLst>
                                    </p:anim>
                                    <p:anim calcmode="lin" valueType="num">
                                      <p:cBhvr>
                                        <p:cTn id="70" dur="1500" fill="hold"/>
                                        <p:tgtEl>
                                          <p:spTgt spid="329"/>
                                        </p:tgtEl>
                                        <p:attrNameLst>
                                          <p:attrName>ppt_w</p:attrName>
                                        </p:attrNameLst>
                                      </p:cBhvr>
                                      <p:tavLst>
                                        <p:tav tm="0">
                                          <p:val>
                                            <p:strVal val="#ppt_w"/>
                                          </p:val>
                                        </p:tav>
                                        <p:tav tm="100000">
                                          <p:val>
                                            <p:strVal val="#ppt_w"/>
                                          </p:val>
                                        </p:tav>
                                      </p:tavLst>
                                    </p:anim>
                                    <p:anim calcmode="lin" valueType="num">
                                      <p:cBhvr>
                                        <p:cTn id="71" dur="1500" fill="hold"/>
                                        <p:tgtEl>
                                          <p:spTgt spid="329"/>
                                        </p:tgtEl>
                                        <p:attrNameLst>
                                          <p:attrName>ppt_h</p:attrName>
                                        </p:attrNameLst>
                                      </p:cBhvr>
                                      <p:tavLst>
                                        <p:tav tm="0">
                                          <p:val>
                                            <p:fltVal val="0"/>
                                          </p:val>
                                        </p:tav>
                                        <p:tav tm="100000">
                                          <p:val>
                                            <p:strVal val="#ppt_h"/>
                                          </p:val>
                                        </p:tav>
                                      </p:tavLst>
                                    </p:anim>
                                  </p:childTnLst>
                                </p:cTn>
                              </p:par>
                              <p:par>
                                <p:cTn id="72" presetID="17" presetClass="entr" presetSubtype="4" fill="hold" nodeType="withEffect">
                                  <p:stCondLst>
                                    <p:cond delay="1250"/>
                                  </p:stCondLst>
                                  <p:childTnLst>
                                    <p:set>
                                      <p:cBhvr>
                                        <p:cTn id="73" dur="1" fill="hold">
                                          <p:stCondLst>
                                            <p:cond delay="0"/>
                                          </p:stCondLst>
                                        </p:cTn>
                                        <p:tgtEl>
                                          <p:spTgt spid="330"/>
                                        </p:tgtEl>
                                        <p:attrNameLst>
                                          <p:attrName>style.visibility</p:attrName>
                                        </p:attrNameLst>
                                      </p:cBhvr>
                                      <p:to>
                                        <p:strVal val="visible"/>
                                      </p:to>
                                    </p:set>
                                    <p:anim calcmode="lin" valueType="num">
                                      <p:cBhvr>
                                        <p:cTn id="74" dur="1500" fill="hold"/>
                                        <p:tgtEl>
                                          <p:spTgt spid="330"/>
                                        </p:tgtEl>
                                        <p:attrNameLst>
                                          <p:attrName>ppt_x</p:attrName>
                                        </p:attrNameLst>
                                      </p:cBhvr>
                                      <p:tavLst>
                                        <p:tav tm="0">
                                          <p:val>
                                            <p:strVal val="#ppt_x"/>
                                          </p:val>
                                        </p:tav>
                                        <p:tav tm="100000">
                                          <p:val>
                                            <p:strVal val="#ppt_x"/>
                                          </p:val>
                                        </p:tav>
                                      </p:tavLst>
                                    </p:anim>
                                    <p:anim calcmode="lin" valueType="num">
                                      <p:cBhvr>
                                        <p:cTn id="75" dur="1500" fill="hold"/>
                                        <p:tgtEl>
                                          <p:spTgt spid="330"/>
                                        </p:tgtEl>
                                        <p:attrNameLst>
                                          <p:attrName>ppt_y</p:attrName>
                                        </p:attrNameLst>
                                      </p:cBhvr>
                                      <p:tavLst>
                                        <p:tav tm="0">
                                          <p:val>
                                            <p:strVal val="#ppt_y+#ppt_h/2"/>
                                          </p:val>
                                        </p:tav>
                                        <p:tav tm="100000">
                                          <p:val>
                                            <p:strVal val="#ppt_y"/>
                                          </p:val>
                                        </p:tav>
                                      </p:tavLst>
                                    </p:anim>
                                    <p:anim calcmode="lin" valueType="num">
                                      <p:cBhvr>
                                        <p:cTn id="76" dur="1500" fill="hold"/>
                                        <p:tgtEl>
                                          <p:spTgt spid="330"/>
                                        </p:tgtEl>
                                        <p:attrNameLst>
                                          <p:attrName>ppt_w</p:attrName>
                                        </p:attrNameLst>
                                      </p:cBhvr>
                                      <p:tavLst>
                                        <p:tav tm="0">
                                          <p:val>
                                            <p:strVal val="#ppt_w"/>
                                          </p:val>
                                        </p:tav>
                                        <p:tav tm="100000">
                                          <p:val>
                                            <p:strVal val="#ppt_w"/>
                                          </p:val>
                                        </p:tav>
                                      </p:tavLst>
                                    </p:anim>
                                    <p:anim calcmode="lin" valueType="num">
                                      <p:cBhvr>
                                        <p:cTn id="77" dur="1500" fill="hold"/>
                                        <p:tgtEl>
                                          <p:spTgt spid="330"/>
                                        </p:tgtEl>
                                        <p:attrNameLst>
                                          <p:attrName>ppt_h</p:attrName>
                                        </p:attrNameLst>
                                      </p:cBhvr>
                                      <p:tavLst>
                                        <p:tav tm="0">
                                          <p:val>
                                            <p:fltVal val="0"/>
                                          </p:val>
                                        </p:tav>
                                        <p:tav tm="100000">
                                          <p:val>
                                            <p:strVal val="#ppt_h"/>
                                          </p:val>
                                        </p:tav>
                                      </p:tavLst>
                                    </p:anim>
                                  </p:childTnLst>
                                </p:cTn>
                              </p:par>
                              <p:par>
                                <p:cTn id="78" presetID="17" presetClass="entr" presetSubtype="4" fill="hold" nodeType="withEffect">
                                  <p:stCondLst>
                                    <p:cond delay="1500"/>
                                  </p:stCondLst>
                                  <p:childTnLst>
                                    <p:set>
                                      <p:cBhvr>
                                        <p:cTn id="79" dur="1" fill="hold">
                                          <p:stCondLst>
                                            <p:cond delay="0"/>
                                          </p:stCondLst>
                                        </p:cTn>
                                        <p:tgtEl>
                                          <p:spTgt spid="331"/>
                                        </p:tgtEl>
                                        <p:attrNameLst>
                                          <p:attrName>style.visibility</p:attrName>
                                        </p:attrNameLst>
                                      </p:cBhvr>
                                      <p:to>
                                        <p:strVal val="visible"/>
                                      </p:to>
                                    </p:set>
                                    <p:anim calcmode="lin" valueType="num">
                                      <p:cBhvr>
                                        <p:cTn id="80" dur="1500" fill="hold"/>
                                        <p:tgtEl>
                                          <p:spTgt spid="331"/>
                                        </p:tgtEl>
                                        <p:attrNameLst>
                                          <p:attrName>ppt_x</p:attrName>
                                        </p:attrNameLst>
                                      </p:cBhvr>
                                      <p:tavLst>
                                        <p:tav tm="0">
                                          <p:val>
                                            <p:strVal val="#ppt_x"/>
                                          </p:val>
                                        </p:tav>
                                        <p:tav tm="100000">
                                          <p:val>
                                            <p:strVal val="#ppt_x"/>
                                          </p:val>
                                        </p:tav>
                                      </p:tavLst>
                                    </p:anim>
                                    <p:anim calcmode="lin" valueType="num">
                                      <p:cBhvr>
                                        <p:cTn id="81" dur="1500" fill="hold"/>
                                        <p:tgtEl>
                                          <p:spTgt spid="331"/>
                                        </p:tgtEl>
                                        <p:attrNameLst>
                                          <p:attrName>ppt_y</p:attrName>
                                        </p:attrNameLst>
                                      </p:cBhvr>
                                      <p:tavLst>
                                        <p:tav tm="0">
                                          <p:val>
                                            <p:strVal val="#ppt_y+#ppt_h/2"/>
                                          </p:val>
                                        </p:tav>
                                        <p:tav tm="100000">
                                          <p:val>
                                            <p:strVal val="#ppt_y"/>
                                          </p:val>
                                        </p:tav>
                                      </p:tavLst>
                                    </p:anim>
                                    <p:anim calcmode="lin" valueType="num">
                                      <p:cBhvr>
                                        <p:cTn id="82" dur="1500" fill="hold"/>
                                        <p:tgtEl>
                                          <p:spTgt spid="331"/>
                                        </p:tgtEl>
                                        <p:attrNameLst>
                                          <p:attrName>ppt_w</p:attrName>
                                        </p:attrNameLst>
                                      </p:cBhvr>
                                      <p:tavLst>
                                        <p:tav tm="0">
                                          <p:val>
                                            <p:strVal val="#ppt_w"/>
                                          </p:val>
                                        </p:tav>
                                        <p:tav tm="100000">
                                          <p:val>
                                            <p:strVal val="#ppt_w"/>
                                          </p:val>
                                        </p:tav>
                                      </p:tavLst>
                                    </p:anim>
                                    <p:anim calcmode="lin" valueType="num">
                                      <p:cBhvr>
                                        <p:cTn id="83" dur="1500" fill="hold"/>
                                        <p:tgtEl>
                                          <p:spTgt spid="331"/>
                                        </p:tgtEl>
                                        <p:attrNameLst>
                                          <p:attrName>ppt_h</p:attrName>
                                        </p:attrNameLst>
                                      </p:cBhvr>
                                      <p:tavLst>
                                        <p:tav tm="0">
                                          <p:val>
                                            <p:fltVal val="0"/>
                                          </p:val>
                                        </p:tav>
                                        <p:tav tm="100000">
                                          <p:val>
                                            <p:strVal val="#ppt_h"/>
                                          </p:val>
                                        </p:tav>
                                      </p:tavLst>
                                    </p:anim>
                                  </p:childTnLst>
                                </p:cTn>
                              </p:par>
                              <p:par>
                                <p:cTn id="84" presetID="17" presetClass="entr" presetSubtype="4" fill="hold" nodeType="withEffect">
                                  <p:stCondLst>
                                    <p:cond delay="1750"/>
                                  </p:stCondLst>
                                  <p:childTnLst>
                                    <p:set>
                                      <p:cBhvr>
                                        <p:cTn id="85" dur="1" fill="hold">
                                          <p:stCondLst>
                                            <p:cond delay="0"/>
                                          </p:stCondLst>
                                        </p:cTn>
                                        <p:tgtEl>
                                          <p:spTgt spid="332"/>
                                        </p:tgtEl>
                                        <p:attrNameLst>
                                          <p:attrName>style.visibility</p:attrName>
                                        </p:attrNameLst>
                                      </p:cBhvr>
                                      <p:to>
                                        <p:strVal val="visible"/>
                                      </p:to>
                                    </p:set>
                                    <p:anim calcmode="lin" valueType="num">
                                      <p:cBhvr>
                                        <p:cTn id="86" dur="1500" fill="hold"/>
                                        <p:tgtEl>
                                          <p:spTgt spid="332"/>
                                        </p:tgtEl>
                                        <p:attrNameLst>
                                          <p:attrName>ppt_x</p:attrName>
                                        </p:attrNameLst>
                                      </p:cBhvr>
                                      <p:tavLst>
                                        <p:tav tm="0">
                                          <p:val>
                                            <p:strVal val="#ppt_x"/>
                                          </p:val>
                                        </p:tav>
                                        <p:tav tm="100000">
                                          <p:val>
                                            <p:strVal val="#ppt_x"/>
                                          </p:val>
                                        </p:tav>
                                      </p:tavLst>
                                    </p:anim>
                                    <p:anim calcmode="lin" valueType="num">
                                      <p:cBhvr>
                                        <p:cTn id="87" dur="1500" fill="hold"/>
                                        <p:tgtEl>
                                          <p:spTgt spid="332"/>
                                        </p:tgtEl>
                                        <p:attrNameLst>
                                          <p:attrName>ppt_y</p:attrName>
                                        </p:attrNameLst>
                                      </p:cBhvr>
                                      <p:tavLst>
                                        <p:tav tm="0">
                                          <p:val>
                                            <p:strVal val="#ppt_y+#ppt_h/2"/>
                                          </p:val>
                                        </p:tav>
                                        <p:tav tm="100000">
                                          <p:val>
                                            <p:strVal val="#ppt_y"/>
                                          </p:val>
                                        </p:tav>
                                      </p:tavLst>
                                    </p:anim>
                                    <p:anim calcmode="lin" valueType="num">
                                      <p:cBhvr>
                                        <p:cTn id="88" dur="1500" fill="hold"/>
                                        <p:tgtEl>
                                          <p:spTgt spid="332"/>
                                        </p:tgtEl>
                                        <p:attrNameLst>
                                          <p:attrName>ppt_w</p:attrName>
                                        </p:attrNameLst>
                                      </p:cBhvr>
                                      <p:tavLst>
                                        <p:tav tm="0">
                                          <p:val>
                                            <p:strVal val="#ppt_w"/>
                                          </p:val>
                                        </p:tav>
                                        <p:tav tm="100000">
                                          <p:val>
                                            <p:strVal val="#ppt_w"/>
                                          </p:val>
                                        </p:tav>
                                      </p:tavLst>
                                    </p:anim>
                                    <p:anim calcmode="lin" valueType="num">
                                      <p:cBhvr>
                                        <p:cTn id="89" dur="1500" fill="hold"/>
                                        <p:tgtEl>
                                          <p:spTgt spid="332"/>
                                        </p:tgtEl>
                                        <p:attrNameLst>
                                          <p:attrName>ppt_h</p:attrName>
                                        </p:attrNameLst>
                                      </p:cBhvr>
                                      <p:tavLst>
                                        <p:tav tm="0">
                                          <p:val>
                                            <p:fltVal val="0"/>
                                          </p:val>
                                        </p:tav>
                                        <p:tav tm="100000">
                                          <p:val>
                                            <p:strVal val="#ppt_h"/>
                                          </p:val>
                                        </p:tav>
                                      </p:tavLst>
                                    </p:anim>
                                  </p:childTnLst>
                                </p:cTn>
                              </p:par>
                              <p:par>
                                <p:cTn id="90" presetID="17" presetClass="entr" presetSubtype="4" fill="hold" nodeType="withEffect">
                                  <p:stCondLst>
                                    <p:cond delay="2000"/>
                                  </p:stCondLst>
                                  <p:childTnLst>
                                    <p:set>
                                      <p:cBhvr>
                                        <p:cTn id="91" dur="1" fill="hold">
                                          <p:stCondLst>
                                            <p:cond delay="0"/>
                                          </p:stCondLst>
                                        </p:cTn>
                                        <p:tgtEl>
                                          <p:spTgt spid="333"/>
                                        </p:tgtEl>
                                        <p:attrNameLst>
                                          <p:attrName>style.visibility</p:attrName>
                                        </p:attrNameLst>
                                      </p:cBhvr>
                                      <p:to>
                                        <p:strVal val="visible"/>
                                      </p:to>
                                    </p:set>
                                    <p:anim calcmode="lin" valueType="num">
                                      <p:cBhvr>
                                        <p:cTn id="92" dur="1500" fill="hold"/>
                                        <p:tgtEl>
                                          <p:spTgt spid="333"/>
                                        </p:tgtEl>
                                        <p:attrNameLst>
                                          <p:attrName>ppt_x</p:attrName>
                                        </p:attrNameLst>
                                      </p:cBhvr>
                                      <p:tavLst>
                                        <p:tav tm="0">
                                          <p:val>
                                            <p:strVal val="#ppt_x"/>
                                          </p:val>
                                        </p:tav>
                                        <p:tav tm="100000">
                                          <p:val>
                                            <p:strVal val="#ppt_x"/>
                                          </p:val>
                                        </p:tav>
                                      </p:tavLst>
                                    </p:anim>
                                    <p:anim calcmode="lin" valueType="num">
                                      <p:cBhvr>
                                        <p:cTn id="93" dur="1500" fill="hold"/>
                                        <p:tgtEl>
                                          <p:spTgt spid="333"/>
                                        </p:tgtEl>
                                        <p:attrNameLst>
                                          <p:attrName>ppt_y</p:attrName>
                                        </p:attrNameLst>
                                      </p:cBhvr>
                                      <p:tavLst>
                                        <p:tav tm="0">
                                          <p:val>
                                            <p:strVal val="#ppt_y+#ppt_h/2"/>
                                          </p:val>
                                        </p:tav>
                                        <p:tav tm="100000">
                                          <p:val>
                                            <p:strVal val="#ppt_y"/>
                                          </p:val>
                                        </p:tav>
                                      </p:tavLst>
                                    </p:anim>
                                    <p:anim calcmode="lin" valueType="num">
                                      <p:cBhvr>
                                        <p:cTn id="94" dur="1500" fill="hold"/>
                                        <p:tgtEl>
                                          <p:spTgt spid="333"/>
                                        </p:tgtEl>
                                        <p:attrNameLst>
                                          <p:attrName>ppt_w</p:attrName>
                                        </p:attrNameLst>
                                      </p:cBhvr>
                                      <p:tavLst>
                                        <p:tav tm="0">
                                          <p:val>
                                            <p:strVal val="#ppt_w"/>
                                          </p:val>
                                        </p:tav>
                                        <p:tav tm="100000">
                                          <p:val>
                                            <p:strVal val="#ppt_w"/>
                                          </p:val>
                                        </p:tav>
                                      </p:tavLst>
                                    </p:anim>
                                    <p:anim calcmode="lin" valueType="num">
                                      <p:cBhvr>
                                        <p:cTn id="95" dur="1500" fill="hold"/>
                                        <p:tgtEl>
                                          <p:spTgt spid="333"/>
                                        </p:tgtEl>
                                        <p:attrNameLst>
                                          <p:attrName>ppt_h</p:attrName>
                                        </p:attrNameLst>
                                      </p:cBhvr>
                                      <p:tavLst>
                                        <p:tav tm="0">
                                          <p:val>
                                            <p:fltVal val="0"/>
                                          </p:val>
                                        </p:tav>
                                        <p:tav tm="100000">
                                          <p:val>
                                            <p:strVal val="#ppt_h"/>
                                          </p:val>
                                        </p:tav>
                                      </p:tavLst>
                                    </p:anim>
                                  </p:childTnLst>
                                </p:cTn>
                              </p:par>
                              <p:par>
                                <p:cTn id="96" presetID="17" presetClass="entr" presetSubtype="4" fill="hold" nodeType="withEffect">
                                  <p:stCondLst>
                                    <p:cond delay="2250"/>
                                  </p:stCondLst>
                                  <p:childTnLst>
                                    <p:set>
                                      <p:cBhvr>
                                        <p:cTn id="97" dur="1" fill="hold">
                                          <p:stCondLst>
                                            <p:cond delay="0"/>
                                          </p:stCondLst>
                                        </p:cTn>
                                        <p:tgtEl>
                                          <p:spTgt spid="334"/>
                                        </p:tgtEl>
                                        <p:attrNameLst>
                                          <p:attrName>style.visibility</p:attrName>
                                        </p:attrNameLst>
                                      </p:cBhvr>
                                      <p:to>
                                        <p:strVal val="visible"/>
                                      </p:to>
                                    </p:set>
                                    <p:anim calcmode="lin" valueType="num">
                                      <p:cBhvr>
                                        <p:cTn id="98" dur="1500" fill="hold"/>
                                        <p:tgtEl>
                                          <p:spTgt spid="334"/>
                                        </p:tgtEl>
                                        <p:attrNameLst>
                                          <p:attrName>ppt_x</p:attrName>
                                        </p:attrNameLst>
                                      </p:cBhvr>
                                      <p:tavLst>
                                        <p:tav tm="0">
                                          <p:val>
                                            <p:strVal val="#ppt_x"/>
                                          </p:val>
                                        </p:tav>
                                        <p:tav tm="100000">
                                          <p:val>
                                            <p:strVal val="#ppt_x"/>
                                          </p:val>
                                        </p:tav>
                                      </p:tavLst>
                                    </p:anim>
                                    <p:anim calcmode="lin" valueType="num">
                                      <p:cBhvr>
                                        <p:cTn id="99" dur="1500" fill="hold"/>
                                        <p:tgtEl>
                                          <p:spTgt spid="334"/>
                                        </p:tgtEl>
                                        <p:attrNameLst>
                                          <p:attrName>ppt_y</p:attrName>
                                        </p:attrNameLst>
                                      </p:cBhvr>
                                      <p:tavLst>
                                        <p:tav tm="0">
                                          <p:val>
                                            <p:strVal val="#ppt_y+#ppt_h/2"/>
                                          </p:val>
                                        </p:tav>
                                        <p:tav tm="100000">
                                          <p:val>
                                            <p:strVal val="#ppt_y"/>
                                          </p:val>
                                        </p:tav>
                                      </p:tavLst>
                                    </p:anim>
                                    <p:anim calcmode="lin" valueType="num">
                                      <p:cBhvr>
                                        <p:cTn id="100" dur="1500" fill="hold"/>
                                        <p:tgtEl>
                                          <p:spTgt spid="334"/>
                                        </p:tgtEl>
                                        <p:attrNameLst>
                                          <p:attrName>ppt_w</p:attrName>
                                        </p:attrNameLst>
                                      </p:cBhvr>
                                      <p:tavLst>
                                        <p:tav tm="0">
                                          <p:val>
                                            <p:strVal val="#ppt_w"/>
                                          </p:val>
                                        </p:tav>
                                        <p:tav tm="100000">
                                          <p:val>
                                            <p:strVal val="#ppt_w"/>
                                          </p:val>
                                        </p:tav>
                                      </p:tavLst>
                                    </p:anim>
                                    <p:anim calcmode="lin" valueType="num">
                                      <p:cBhvr>
                                        <p:cTn id="101" dur="1500" fill="hold"/>
                                        <p:tgtEl>
                                          <p:spTgt spid="334"/>
                                        </p:tgtEl>
                                        <p:attrNameLst>
                                          <p:attrName>ppt_h</p:attrName>
                                        </p:attrNameLst>
                                      </p:cBhvr>
                                      <p:tavLst>
                                        <p:tav tm="0">
                                          <p:val>
                                            <p:fltVal val="0"/>
                                          </p:val>
                                        </p:tav>
                                        <p:tav tm="100000">
                                          <p:val>
                                            <p:strVal val="#ppt_h"/>
                                          </p:val>
                                        </p:tav>
                                      </p:tavLst>
                                    </p:anim>
                                  </p:childTnLst>
                                </p:cTn>
                              </p:par>
                              <p:par>
                                <p:cTn id="102" presetID="17" presetClass="entr" presetSubtype="4" fill="hold" nodeType="withEffect">
                                  <p:stCondLst>
                                    <p:cond delay="2500"/>
                                  </p:stCondLst>
                                  <p:childTnLst>
                                    <p:set>
                                      <p:cBhvr>
                                        <p:cTn id="103" dur="1" fill="hold">
                                          <p:stCondLst>
                                            <p:cond delay="0"/>
                                          </p:stCondLst>
                                        </p:cTn>
                                        <p:tgtEl>
                                          <p:spTgt spid="335"/>
                                        </p:tgtEl>
                                        <p:attrNameLst>
                                          <p:attrName>style.visibility</p:attrName>
                                        </p:attrNameLst>
                                      </p:cBhvr>
                                      <p:to>
                                        <p:strVal val="visible"/>
                                      </p:to>
                                    </p:set>
                                    <p:anim calcmode="lin" valueType="num">
                                      <p:cBhvr>
                                        <p:cTn id="104" dur="1500" fill="hold"/>
                                        <p:tgtEl>
                                          <p:spTgt spid="335"/>
                                        </p:tgtEl>
                                        <p:attrNameLst>
                                          <p:attrName>ppt_x</p:attrName>
                                        </p:attrNameLst>
                                      </p:cBhvr>
                                      <p:tavLst>
                                        <p:tav tm="0">
                                          <p:val>
                                            <p:strVal val="#ppt_x"/>
                                          </p:val>
                                        </p:tav>
                                        <p:tav tm="100000">
                                          <p:val>
                                            <p:strVal val="#ppt_x"/>
                                          </p:val>
                                        </p:tav>
                                      </p:tavLst>
                                    </p:anim>
                                    <p:anim calcmode="lin" valueType="num">
                                      <p:cBhvr>
                                        <p:cTn id="105" dur="1500" fill="hold"/>
                                        <p:tgtEl>
                                          <p:spTgt spid="335"/>
                                        </p:tgtEl>
                                        <p:attrNameLst>
                                          <p:attrName>ppt_y</p:attrName>
                                        </p:attrNameLst>
                                      </p:cBhvr>
                                      <p:tavLst>
                                        <p:tav tm="0">
                                          <p:val>
                                            <p:strVal val="#ppt_y+#ppt_h/2"/>
                                          </p:val>
                                        </p:tav>
                                        <p:tav tm="100000">
                                          <p:val>
                                            <p:strVal val="#ppt_y"/>
                                          </p:val>
                                        </p:tav>
                                      </p:tavLst>
                                    </p:anim>
                                    <p:anim calcmode="lin" valueType="num">
                                      <p:cBhvr>
                                        <p:cTn id="106" dur="1500" fill="hold"/>
                                        <p:tgtEl>
                                          <p:spTgt spid="335"/>
                                        </p:tgtEl>
                                        <p:attrNameLst>
                                          <p:attrName>ppt_w</p:attrName>
                                        </p:attrNameLst>
                                      </p:cBhvr>
                                      <p:tavLst>
                                        <p:tav tm="0">
                                          <p:val>
                                            <p:strVal val="#ppt_w"/>
                                          </p:val>
                                        </p:tav>
                                        <p:tav tm="100000">
                                          <p:val>
                                            <p:strVal val="#ppt_w"/>
                                          </p:val>
                                        </p:tav>
                                      </p:tavLst>
                                    </p:anim>
                                    <p:anim calcmode="lin" valueType="num">
                                      <p:cBhvr>
                                        <p:cTn id="107" dur="1500" fill="hold"/>
                                        <p:tgtEl>
                                          <p:spTgt spid="335"/>
                                        </p:tgtEl>
                                        <p:attrNameLst>
                                          <p:attrName>ppt_h</p:attrName>
                                        </p:attrNameLst>
                                      </p:cBhvr>
                                      <p:tavLst>
                                        <p:tav tm="0">
                                          <p:val>
                                            <p:fltVal val="0"/>
                                          </p:val>
                                        </p:tav>
                                        <p:tav tm="100000">
                                          <p:val>
                                            <p:strVal val="#ppt_h"/>
                                          </p:val>
                                        </p:tav>
                                      </p:tavLst>
                                    </p:anim>
                                  </p:childTnLst>
                                </p:cTn>
                              </p:par>
                              <p:par>
                                <p:cTn id="108" presetID="17" presetClass="entr" presetSubtype="4" fill="hold" nodeType="withEffect">
                                  <p:stCondLst>
                                    <p:cond delay="2750"/>
                                  </p:stCondLst>
                                  <p:childTnLst>
                                    <p:set>
                                      <p:cBhvr>
                                        <p:cTn id="109" dur="1" fill="hold">
                                          <p:stCondLst>
                                            <p:cond delay="0"/>
                                          </p:stCondLst>
                                        </p:cTn>
                                        <p:tgtEl>
                                          <p:spTgt spid="336"/>
                                        </p:tgtEl>
                                        <p:attrNameLst>
                                          <p:attrName>style.visibility</p:attrName>
                                        </p:attrNameLst>
                                      </p:cBhvr>
                                      <p:to>
                                        <p:strVal val="visible"/>
                                      </p:to>
                                    </p:set>
                                    <p:anim calcmode="lin" valueType="num">
                                      <p:cBhvr>
                                        <p:cTn id="110" dur="1500" fill="hold"/>
                                        <p:tgtEl>
                                          <p:spTgt spid="336"/>
                                        </p:tgtEl>
                                        <p:attrNameLst>
                                          <p:attrName>ppt_x</p:attrName>
                                        </p:attrNameLst>
                                      </p:cBhvr>
                                      <p:tavLst>
                                        <p:tav tm="0">
                                          <p:val>
                                            <p:strVal val="#ppt_x"/>
                                          </p:val>
                                        </p:tav>
                                        <p:tav tm="100000">
                                          <p:val>
                                            <p:strVal val="#ppt_x"/>
                                          </p:val>
                                        </p:tav>
                                      </p:tavLst>
                                    </p:anim>
                                    <p:anim calcmode="lin" valueType="num">
                                      <p:cBhvr>
                                        <p:cTn id="111" dur="1500" fill="hold"/>
                                        <p:tgtEl>
                                          <p:spTgt spid="336"/>
                                        </p:tgtEl>
                                        <p:attrNameLst>
                                          <p:attrName>ppt_y</p:attrName>
                                        </p:attrNameLst>
                                      </p:cBhvr>
                                      <p:tavLst>
                                        <p:tav tm="0">
                                          <p:val>
                                            <p:strVal val="#ppt_y+#ppt_h/2"/>
                                          </p:val>
                                        </p:tav>
                                        <p:tav tm="100000">
                                          <p:val>
                                            <p:strVal val="#ppt_y"/>
                                          </p:val>
                                        </p:tav>
                                      </p:tavLst>
                                    </p:anim>
                                    <p:anim calcmode="lin" valueType="num">
                                      <p:cBhvr>
                                        <p:cTn id="112" dur="1500" fill="hold"/>
                                        <p:tgtEl>
                                          <p:spTgt spid="336"/>
                                        </p:tgtEl>
                                        <p:attrNameLst>
                                          <p:attrName>ppt_w</p:attrName>
                                        </p:attrNameLst>
                                      </p:cBhvr>
                                      <p:tavLst>
                                        <p:tav tm="0">
                                          <p:val>
                                            <p:strVal val="#ppt_w"/>
                                          </p:val>
                                        </p:tav>
                                        <p:tav tm="100000">
                                          <p:val>
                                            <p:strVal val="#ppt_w"/>
                                          </p:val>
                                        </p:tav>
                                      </p:tavLst>
                                    </p:anim>
                                    <p:anim calcmode="lin" valueType="num">
                                      <p:cBhvr>
                                        <p:cTn id="113" dur="1500" fill="hold"/>
                                        <p:tgtEl>
                                          <p:spTgt spid="336"/>
                                        </p:tgtEl>
                                        <p:attrNameLst>
                                          <p:attrName>ppt_h</p:attrName>
                                        </p:attrNameLst>
                                      </p:cBhvr>
                                      <p:tavLst>
                                        <p:tav tm="0">
                                          <p:val>
                                            <p:fltVal val="0"/>
                                          </p:val>
                                        </p:tav>
                                        <p:tav tm="100000">
                                          <p:val>
                                            <p:strVal val="#ppt_h"/>
                                          </p:val>
                                        </p:tav>
                                      </p:tavLst>
                                    </p:anim>
                                  </p:childTnLst>
                                </p:cTn>
                              </p:par>
                              <p:par>
                                <p:cTn id="114" presetID="17" presetClass="entr" presetSubtype="4" fill="hold" nodeType="withEffect">
                                  <p:stCondLst>
                                    <p:cond delay="3000"/>
                                  </p:stCondLst>
                                  <p:childTnLst>
                                    <p:set>
                                      <p:cBhvr>
                                        <p:cTn id="115" dur="1" fill="hold">
                                          <p:stCondLst>
                                            <p:cond delay="0"/>
                                          </p:stCondLst>
                                        </p:cTn>
                                        <p:tgtEl>
                                          <p:spTgt spid="337"/>
                                        </p:tgtEl>
                                        <p:attrNameLst>
                                          <p:attrName>style.visibility</p:attrName>
                                        </p:attrNameLst>
                                      </p:cBhvr>
                                      <p:to>
                                        <p:strVal val="visible"/>
                                      </p:to>
                                    </p:set>
                                    <p:anim calcmode="lin" valueType="num">
                                      <p:cBhvr>
                                        <p:cTn id="116" dur="1500" fill="hold"/>
                                        <p:tgtEl>
                                          <p:spTgt spid="337"/>
                                        </p:tgtEl>
                                        <p:attrNameLst>
                                          <p:attrName>ppt_x</p:attrName>
                                        </p:attrNameLst>
                                      </p:cBhvr>
                                      <p:tavLst>
                                        <p:tav tm="0">
                                          <p:val>
                                            <p:strVal val="#ppt_x"/>
                                          </p:val>
                                        </p:tav>
                                        <p:tav tm="100000">
                                          <p:val>
                                            <p:strVal val="#ppt_x"/>
                                          </p:val>
                                        </p:tav>
                                      </p:tavLst>
                                    </p:anim>
                                    <p:anim calcmode="lin" valueType="num">
                                      <p:cBhvr>
                                        <p:cTn id="117" dur="1500" fill="hold"/>
                                        <p:tgtEl>
                                          <p:spTgt spid="337"/>
                                        </p:tgtEl>
                                        <p:attrNameLst>
                                          <p:attrName>ppt_y</p:attrName>
                                        </p:attrNameLst>
                                      </p:cBhvr>
                                      <p:tavLst>
                                        <p:tav tm="0">
                                          <p:val>
                                            <p:strVal val="#ppt_y+#ppt_h/2"/>
                                          </p:val>
                                        </p:tav>
                                        <p:tav tm="100000">
                                          <p:val>
                                            <p:strVal val="#ppt_y"/>
                                          </p:val>
                                        </p:tav>
                                      </p:tavLst>
                                    </p:anim>
                                    <p:anim calcmode="lin" valueType="num">
                                      <p:cBhvr>
                                        <p:cTn id="118" dur="1500" fill="hold"/>
                                        <p:tgtEl>
                                          <p:spTgt spid="337"/>
                                        </p:tgtEl>
                                        <p:attrNameLst>
                                          <p:attrName>ppt_w</p:attrName>
                                        </p:attrNameLst>
                                      </p:cBhvr>
                                      <p:tavLst>
                                        <p:tav tm="0">
                                          <p:val>
                                            <p:strVal val="#ppt_w"/>
                                          </p:val>
                                        </p:tav>
                                        <p:tav tm="100000">
                                          <p:val>
                                            <p:strVal val="#ppt_w"/>
                                          </p:val>
                                        </p:tav>
                                      </p:tavLst>
                                    </p:anim>
                                    <p:anim calcmode="lin" valueType="num">
                                      <p:cBhvr>
                                        <p:cTn id="119" dur="1500" fill="hold"/>
                                        <p:tgtEl>
                                          <p:spTgt spid="337"/>
                                        </p:tgtEl>
                                        <p:attrNameLst>
                                          <p:attrName>ppt_h</p:attrName>
                                        </p:attrNameLst>
                                      </p:cBhvr>
                                      <p:tavLst>
                                        <p:tav tm="0">
                                          <p:val>
                                            <p:fltVal val="0"/>
                                          </p:val>
                                        </p:tav>
                                        <p:tav tm="100000">
                                          <p:val>
                                            <p:strVal val="#ppt_h"/>
                                          </p:val>
                                        </p:tav>
                                      </p:tavLst>
                                    </p:anim>
                                  </p:childTnLst>
                                </p:cTn>
                              </p:par>
                              <p:par>
                                <p:cTn id="120" presetID="17" presetClass="entr" presetSubtype="4" fill="hold" nodeType="withEffect">
                                  <p:stCondLst>
                                    <p:cond delay="3250"/>
                                  </p:stCondLst>
                                  <p:childTnLst>
                                    <p:set>
                                      <p:cBhvr>
                                        <p:cTn id="121" dur="1" fill="hold">
                                          <p:stCondLst>
                                            <p:cond delay="0"/>
                                          </p:stCondLst>
                                        </p:cTn>
                                        <p:tgtEl>
                                          <p:spTgt spid="338"/>
                                        </p:tgtEl>
                                        <p:attrNameLst>
                                          <p:attrName>style.visibility</p:attrName>
                                        </p:attrNameLst>
                                      </p:cBhvr>
                                      <p:to>
                                        <p:strVal val="visible"/>
                                      </p:to>
                                    </p:set>
                                    <p:anim calcmode="lin" valueType="num">
                                      <p:cBhvr>
                                        <p:cTn id="122" dur="1500" fill="hold"/>
                                        <p:tgtEl>
                                          <p:spTgt spid="338"/>
                                        </p:tgtEl>
                                        <p:attrNameLst>
                                          <p:attrName>ppt_x</p:attrName>
                                        </p:attrNameLst>
                                      </p:cBhvr>
                                      <p:tavLst>
                                        <p:tav tm="0">
                                          <p:val>
                                            <p:strVal val="#ppt_x"/>
                                          </p:val>
                                        </p:tav>
                                        <p:tav tm="100000">
                                          <p:val>
                                            <p:strVal val="#ppt_x"/>
                                          </p:val>
                                        </p:tav>
                                      </p:tavLst>
                                    </p:anim>
                                    <p:anim calcmode="lin" valueType="num">
                                      <p:cBhvr>
                                        <p:cTn id="123" dur="1500" fill="hold"/>
                                        <p:tgtEl>
                                          <p:spTgt spid="338"/>
                                        </p:tgtEl>
                                        <p:attrNameLst>
                                          <p:attrName>ppt_y</p:attrName>
                                        </p:attrNameLst>
                                      </p:cBhvr>
                                      <p:tavLst>
                                        <p:tav tm="0">
                                          <p:val>
                                            <p:strVal val="#ppt_y+#ppt_h/2"/>
                                          </p:val>
                                        </p:tav>
                                        <p:tav tm="100000">
                                          <p:val>
                                            <p:strVal val="#ppt_y"/>
                                          </p:val>
                                        </p:tav>
                                      </p:tavLst>
                                    </p:anim>
                                    <p:anim calcmode="lin" valueType="num">
                                      <p:cBhvr>
                                        <p:cTn id="124" dur="1500" fill="hold"/>
                                        <p:tgtEl>
                                          <p:spTgt spid="338"/>
                                        </p:tgtEl>
                                        <p:attrNameLst>
                                          <p:attrName>ppt_w</p:attrName>
                                        </p:attrNameLst>
                                      </p:cBhvr>
                                      <p:tavLst>
                                        <p:tav tm="0">
                                          <p:val>
                                            <p:strVal val="#ppt_w"/>
                                          </p:val>
                                        </p:tav>
                                        <p:tav tm="100000">
                                          <p:val>
                                            <p:strVal val="#ppt_w"/>
                                          </p:val>
                                        </p:tav>
                                      </p:tavLst>
                                    </p:anim>
                                    <p:anim calcmode="lin" valueType="num">
                                      <p:cBhvr>
                                        <p:cTn id="125" dur="1500" fill="hold"/>
                                        <p:tgtEl>
                                          <p:spTgt spid="338"/>
                                        </p:tgtEl>
                                        <p:attrNameLst>
                                          <p:attrName>ppt_h</p:attrName>
                                        </p:attrNameLst>
                                      </p:cBhvr>
                                      <p:tavLst>
                                        <p:tav tm="0">
                                          <p:val>
                                            <p:fltVal val="0"/>
                                          </p:val>
                                        </p:tav>
                                        <p:tav tm="100000">
                                          <p:val>
                                            <p:strVal val="#ppt_h"/>
                                          </p:val>
                                        </p:tav>
                                      </p:tavLst>
                                    </p:anim>
                                  </p:childTnLst>
                                </p:cTn>
                              </p:par>
                              <p:par>
                                <p:cTn id="126" presetID="17" presetClass="entr" presetSubtype="4" fill="hold" nodeType="withEffect">
                                  <p:stCondLst>
                                    <p:cond delay="3500"/>
                                  </p:stCondLst>
                                  <p:childTnLst>
                                    <p:set>
                                      <p:cBhvr>
                                        <p:cTn id="127" dur="1" fill="hold">
                                          <p:stCondLst>
                                            <p:cond delay="0"/>
                                          </p:stCondLst>
                                        </p:cTn>
                                        <p:tgtEl>
                                          <p:spTgt spid="339"/>
                                        </p:tgtEl>
                                        <p:attrNameLst>
                                          <p:attrName>style.visibility</p:attrName>
                                        </p:attrNameLst>
                                      </p:cBhvr>
                                      <p:to>
                                        <p:strVal val="visible"/>
                                      </p:to>
                                    </p:set>
                                    <p:anim calcmode="lin" valueType="num">
                                      <p:cBhvr>
                                        <p:cTn id="128" dur="1500" fill="hold"/>
                                        <p:tgtEl>
                                          <p:spTgt spid="339"/>
                                        </p:tgtEl>
                                        <p:attrNameLst>
                                          <p:attrName>ppt_x</p:attrName>
                                        </p:attrNameLst>
                                      </p:cBhvr>
                                      <p:tavLst>
                                        <p:tav tm="0">
                                          <p:val>
                                            <p:strVal val="#ppt_x"/>
                                          </p:val>
                                        </p:tav>
                                        <p:tav tm="100000">
                                          <p:val>
                                            <p:strVal val="#ppt_x"/>
                                          </p:val>
                                        </p:tav>
                                      </p:tavLst>
                                    </p:anim>
                                    <p:anim calcmode="lin" valueType="num">
                                      <p:cBhvr>
                                        <p:cTn id="129" dur="1500" fill="hold"/>
                                        <p:tgtEl>
                                          <p:spTgt spid="339"/>
                                        </p:tgtEl>
                                        <p:attrNameLst>
                                          <p:attrName>ppt_y</p:attrName>
                                        </p:attrNameLst>
                                      </p:cBhvr>
                                      <p:tavLst>
                                        <p:tav tm="0">
                                          <p:val>
                                            <p:strVal val="#ppt_y+#ppt_h/2"/>
                                          </p:val>
                                        </p:tav>
                                        <p:tav tm="100000">
                                          <p:val>
                                            <p:strVal val="#ppt_y"/>
                                          </p:val>
                                        </p:tav>
                                      </p:tavLst>
                                    </p:anim>
                                    <p:anim calcmode="lin" valueType="num">
                                      <p:cBhvr>
                                        <p:cTn id="130" dur="1500" fill="hold"/>
                                        <p:tgtEl>
                                          <p:spTgt spid="339"/>
                                        </p:tgtEl>
                                        <p:attrNameLst>
                                          <p:attrName>ppt_w</p:attrName>
                                        </p:attrNameLst>
                                      </p:cBhvr>
                                      <p:tavLst>
                                        <p:tav tm="0">
                                          <p:val>
                                            <p:strVal val="#ppt_w"/>
                                          </p:val>
                                        </p:tav>
                                        <p:tav tm="100000">
                                          <p:val>
                                            <p:strVal val="#ppt_w"/>
                                          </p:val>
                                        </p:tav>
                                      </p:tavLst>
                                    </p:anim>
                                    <p:anim calcmode="lin" valueType="num">
                                      <p:cBhvr>
                                        <p:cTn id="131" dur="1500" fill="hold"/>
                                        <p:tgtEl>
                                          <p:spTgt spid="339"/>
                                        </p:tgtEl>
                                        <p:attrNameLst>
                                          <p:attrName>ppt_h</p:attrName>
                                        </p:attrNameLst>
                                      </p:cBhvr>
                                      <p:tavLst>
                                        <p:tav tm="0">
                                          <p:val>
                                            <p:fltVal val="0"/>
                                          </p:val>
                                        </p:tav>
                                        <p:tav tm="100000">
                                          <p:val>
                                            <p:strVal val="#ppt_h"/>
                                          </p:val>
                                        </p:tav>
                                      </p:tavLst>
                                    </p:anim>
                                  </p:childTnLst>
                                </p:cTn>
                              </p:par>
                              <p:par>
                                <p:cTn id="132" presetID="55" presetClass="entr" presetSubtype="0" fill="hold" grpId="0" nodeType="withEffect">
                                  <p:stCondLst>
                                    <p:cond delay="4000"/>
                                  </p:stCondLst>
                                  <p:childTnLst>
                                    <p:set>
                                      <p:cBhvr>
                                        <p:cTn id="133" dur="1" fill="hold">
                                          <p:stCondLst>
                                            <p:cond delay="0"/>
                                          </p:stCondLst>
                                        </p:cTn>
                                        <p:tgtEl>
                                          <p:spTgt spid="341"/>
                                        </p:tgtEl>
                                        <p:attrNameLst>
                                          <p:attrName>style.visibility</p:attrName>
                                        </p:attrNameLst>
                                      </p:cBhvr>
                                      <p:to>
                                        <p:strVal val="visible"/>
                                      </p:to>
                                    </p:set>
                                    <p:anim calcmode="lin" valueType="num">
                                      <p:cBhvr>
                                        <p:cTn id="134" dur="1000" fill="hold"/>
                                        <p:tgtEl>
                                          <p:spTgt spid="341"/>
                                        </p:tgtEl>
                                        <p:attrNameLst>
                                          <p:attrName>ppt_w</p:attrName>
                                        </p:attrNameLst>
                                      </p:cBhvr>
                                      <p:tavLst>
                                        <p:tav tm="0">
                                          <p:val>
                                            <p:strVal val="#ppt_w*0.70"/>
                                          </p:val>
                                        </p:tav>
                                        <p:tav tm="100000">
                                          <p:val>
                                            <p:strVal val="#ppt_w"/>
                                          </p:val>
                                        </p:tav>
                                      </p:tavLst>
                                    </p:anim>
                                    <p:anim calcmode="lin" valueType="num">
                                      <p:cBhvr>
                                        <p:cTn id="135" dur="1000" fill="hold"/>
                                        <p:tgtEl>
                                          <p:spTgt spid="341"/>
                                        </p:tgtEl>
                                        <p:attrNameLst>
                                          <p:attrName>ppt_h</p:attrName>
                                        </p:attrNameLst>
                                      </p:cBhvr>
                                      <p:tavLst>
                                        <p:tav tm="0">
                                          <p:val>
                                            <p:strVal val="#ppt_h"/>
                                          </p:val>
                                        </p:tav>
                                        <p:tav tm="100000">
                                          <p:val>
                                            <p:strVal val="#ppt_h"/>
                                          </p:val>
                                        </p:tav>
                                      </p:tavLst>
                                    </p:anim>
                                    <p:animEffect transition="in" filter="fade">
                                      <p:cBhvr>
                                        <p:cTn id="136" dur="1000"/>
                                        <p:tgtEl>
                                          <p:spTgt spid="341"/>
                                        </p:tgtEl>
                                      </p:cBhvr>
                                    </p:animEffect>
                                  </p:childTnLst>
                                </p:cTn>
                              </p:par>
                              <p:par>
                                <p:cTn id="137" presetID="55" presetClass="entr" presetSubtype="0" fill="hold" grpId="0" nodeType="withEffect">
                                  <p:stCondLst>
                                    <p:cond delay="4000"/>
                                  </p:stCondLst>
                                  <p:childTnLst>
                                    <p:set>
                                      <p:cBhvr>
                                        <p:cTn id="138" dur="1" fill="hold">
                                          <p:stCondLst>
                                            <p:cond delay="0"/>
                                          </p:stCondLst>
                                        </p:cTn>
                                        <p:tgtEl>
                                          <p:spTgt spid="342"/>
                                        </p:tgtEl>
                                        <p:attrNameLst>
                                          <p:attrName>style.visibility</p:attrName>
                                        </p:attrNameLst>
                                      </p:cBhvr>
                                      <p:to>
                                        <p:strVal val="visible"/>
                                      </p:to>
                                    </p:set>
                                    <p:anim calcmode="lin" valueType="num">
                                      <p:cBhvr>
                                        <p:cTn id="139" dur="1000" fill="hold"/>
                                        <p:tgtEl>
                                          <p:spTgt spid="342"/>
                                        </p:tgtEl>
                                        <p:attrNameLst>
                                          <p:attrName>ppt_w</p:attrName>
                                        </p:attrNameLst>
                                      </p:cBhvr>
                                      <p:tavLst>
                                        <p:tav tm="0">
                                          <p:val>
                                            <p:strVal val="#ppt_w*0.70"/>
                                          </p:val>
                                        </p:tav>
                                        <p:tav tm="100000">
                                          <p:val>
                                            <p:strVal val="#ppt_w"/>
                                          </p:val>
                                        </p:tav>
                                      </p:tavLst>
                                    </p:anim>
                                    <p:anim calcmode="lin" valueType="num">
                                      <p:cBhvr>
                                        <p:cTn id="140" dur="1000" fill="hold"/>
                                        <p:tgtEl>
                                          <p:spTgt spid="342"/>
                                        </p:tgtEl>
                                        <p:attrNameLst>
                                          <p:attrName>ppt_h</p:attrName>
                                        </p:attrNameLst>
                                      </p:cBhvr>
                                      <p:tavLst>
                                        <p:tav tm="0">
                                          <p:val>
                                            <p:strVal val="#ppt_h"/>
                                          </p:val>
                                        </p:tav>
                                        <p:tav tm="100000">
                                          <p:val>
                                            <p:strVal val="#ppt_h"/>
                                          </p:val>
                                        </p:tav>
                                      </p:tavLst>
                                    </p:anim>
                                    <p:animEffect transition="in" filter="fade">
                                      <p:cBhvr>
                                        <p:cTn id="141" dur="1000"/>
                                        <p:tgtEl>
                                          <p:spTgt spid="342"/>
                                        </p:tgtEl>
                                      </p:cBhvr>
                                    </p:animEffect>
                                  </p:childTnLst>
                                </p:cTn>
                              </p:par>
                              <p:par>
                                <p:cTn id="142" presetID="23" presetClass="entr" presetSubtype="288" fill="hold" grpId="0" nodeType="withEffect">
                                  <p:stCondLst>
                                    <p:cond delay="0"/>
                                  </p:stCondLst>
                                  <p:childTnLst>
                                    <p:set>
                                      <p:cBhvr>
                                        <p:cTn id="143" dur="1" fill="hold">
                                          <p:stCondLst>
                                            <p:cond delay="0"/>
                                          </p:stCondLst>
                                        </p:cTn>
                                        <p:tgtEl>
                                          <p:spTgt spid="12"/>
                                        </p:tgtEl>
                                        <p:attrNameLst>
                                          <p:attrName>style.visibility</p:attrName>
                                        </p:attrNameLst>
                                      </p:cBhvr>
                                      <p:to>
                                        <p:strVal val="visible"/>
                                      </p:to>
                                    </p:set>
                                    <p:anim calcmode="lin" valueType="num">
                                      <p:cBhvr>
                                        <p:cTn id="144" dur="5000" fill="hold"/>
                                        <p:tgtEl>
                                          <p:spTgt spid="12"/>
                                        </p:tgtEl>
                                        <p:attrNameLst>
                                          <p:attrName>ppt_w</p:attrName>
                                        </p:attrNameLst>
                                      </p:cBhvr>
                                      <p:tavLst>
                                        <p:tav tm="0">
                                          <p:val>
                                            <p:strVal val="4/3*#ppt_w"/>
                                          </p:val>
                                        </p:tav>
                                        <p:tav tm="100000">
                                          <p:val>
                                            <p:strVal val="#ppt_w"/>
                                          </p:val>
                                        </p:tav>
                                      </p:tavLst>
                                    </p:anim>
                                    <p:anim calcmode="lin" valueType="num">
                                      <p:cBhvr>
                                        <p:cTn id="145" dur="5000" fill="hold"/>
                                        <p:tgtEl>
                                          <p:spTgt spid="12"/>
                                        </p:tgtEl>
                                        <p:attrNameLst>
                                          <p:attrName>ppt_h</p:attrName>
                                        </p:attrNameLst>
                                      </p:cBhvr>
                                      <p:tavLst>
                                        <p:tav tm="0">
                                          <p:val>
                                            <p:strVal val="4/3*#ppt_h"/>
                                          </p:val>
                                        </p:tav>
                                        <p:tav tm="100000">
                                          <p:val>
                                            <p:strVal val="#ppt_h"/>
                                          </p:val>
                                        </p:tav>
                                      </p:tavLst>
                                    </p:anim>
                                  </p:childTnLst>
                                </p:cTn>
                              </p:par>
                              <p:par>
                                <p:cTn id="146" presetID="23" presetClass="entr" presetSubtype="272" fill="hold" grpId="0" nodeType="withEffect">
                                  <p:stCondLst>
                                    <p:cond delay="0"/>
                                  </p:stCondLst>
                                  <p:childTnLst>
                                    <p:set>
                                      <p:cBhvr>
                                        <p:cTn id="147" dur="1" fill="hold">
                                          <p:stCondLst>
                                            <p:cond delay="0"/>
                                          </p:stCondLst>
                                        </p:cTn>
                                        <p:tgtEl>
                                          <p:spTgt spid="9"/>
                                        </p:tgtEl>
                                        <p:attrNameLst>
                                          <p:attrName>style.visibility</p:attrName>
                                        </p:attrNameLst>
                                      </p:cBhvr>
                                      <p:to>
                                        <p:strVal val="visible"/>
                                      </p:to>
                                    </p:set>
                                    <p:anim calcmode="lin" valueType="num">
                                      <p:cBhvr>
                                        <p:cTn id="148" dur="5000" fill="hold"/>
                                        <p:tgtEl>
                                          <p:spTgt spid="9"/>
                                        </p:tgtEl>
                                        <p:attrNameLst>
                                          <p:attrName>ppt_w</p:attrName>
                                        </p:attrNameLst>
                                      </p:cBhvr>
                                      <p:tavLst>
                                        <p:tav tm="0">
                                          <p:val>
                                            <p:strVal val="2/3*#ppt_w"/>
                                          </p:val>
                                        </p:tav>
                                        <p:tav tm="100000">
                                          <p:val>
                                            <p:strVal val="#ppt_w"/>
                                          </p:val>
                                        </p:tav>
                                      </p:tavLst>
                                    </p:anim>
                                    <p:anim calcmode="lin" valueType="num">
                                      <p:cBhvr>
                                        <p:cTn id="149" dur="5000" fill="hold"/>
                                        <p:tgtEl>
                                          <p:spTgt spid="9"/>
                                        </p:tgtEl>
                                        <p:attrNameLst>
                                          <p:attrName>ppt_h</p:attrName>
                                        </p:attrNameLst>
                                      </p:cBhvr>
                                      <p:tavLst>
                                        <p:tav tm="0">
                                          <p:val>
                                            <p:strVal val="2/3*#ppt_h"/>
                                          </p:val>
                                        </p:tav>
                                        <p:tav tm="100000">
                                          <p:val>
                                            <p:strVal val="#ppt_h"/>
                                          </p:val>
                                        </p:tav>
                                      </p:tavLst>
                                    </p:anim>
                                  </p:childTnLst>
                                </p:cTn>
                              </p:par>
                              <p:par>
                                <p:cTn id="150" presetID="2" presetClass="exit" presetSubtype="1" fill="hold" grpId="1" nodeType="withEffect">
                                  <p:stCondLst>
                                    <p:cond delay="4000"/>
                                  </p:stCondLst>
                                  <p:childTnLst>
                                    <p:anim calcmode="lin" valueType="num">
                                      <p:cBhvr additive="base">
                                        <p:cTn id="151" dur="10000"/>
                                        <p:tgtEl>
                                          <p:spTgt spid="12"/>
                                        </p:tgtEl>
                                        <p:attrNameLst>
                                          <p:attrName>ppt_x</p:attrName>
                                        </p:attrNameLst>
                                      </p:cBhvr>
                                      <p:tavLst>
                                        <p:tav tm="0">
                                          <p:val>
                                            <p:strVal val="ppt_x"/>
                                          </p:val>
                                        </p:tav>
                                        <p:tav tm="100000">
                                          <p:val>
                                            <p:strVal val="ppt_x"/>
                                          </p:val>
                                        </p:tav>
                                      </p:tavLst>
                                    </p:anim>
                                    <p:anim calcmode="lin" valueType="num">
                                      <p:cBhvr additive="base">
                                        <p:cTn id="152" dur="10000"/>
                                        <p:tgtEl>
                                          <p:spTgt spid="12"/>
                                        </p:tgtEl>
                                        <p:attrNameLst>
                                          <p:attrName>ppt_y</p:attrName>
                                        </p:attrNameLst>
                                      </p:cBhvr>
                                      <p:tavLst>
                                        <p:tav tm="0">
                                          <p:val>
                                            <p:strVal val="ppt_y"/>
                                          </p:val>
                                        </p:tav>
                                        <p:tav tm="100000">
                                          <p:val>
                                            <p:strVal val="0-ppt_h/2"/>
                                          </p:val>
                                        </p:tav>
                                      </p:tavLst>
                                    </p:anim>
                                    <p:set>
                                      <p:cBhvr>
                                        <p:cTn id="153" dur="1" fill="hold">
                                          <p:stCondLst>
                                            <p:cond delay="9999"/>
                                          </p:stCondLst>
                                        </p:cTn>
                                        <p:tgtEl>
                                          <p:spTgt spid="12"/>
                                        </p:tgtEl>
                                        <p:attrNameLst>
                                          <p:attrName>style.visibility</p:attrName>
                                        </p:attrNameLst>
                                      </p:cBhvr>
                                      <p:to>
                                        <p:strVal val="hidden"/>
                                      </p:to>
                                    </p:set>
                                  </p:childTnLst>
                                </p:cTn>
                              </p:par>
                              <p:par>
                                <p:cTn id="154" presetID="23" presetClass="exit" presetSubtype="32" fill="hold" grpId="1" nodeType="withEffect">
                                  <p:stCondLst>
                                    <p:cond delay="4000"/>
                                  </p:stCondLst>
                                  <p:childTnLst>
                                    <p:anim calcmode="lin" valueType="num">
                                      <p:cBhvr>
                                        <p:cTn id="155" dur="5000"/>
                                        <p:tgtEl>
                                          <p:spTgt spid="9"/>
                                        </p:tgtEl>
                                        <p:attrNameLst>
                                          <p:attrName>ppt_w</p:attrName>
                                        </p:attrNameLst>
                                      </p:cBhvr>
                                      <p:tavLst>
                                        <p:tav tm="0">
                                          <p:val>
                                            <p:strVal val="ppt_w"/>
                                          </p:val>
                                        </p:tav>
                                        <p:tav tm="100000">
                                          <p:val>
                                            <p:fltVal val="0"/>
                                          </p:val>
                                        </p:tav>
                                      </p:tavLst>
                                    </p:anim>
                                    <p:anim calcmode="lin" valueType="num">
                                      <p:cBhvr>
                                        <p:cTn id="156" dur="5000"/>
                                        <p:tgtEl>
                                          <p:spTgt spid="9"/>
                                        </p:tgtEl>
                                        <p:attrNameLst>
                                          <p:attrName>ppt_h</p:attrName>
                                        </p:attrNameLst>
                                      </p:cBhvr>
                                      <p:tavLst>
                                        <p:tav tm="0">
                                          <p:val>
                                            <p:strVal val="ppt_h"/>
                                          </p:val>
                                        </p:tav>
                                        <p:tav tm="100000">
                                          <p:val>
                                            <p:fltVal val="0"/>
                                          </p:val>
                                        </p:tav>
                                      </p:tavLst>
                                    </p:anim>
                                    <p:set>
                                      <p:cBhvr>
                                        <p:cTn id="157" dur="1" fill="hold">
                                          <p:stCondLst>
                                            <p:cond delay="4999"/>
                                          </p:stCondLst>
                                        </p:cTn>
                                        <p:tgtEl>
                                          <p:spTgt spid="9"/>
                                        </p:tgtEl>
                                        <p:attrNameLst>
                                          <p:attrName>style.visibility</p:attrName>
                                        </p:attrNameLst>
                                      </p:cBhvr>
                                      <p:to>
                                        <p:strVal val="hidden"/>
                                      </p:to>
                                    </p:set>
                                  </p:childTnLst>
                                </p:cTn>
                              </p:par>
                              <p:par>
                                <p:cTn id="158" presetID="23" presetClass="entr" presetSubtype="16" fill="hold" grpId="0" nodeType="withEffect">
                                  <p:stCondLst>
                                    <p:cond delay="2500"/>
                                  </p:stCondLst>
                                  <p:childTnLst>
                                    <p:set>
                                      <p:cBhvr>
                                        <p:cTn id="159" dur="1" fill="hold">
                                          <p:stCondLst>
                                            <p:cond delay="0"/>
                                          </p:stCondLst>
                                        </p:cTn>
                                        <p:tgtEl>
                                          <p:spTgt spid="13"/>
                                        </p:tgtEl>
                                        <p:attrNameLst>
                                          <p:attrName>style.visibility</p:attrName>
                                        </p:attrNameLst>
                                      </p:cBhvr>
                                      <p:to>
                                        <p:strVal val="visible"/>
                                      </p:to>
                                    </p:set>
                                    <p:anim calcmode="lin" valueType="num">
                                      <p:cBhvr>
                                        <p:cTn id="160" dur="1500" fill="hold"/>
                                        <p:tgtEl>
                                          <p:spTgt spid="13"/>
                                        </p:tgtEl>
                                        <p:attrNameLst>
                                          <p:attrName>ppt_w</p:attrName>
                                        </p:attrNameLst>
                                      </p:cBhvr>
                                      <p:tavLst>
                                        <p:tav tm="0">
                                          <p:val>
                                            <p:fltVal val="0"/>
                                          </p:val>
                                        </p:tav>
                                        <p:tav tm="100000">
                                          <p:val>
                                            <p:strVal val="#ppt_w"/>
                                          </p:val>
                                        </p:tav>
                                      </p:tavLst>
                                    </p:anim>
                                    <p:anim calcmode="lin" valueType="num">
                                      <p:cBhvr>
                                        <p:cTn id="161" dur="1500" fill="hold"/>
                                        <p:tgtEl>
                                          <p:spTgt spid="13"/>
                                        </p:tgtEl>
                                        <p:attrNameLst>
                                          <p:attrName>ppt_h</p:attrName>
                                        </p:attrNameLst>
                                      </p:cBhvr>
                                      <p:tavLst>
                                        <p:tav tm="0">
                                          <p:val>
                                            <p:fltVal val="0"/>
                                          </p:val>
                                        </p:tav>
                                        <p:tav tm="100000">
                                          <p:val>
                                            <p:strVal val="#ppt_h"/>
                                          </p:val>
                                        </p:tav>
                                      </p:tavLst>
                                    </p:anim>
                                  </p:childTnLst>
                                </p:cTn>
                              </p:par>
                              <p:par>
                                <p:cTn id="162" presetID="17" presetClass="entr" presetSubtype="10" fill="hold" nodeType="withEffect">
                                  <p:stCondLst>
                                    <p:cond delay="3000"/>
                                  </p:stCondLst>
                                  <p:childTnLst>
                                    <p:set>
                                      <p:cBhvr>
                                        <p:cTn id="163" dur="1" fill="hold">
                                          <p:stCondLst>
                                            <p:cond delay="0"/>
                                          </p:stCondLst>
                                        </p:cTn>
                                        <p:tgtEl>
                                          <p:spTgt spid="14"/>
                                        </p:tgtEl>
                                        <p:attrNameLst>
                                          <p:attrName>style.visibility</p:attrName>
                                        </p:attrNameLst>
                                      </p:cBhvr>
                                      <p:to>
                                        <p:strVal val="visible"/>
                                      </p:to>
                                    </p:set>
                                    <p:anim calcmode="lin" valueType="num">
                                      <p:cBhvr>
                                        <p:cTn id="164" dur="1000" fill="hold"/>
                                        <p:tgtEl>
                                          <p:spTgt spid="14"/>
                                        </p:tgtEl>
                                        <p:attrNameLst>
                                          <p:attrName>ppt_w</p:attrName>
                                        </p:attrNameLst>
                                      </p:cBhvr>
                                      <p:tavLst>
                                        <p:tav tm="0">
                                          <p:val>
                                            <p:fltVal val="0"/>
                                          </p:val>
                                        </p:tav>
                                        <p:tav tm="100000">
                                          <p:val>
                                            <p:strVal val="#ppt_w"/>
                                          </p:val>
                                        </p:tav>
                                      </p:tavLst>
                                    </p:anim>
                                    <p:anim calcmode="lin" valueType="num">
                                      <p:cBhvr>
                                        <p:cTn id="165" dur="1000" fill="hold"/>
                                        <p:tgtEl>
                                          <p:spTgt spid="14"/>
                                        </p:tgtEl>
                                        <p:attrNameLst>
                                          <p:attrName>ppt_h</p:attrName>
                                        </p:attrNameLst>
                                      </p:cBhvr>
                                      <p:tavLst>
                                        <p:tav tm="0">
                                          <p:val>
                                            <p:strVal val="#ppt_h"/>
                                          </p:val>
                                        </p:tav>
                                        <p:tav tm="100000">
                                          <p:val>
                                            <p:strVal val="#ppt_h"/>
                                          </p:val>
                                        </p:tav>
                                      </p:tavLst>
                                    </p:anim>
                                  </p:childTnLst>
                                </p:cTn>
                              </p:par>
                              <p:par>
                                <p:cTn id="166" presetID="47" presetClass="entr" presetSubtype="0" fill="hold" grpId="0" nodeType="withEffect">
                                  <p:stCondLst>
                                    <p:cond delay="4000"/>
                                  </p:stCondLst>
                                  <p:childTnLst>
                                    <p:set>
                                      <p:cBhvr>
                                        <p:cTn id="167" dur="1" fill="hold">
                                          <p:stCondLst>
                                            <p:cond delay="0"/>
                                          </p:stCondLst>
                                        </p:cTn>
                                        <p:tgtEl>
                                          <p:spTgt spid="15"/>
                                        </p:tgtEl>
                                        <p:attrNameLst>
                                          <p:attrName>style.visibility</p:attrName>
                                        </p:attrNameLst>
                                      </p:cBhvr>
                                      <p:to>
                                        <p:strVal val="visible"/>
                                      </p:to>
                                    </p:set>
                                    <p:animEffect transition="in" filter="fade">
                                      <p:cBhvr>
                                        <p:cTn id="168" dur="1000"/>
                                        <p:tgtEl>
                                          <p:spTgt spid="15"/>
                                        </p:tgtEl>
                                      </p:cBhvr>
                                    </p:animEffect>
                                    <p:anim calcmode="lin" valueType="num">
                                      <p:cBhvr>
                                        <p:cTn id="169" dur="1000" fill="hold"/>
                                        <p:tgtEl>
                                          <p:spTgt spid="15"/>
                                        </p:tgtEl>
                                        <p:attrNameLst>
                                          <p:attrName>ppt_x</p:attrName>
                                        </p:attrNameLst>
                                      </p:cBhvr>
                                      <p:tavLst>
                                        <p:tav tm="0">
                                          <p:val>
                                            <p:strVal val="#ppt_x"/>
                                          </p:val>
                                        </p:tav>
                                        <p:tav tm="100000">
                                          <p:val>
                                            <p:strVal val="#ppt_x"/>
                                          </p:val>
                                        </p:tav>
                                      </p:tavLst>
                                    </p:anim>
                                    <p:anim calcmode="lin" valueType="num">
                                      <p:cBhvr>
                                        <p:cTn id="17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2" grpId="0" animBg="1"/>
      <p:bldP spid="12" grpId="1" animBg="1"/>
      <p:bldP spid="13" grpId="0"/>
      <p:bldP spid="15" grpId="0"/>
      <p:bldP spid="341" grpId="0"/>
      <p:bldP spid="342" grpId="0"/>
      <p:bldP spid="343" grpId="0" animBg="1"/>
      <p:bldP spid="344" grpId="0" animBg="1"/>
      <p:bldP spid="345" grpId="0"/>
      <p:bldP spid="346" grpId="0"/>
      <p:bldP spid="347" grpId="0" animBg="1"/>
      <p:bldP spid="348" grpId="0" animBg="1"/>
      <p:bldP spid="349" grpId="0"/>
      <p:bldP spid="350" grpId="0"/>
      <p:bldP spid="351" grpId="0" animBg="1"/>
      <p:bldP spid="352" grpId="0" animBg="1"/>
      <p:bldP spid="353" grpId="0"/>
      <p:bldP spid="354" grpId="0"/>
      <p:bldP spid="355" grpId="0" animBg="1"/>
      <p:bldP spid="3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98" descr="A picture containing white, porcelain&#10;&#10;Description automatically generated">
            <a:extLst>
              <a:ext uri="{FF2B5EF4-FFF2-40B4-BE49-F238E27FC236}">
                <a16:creationId xmlns:a16="http://schemas.microsoft.com/office/drawing/2014/main" id="{6BADD21E-4617-5EB8-9AE2-F15EACAECAAF}"/>
              </a:ext>
            </a:extLst>
          </p:cNvPr>
          <p:cNvPicPr>
            <a:picLocks noChangeAspect="1"/>
          </p:cNvPicPr>
          <p:nvPr/>
        </p:nvPicPr>
        <p:blipFill>
          <a:blip r:embed="rId3">
            <a:alphaModFix amt="96000"/>
          </a:blip>
          <a:stretch>
            <a:fillRect/>
          </a:stretch>
        </p:blipFill>
        <p:spPr>
          <a:xfrm flipH="1">
            <a:off x="-2" y="0"/>
            <a:ext cx="12191999" cy="6858000"/>
          </a:xfrm>
          <a:prstGeom prst="rect">
            <a:avLst/>
          </a:prstGeom>
        </p:spPr>
      </p:pic>
      <p:sp>
        <p:nvSpPr>
          <p:cNvPr id="7" name="Rectangle 6">
            <a:extLst>
              <a:ext uri="{FF2B5EF4-FFF2-40B4-BE49-F238E27FC236}">
                <a16:creationId xmlns:a16="http://schemas.microsoft.com/office/drawing/2014/main" id="{2138350D-B0F5-2654-7000-1CF876F23951}"/>
              </a:ext>
            </a:extLst>
          </p:cNvPr>
          <p:cNvSpPr/>
          <p:nvPr/>
        </p:nvSpPr>
        <p:spPr>
          <a:xfrm rot="10800000">
            <a:off x="4848516" y="2"/>
            <a:ext cx="7343481" cy="6857998"/>
          </a:xfrm>
          <a:prstGeom prst="rect">
            <a:avLst/>
          </a:prstGeom>
          <a:gradFill flip="none" rotWithShape="1">
            <a:gsLst>
              <a:gs pos="0">
                <a:schemeClr val="bg1">
                  <a:alpha val="0"/>
                </a:schemeClr>
              </a:gs>
              <a:gs pos="42000">
                <a:schemeClr val="bg2">
                  <a:alpha val="62339"/>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r>
              <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rPr>
              <a:t>0</a:t>
            </a: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8</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p>
        </p:txBody>
      </p:sp>
      <p:sp>
        <p:nvSpPr>
          <p:cNvPr id="2" name="TextBox 1">
            <a:extLst>
              <a:ext uri="{FF2B5EF4-FFF2-40B4-BE49-F238E27FC236}">
                <a16:creationId xmlns:a16="http://schemas.microsoft.com/office/drawing/2014/main" id="{2B55CCA5-648C-5947-280E-0C8E145829D4}"/>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Drivers vs. Inhibitors</a:t>
            </a:r>
          </a:p>
        </p:txBody>
      </p:sp>
      <p:sp>
        <p:nvSpPr>
          <p:cNvPr id="41" name="Rectangle 40">
            <a:extLst>
              <a:ext uri="{FF2B5EF4-FFF2-40B4-BE49-F238E27FC236}">
                <a16:creationId xmlns:a16="http://schemas.microsoft.com/office/drawing/2014/main" id="{D64DE721-E39D-FFFE-9C8A-3222B52F43A2}"/>
              </a:ext>
            </a:extLst>
          </p:cNvPr>
          <p:cNvSpPr/>
          <p:nvPr/>
        </p:nvSpPr>
        <p:spPr>
          <a:xfrm>
            <a:off x="6528407" y="1854606"/>
            <a:ext cx="4736592" cy="4371142"/>
          </a:xfrm>
          <a:prstGeom prst="rect">
            <a:avLst/>
          </a:prstGeom>
          <a:gradFill>
            <a:gsLst>
              <a:gs pos="72000">
                <a:schemeClr val="bg1"/>
              </a:gs>
              <a:gs pos="23000">
                <a:schemeClr val="bg1">
                  <a:alpha val="34000"/>
                </a:schemeClr>
              </a:gs>
            </a:gsLst>
            <a:lin ang="72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49993A3-E368-E576-7200-E0E649D16A4C}"/>
              </a:ext>
            </a:extLst>
          </p:cNvPr>
          <p:cNvSpPr/>
          <p:nvPr/>
        </p:nvSpPr>
        <p:spPr>
          <a:xfrm>
            <a:off x="1541421" y="1854606"/>
            <a:ext cx="4740575" cy="4371150"/>
          </a:xfrm>
          <a:prstGeom prst="rect">
            <a:avLst/>
          </a:prstGeom>
          <a:gradFill>
            <a:gsLst>
              <a:gs pos="36000">
                <a:srgbClr val="2B71FD">
                  <a:alpha val="76000"/>
                </a:srgbClr>
              </a:gs>
              <a:gs pos="0">
                <a:schemeClr val="accent1">
                  <a:alpha val="29895"/>
                </a:schemeClr>
              </a:gs>
              <a:gs pos="72000">
                <a:schemeClr val="accent1"/>
              </a:gs>
            </a:gsLst>
            <a:lin ang="7800000" scaled="0"/>
          </a:gradFill>
          <a:ln>
            <a:noFill/>
          </a:ln>
          <a:effectLst>
            <a:outerShdw blurRad="635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4017914-AF92-BFE6-17B7-5B849E522987}"/>
              </a:ext>
            </a:extLst>
          </p:cNvPr>
          <p:cNvSpPr txBox="1"/>
          <p:nvPr/>
        </p:nvSpPr>
        <p:spPr>
          <a:xfrm>
            <a:off x="2306180" y="2718758"/>
            <a:ext cx="1581331" cy="1638692"/>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Increase in youth population</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15" name="TextBox 14">
            <a:extLst>
              <a:ext uri="{FF2B5EF4-FFF2-40B4-BE49-F238E27FC236}">
                <a16:creationId xmlns:a16="http://schemas.microsoft.com/office/drawing/2014/main" id="{00508D30-A583-4798-682C-6FC551965221}"/>
              </a:ext>
            </a:extLst>
          </p:cNvPr>
          <p:cNvSpPr txBox="1"/>
          <p:nvPr/>
        </p:nvSpPr>
        <p:spPr>
          <a:xfrm>
            <a:off x="4432346" y="2718758"/>
            <a:ext cx="1518980" cy="1638692"/>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Increase in disposable income</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17" name="TextBox 16">
            <a:extLst>
              <a:ext uri="{FF2B5EF4-FFF2-40B4-BE49-F238E27FC236}">
                <a16:creationId xmlns:a16="http://schemas.microsoft.com/office/drawing/2014/main" id="{91B199AC-85E3-3F45-07D1-14E9798D2684}"/>
              </a:ext>
            </a:extLst>
          </p:cNvPr>
          <p:cNvSpPr txBox="1"/>
          <p:nvPr/>
        </p:nvSpPr>
        <p:spPr>
          <a:xfrm>
            <a:off x="2306181" y="4357450"/>
            <a:ext cx="1592834" cy="1638689"/>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Heightened youth awareness for personal wellness</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cxnSp>
        <p:nvCxnSpPr>
          <p:cNvPr id="14" name="Straight Connector 13">
            <a:extLst>
              <a:ext uri="{FF2B5EF4-FFF2-40B4-BE49-F238E27FC236}">
                <a16:creationId xmlns:a16="http://schemas.microsoft.com/office/drawing/2014/main" id="{87646CEB-1E62-38C7-86CE-8EC8A34B7EE2}"/>
              </a:ext>
            </a:extLst>
          </p:cNvPr>
          <p:cNvCxnSpPr>
            <a:cxnSpLocks/>
          </p:cNvCxnSpPr>
          <p:nvPr/>
        </p:nvCxnSpPr>
        <p:spPr>
          <a:xfrm>
            <a:off x="1809131" y="4357452"/>
            <a:ext cx="4214597"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5B1862E-80D5-6B4D-333B-D1308A7C82DC}"/>
              </a:ext>
            </a:extLst>
          </p:cNvPr>
          <p:cNvSpPr txBox="1"/>
          <p:nvPr/>
        </p:nvSpPr>
        <p:spPr>
          <a:xfrm>
            <a:off x="4434331" y="4357450"/>
            <a:ext cx="1643379" cy="1638689"/>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rPr>
              <a:t>Increase in stress-related and lifestyle diseases</a:t>
            </a:r>
            <a:endParaRPr kumimoji="0" lang="en-US" sz="1200" b="1" i="0" u="none" strike="noStrike" kern="1200" cap="none" spc="0" normalizeH="0" baseline="0" noProof="0" dirty="0">
              <a:ln>
                <a:noFill/>
              </a:ln>
              <a:solidFill>
                <a:srgbClr val="FFFFFF"/>
              </a:solidFill>
              <a:effectLst/>
              <a:uLnTx/>
              <a:uFillTx/>
              <a:latin typeface="Montserrat" panose="00000500000000000000" pitchFamily="50" charset="0"/>
              <a:ea typeface="+mn-ea"/>
              <a:cs typeface="+mn-cs"/>
            </a:endParaRPr>
          </a:p>
        </p:txBody>
      </p:sp>
      <p:sp>
        <p:nvSpPr>
          <p:cNvPr id="26" name="TextBox 25">
            <a:extLst>
              <a:ext uri="{FF2B5EF4-FFF2-40B4-BE49-F238E27FC236}">
                <a16:creationId xmlns:a16="http://schemas.microsoft.com/office/drawing/2014/main" id="{3D99FA6E-742F-9FCF-C56B-5CB6FEA2BAE8}"/>
              </a:ext>
            </a:extLst>
          </p:cNvPr>
          <p:cNvSpPr txBox="1"/>
          <p:nvPr/>
        </p:nvSpPr>
        <p:spPr>
          <a:xfrm>
            <a:off x="7298462" y="2718758"/>
            <a:ext cx="1581331" cy="1638692"/>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Concern over raise in unemployment</a:t>
            </a:r>
          </a:p>
        </p:txBody>
      </p:sp>
      <p:sp>
        <p:nvSpPr>
          <p:cNvPr id="27" name="TextBox 26">
            <a:extLst>
              <a:ext uri="{FF2B5EF4-FFF2-40B4-BE49-F238E27FC236}">
                <a16:creationId xmlns:a16="http://schemas.microsoft.com/office/drawing/2014/main" id="{E3D20CAB-CFDA-00D6-CE3D-15089A31E6ED}"/>
              </a:ext>
            </a:extLst>
          </p:cNvPr>
          <p:cNvSpPr txBox="1"/>
          <p:nvPr/>
        </p:nvSpPr>
        <p:spPr>
          <a:xfrm>
            <a:off x="9419122" y="2718757"/>
            <a:ext cx="1506544" cy="1635479"/>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Taste preferences of the consumer</a:t>
            </a:r>
          </a:p>
        </p:txBody>
      </p:sp>
      <p:sp>
        <p:nvSpPr>
          <p:cNvPr id="31" name="TextBox 30">
            <a:extLst>
              <a:ext uri="{FF2B5EF4-FFF2-40B4-BE49-F238E27FC236}">
                <a16:creationId xmlns:a16="http://schemas.microsoft.com/office/drawing/2014/main" id="{19C167AB-3ADA-24D7-E3F0-AE9D4B20B7E1}"/>
              </a:ext>
            </a:extLst>
          </p:cNvPr>
          <p:cNvSpPr txBox="1"/>
          <p:nvPr/>
        </p:nvSpPr>
        <p:spPr>
          <a:xfrm>
            <a:off x="7298462" y="4357450"/>
            <a:ext cx="1581331" cy="1638683"/>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Lack of consumer awareness about product type</a:t>
            </a:r>
          </a:p>
        </p:txBody>
      </p:sp>
      <p:sp>
        <p:nvSpPr>
          <p:cNvPr id="35" name="TextBox 34">
            <a:extLst>
              <a:ext uri="{FF2B5EF4-FFF2-40B4-BE49-F238E27FC236}">
                <a16:creationId xmlns:a16="http://schemas.microsoft.com/office/drawing/2014/main" id="{23F354B0-3CEB-5595-6915-A3D9B1C0929A}"/>
              </a:ext>
            </a:extLst>
          </p:cNvPr>
          <p:cNvSpPr txBox="1"/>
          <p:nvPr/>
        </p:nvSpPr>
        <p:spPr>
          <a:xfrm>
            <a:off x="9419121" y="4374891"/>
            <a:ext cx="1581912" cy="1641897"/>
          </a:xfrm>
          <a:prstGeom prst="rect">
            <a:avLst/>
          </a:prstGeom>
          <a:noFill/>
        </p:spPr>
        <p:txBody>
          <a:bodyPr wrap="square" lIns="0" rIns="0" numCol="1" spcCol="144000" rtlCol="0" anchor="ctr">
            <a:noAutofit/>
          </a:bodyPr>
          <a:lstStyle/>
          <a:p>
            <a:pPr marL="0" marR="0" lvl="0" indent="0" algn="l" defTabSz="914400" rtl="0" eaLnBrk="1" fontAlgn="auto" latinLnBrk="0" hangingPunct="1">
              <a:lnSpc>
                <a:spcPts val="1600"/>
              </a:lnSpc>
              <a:spcBef>
                <a:spcPts val="200"/>
              </a:spcBef>
              <a:spcAft>
                <a:spcPts val="200"/>
              </a:spcAft>
              <a:buClrTx/>
              <a:buSzTx/>
              <a:buFontTx/>
              <a:buNone/>
              <a:tabLst/>
              <a:defRPr/>
            </a:pPr>
            <a:r>
              <a:rPr kumimoji="0" lang="en-US" sz="1200" b="0" i="0" u="none" strike="noStrike" kern="1200" cap="none" spc="0" normalizeH="0" baseline="0" noProof="0" dirty="0">
                <a:ln>
                  <a:noFill/>
                </a:ln>
                <a:solidFill>
                  <a:srgbClr val="000000">
                    <a:lumMod val="65000"/>
                    <a:lumOff val="35000"/>
                  </a:srgbClr>
                </a:solidFill>
                <a:effectLst/>
                <a:uLnTx/>
                <a:uFillTx/>
                <a:latin typeface="Montserrat" panose="00000500000000000000" pitchFamily="50" charset="0"/>
                <a:ea typeface="+mn-ea"/>
                <a:cs typeface="+mn-cs"/>
              </a:rPr>
              <a:t>Lack of reliable distribution channels</a:t>
            </a:r>
          </a:p>
        </p:txBody>
      </p:sp>
      <p:sp>
        <p:nvSpPr>
          <p:cNvPr id="3" name="TextBox 2">
            <a:extLst>
              <a:ext uri="{FF2B5EF4-FFF2-40B4-BE49-F238E27FC236}">
                <a16:creationId xmlns:a16="http://schemas.microsoft.com/office/drawing/2014/main" id="{D85B8738-04B9-AEF4-0CEA-42D826FE6785}"/>
              </a:ext>
            </a:extLst>
          </p:cNvPr>
          <p:cNvSpPr txBox="1"/>
          <p:nvPr/>
        </p:nvSpPr>
        <p:spPr>
          <a:xfrm>
            <a:off x="3479261" y="2094759"/>
            <a:ext cx="2802735" cy="419037"/>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outerShdw blurRad="340002" dist="38100" dir="2700000" algn="tl" rotWithShape="0">
                    <a:prstClr val="black">
                      <a:alpha val="27716"/>
                    </a:prstClr>
                  </a:outerShdw>
                </a:effectLst>
                <a:uLnTx/>
                <a:uFillTx/>
                <a:latin typeface="Montserrat" panose="00000500000000000000" pitchFamily="50" charset="0"/>
                <a:ea typeface="+mn-ea"/>
                <a:cs typeface="+mn-cs"/>
              </a:rPr>
              <a:t>MARKET DRIVERS</a:t>
            </a:r>
          </a:p>
        </p:txBody>
      </p:sp>
      <p:grpSp>
        <p:nvGrpSpPr>
          <p:cNvPr id="8" name="Group 7">
            <a:extLst>
              <a:ext uri="{FF2B5EF4-FFF2-40B4-BE49-F238E27FC236}">
                <a16:creationId xmlns:a16="http://schemas.microsoft.com/office/drawing/2014/main" id="{EF51C674-D1B3-6471-003E-6DABF9923843}"/>
              </a:ext>
            </a:extLst>
          </p:cNvPr>
          <p:cNvGrpSpPr/>
          <p:nvPr/>
        </p:nvGrpSpPr>
        <p:grpSpPr>
          <a:xfrm>
            <a:off x="1402840" y="2065974"/>
            <a:ext cx="2076421" cy="472969"/>
            <a:chOff x="1402840" y="2065974"/>
            <a:chExt cx="2076421" cy="472969"/>
          </a:xfrm>
        </p:grpSpPr>
        <p:sp>
          <p:nvSpPr>
            <p:cNvPr id="5" name="Rounded Rectangle 4">
              <a:extLst>
                <a:ext uri="{FF2B5EF4-FFF2-40B4-BE49-F238E27FC236}">
                  <a16:creationId xmlns:a16="http://schemas.microsoft.com/office/drawing/2014/main" id="{611389C5-A6EB-D47F-C14F-3950E0ADEF97}"/>
                </a:ext>
              </a:extLst>
            </p:cNvPr>
            <p:cNvSpPr/>
            <p:nvPr/>
          </p:nvSpPr>
          <p:spPr>
            <a:xfrm>
              <a:off x="1402840" y="2065974"/>
              <a:ext cx="2076421" cy="472969"/>
            </a:xfrm>
            <a:prstGeom prst="roundRect">
              <a:avLst>
                <a:gd name="adj" fmla="val 0"/>
              </a:avLst>
            </a:prstGeom>
            <a:solidFill>
              <a:schemeClr val="bg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5BCF397B-763A-C8A3-3FFD-FF03EBC14466}"/>
                </a:ext>
              </a:extLst>
            </p:cNvPr>
            <p:cNvCxnSpPr>
              <a:cxnSpLocks/>
            </p:cNvCxnSpPr>
            <p:nvPr/>
          </p:nvCxnSpPr>
          <p:spPr>
            <a:xfrm>
              <a:off x="2970368" y="2292558"/>
              <a:ext cx="295264" cy="0"/>
            </a:xfrm>
            <a:prstGeom prst="line">
              <a:avLst/>
            </a:prstGeom>
            <a:ln>
              <a:headEnd type="none"/>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C9DF93-031F-0801-B7B4-09F470A86B93}"/>
                </a:ext>
              </a:extLst>
            </p:cNvPr>
            <p:cNvSpPr txBox="1"/>
            <p:nvPr/>
          </p:nvSpPr>
          <p:spPr>
            <a:xfrm>
              <a:off x="1502259" y="2127107"/>
              <a:ext cx="158133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rPr>
                <a:t>TAIL WIND </a:t>
              </a: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grpSp>
      <p:sp>
        <p:nvSpPr>
          <p:cNvPr id="36" name="TextBox 35">
            <a:extLst>
              <a:ext uri="{FF2B5EF4-FFF2-40B4-BE49-F238E27FC236}">
                <a16:creationId xmlns:a16="http://schemas.microsoft.com/office/drawing/2014/main" id="{D52FFE30-60DB-D1E4-D123-2B8AB7C9E108}"/>
              </a:ext>
            </a:extLst>
          </p:cNvPr>
          <p:cNvSpPr txBox="1"/>
          <p:nvPr/>
        </p:nvSpPr>
        <p:spPr>
          <a:xfrm>
            <a:off x="6528407" y="2092939"/>
            <a:ext cx="2725296" cy="419037"/>
          </a:xfrm>
          <a:prstGeom prst="rect">
            <a:avLst/>
          </a:prstGeom>
          <a:noFill/>
        </p:spPr>
        <p:txBody>
          <a:bodyPr wrap="square" lIns="0" r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B71FD"/>
                </a:solidFill>
                <a:effectLst/>
                <a:uLnTx/>
                <a:uFillTx/>
                <a:latin typeface="Montserrat" panose="00000500000000000000" pitchFamily="50" charset="0"/>
                <a:ea typeface="+mn-ea"/>
                <a:cs typeface="+mn-cs"/>
              </a:rPr>
              <a:t>MARKET INHIBITORS</a:t>
            </a:r>
          </a:p>
        </p:txBody>
      </p:sp>
      <p:grpSp>
        <p:nvGrpSpPr>
          <p:cNvPr id="9" name="Group 8">
            <a:extLst>
              <a:ext uri="{FF2B5EF4-FFF2-40B4-BE49-F238E27FC236}">
                <a16:creationId xmlns:a16="http://schemas.microsoft.com/office/drawing/2014/main" id="{D01F55B7-610F-58CA-6870-924F1E8062D8}"/>
              </a:ext>
            </a:extLst>
          </p:cNvPr>
          <p:cNvGrpSpPr/>
          <p:nvPr/>
        </p:nvGrpSpPr>
        <p:grpSpPr>
          <a:xfrm>
            <a:off x="9253703" y="2065974"/>
            <a:ext cx="2172101" cy="472969"/>
            <a:chOff x="9253703" y="2065974"/>
            <a:chExt cx="2172101" cy="472969"/>
          </a:xfrm>
        </p:grpSpPr>
        <p:sp>
          <p:nvSpPr>
            <p:cNvPr id="37" name="Rounded Rectangle 36">
              <a:extLst>
                <a:ext uri="{FF2B5EF4-FFF2-40B4-BE49-F238E27FC236}">
                  <a16:creationId xmlns:a16="http://schemas.microsoft.com/office/drawing/2014/main" id="{94479C93-1141-0125-4E1C-874A770FE9BE}"/>
                </a:ext>
              </a:extLst>
            </p:cNvPr>
            <p:cNvSpPr/>
            <p:nvPr/>
          </p:nvSpPr>
          <p:spPr>
            <a:xfrm>
              <a:off x="9253703" y="2065974"/>
              <a:ext cx="2172101" cy="472969"/>
            </a:xfrm>
            <a:prstGeom prst="roundRect">
              <a:avLst>
                <a:gd name="adj" fmla="val 0"/>
              </a:avLst>
            </a:prstGeom>
            <a:solidFill>
              <a:schemeClr val="accent1"/>
            </a:solidFill>
            <a:ln>
              <a:noFill/>
            </a:ln>
            <a:effectLst>
              <a:outerShdw blurRad="177800" dist="76200" dir="2700000" algn="tl" rotWithShape="0">
                <a:prstClr val="black">
                  <a:alpha val="15144"/>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600" b="1" i="0" u="none" strike="noStrike" kern="1200" cap="none" spc="0" normalizeH="0" baseline="0" noProof="0" dirty="0">
                <a:ln>
                  <a:noFill/>
                </a:ln>
                <a:solidFill>
                  <a:srgbClr val="2B71FD"/>
                </a:solidFill>
                <a:effectLst/>
                <a:uLnTx/>
                <a:uFillTx/>
                <a:latin typeface="Montserrat" pitchFamily="2" charset="77"/>
                <a:ea typeface="Open Sans" panose="020B0606030504020204" pitchFamily="34" charset="0"/>
                <a:cs typeface="Open Sans" panose="020B0606030504020204" pitchFamily="34" charset="0"/>
              </a:endParaRPr>
            </a:p>
          </p:txBody>
        </p:sp>
        <p:cxnSp>
          <p:nvCxnSpPr>
            <p:cNvPr id="38" name="Straight Connector 37">
              <a:extLst>
                <a:ext uri="{FF2B5EF4-FFF2-40B4-BE49-F238E27FC236}">
                  <a16:creationId xmlns:a16="http://schemas.microsoft.com/office/drawing/2014/main" id="{FAB652A7-C64F-0C23-BB66-C83931D9B1E0}"/>
                </a:ext>
              </a:extLst>
            </p:cNvPr>
            <p:cNvCxnSpPr>
              <a:cxnSpLocks/>
            </p:cNvCxnSpPr>
            <p:nvPr/>
          </p:nvCxnSpPr>
          <p:spPr>
            <a:xfrm>
              <a:off x="9457144" y="2292558"/>
              <a:ext cx="295264" cy="0"/>
            </a:xfrm>
            <a:prstGeom prst="line">
              <a:avLst/>
            </a:prstGeom>
            <a:ln>
              <a:solidFill>
                <a:schemeClr val="bg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039BBEA-ADD5-A4C0-F139-C121A94B066F}"/>
                </a:ext>
              </a:extLst>
            </p:cNvPr>
            <p:cNvSpPr txBox="1"/>
            <p:nvPr/>
          </p:nvSpPr>
          <p:spPr>
            <a:xfrm>
              <a:off x="9707420" y="2127107"/>
              <a:ext cx="158133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pitchFamily="2" charset="77"/>
                  <a:ea typeface="Open Sans" panose="020B0606030504020204" pitchFamily="34" charset="0"/>
                  <a:cs typeface="Open Sans" panose="020B0606030504020204" pitchFamily="34" charset="0"/>
                </a:rPr>
                <a:t>HEAD WIND </a:t>
              </a:r>
              <a:endParaRPr kumimoji="0" lang="en-UA" sz="1600" b="1" i="0" u="none" strike="noStrike" kern="1200" cap="none" spc="0" normalizeH="0" baseline="0" noProof="0" dirty="0">
                <a:ln>
                  <a:noFill/>
                </a:ln>
                <a:solidFill>
                  <a:srgbClr val="FFFFFF"/>
                </a:solidFill>
                <a:effectLst/>
                <a:uLnTx/>
                <a:uFillTx/>
                <a:latin typeface="Montserrat" pitchFamily="2" charset="77"/>
                <a:ea typeface="Open Sans" panose="020B0606030504020204" pitchFamily="34" charset="0"/>
                <a:cs typeface="Open Sans" panose="020B0606030504020204" pitchFamily="34" charset="0"/>
              </a:endParaRPr>
            </a:p>
          </p:txBody>
        </p:sp>
      </p:grpSp>
      <p:cxnSp>
        <p:nvCxnSpPr>
          <p:cNvPr id="25" name="Straight Connector 24">
            <a:extLst>
              <a:ext uri="{FF2B5EF4-FFF2-40B4-BE49-F238E27FC236}">
                <a16:creationId xmlns:a16="http://schemas.microsoft.com/office/drawing/2014/main" id="{944B38DD-6D00-F330-90A1-26FF0297E259}"/>
              </a:ext>
            </a:extLst>
          </p:cNvPr>
          <p:cNvCxnSpPr>
            <a:cxnSpLocks/>
          </p:cNvCxnSpPr>
          <p:nvPr/>
        </p:nvCxnSpPr>
        <p:spPr>
          <a:xfrm>
            <a:off x="3916429" y="2718758"/>
            <a:ext cx="0" cy="3277387"/>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909BE1E-288F-0F74-D71A-4076CC649209}"/>
              </a:ext>
            </a:extLst>
          </p:cNvPr>
          <p:cNvSpPr>
            <a:spLocks noChangeAspect="1"/>
          </p:cNvSpPr>
          <p:nvPr/>
        </p:nvSpPr>
        <p:spPr>
          <a:xfrm>
            <a:off x="4062184" y="3403760"/>
            <a:ext cx="250638" cy="2506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A0EABFB-4498-34F4-1337-D4C3E4C0940F}"/>
              </a:ext>
            </a:extLst>
          </p:cNvPr>
          <p:cNvSpPr>
            <a:spLocks noChangeAspect="1"/>
          </p:cNvSpPr>
          <p:nvPr/>
        </p:nvSpPr>
        <p:spPr>
          <a:xfrm>
            <a:off x="1928281" y="3403760"/>
            <a:ext cx="250638" cy="2506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D652A2EE-32D0-6635-6F12-79F73EE57EC5}"/>
              </a:ext>
            </a:extLst>
          </p:cNvPr>
          <p:cNvSpPr>
            <a:spLocks noChangeAspect="1"/>
          </p:cNvSpPr>
          <p:nvPr/>
        </p:nvSpPr>
        <p:spPr>
          <a:xfrm>
            <a:off x="1930246" y="5051477"/>
            <a:ext cx="250638" cy="2506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4C2E732D-04CA-85B3-DB4E-B5F269D957FA}"/>
              </a:ext>
            </a:extLst>
          </p:cNvPr>
          <p:cNvSpPr>
            <a:spLocks noChangeAspect="1"/>
          </p:cNvSpPr>
          <p:nvPr/>
        </p:nvSpPr>
        <p:spPr>
          <a:xfrm>
            <a:off x="4061914" y="5051477"/>
            <a:ext cx="250638" cy="250638"/>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5" name="Graphic 54" descr="Checkmark with solid fill">
            <a:extLst>
              <a:ext uri="{FF2B5EF4-FFF2-40B4-BE49-F238E27FC236}">
                <a16:creationId xmlns:a16="http://schemas.microsoft.com/office/drawing/2014/main" id="{1E3BB8A8-F146-9F63-375A-9662401929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4858" y="3433811"/>
            <a:ext cx="190967" cy="190967"/>
          </a:xfrm>
          <a:prstGeom prst="rect">
            <a:avLst/>
          </a:prstGeom>
        </p:spPr>
      </p:pic>
      <p:pic>
        <p:nvPicPr>
          <p:cNvPr id="56" name="Graphic 55" descr="Checkmark with solid fill">
            <a:extLst>
              <a:ext uri="{FF2B5EF4-FFF2-40B4-BE49-F238E27FC236}">
                <a16:creationId xmlns:a16="http://schemas.microsoft.com/office/drawing/2014/main" id="{7801ABAF-85D7-13BE-A876-0F9AF3532F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57993" y="5082567"/>
            <a:ext cx="190967" cy="190967"/>
          </a:xfrm>
          <a:prstGeom prst="rect">
            <a:avLst/>
          </a:prstGeom>
        </p:spPr>
      </p:pic>
      <p:pic>
        <p:nvPicPr>
          <p:cNvPr id="57" name="Graphic 56" descr="Checkmark with solid fill">
            <a:extLst>
              <a:ext uri="{FF2B5EF4-FFF2-40B4-BE49-F238E27FC236}">
                <a16:creationId xmlns:a16="http://schemas.microsoft.com/office/drawing/2014/main" id="{F2911B78-E175-4A95-D871-8902F3E290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1749" y="5084863"/>
            <a:ext cx="190967" cy="190967"/>
          </a:xfrm>
          <a:prstGeom prst="rect">
            <a:avLst/>
          </a:prstGeom>
        </p:spPr>
      </p:pic>
      <p:cxnSp>
        <p:nvCxnSpPr>
          <p:cNvPr id="58" name="Straight Connector 57">
            <a:extLst>
              <a:ext uri="{FF2B5EF4-FFF2-40B4-BE49-F238E27FC236}">
                <a16:creationId xmlns:a16="http://schemas.microsoft.com/office/drawing/2014/main" id="{8D2957F3-CF1D-6577-B84A-35174BFE7B8D}"/>
              </a:ext>
            </a:extLst>
          </p:cNvPr>
          <p:cNvCxnSpPr>
            <a:cxnSpLocks/>
          </p:cNvCxnSpPr>
          <p:nvPr/>
        </p:nvCxnSpPr>
        <p:spPr>
          <a:xfrm>
            <a:off x="6785855" y="4357452"/>
            <a:ext cx="421459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6D52278-A50F-110C-3415-BEC3202C1AC6}"/>
              </a:ext>
            </a:extLst>
          </p:cNvPr>
          <p:cNvCxnSpPr>
            <a:cxnSpLocks/>
          </p:cNvCxnSpPr>
          <p:nvPr/>
        </p:nvCxnSpPr>
        <p:spPr>
          <a:xfrm>
            <a:off x="8893153" y="2718758"/>
            <a:ext cx="0" cy="32773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7C28861-693F-C413-E4E5-862B8AA1D06E}"/>
              </a:ext>
            </a:extLst>
          </p:cNvPr>
          <p:cNvSpPr>
            <a:spLocks noChangeAspect="1"/>
          </p:cNvSpPr>
          <p:nvPr/>
        </p:nvSpPr>
        <p:spPr>
          <a:xfrm>
            <a:off x="9038682" y="3404507"/>
            <a:ext cx="250638" cy="2506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FF1B8174-E665-45AB-A6F2-B19629357F6C}"/>
              </a:ext>
            </a:extLst>
          </p:cNvPr>
          <p:cNvSpPr>
            <a:spLocks noChangeAspect="1"/>
          </p:cNvSpPr>
          <p:nvPr/>
        </p:nvSpPr>
        <p:spPr>
          <a:xfrm>
            <a:off x="6904779" y="3404507"/>
            <a:ext cx="250638" cy="2506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A8364142-2792-50D6-F581-D92DDC4BC352}"/>
              </a:ext>
            </a:extLst>
          </p:cNvPr>
          <p:cNvSpPr>
            <a:spLocks noChangeAspect="1"/>
          </p:cNvSpPr>
          <p:nvPr/>
        </p:nvSpPr>
        <p:spPr>
          <a:xfrm>
            <a:off x="6906744" y="5052224"/>
            <a:ext cx="250638" cy="2506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25C69A75-386C-3D11-839D-7F07BF9990BC}"/>
              </a:ext>
            </a:extLst>
          </p:cNvPr>
          <p:cNvSpPr>
            <a:spLocks noChangeAspect="1"/>
          </p:cNvSpPr>
          <p:nvPr/>
        </p:nvSpPr>
        <p:spPr>
          <a:xfrm>
            <a:off x="9038412" y="5052224"/>
            <a:ext cx="250638" cy="2506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3" name="Graphic 192" descr="Checkmark with solid fill">
            <a:extLst>
              <a:ext uri="{FF2B5EF4-FFF2-40B4-BE49-F238E27FC236}">
                <a16:creationId xmlns:a16="http://schemas.microsoft.com/office/drawing/2014/main" id="{4ED44BF6-AB4F-B68E-2DDD-F90171EC33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67800" y="3433595"/>
            <a:ext cx="190967" cy="190967"/>
          </a:xfrm>
          <a:prstGeom prst="rect">
            <a:avLst/>
          </a:prstGeom>
        </p:spPr>
      </p:pic>
      <p:pic>
        <p:nvPicPr>
          <p:cNvPr id="194" name="Graphic 193" descr="Checkmark with solid fill">
            <a:extLst>
              <a:ext uri="{FF2B5EF4-FFF2-40B4-BE49-F238E27FC236}">
                <a16:creationId xmlns:a16="http://schemas.microsoft.com/office/drawing/2014/main" id="{AB37C281-C3AD-76D6-716F-104ACF09AF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9012" y="5085610"/>
            <a:ext cx="190967" cy="190967"/>
          </a:xfrm>
          <a:prstGeom prst="rect">
            <a:avLst/>
          </a:prstGeom>
        </p:spPr>
      </p:pic>
      <p:cxnSp>
        <p:nvCxnSpPr>
          <p:cNvPr id="198" name="Straight Connector 197">
            <a:extLst>
              <a:ext uri="{FF2B5EF4-FFF2-40B4-BE49-F238E27FC236}">
                <a16:creationId xmlns:a16="http://schemas.microsoft.com/office/drawing/2014/main" id="{010CF67D-951C-2F27-EA96-B727854BED57}"/>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91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p:cTn id="7" dur="5000" fill="hold"/>
                                        <p:tgtEl>
                                          <p:spTgt spid="199"/>
                                        </p:tgtEl>
                                        <p:attrNameLst>
                                          <p:attrName>ppt_w</p:attrName>
                                        </p:attrNameLst>
                                      </p:cBhvr>
                                      <p:tavLst>
                                        <p:tav tm="0">
                                          <p:val>
                                            <p:strVal val="4/3*#ppt_w"/>
                                          </p:val>
                                        </p:tav>
                                        <p:tav tm="100000">
                                          <p:val>
                                            <p:strVal val="#ppt_w"/>
                                          </p:val>
                                        </p:tav>
                                      </p:tavLst>
                                    </p:anim>
                                    <p:anim calcmode="lin" valueType="num">
                                      <p:cBhvr>
                                        <p:cTn id="8" dur="5000" fill="hold"/>
                                        <p:tgtEl>
                                          <p:spTgt spid="199"/>
                                        </p:tgtEl>
                                        <p:attrNameLst>
                                          <p:attrName>ppt_h</p:attrName>
                                        </p:attrNameLst>
                                      </p:cBhvr>
                                      <p:tavLst>
                                        <p:tav tm="0">
                                          <p:val>
                                            <p:strVal val="4/3*#ppt_h"/>
                                          </p:val>
                                        </p:tav>
                                        <p:tav tm="100000">
                                          <p:val>
                                            <p:strVal val="#ppt_h"/>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500"/>
                                        <p:tgtEl>
                                          <p:spTgt spid="41"/>
                                        </p:tgtEl>
                                      </p:cBhvr>
                                    </p:animEffect>
                                  </p:childTnLst>
                                </p:cTn>
                              </p:par>
                              <p:par>
                                <p:cTn id="15" presetID="0" presetClass="path" presetSubtype="0" decel="50000" fill="hold" grpId="1" nodeType="withEffect">
                                  <p:stCondLst>
                                    <p:cond delay="500"/>
                                  </p:stCondLst>
                                  <p:childTnLst>
                                    <p:animMotion origin="layout" path="M 0.08321 -3.7037E-7 L -3.33333E-6 -3.7037E-7 " pathEditMode="relative" rAng="0" ptsTypes="AA">
                                      <p:cBhvr>
                                        <p:cTn id="16" dur="1500" fill="hold"/>
                                        <p:tgtEl>
                                          <p:spTgt spid="4"/>
                                        </p:tgtEl>
                                        <p:attrNameLst>
                                          <p:attrName>ppt_x</p:attrName>
                                          <p:attrName>ppt_y</p:attrName>
                                        </p:attrNameLst>
                                      </p:cBhvr>
                                      <p:rCtr x="-4167" y="0"/>
                                    </p:animMotion>
                                  </p:childTnLst>
                                </p:cTn>
                              </p:par>
                              <p:par>
                                <p:cTn id="17" presetID="0" presetClass="path" presetSubtype="0" decel="50000" fill="hold" grpId="1" nodeType="withEffect">
                                  <p:stCondLst>
                                    <p:cond delay="500"/>
                                  </p:stCondLst>
                                  <p:childTnLst>
                                    <p:animMotion origin="layout" path="M -0.06498 -3.7037E-7 L 2.5E-6 -3.7037E-7 " pathEditMode="relative" rAng="0" ptsTypes="AA">
                                      <p:cBhvr>
                                        <p:cTn id="18" dur="1500" fill="hold"/>
                                        <p:tgtEl>
                                          <p:spTgt spid="41"/>
                                        </p:tgtEl>
                                        <p:attrNameLst>
                                          <p:attrName>ppt_x</p:attrName>
                                          <p:attrName>ppt_y</p:attrName>
                                        </p:attrNameLst>
                                      </p:cBhvr>
                                      <p:rCtr x="3242" y="0"/>
                                    </p:animMotion>
                                  </p:childTnLst>
                                </p:cTn>
                              </p:par>
                              <p:par>
                                <p:cTn id="19" presetID="1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2000"/>
                                        <p:tgtEl>
                                          <p:spTgt spid="8"/>
                                        </p:tgtEl>
                                        <p:attrNameLst>
                                          <p:attrName>ppt_x</p:attrName>
                                        </p:attrNameLst>
                                      </p:cBhvr>
                                      <p:tavLst>
                                        <p:tav tm="0">
                                          <p:val>
                                            <p:strVal val="#ppt_x-#ppt_w*1.125000"/>
                                          </p:val>
                                        </p:tav>
                                        <p:tav tm="100000">
                                          <p:val>
                                            <p:strVal val="#ppt_x"/>
                                          </p:val>
                                        </p:tav>
                                      </p:tavLst>
                                    </p:anim>
                                    <p:animEffect transition="in" filter="wipe(right)">
                                      <p:cBhvr>
                                        <p:cTn id="22" dur="2000"/>
                                        <p:tgtEl>
                                          <p:spTgt spid="8"/>
                                        </p:tgtEl>
                                      </p:cBhvr>
                                    </p:animEffect>
                                  </p:childTnLst>
                                </p:cTn>
                              </p:par>
                              <p:par>
                                <p:cTn id="23" presetID="1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p:tgtEl>
                                          <p:spTgt spid="9"/>
                                        </p:tgtEl>
                                        <p:attrNameLst>
                                          <p:attrName>ppt_x</p:attrName>
                                        </p:attrNameLst>
                                      </p:cBhvr>
                                      <p:tavLst>
                                        <p:tav tm="0">
                                          <p:val>
                                            <p:strVal val="#ppt_x+#ppt_w*1.125000"/>
                                          </p:val>
                                        </p:tav>
                                        <p:tav tm="100000">
                                          <p:val>
                                            <p:strVal val="#ppt_x"/>
                                          </p:val>
                                        </p:tav>
                                      </p:tavLst>
                                    </p:anim>
                                    <p:animEffect transition="in" filter="wipe(left)">
                                      <p:cBhvr>
                                        <p:cTn id="26" dur="2000"/>
                                        <p:tgtEl>
                                          <p:spTgt spid="9"/>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par>
                                <p:cTn id="33" presetID="16" presetClass="entr" presetSubtype="37" fill="hold" nodeType="withEffect">
                                  <p:stCondLst>
                                    <p:cond delay="200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1000"/>
                                        <p:tgtEl>
                                          <p:spTgt spid="14"/>
                                        </p:tgtEl>
                                      </p:cBhvr>
                                    </p:animEffect>
                                  </p:childTnLst>
                                </p:cTn>
                              </p:par>
                              <p:par>
                                <p:cTn id="36" presetID="16" presetClass="entr" presetSubtype="37" fill="hold" nodeType="withEffect">
                                  <p:stCondLst>
                                    <p:cond delay="2000"/>
                                  </p:stCondLst>
                                  <p:childTnLst>
                                    <p:set>
                                      <p:cBhvr>
                                        <p:cTn id="37" dur="1" fill="hold">
                                          <p:stCondLst>
                                            <p:cond delay="0"/>
                                          </p:stCondLst>
                                        </p:cTn>
                                        <p:tgtEl>
                                          <p:spTgt spid="58"/>
                                        </p:tgtEl>
                                        <p:attrNameLst>
                                          <p:attrName>style.visibility</p:attrName>
                                        </p:attrNameLst>
                                      </p:cBhvr>
                                      <p:to>
                                        <p:strVal val="visible"/>
                                      </p:to>
                                    </p:set>
                                    <p:animEffect transition="in" filter="barn(outVertical)">
                                      <p:cBhvr>
                                        <p:cTn id="38" dur="1000"/>
                                        <p:tgtEl>
                                          <p:spTgt spid="58"/>
                                        </p:tgtEl>
                                      </p:cBhvr>
                                    </p:animEffect>
                                  </p:childTnLst>
                                </p:cTn>
                              </p:par>
                              <p:par>
                                <p:cTn id="39" presetID="16" presetClass="entr" presetSubtype="42" fill="hold" nodeType="withEffect">
                                  <p:stCondLst>
                                    <p:cond delay="2000"/>
                                  </p:stCondLst>
                                  <p:childTnLst>
                                    <p:set>
                                      <p:cBhvr>
                                        <p:cTn id="40" dur="1" fill="hold">
                                          <p:stCondLst>
                                            <p:cond delay="0"/>
                                          </p:stCondLst>
                                        </p:cTn>
                                        <p:tgtEl>
                                          <p:spTgt spid="59"/>
                                        </p:tgtEl>
                                        <p:attrNameLst>
                                          <p:attrName>style.visibility</p:attrName>
                                        </p:attrNameLst>
                                      </p:cBhvr>
                                      <p:to>
                                        <p:strVal val="visible"/>
                                      </p:to>
                                    </p:set>
                                    <p:animEffect transition="in" filter="barn(outHorizontal)">
                                      <p:cBhvr>
                                        <p:cTn id="41" dur="1000"/>
                                        <p:tgtEl>
                                          <p:spTgt spid="59"/>
                                        </p:tgtEl>
                                      </p:cBhvr>
                                    </p:animEffect>
                                  </p:childTnLst>
                                </p:cTn>
                              </p:par>
                              <p:par>
                                <p:cTn id="42" presetID="16" presetClass="entr" presetSubtype="42" fill="hold" nodeType="withEffect">
                                  <p:stCondLst>
                                    <p:cond delay="2000"/>
                                  </p:stCondLst>
                                  <p:childTnLst>
                                    <p:set>
                                      <p:cBhvr>
                                        <p:cTn id="43" dur="1" fill="hold">
                                          <p:stCondLst>
                                            <p:cond delay="0"/>
                                          </p:stCondLst>
                                        </p:cTn>
                                        <p:tgtEl>
                                          <p:spTgt spid="25"/>
                                        </p:tgtEl>
                                        <p:attrNameLst>
                                          <p:attrName>style.visibility</p:attrName>
                                        </p:attrNameLst>
                                      </p:cBhvr>
                                      <p:to>
                                        <p:strVal val="visible"/>
                                      </p:to>
                                    </p:set>
                                    <p:animEffect transition="in" filter="barn(outHorizontal)">
                                      <p:cBhvr>
                                        <p:cTn id="44" dur="1000"/>
                                        <p:tgtEl>
                                          <p:spTgt spid="25"/>
                                        </p:tgtEl>
                                      </p:cBhvr>
                                    </p:animEffect>
                                  </p:childTnLst>
                                </p:cTn>
                              </p:par>
                              <p:par>
                                <p:cTn id="45" presetID="4" presetClass="entr" presetSubtype="32" fill="hold" grpId="0" nodeType="withEffect">
                                  <p:stCondLst>
                                    <p:cond delay="3000"/>
                                  </p:stCondLst>
                                  <p:childTnLst>
                                    <p:set>
                                      <p:cBhvr>
                                        <p:cTn id="46" dur="1" fill="hold">
                                          <p:stCondLst>
                                            <p:cond delay="0"/>
                                          </p:stCondLst>
                                        </p:cTn>
                                        <p:tgtEl>
                                          <p:spTgt spid="49"/>
                                        </p:tgtEl>
                                        <p:attrNameLst>
                                          <p:attrName>style.visibility</p:attrName>
                                        </p:attrNameLst>
                                      </p:cBhvr>
                                      <p:to>
                                        <p:strVal val="visible"/>
                                      </p:to>
                                    </p:set>
                                    <p:animEffect transition="in" filter="box(out)">
                                      <p:cBhvr>
                                        <p:cTn id="47" dur="1000"/>
                                        <p:tgtEl>
                                          <p:spTgt spid="49"/>
                                        </p:tgtEl>
                                      </p:cBhvr>
                                    </p:animEffect>
                                  </p:childTnLst>
                                </p:cTn>
                              </p:par>
                              <p:par>
                                <p:cTn id="48" presetID="4" presetClass="entr" presetSubtype="32" fill="hold" grpId="0" nodeType="withEffect">
                                  <p:stCondLst>
                                    <p:cond delay="300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1000"/>
                                        <p:tgtEl>
                                          <p:spTgt spid="47"/>
                                        </p:tgtEl>
                                      </p:cBhvr>
                                    </p:animEffect>
                                  </p:childTnLst>
                                </p:cTn>
                              </p:par>
                              <p:par>
                                <p:cTn id="51" presetID="4" presetClass="entr" presetSubtype="32" fill="hold" grpId="0" nodeType="withEffect">
                                  <p:stCondLst>
                                    <p:cond delay="3000"/>
                                  </p:stCondLst>
                                  <p:childTnLst>
                                    <p:set>
                                      <p:cBhvr>
                                        <p:cTn id="52" dur="1" fill="hold">
                                          <p:stCondLst>
                                            <p:cond delay="0"/>
                                          </p:stCondLst>
                                        </p:cTn>
                                        <p:tgtEl>
                                          <p:spTgt spid="50"/>
                                        </p:tgtEl>
                                        <p:attrNameLst>
                                          <p:attrName>style.visibility</p:attrName>
                                        </p:attrNameLst>
                                      </p:cBhvr>
                                      <p:to>
                                        <p:strVal val="visible"/>
                                      </p:to>
                                    </p:set>
                                    <p:animEffect transition="in" filter="box(out)">
                                      <p:cBhvr>
                                        <p:cTn id="53" dur="1000"/>
                                        <p:tgtEl>
                                          <p:spTgt spid="50"/>
                                        </p:tgtEl>
                                      </p:cBhvr>
                                    </p:animEffect>
                                  </p:childTnLst>
                                </p:cTn>
                              </p:par>
                              <p:par>
                                <p:cTn id="54" presetID="4" presetClass="entr" presetSubtype="32" fill="hold" grpId="0" nodeType="withEffect">
                                  <p:stCondLst>
                                    <p:cond delay="3000"/>
                                  </p:stCondLst>
                                  <p:childTnLst>
                                    <p:set>
                                      <p:cBhvr>
                                        <p:cTn id="55" dur="1" fill="hold">
                                          <p:stCondLst>
                                            <p:cond delay="0"/>
                                          </p:stCondLst>
                                        </p:cTn>
                                        <p:tgtEl>
                                          <p:spTgt spid="51"/>
                                        </p:tgtEl>
                                        <p:attrNameLst>
                                          <p:attrName>style.visibility</p:attrName>
                                        </p:attrNameLst>
                                      </p:cBhvr>
                                      <p:to>
                                        <p:strVal val="visible"/>
                                      </p:to>
                                    </p:set>
                                    <p:animEffect transition="in" filter="box(out)">
                                      <p:cBhvr>
                                        <p:cTn id="56" dur="1000"/>
                                        <p:tgtEl>
                                          <p:spTgt spid="51"/>
                                        </p:tgtEl>
                                      </p:cBhvr>
                                    </p:animEffect>
                                  </p:childTnLst>
                                </p:cTn>
                              </p:par>
                              <p:par>
                                <p:cTn id="57" presetID="4" presetClass="entr" presetSubtype="32" fill="hold" grpId="0" nodeType="withEffect">
                                  <p:stCondLst>
                                    <p:cond delay="3000"/>
                                  </p:stCondLst>
                                  <p:childTnLst>
                                    <p:set>
                                      <p:cBhvr>
                                        <p:cTn id="58" dur="1" fill="hold">
                                          <p:stCondLst>
                                            <p:cond delay="0"/>
                                          </p:stCondLst>
                                        </p:cTn>
                                        <p:tgtEl>
                                          <p:spTgt spid="61"/>
                                        </p:tgtEl>
                                        <p:attrNameLst>
                                          <p:attrName>style.visibility</p:attrName>
                                        </p:attrNameLst>
                                      </p:cBhvr>
                                      <p:to>
                                        <p:strVal val="visible"/>
                                      </p:to>
                                    </p:set>
                                    <p:animEffect transition="in" filter="box(out)">
                                      <p:cBhvr>
                                        <p:cTn id="59" dur="1000"/>
                                        <p:tgtEl>
                                          <p:spTgt spid="61"/>
                                        </p:tgtEl>
                                      </p:cBhvr>
                                    </p:animEffect>
                                  </p:childTnLst>
                                </p:cTn>
                              </p:par>
                              <p:par>
                                <p:cTn id="60" presetID="4" presetClass="entr" presetSubtype="32" fill="hold" grpId="0" nodeType="withEffect">
                                  <p:stCondLst>
                                    <p:cond delay="3000"/>
                                  </p:stCondLst>
                                  <p:childTnLst>
                                    <p:set>
                                      <p:cBhvr>
                                        <p:cTn id="61" dur="1" fill="hold">
                                          <p:stCondLst>
                                            <p:cond delay="0"/>
                                          </p:stCondLst>
                                        </p:cTn>
                                        <p:tgtEl>
                                          <p:spTgt spid="60"/>
                                        </p:tgtEl>
                                        <p:attrNameLst>
                                          <p:attrName>style.visibility</p:attrName>
                                        </p:attrNameLst>
                                      </p:cBhvr>
                                      <p:to>
                                        <p:strVal val="visible"/>
                                      </p:to>
                                    </p:set>
                                    <p:animEffect transition="in" filter="box(out)">
                                      <p:cBhvr>
                                        <p:cTn id="62" dur="1000"/>
                                        <p:tgtEl>
                                          <p:spTgt spid="60"/>
                                        </p:tgtEl>
                                      </p:cBhvr>
                                    </p:animEffect>
                                  </p:childTnLst>
                                </p:cTn>
                              </p:par>
                              <p:par>
                                <p:cTn id="63" presetID="4" presetClass="entr" presetSubtype="32" fill="hold" grpId="0" nodeType="withEffect">
                                  <p:stCondLst>
                                    <p:cond delay="3000"/>
                                  </p:stCondLst>
                                  <p:childTnLst>
                                    <p:set>
                                      <p:cBhvr>
                                        <p:cTn id="64" dur="1" fill="hold">
                                          <p:stCondLst>
                                            <p:cond delay="0"/>
                                          </p:stCondLst>
                                        </p:cTn>
                                        <p:tgtEl>
                                          <p:spTgt spid="62"/>
                                        </p:tgtEl>
                                        <p:attrNameLst>
                                          <p:attrName>style.visibility</p:attrName>
                                        </p:attrNameLst>
                                      </p:cBhvr>
                                      <p:to>
                                        <p:strVal val="visible"/>
                                      </p:to>
                                    </p:set>
                                    <p:animEffect transition="in" filter="box(out)">
                                      <p:cBhvr>
                                        <p:cTn id="65" dur="1000"/>
                                        <p:tgtEl>
                                          <p:spTgt spid="62"/>
                                        </p:tgtEl>
                                      </p:cBhvr>
                                    </p:animEffect>
                                  </p:childTnLst>
                                </p:cTn>
                              </p:par>
                              <p:par>
                                <p:cTn id="66" presetID="4" presetClass="entr" presetSubtype="32" fill="hold" grpId="0" nodeType="withEffect">
                                  <p:stCondLst>
                                    <p:cond delay="3000"/>
                                  </p:stCondLst>
                                  <p:childTnLst>
                                    <p:set>
                                      <p:cBhvr>
                                        <p:cTn id="67" dur="1" fill="hold">
                                          <p:stCondLst>
                                            <p:cond delay="0"/>
                                          </p:stCondLst>
                                        </p:cTn>
                                        <p:tgtEl>
                                          <p:spTgt spid="63"/>
                                        </p:tgtEl>
                                        <p:attrNameLst>
                                          <p:attrName>style.visibility</p:attrName>
                                        </p:attrNameLst>
                                      </p:cBhvr>
                                      <p:to>
                                        <p:strVal val="visible"/>
                                      </p:to>
                                    </p:set>
                                    <p:animEffect transition="in" filter="box(out)">
                                      <p:cBhvr>
                                        <p:cTn id="68" dur="1000"/>
                                        <p:tgtEl>
                                          <p:spTgt spid="63"/>
                                        </p:tgtEl>
                                      </p:cBhvr>
                                    </p:animEffect>
                                  </p:childTnLst>
                                </p:cTn>
                              </p:par>
                              <p:par>
                                <p:cTn id="69" presetID="22" presetClass="entr" presetSubtype="8" fill="hold" grpId="0" nodeType="withEffect">
                                  <p:stCondLst>
                                    <p:cond delay="3000"/>
                                  </p:stCondLst>
                                  <p:childTnLst>
                                    <p:set>
                                      <p:cBhvr>
                                        <p:cTn id="70" dur="1" fill="hold">
                                          <p:stCondLst>
                                            <p:cond delay="0"/>
                                          </p:stCondLst>
                                        </p:cTn>
                                        <p:tgtEl>
                                          <p:spTgt spid="13"/>
                                        </p:tgtEl>
                                        <p:attrNameLst>
                                          <p:attrName>style.visibility</p:attrName>
                                        </p:attrNameLst>
                                      </p:cBhvr>
                                      <p:to>
                                        <p:strVal val="visible"/>
                                      </p:to>
                                    </p:set>
                                    <p:animEffect transition="in" filter="wipe(left)">
                                      <p:cBhvr>
                                        <p:cTn id="71" dur="1500"/>
                                        <p:tgtEl>
                                          <p:spTgt spid="13"/>
                                        </p:tgtEl>
                                      </p:cBhvr>
                                    </p:animEffect>
                                  </p:childTnLst>
                                </p:cTn>
                              </p:par>
                              <p:par>
                                <p:cTn id="72" presetID="22" presetClass="entr" presetSubtype="8" fill="hold" grpId="0" nodeType="withEffect">
                                  <p:stCondLst>
                                    <p:cond delay="3000"/>
                                  </p:stCondLst>
                                  <p:childTnLst>
                                    <p:set>
                                      <p:cBhvr>
                                        <p:cTn id="73" dur="1" fill="hold">
                                          <p:stCondLst>
                                            <p:cond delay="0"/>
                                          </p:stCondLst>
                                        </p:cTn>
                                        <p:tgtEl>
                                          <p:spTgt spid="15"/>
                                        </p:tgtEl>
                                        <p:attrNameLst>
                                          <p:attrName>style.visibility</p:attrName>
                                        </p:attrNameLst>
                                      </p:cBhvr>
                                      <p:to>
                                        <p:strVal val="visible"/>
                                      </p:to>
                                    </p:set>
                                    <p:animEffect transition="in" filter="wipe(left)">
                                      <p:cBhvr>
                                        <p:cTn id="74" dur="1500"/>
                                        <p:tgtEl>
                                          <p:spTgt spid="15"/>
                                        </p:tgtEl>
                                      </p:cBhvr>
                                    </p:animEffect>
                                  </p:childTnLst>
                                </p:cTn>
                              </p:par>
                              <p:par>
                                <p:cTn id="75" presetID="22" presetClass="entr" presetSubtype="8" fill="hold" grpId="0" nodeType="withEffect">
                                  <p:stCondLst>
                                    <p:cond delay="3000"/>
                                  </p:stCondLst>
                                  <p:childTnLst>
                                    <p:set>
                                      <p:cBhvr>
                                        <p:cTn id="76" dur="1" fill="hold">
                                          <p:stCondLst>
                                            <p:cond delay="0"/>
                                          </p:stCondLst>
                                        </p:cTn>
                                        <p:tgtEl>
                                          <p:spTgt spid="17"/>
                                        </p:tgtEl>
                                        <p:attrNameLst>
                                          <p:attrName>style.visibility</p:attrName>
                                        </p:attrNameLst>
                                      </p:cBhvr>
                                      <p:to>
                                        <p:strVal val="visible"/>
                                      </p:to>
                                    </p:set>
                                    <p:animEffect transition="in" filter="wipe(left)">
                                      <p:cBhvr>
                                        <p:cTn id="77" dur="1500"/>
                                        <p:tgtEl>
                                          <p:spTgt spid="17"/>
                                        </p:tgtEl>
                                      </p:cBhvr>
                                    </p:animEffect>
                                  </p:childTnLst>
                                </p:cTn>
                              </p:par>
                              <p:par>
                                <p:cTn id="78" presetID="22" presetClass="entr" presetSubtype="8" fill="hold" grpId="0" nodeType="withEffect">
                                  <p:stCondLst>
                                    <p:cond delay="300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1500"/>
                                        <p:tgtEl>
                                          <p:spTgt spid="19"/>
                                        </p:tgtEl>
                                      </p:cBhvr>
                                    </p:animEffect>
                                  </p:childTnLst>
                                </p:cTn>
                              </p:par>
                              <p:par>
                                <p:cTn id="81" presetID="22" presetClass="entr" presetSubtype="8" fill="hold" grpId="0" nodeType="withEffect">
                                  <p:stCondLst>
                                    <p:cond delay="300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1500"/>
                                        <p:tgtEl>
                                          <p:spTgt spid="26"/>
                                        </p:tgtEl>
                                      </p:cBhvr>
                                    </p:animEffect>
                                  </p:childTnLst>
                                </p:cTn>
                              </p:par>
                              <p:par>
                                <p:cTn id="84" presetID="22" presetClass="entr" presetSubtype="8" fill="hold" grpId="0" nodeType="withEffect">
                                  <p:stCondLst>
                                    <p:cond delay="300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1500"/>
                                        <p:tgtEl>
                                          <p:spTgt spid="27"/>
                                        </p:tgtEl>
                                      </p:cBhvr>
                                    </p:animEffect>
                                  </p:childTnLst>
                                </p:cTn>
                              </p:par>
                              <p:par>
                                <p:cTn id="87" presetID="22" presetClass="entr" presetSubtype="8" fill="hold" grpId="0" nodeType="withEffect">
                                  <p:stCondLst>
                                    <p:cond delay="3000"/>
                                  </p:stCondLst>
                                  <p:childTnLst>
                                    <p:set>
                                      <p:cBhvr>
                                        <p:cTn id="88" dur="1" fill="hold">
                                          <p:stCondLst>
                                            <p:cond delay="0"/>
                                          </p:stCondLst>
                                        </p:cTn>
                                        <p:tgtEl>
                                          <p:spTgt spid="31"/>
                                        </p:tgtEl>
                                        <p:attrNameLst>
                                          <p:attrName>style.visibility</p:attrName>
                                        </p:attrNameLst>
                                      </p:cBhvr>
                                      <p:to>
                                        <p:strVal val="visible"/>
                                      </p:to>
                                    </p:set>
                                    <p:animEffect transition="in" filter="wipe(left)">
                                      <p:cBhvr>
                                        <p:cTn id="89" dur="1500"/>
                                        <p:tgtEl>
                                          <p:spTgt spid="31"/>
                                        </p:tgtEl>
                                      </p:cBhvr>
                                    </p:animEffect>
                                  </p:childTnLst>
                                </p:cTn>
                              </p:par>
                              <p:par>
                                <p:cTn id="90" presetID="22" presetClass="entr" presetSubtype="8" fill="hold" grpId="0" nodeType="withEffect">
                                  <p:stCondLst>
                                    <p:cond delay="3000"/>
                                  </p:stCondLst>
                                  <p:childTnLst>
                                    <p:set>
                                      <p:cBhvr>
                                        <p:cTn id="91" dur="1" fill="hold">
                                          <p:stCondLst>
                                            <p:cond delay="0"/>
                                          </p:stCondLst>
                                        </p:cTn>
                                        <p:tgtEl>
                                          <p:spTgt spid="35"/>
                                        </p:tgtEl>
                                        <p:attrNameLst>
                                          <p:attrName>style.visibility</p:attrName>
                                        </p:attrNameLst>
                                      </p:cBhvr>
                                      <p:to>
                                        <p:strVal val="visible"/>
                                      </p:to>
                                    </p:set>
                                    <p:animEffect transition="in" filter="wipe(left)">
                                      <p:cBhvr>
                                        <p:cTn id="92" dur="1500"/>
                                        <p:tgtEl>
                                          <p:spTgt spid="35"/>
                                        </p:tgtEl>
                                      </p:cBhvr>
                                    </p:animEffect>
                                  </p:childTnLst>
                                </p:cTn>
                              </p:par>
                              <p:par>
                                <p:cTn id="93" presetID="22" presetClass="entr" presetSubtype="8" fill="hold" nodeType="withEffect">
                                  <p:stCondLst>
                                    <p:cond delay="4000"/>
                                  </p:stCondLst>
                                  <p:childTnLst>
                                    <p:set>
                                      <p:cBhvr>
                                        <p:cTn id="94" dur="1" fill="hold">
                                          <p:stCondLst>
                                            <p:cond delay="0"/>
                                          </p:stCondLst>
                                        </p:cTn>
                                        <p:tgtEl>
                                          <p:spTgt spid="55"/>
                                        </p:tgtEl>
                                        <p:attrNameLst>
                                          <p:attrName>style.visibility</p:attrName>
                                        </p:attrNameLst>
                                      </p:cBhvr>
                                      <p:to>
                                        <p:strVal val="visible"/>
                                      </p:to>
                                    </p:set>
                                    <p:animEffect transition="in" filter="wipe(left)">
                                      <p:cBhvr>
                                        <p:cTn id="95" dur="1000"/>
                                        <p:tgtEl>
                                          <p:spTgt spid="55"/>
                                        </p:tgtEl>
                                      </p:cBhvr>
                                    </p:animEffect>
                                  </p:childTnLst>
                                </p:cTn>
                              </p:par>
                              <p:par>
                                <p:cTn id="96" presetID="22" presetClass="entr" presetSubtype="8" fill="hold" nodeType="withEffect">
                                  <p:stCondLst>
                                    <p:cond delay="4000"/>
                                  </p:stCondLst>
                                  <p:childTnLst>
                                    <p:set>
                                      <p:cBhvr>
                                        <p:cTn id="97" dur="1" fill="hold">
                                          <p:stCondLst>
                                            <p:cond delay="0"/>
                                          </p:stCondLst>
                                        </p:cTn>
                                        <p:tgtEl>
                                          <p:spTgt spid="56"/>
                                        </p:tgtEl>
                                        <p:attrNameLst>
                                          <p:attrName>style.visibility</p:attrName>
                                        </p:attrNameLst>
                                      </p:cBhvr>
                                      <p:to>
                                        <p:strVal val="visible"/>
                                      </p:to>
                                    </p:set>
                                    <p:animEffect transition="in" filter="wipe(left)">
                                      <p:cBhvr>
                                        <p:cTn id="98" dur="1000"/>
                                        <p:tgtEl>
                                          <p:spTgt spid="56"/>
                                        </p:tgtEl>
                                      </p:cBhvr>
                                    </p:animEffect>
                                  </p:childTnLst>
                                </p:cTn>
                              </p:par>
                              <p:par>
                                <p:cTn id="99" presetID="22" presetClass="entr" presetSubtype="8" fill="hold" nodeType="withEffect">
                                  <p:stCondLst>
                                    <p:cond delay="4000"/>
                                  </p:stCondLst>
                                  <p:childTnLst>
                                    <p:set>
                                      <p:cBhvr>
                                        <p:cTn id="100" dur="1" fill="hold">
                                          <p:stCondLst>
                                            <p:cond delay="0"/>
                                          </p:stCondLst>
                                        </p:cTn>
                                        <p:tgtEl>
                                          <p:spTgt spid="57"/>
                                        </p:tgtEl>
                                        <p:attrNameLst>
                                          <p:attrName>style.visibility</p:attrName>
                                        </p:attrNameLst>
                                      </p:cBhvr>
                                      <p:to>
                                        <p:strVal val="visible"/>
                                      </p:to>
                                    </p:set>
                                    <p:animEffect transition="in" filter="wipe(left)">
                                      <p:cBhvr>
                                        <p:cTn id="101" dur="1000"/>
                                        <p:tgtEl>
                                          <p:spTgt spid="57"/>
                                        </p:tgtEl>
                                      </p:cBhvr>
                                    </p:animEffect>
                                  </p:childTnLst>
                                </p:cTn>
                              </p:par>
                              <p:par>
                                <p:cTn id="102" presetID="22" presetClass="entr" presetSubtype="8" fill="hold" nodeType="withEffect">
                                  <p:stCondLst>
                                    <p:cond delay="4000"/>
                                  </p:stCondLst>
                                  <p:childTnLst>
                                    <p:set>
                                      <p:cBhvr>
                                        <p:cTn id="103" dur="1" fill="hold">
                                          <p:stCondLst>
                                            <p:cond delay="0"/>
                                          </p:stCondLst>
                                        </p:cTn>
                                        <p:tgtEl>
                                          <p:spTgt spid="193"/>
                                        </p:tgtEl>
                                        <p:attrNameLst>
                                          <p:attrName>style.visibility</p:attrName>
                                        </p:attrNameLst>
                                      </p:cBhvr>
                                      <p:to>
                                        <p:strVal val="visible"/>
                                      </p:to>
                                    </p:set>
                                    <p:animEffect transition="in" filter="wipe(left)">
                                      <p:cBhvr>
                                        <p:cTn id="104" dur="1000"/>
                                        <p:tgtEl>
                                          <p:spTgt spid="193"/>
                                        </p:tgtEl>
                                      </p:cBhvr>
                                    </p:animEffect>
                                  </p:childTnLst>
                                </p:cTn>
                              </p:par>
                              <p:par>
                                <p:cTn id="105" presetID="22" presetClass="entr" presetSubtype="8" fill="hold" nodeType="withEffect">
                                  <p:stCondLst>
                                    <p:cond delay="4000"/>
                                  </p:stCondLst>
                                  <p:childTnLst>
                                    <p:set>
                                      <p:cBhvr>
                                        <p:cTn id="106" dur="1" fill="hold">
                                          <p:stCondLst>
                                            <p:cond delay="0"/>
                                          </p:stCondLst>
                                        </p:cTn>
                                        <p:tgtEl>
                                          <p:spTgt spid="194"/>
                                        </p:tgtEl>
                                        <p:attrNameLst>
                                          <p:attrName>style.visibility</p:attrName>
                                        </p:attrNameLst>
                                      </p:cBhvr>
                                      <p:to>
                                        <p:strVal val="visible"/>
                                      </p:to>
                                    </p:set>
                                    <p:animEffect transition="in" filter="wipe(left)">
                                      <p:cBhvr>
                                        <p:cTn id="107" dur="10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 grpId="0" animBg="1"/>
      <p:bldP spid="4" grpId="1" animBg="1"/>
      <p:bldP spid="13" grpId="0"/>
      <p:bldP spid="15" grpId="0"/>
      <p:bldP spid="17" grpId="0"/>
      <p:bldP spid="19" grpId="0"/>
      <p:bldP spid="26" grpId="0"/>
      <p:bldP spid="27" grpId="0"/>
      <p:bldP spid="31" grpId="0"/>
      <p:bldP spid="35" grpId="0"/>
      <p:bldP spid="3" grpId="0"/>
      <p:bldP spid="36" grpId="0"/>
      <p:bldP spid="47" grpId="0" animBg="1"/>
      <p:bldP spid="49" grpId="0" animBg="1"/>
      <p:bldP spid="50" grpId="0" animBg="1"/>
      <p:bldP spid="51" grpId="0" animBg="1"/>
      <p:bldP spid="60" grpId="0" animBg="1"/>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Oval 198">
            <a:extLst>
              <a:ext uri="{FF2B5EF4-FFF2-40B4-BE49-F238E27FC236}">
                <a16:creationId xmlns:a16="http://schemas.microsoft.com/office/drawing/2014/main" id="{2686A2E4-539E-7E9C-CD92-64DE96A9B143}"/>
              </a:ext>
            </a:extLst>
          </p:cNvPr>
          <p:cNvSpPr/>
          <p:nvPr/>
        </p:nvSpPr>
        <p:spPr>
          <a:xfrm>
            <a:off x="4678046" y="2180142"/>
            <a:ext cx="3433818" cy="3433818"/>
          </a:xfrm>
          <a:prstGeom prst="ellipse">
            <a:avLst/>
          </a:prstGeom>
          <a:solidFill>
            <a:schemeClr val="bg1">
              <a:alpha val="29722"/>
            </a:schemeClr>
          </a:solidFill>
          <a:ln>
            <a:noFill/>
          </a:ln>
          <a:effectLst>
            <a:outerShdw blurRad="762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BF5F0F8-750C-8187-063D-C3A355051361}"/>
              </a:ext>
            </a:extLst>
          </p:cNvPr>
          <p:cNvSpPr/>
          <p:nvPr/>
        </p:nvSpPr>
        <p:spPr>
          <a:xfrm>
            <a:off x="5085122" y="2574276"/>
            <a:ext cx="2650209" cy="2650209"/>
          </a:xfrm>
          <a:prstGeom prst="ellipse">
            <a:avLst/>
          </a:prstGeom>
          <a:solidFill>
            <a:schemeClr val="accent1">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8" name="Oval 27">
            <a:extLst>
              <a:ext uri="{FF2B5EF4-FFF2-40B4-BE49-F238E27FC236}">
                <a16:creationId xmlns:a16="http://schemas.microsoft.com/office/drawing/2014/main" id="{B8818228-CDFB-2593-6076-9774C7E19A80}"/>
              </a:ext>
            </a:extLst>
          </p:cNvPr>
          <p:cNvSpPr/>
          <p:nvPr/>
        </p:nvSpPr>
        <p:spPr>
          <a:xfrm>
            <a:off x="5197836" y="2694739"/>
            <a:ext cx="2409281" cy="2409281"/>
          </a:xfrm>
          <a:prstGeom prst="ellipse">
            <a:avLst/>
          </a:prstGeom>
          <a:no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9" name="Oval 28">
            <a:extLst>
              <a:ext uri="{FF2B5EF4-FFF2-40B4-BE49-F238E27FC236}">
                <a16:creationId xmlns:a16="http://schemas.microsoft.com/office/drawing/2014/main" id="{74C682C1-D941-4872-2D2B-624117AA34BA}"/>
              </a:ext>
            </a:extLst>
          </p:cNvPr>
          <p:cNvSpPr/>
          <p:nvPr/>
        </p:nvSpPr>
        <p:spPr>
          <a:xfrm>
            <a:off x="5407066" y="2891612"/>
            <a:ext cx="1991141" cy="1991141"/>
          </a:xfrm>
          <a:prstGeom prst="ellipse">
            <a:avLst/>
          </a:prstGeom>
          <a:gradFill>
            <a:gsLst>
              <a:gs pos="51000">
                <a:srgbClr val="2B71FD">
                  <a:alpha val="76000"/>
                </a:srgbClr>
              </a:gs>
              <a:gs pos="10000">
                <a:schemeClr val="accent1">
                  <a:alpha val="29895"/>
                </a:schemeClr>
              </a:gs>
              <a:gs pos="68000">
                <a:schemeClr val="accent1"/>
              </a:gs>
            </a:gsLst>
            <a:lin ang="7200000" scaled="0"/>
          </a:gradFill>
          <a:ln w="0">
            <a:solidFill>
              <a:schemeClr val="bg1">
                <a:alpha val="7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a:p>
        </p:txBody>
      </p:sp>
      <p:sp>
        <p:nvSpPr>
          <p:cNvPr id="212" name="Round Same-side Corner of Rectangle 211">
            <a:extLst>
              <a:ext uri="{FF2B5EF4-FFF2-40B4-BE49-F238E27FC236}">
                <a16:creationId xmlns:a16="http://schemas.microsoft.com/office/drawing/2014/main" id="{99336E39-CCFD-CE07-6DD6-E85DA132E768}"/>
              </a:ext>
            </a:extLst>
          </p:cNvPr>
          <p:cNvSpPr/>
          <p:nvPr/>
        </p:nvSpPr>
        <p:spPr>
          <a:xfrm rot="10800000">
            <a:off x="0" y="-3"/>
            <a:ext cx="632243" cy="6858001"/>
          </a:xfrm>
          <a:prstGeom prst="round2SameRect">
            <a:avLst>
              <a:gd name="adj1" fmla="val 0"/>
              <a:gd name="adj2" fmla="val 0"/>
            </a:avLst>
          </a:prstGeom>
          <a:solidFill>
            <a:srgbClr val="F3F3F8"/>
          </a:solidFill>
          <a:ln>
            <a:noFill/>
          </a:ln>
          <a:effectLst>
            <a:outerShdw blurRad="381000" dist="88900" algn="tl" rotWithShape="0">
              <a:schemeClr val="bg2">
                <a:lumMod val="25000"/>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3" name="Rectangle 212">
            <a:extLst>
              <a:ext uri="{FF2B5EF4-FFF2-40B4-BE49-F238E27FC236}">
                <a16:creationId xmlns:a16="http://schemas.microsoft.com/office/drawing/2014/main" id="{B56540CA-A051-CD7A-ACD7-1BCF406F2301}"/>
              </a:ext>
            </a:extLst>
          </p:cNvPr>
          <p:cNvSpPr/>
          <p:nvPr/>
        </p:nvSpPr>
        <p:spPr>
          <a:xfrm>
            <a:off x="1" y="6225756"/>
            <a:ext cx="632243" cy="632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8C5D09-9C55-3A0B-73C0-61C1FE95A5D9}"/>
              </a:ext>
            </a:extLst>
          </p:cNvPr>
          <p:cNvSpPr txBox="1"/>
          <p:nvPr/>
        </p:nvSpPr>
        <p:spPr>
          <a:xfrm>
            <a:off x="94206" y="6393174"/>
            <a:ext cx="443832" cy="297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noAutofit/>
          </a:bodyPr>
          <a:lstStyle/>
          <a:p>
            <a:pPr marL="0" marR="0" lvl="0" indent="0" algn="ctr" defTabSz="412750" rtl="0" eaLnBrk="1" fontAlgn="auto" latinLnBrk="0" hangingPunct="0">
              <a:lnSpc>
                <a:spcPct val="100000"/>
              </a:lnSpc>
              <a:spcBef>
                <a:spcPts val="0"/>
              </a:spcBef>
              <a:spcAft>
                <a:spcPts val="1200"/>
              </a:spcAft>
              <a:buClrTx/>
              <a:buSzTx/>
              <a:buFontTx/>
              <a:buNone/>
              <a:tabLst/>
              <a:defRPr/>
            </a:pPr>
            <a:fld id="{C4C97842-A908-B54D-A248-D581E8741F86}" type="slidenum">
              <a:rPr kumimoji="0" lang="en-IN" sz="1200" b="0" i="0" u="none" strike="noStrike" kern="1400" cap="none" spc="0" normalizeH="0" baseline="0" noProof="0" smtClean="0">
                <a:ln>
                  <a:noFill/>
                </a:ln>
                <a:solidFill>
                  <a:srgbClr val="F2F3F8"/>
                </a:solidFill>
                <a:effectLst/>
                <a:uLnTx/>
                <a:uFillTx/>
                <a:latin typeface="Montserrat" panose="00000500000000000000" pitchFamily="50" charset="0"/>
                <a:ea typeface="Helvetica Neue"/>
                <a:cs typeface="Helvetica Neue"/>
                <a:sym typeface="Helvetica Neue"/>
              </a:rPr>
              <a:pPr marL="0" marR="0" lvl="0" indent="0" algn="ctr" defTabSz="412750" rtl="0" eaLnBrk="1" fontAlgn="auto" latinLnBrk="0" hangingPunct="0">
                <a:lnSpc>
                  <a:spcPct val="100000"/>
                </a:lnSpc>
                <a:spcBef>
                  <a:spcPts val="0"/>
                </a:spcBef>
                <a:spcAft>
                  <a:spcPts val="1200"/>
                </a:spcAft>
                <a:buClrTx/>
                <a:buSzTx/>
                <a:buFontTx/>
                <a:buNone/>
                <a:tabLst/>
                <a:defRPr/>
              </a:pPr>
              <a:t>9</a:t>
            </a:fld>
            <a:endParaRPr kumimoji="0" lang="en-IN" sz="1200" b="0" i="0" u="none" strike="noStrike" kern="1400" cap="none" spc="0" normalizeH="0" baseline="0" noProof="0" dirty="0">
              <a:ln>
                <a:noFill/>
              </a:ln>
              <a:solidFill>
                <a:srgbClr val="F2F3F8"/>
              </a:solidFill>
              <a:effectLst/>
              <a:uLnTx/>
              <a:uFillTx/>
              <a:latin typeface="Montserrat" panose="00000500000000000000" pitchFamily="50" charset="0"/>
              <a:ea typeface="Helvetica Neue"/>
              <a:cs typeface="Helvetica Neue"/>
              <a:sym typeface="Helvetica Neue"/>
            </a:endParaRPr>
          </a:p>
        </p:txBody>
      </p:sp>
      <p:sp>
        <p:nvSpPr>
          <p:cNvPr id="215" name="TextBox 214">
            <a:extLst>
              <a:ext uri="{FF2B5EF4-FFF2-40B4-BE49-F238E27FC236}">
                <a16:creationId xmlns:a16="http://schemas.microsoft.com/office/drawing/2014/main" id="{D21D3949-58A6-2739-0F5E-E808181A79F5}"/>
              </a:ext>
            </a:extLst>
          </p:cNvPr>
          <p:cNvSpPr txBox="1"/>
          <p:nvPr/>
        </p:nvSpPr>
        <p:spPr>
          <a:xfrm rot="16200000">
            <a:off x="-1420270" y="4071802"/>
            <a:ext cx="3472782" cy="378565"/>
          </a:xfrm>
          <a:prstGeom prst="rect">
            <a:avLst/>
          </a:prstGeom>
          <a:noFill/>
        </p:spPr>
        <p:txBody>
          <a:bodyPr wrap="square" lIns="0" r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2F3F8">
                    <a:lumMod val="75000"/>
                  </a:srgbClr>
                </a:solidFill>
                <a:effectLst/>
                <a:uLnTx/>
                <a:uFillTx/>
                <a:latin typeface="Montserrat" panose="00000500000000000000" pitchFamily="50" charset="0"/>
                <a:ea typeface="+mn-ea"/>
                <a:cs typeface="+mn-cs"/>
              </a:rPr>
              <a:t>MACRO TRENDS</a:t>
            </a:r>
          </a:p>
        </p:txBody>
      </p:sp>
      <p:sp>
        <p:nvSpPr>
          <p:cNvPr id="10" name="TextBox 9">
            <a:extLst>
              <a:ext uri="{FF2B5EF4-FFF2-40B4-BE49-F238E27FC236}">
                <a16:creationId xmlns:a16="http://schemas.microsoft.com/office/drawing/2014/main" id="{A9792379-2778-2507-4739-65E12CA0D846}"/>
              </a:ext>
            </a:extLst>
          </p:cNvPr>
          <p:cNvSpPr txBox="1"/>
          <p:nvPr/>
        </p:nvSpPr>
        <p:spPr>
          <a:xfrm>
            <a:off x="1398867" y="534456"/>
            <a:ext cx="8940887" cy="757130"/>
          </a:xfrm>
          <a:prstGeom prst="rect">
            <a:avLst/>
          </a:prstGeom>
          <a:noFill/>
        </p:spPr>
        <p:txBody>
          <a:bodyPr wrap="square" lIns="0" r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7C8D"/>
                </a:solidFill>
                <a:effectLst/>
                <a:uLnTx/>
                <a:uFillTx/>
                <a:latin typeface="Montserrat" panose="00000500000000000000" pitchFamily="50" charset="0"/>
                <a:ea typeface="+mn-ea"/>
                <a:cs typeface="+mn-cs"/>
              </a:rPr>
              <a:t>Five Forces Analysis</a:t>
            </a:r>
          </a:p>
        </p:txBody>
      </p:sp>
      <p:sp>
        <p:nvSpPr>
          <p:cNvPr id="9" name="TextBox 8">
            <a:extLst>
              <a:ext uri="{FF2B5EF4-FFF2-40B4-BE49-F238E27FC236}">
                <a16:creationId xmlns:a16="http://schemas.microsoft.com/office/drawing/2014/main" id="{9DFB5DB2-44D8-CDCD-7714-ABF8B45F2E31}"/>
              </a:ext>
            </a:extLst>
          </p:cNvPr>
          <p:cNvSpPr txBox="1"/>
          <p:nvPr/>
        </p:nvSpPr>
        <p:spPr>
          <a:xfrm>
            <a:off x="5533724" y="3555459"/>
            <a:ext cx="1734152" cy="668859"/>
          </a:xfrm>
          <a:prstGeom prst="rect">
            <a:avLst/>
          </a:prstGeom>
          <a:noFill/>
        </p:spPr>
        <p:txBody>
          <a:bodyPr wrap="square" lIns="0" rIns="0" rtlCol="0" anchor="ctr">
            <a:noAutofit/>
          </a:bodyPr>
          <a:lstStyle/>
          <a:p>
            <a:pPr marL="0" marR="0" lvl="0" indent="0" algn="ctr" defTabSz="914400" rtl="0" eaLnBrk="1" fontAlgn="auto" latinLnBrk="0" hangingPunct="1">
              <a:lnSpc>
                <a:spcPts val="18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RIVALRY </a:t>
            </a:r>
            <a:br>
              <a:rPr kumimoji="0" lang="en-US" sz="12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br>
            <a:r>
              <a:rPr kumimoji="0" lang="en-US" sz="1200" b="1" i="0" u="none" strike="noStrike" kern="1200" cap="none" spc="0" normalizeH="0" baseline="0" noProof="0" dirty="0">
                <a:ln>
                  <a:noFill/>
                </a:ln>
                <a:solidFill>
                  <a:schemeClr val="bg1"/>
                </a:solidFill>
                <a:effectLst/>
                <a:uLnTx/>
                <a:uFillTx/>
                <a:latin typeface="Montserrat" panose="00000500000000000000" pitchFamily="50" charset="0"/>
                <a:ea typeface="+mn-ea"/>
                <a:cs typeface="+mn-cs"/>
              </a:rPr>
              <a:t>AMOUNG EXISTING COMPETITORS</a:t>
            </a:r>
          </a:p>
        </p:txBody>
      </p:sp>
      <p:sp>
        <p:nvSpPr>
          <p:cNvPr id="16" name="TextBox 15">
            <a:extLst>
              <a:ext uri="{FF2B5EF4-FFF2-40B4-BE49-F238E27FC236}">
                <a16:creationId xmlns:a16="http://schemas.microsoft.com/office/drawing/2014/main" id="{BE4E7ECA-7ACB-97CE-736A-4A3A519B78D7}"/>
              </a:ext>
            </a:extLst>
          </p:cNvPr>
          <p:cNvSpPr txBox="1"/>
          <p:nvPr/>
        </p:nvSpPr>
        <p:spPr>
          <a:xfrm>
            <a:off x="6880403" y="2225955"/>
            <a:ext cx="3473639" cy="256183"/>
          </a:xfrm>
          <a:prstGeom prst="rect">
            <a:avLst/>
          </a:prstGeom>
          <a:noFill/>
        </p:spPr>
        <p:txBody>
          <a:bodyPr wrap="square" lIns="0" rIns="0" rtlCol="0" anchor="ctr">
            <a:no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THREAT OF NEW ENTRANTS</a:t>
            </a:r>
          </a:p>
        </p:txBody>
      </p:sp>
      <p:sp>
        <p:nvSpPr>
          <p:cNvPr id="17" name="TextBox 16">
            <a:extLst>
              <a:ext uri="{FF2B5EF4-FFF2-40B4-BE49-F238E27FC236}">
                <a16:creationId xmlns:a16="http://schemas.microsoft.com/office/drawing/2014/main" id="{0965C31C-FD31-5B07-E4C5-6970354A3A25}"/>
              </a:ext>
            </a:extLst>
          </p:cNvPr>
          <p:cNvSpPr txBox="1"/>
          <p:nvPr/>
        </p:nvSpPr>
        <p:spPr>
          <a:xfrm>
            <a:off x="1397220" y="5557109"/>
            <a:ext cx="2650209" cy="668859"/>
          </a:xfrm>
          <a:prstGeom prst="rect">
            <a:avLst/>
          </a:prstGeom>
          <a:noFill/>
        </p:spPr>
        <p:txBody>
          <a:bodyPr wrap="square" lIns="0" rIns="0" rtlCol="0" anchor="ctr">
            <a:no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THREAT OF SUBSTITUTES</a:t>
            </a:r>
          </a:p>
        </p:txBody>
      </p:sp>
      <p:sp>
        <p:nvSpPr>
          <p:cNvPr id="33" name="TextBox 32">
            <a:extLst>
              <a:ext uri="{FF2B5EF4-FFF2-40B4-BE49-F238E27FC236}">
                <a16:creationId xmlns:a16="http://schemas.microsoft.com/office/drawing/2014/main" id="{0BFE99C1-A000-AEA3-FE09-444C0D829BF3}"/>
              </a:ext>
            </a:extLst>
          </p:cNvPr>
          <p:cNvSpPr txBox="1"/>
          <p:nvPr/>
        </p:nvSpPr>
        <p:spPr>
          <a:xfrm>
            <a:off x="6833112" y="531784"/>
            <a:ext cx="3960021" cy="1433875"/>
          </a:xfrm>
          <a:prstGeom prst="rect">
            <a:avLst/>
          </a:prstGeom>
          <a:noFill/>
        </p:spPr>
        <p:txBody>
          <a:bodyPr wrap="square" lIns="0" rIns="0" numCol="1" spcCol="144000" rtlCol="0" anchor="b">
            <a:noAutofit/>
          </a:bodyPr>
          <a:lstStyle/>
          <a:p>
            <a:pPr marL="171450" marR="0" lvl="0" indent="-128016" algn="l" defTabSz="914400" rtl="0" eaLnBrk="1" fontAlgn="auto" latinLnBrk="0" hangingPunct="1">
              <a:lnSpc>
                <a:spcPts val="1800"/>
              </a:lnSpc>
              <a:spcBef>
                <a:spcPts val="200"/>
              </a:spcBef>
              <a:spcAft>
                <a:spcPts val="300"/>
              </a:spcAft>
              <a:buClr>
                <a:srgbClr val="2B71FD"/>
              </a:buClr>
              <a:buSzPct val="102000"/>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Low R&amp;D requirements</a:t>
            </a:r>
          </a:p>
          <a:p>
            <a:pPr marL="171450" marR="0" lvl="0" indent="-128016" algn="l" defTabSz="914400" rtl="0" eaLnBrk="1" fontAlgn="auto" latinLnBrk="0" hangingPunct="1">
              <a:lnSpc>
                <a:spcPts val="1800"/>
              </a:lnSpc>
              <a:spcBef>
                <a:spcPts val="200"/>
              </a:spcBef>
              <a:spcAft>
                <a:spcPts val="300"/>
              </a:spcAft>
              <a:buClr>
                <a:srgbClr val="2B71FD"/>
              </a:buClr>
              <a:buSzPct val="102000"/>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Low customer loyalty for non-established brands, making it easy for buyers to switch to alternatives</a:t>
            </a:r>
          </a:p>
        </p:txBody>
      </p:sp>
      <p:grpSp>
        <p:nvGrpSpPr>
          <p:cNvPr id="42" name="Group 41">
            <a:extLst>
              <a:ext uri="{FF2B5EF4-FFF2-40B4-BE49-F238E27FC236}">
                <a16:creationId xmlns:a16="http://schemas.microsoft.com/office/drawing/2014/main" id="{08546A0C-392B-7927-9101-F7B58D6AE431}"/>
              </a:ext>
            </a:extLst>
          </p:cNvPr>
          <p:cNvGrpSpPr/>
          <p:nvPr/>
        </p:nvGrpSpPr>
        <p:grpSpPr>
          <a:xfrm flipH="1">
            <a:off x="1398867" y="3410017"/>
            <a:ext cx="3723945" cy="471802"/>
            <a:chOff x="4974527" y="6303556"/>
            <a:chExt cx="3202594" cy="371249"/>
          </a:xfrm>
        </p:grpSpPr>
        <p:cxnSp>
          <p:nvCxnSpPr>
            <p:cNvPr id="43" name="Straight Connector 42">
              <a:extLst>
                <a:ext uri="{FF2B5EF4-FFF2-40B4-BE49-F238E27FC236}">
                  <a16:creationId xmlns:a16="http://schemas.microsoft.com/office/drawing/2014/main" id="{224BF0DE-099C-11A7-EB9D-6579D053949F}"/>
                </a:ext>
              </a:extLst>
            </p:cNvPr>
            <p:cNvCxnSpPr>
              <a:cxnSpLocks/>
            </p:cNvCxnSpPr>
            <p:nvPr/>
          </p:nvCxnSpPr>
          <p:spPr>
            <a:xfrm>
              <a:off x="5347193" y="6303556"/>
              <a:ext cx="2829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EAE061-62C6-A632-0247-39BF1E20C367}"/>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67D9B8CA-0A98-2A66-BD2B-A0FC71E5F6C6}"/>
              </a:ext>
            </a:extLst>
          </p:cNvPr>
          <p:cNvSpPr txBox="1"/>
          <p:nvPr/>
        </p:nvSpPr>
        <p:spPr>
          <a:xfrm>
            <a:off x="1398867" y="3478913"/>
            <a:ext cx="2952090" cy="338679"/>
          </a:xfrm>
          <a:prstGeom prst="rect">
            <a:avLst/>
          </a:prstGeom>
          <a:noFill/>
        </p:spPr>
        <p:txBody>
          <a:bodyPr wrap="square" lIns="0" rIns="0" rtlCol="0" anchor="ctr">
            <a:no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POWER OF SUPPLIERS</a:t>
            </a:r>
          </a:p>
        </p:txBody>
      </p:sp>
      <p:sp>
        <p:nvSpPr>
          <p:cNvPr id="47" name="TextBox 46">
            <a:extLst>
              <a:ext uri="{FF2B5EF4-FFF2-40B4-BE49-F238E27FC236}">
                <a16:creationId xmlns:a16="http://schemas.microsoft.com/office/drawing/2014/main" id="{9141B48C-A846-747C-255F-819737992676}"/>
              </a:ext>
            </a:extLst>
          </p:cNvPr>
          <p:cNvSpPr txBox="1"/>
          <p:nvPr/>
        </p:nvSpPr>
        <p:spPr>
          <a:xfrm>
            <a:off x="1345702" y="2276188"/>
            <a:ext cx="2493507" cy="1023451"/>
          </a:xfrm>
          <a:prstGeom prst="rect">
            <a:avLst/>
          </a:prstGeom>
          <a:noFill/>
        </p:spPr>
        <p:txBody>
          <a:bodyPr wrap="square" lIns="0" rIns="0" numCol="1" spcCol="144000" rtlCol="0" anchor="b">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﻿﻿The whole industry relies on one to two supplier</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﻿﻿There is very little competition among suppliers</a:t>
            </a:r>
          </a:p>
        </p:txBody>
      </p:sp>
      <p:sp>
        <p:nvSpPr>
          <p:cNvPr id="51" name="TextBox 50">
            <a:extLst>
              <a:ext uri="{FF2B5EF4-FFF2-40B4-BE49-F238E27FC236}">
                <a16:creationId xmlns:a16="http://schemas.microsoft.com/office/drawing/2014/main" id="{DDCD23FE-F96F-174A-3CB3-D7E7A46DD466}"/>
              </a:ext>
            </a:extLst>
          </p:cNvPr>
          <p:cNvSpPr txBox="1"/>
          <p:nvPr/>
        </p:nvSpPr>
        <p:spPr>
          <a:xfrm>
            <a:off x="8147701" y="3957571"/>
            <a:ext cx="3290613" cy="338679"/>
          </a:xfrm>
          <a:prstGeom prst="rect">
            <a:avLst/>
          </a:prstGeom>
          <a:noFill/>
        </p:spPr>
        <p:txBody>
          <a:bodyPr wrap="square" lIns="0" rIns="0" rtlCol="0" anchor="ctr">
            <a:noAutofit/>
          </a:bodyPr>
          <a:lstStyle/>
          <a:p>
            <a:pPr marL="0" marR="0" lvl="0" indent="0" defTabSz="914400" rtl="0" eaLnBrk="1" fontAlgn="auto" latinLnBrk="0" hangingPunct="1">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1"/>
                </a:solidFill>
                <a:effectLst/>
                <a:uLnTx/>
                <a:uFillTx/>
                <a:latin typeface="Montserrat" panose="00000500000000000000" pitchFamily="50" charset="0"/>
                <a:ea typeface="+mn-ea"/>
                <a:cs typeface="+mn-cs"/>
              </a:rPr>
              <a:t>BARGAINING POWER OF BUYERS</a:t>
            </a:r>
          </a:p>
        </p:txBody>
      </p:sp>
      <p:sp>
        <p:nvSpPr>
          <p:cNvPr id="52" name="TextBox 51">
            <a:extLst>
              <a:ext uri="{FF2B5EF4-FFF2-40B4-BE49-F238E27FC236}">
                <a16:creationId xmlns:a16="http://schemas.microsoft.com/office/drawing/2014/main" id="{CF3DDC87-83C0-D6E4-CAFE-530E25C12111}"/>
              </a:ext>
            </a:extLst>
          </p:cNvPr>
          <p:cNvSpPr txBox="1"/>
          <p:nvPr/>
        </p:nvSpPr>
        <p:spPr>
          <a:xfrm>
            <a:off x="8119671" y="4470997"/>
            <a:ext cx="2726627" cy="1195388"/>
          </a:xfrm>
          <a:prstGeom prst="rect">
            <a:avLst/>
          </a:prstGeom>
          <a:noFill/>
        </p:spPr>
        <p:txBody>
          <a:bodyPr wrap="square" lIns="0" rIns="0" numCol="1" spcCol="144000" rtlCol="0" anchor="t">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﻿﻿Buyers are becoming more sensitive to price changes</a:t>
            </a:r>
          </a:p>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﻿﻿Buyer can compare different alternatives easily with information on the Internet</a:t>
            </a:r>
          </a:p>
        </p:txBody>
      </p:sp>
      <p:grpSp>
        <p:nvGrpSpPr>
          <p:cNvPr id="56" name="Group 55">
            <a:extLst>
              <a:ext uri="{FF2B5EF4-FFF2-40B4-BE49-F238E27FC236}">
                <a16:creationId xmlns:a16="http://schemas.microsoft.com/office/drawing/2014/main" id="{61260A74-A882-47EE-E9E8-096A3C5B3874}"/>
              </a:ext>
            </a:extLst>
          </p:cNvPr>
          <p:cNvGrpSpPr/>
          <p:nvPr/>
        </p:nvGrpSpPr>
        <p:grpSpPr>
          <a:xfrm flipH="1" flipV="1">
            <a:off x="1398867" y="5180295"/>
            <a:ext cx="4986470" cy="471802"/>
            <a:chOff x="4974527" y="6303556"/>
            <a:chExt cx="4288366" cy="371249"/>
          </a:xfrm>
        </p:grpSpPr>
        <p:cxnSp>
          <p:nvCxnSpPr>
            <p:cNvPr id="57" name="Straight Connector 56">
              <a:extLst>
                <a:ext uri="{FF2B5EF4-FFF2-40B4-BE49-F238E27FC236}">
                  <a16:creationId xmlns:a16="http://schemas.microsoft.com/office/drawing/2014/main" id="{405833FD-C604-23E6-B820-F8C6A5C832EE}"/>
                </a:ext>
              </a:extLst>
            </p:cNvPr>
            <p:cNvCxnSpPr>
              <a:cxnSpLocks/>
            </p:cNvCxnSpPr>
            <p:nvPr/>
          </p:nvCxnSpPr>
          <p:spPr>
            <a:xfrm flipV="1">
              <a:off x="5347193" y="6303556"/>
              <a:ext cx="3915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5FC7922-36BA-FA6D-497C-0D878A301507}"/>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2177B38A-C3A7-4052-2CE6-5D7CCB4CECA9}"/>
              </a:ext>
            </a:extLst>
          </p:cNvPr>
          <p:cNvGrpSpPr/>
          <p:nvPr/>
        </p:nvGrpSpPr>
        <p:grpSpPr>
          <a:xfrm>
            <a:off x="6434430" y="2095826"/>
            <a:ext cx="5003884" cy="471802"/>
            <a:chOff x="4974527" y="6303556"/>
            <a:chExt cx="4303342" cy="371249"/>
          </a:xfrm>
        </p:grpSpPr>
        <p:cxnSp>
          <p:nvCxnSpPr>
            <p:cNvPr id="38" name="Straight Connector 37">
              <a:extLst>
                <a:ext uri="{FF2B5EF4-FFF2-40B4-BE49-F238E27FC236}">
                  <a16:creationId xmlns:a16="http://schemas.microsoft.com/office/drawing/2014/main" id="{42DCF4DF-9CE1-4204-CE3D-45A28EDE9EF5}"/>
                </a:ext>
              </a:extLst>
            </p:cNvPr>
            <p:cNvCxnSpPr>
              <a:cxnSpLocks/>
            </p:cNvCxnSpPr>
            <p:nvPr/>
          </p:nvCxnSpPr>
          <p:spPr>
            <a:xfrm>
              <a:off x="5347193" y="6303556"/>
              <a:ext cx="39306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61CB5C-4D8A-68E9-46C2-9D14A0CCCA61}"/>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6B76B509-99A6-150D-54B9-F42D366534EE}"/>
              </a:ext>
            </a:extLst>
          </p:cNvPr>
          <p:cNvSpPr txBox="1"/>
          <p:nvPr/>
        </p:nvSpPr>
        <p:spPr>
          <a:xfrm>
            <a:off x="1345702" y="4106892"/>
            <a:ext cx="2734436" cy="1433875"/>
          </a:xfrm>
          <a:prstGeom prst="rect">
            <a:avLst/>
          </a:prstGeom>
          <a:noFill/>
        </p:spPr>
        <p:txBody>
          <a:bodyPr wrap="square" lIns="0" rIns="0" numCol="1" spcCol="144000" rtlCol="0" anchor="b">
            <a:noAutofit/>
          </a:bodyPr>
          <a:lstStyle/>
          <a:p>
            <a:pPr marL="171450" marR="0" lvl="0" indent="-128016" algn="l" defTabSz="914400" rtl="0" eaLnBrk="1" fontAlgn="auto" latinLnBrk="0" hangingPunct="1">
              <a:lnSpc>
                <a:spcPts val="1800"/>
              </a:lnSpc>
              <a:spcBef>
                <a:spcPts val="200"/>
              </a:spcBef>
              <a:spcAft>
                <a:spcPts val="300"/>
              </a:spcAft>
              <a:buClr>
                <a:srgbClr val="2B71FD"/>
              </a:buClr>
              <a:buSzTx/>
              <a:buFont typeface="Arial" panose="020B0604020202020204" pitchFamily="34" charset="0"/>
              <a:buChar char="•"/>
              <a:tabLst/>
              <a:defRPr/>
            </a:pPr>
            <a:r>
              <a:rPr lang="en-US" sz="1200" dirty="0">
                <a:solidFill>
                  <a:schemeClr val="tx1">
                    <a:lumMod val="65000"/>
                    <a:lumOff val="35000"/>
                  </a:schemeClr>
                </a:solidFill>
                <a:latin typeface="Montserrat" panose="00000500000000000000" pitchFamily="50" charset="0"/>
              </a:rPr>
              <a:t>The tech is easy to emulate and be reproduced</a:t>
            </a:r>
          </a:p>
          <a:p>
            <a:pPr marL="171450" indent="-128016">
              <a:lnSpc>
                <a:spcPts val="1800"/>
              </a:lnSpc>
              <a:spcBef>
                <a:spcPts val="200"/>
              </a:spcBef>
              <a:spcAft>
                <a:spcPts val="300"/>
              </a:spcAft>
              <a:buClr>
                <a:srgbClr val="2B71FD"/>
              </a:buClr>
              <a:buFont typeface="Arial" panose="020B0604020202020204" pitchFamily="34" charset="0"/>
              <a:buChar char="•"/>
            </a:pPr>
            <a:r>
              <a:rPr kumimoji="0" lang="en-US" sz="1200" b="0" i="0" u="none" strike="noStrike" kern="1200" cap="none" spc="0" normalizeH="0" baseline="0" noProof="0" dirty="0">
                <a:ln>
                  <a:noFill/>
                </a:ln>
                <a:solidFill>
                  <a:schemeClr val="tx1">
                    <a:lumMod val="65000"/>
                    <a:lumOff val="35000"/>
                  </a:schemeClr>
                </a:solidFill>
                <a:effectLst/>
                <a:uLnTx/>
                <a:uFillTx/>
                <a:latin typeface="Montserrat" panose="00000500000000000000" pitchFamily="50" charset="0"/>
                <a:ea typeface="+mn-ea"/>
                <a:cs typeface="+mn-cs"/>
              </a:rPr>
              <a:t>There are multiple similar services in the market and some of them are relatively cheaper</a:t>
            </a:r>
          </a:p>
        </p:txBody>
      </p:sp>
      <p:grpSp>
        <p:nvGrpSpPr>
          <p:cNvPr id="62" name="Group 61">
            <a:extLst>
              <a:ext uri="{FF2B5EF4-FFF2-40B4-BE49-F238E27FC236}">
                <a16:creationId xmlns:a16="http://schemas.microsoft.com/office/drawing/2014/main" id="{A4A61CD5-FE8E-4146-677D-A558623875CC}"/>
              </a:ext>
            </a:extLst>
          </p:cNvPr>
          <p:cNvGrpSpPr/>
          <p:nvPr/>
        </p:nvGrpSpPr>
        <p:grpSpPr>
          <a:xfrm flipV="1">
            <a:off x="7716016" y="3891602"/>
            <a:ext cx="3723945" cy="471802"/>
            <a:chOff x="4974527" y="6303556"/>
            <a:chExt cx="3202594" cy="371249"/>
          </a:xfrm>
        </p:grpSpPr>
        <p:cxnSp>
          <p:nvCxnSpPr>
            <p:cNvPr id="63" name="Straight Connector 62">
              <a:extLst>
                <a:ext uri="{FF2B5EF4-FFF2-40B4-BE49-F238E27FC236}">
                  <a16:creationId xmlns:a16="http://schemas.microsoft.com/office/drawing/2014/main" id="{4555424A-C585-A482-F8C9-8F46E8BCBE32}"/>
                </a:ext>
              </a:extLst>
            </p:cNvPr>
            <p:cNvCxnSpPr>
              <a:cxnSpLocks/>
            </p:cNvCxnSpPr>
            <p:nvPr/>
          </p:nvCxnSpPr>
          <p:spPr>
            <a:xfrm>
              <a:off x="5347193" y="6303556"/>
              <a:ext cx="2829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B8CAA1F-B4EB-C8B8-8083-388DFC3D3E3D}"/>
                </a:ext>
              </a:extLst>
            </p:cNvPr>
            <p:cNvCxnSpPr>
              <a:cxnSpLocks/>
            </p:cNvCxnSpPr>
            <p:nvPr/>
          </p:nvCxnSpPr>
          <p:spPr>
            <a:xfrm flipH="1">
              <a:off x="4974527" y="6303556"/>
              <a:ext cx="371249" cy="371249"/>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0" name="Straight Connector 199">
            <a:extLst>
              <a:ext uri="{FF2B5EF4-FFF2-40B4-BE49-F238E27FC236}">
                <a16:creationId xmlns:a16="http://schemas.microsoft.com/office/drawing/2014/main" id="{C9435FE0-7D39-FCF1-8844-FDAA9A5BD453}"/>
              </a:ext>
            </a:extLst>
          </p:cNvPr>
          <p:cNvCxnSpPr>
            <a:cxnSpLocks/>
          </p:cNvCxnSpPr>
          <p:nvPr/>
        </p:nvCxnSpPr>
        <p:spPr>
          <a:xfrm>
            <a:off x="1398867" y="1304736"/>
            <a:ext cx="9017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3E9A69F-131B-9F22-A6C5-EA7C63F3BC37}"/>
              </a:ext>
            </a:extLst>
          </p:cNvPr>
          <p:cNvGrpSpPr/>
          <p:nvPr/>
        </p:nvGrpSpPr>
        <p:grpSpPr>
          <a:xfrm>
            <a:off x="5035869" y="2531579"/>
            <a:ext cx="2745135" cy="2727728"/>
            <a:chOff x="5035869" y="2531579"/>
            <a:chExt cx="2745135" cy="2727728"/>
          </a:xfrm>
        </p:grpSpPr>
        <p:sp>
          <p:nvSpPr>
            <p:cNvPr id="12" name="Oval 11">
              <a:extLst>
                <a:ext uri="{FF2B5EF4-FFF2-40B4-BE49-F238E27FC236}">
                  <a16:creationId xmlns:a16="http://schemas.microsoft.com/office/drawing/2014/main" id="{46AF14C2-C540-9ACA-9F3C-5B8510E2A70C}"/>
                </a:ext>
              </a:extLst>
            </p:cNvPr>
            <p:cNvSpPr/>
            <p:nvPr/>
          </p:nvSpPr>
          <p:spPr>
            <a:xfrm>
              <a:off x="6315532" y="2531579"/>
              <a:ext cx="173887" cy="173887"/>
            </a:xfrm>
            <a:prstGeom prst="ellipse">
              <a:avLst/>
            </a:prstGeom>
            <a:ln w="38100">
              <a:solidFill>
                <a:schemeClr val="bg2"/>
              </a:solidFill>
            </a:ln>
            <a:effectLst>
              <a:outerShdw blurRad="152400" dist="76200" dir="54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2A67D51-99F0-9077-7F61-A46F81880F64}"/>
                </a:ext>
              </a:extLst>
            </p:cNvPr>
            <p:cNvSpPr/>
            <p:nvPr/>
          </p:nvSpPr>
          <p:spPr>
            <a:xfrm>
              <a:off x="6315532" y="5085420"/>
              <a:ext cx="173887" cy="173887"/>
            </a:xfrm>
            <a:prstGeom prst="ellipse">
              <a:avLst/>
            </a:prstGeom>
            <a:ln w="38100">
              <a:solidFill>
                <a:schemeClr val="bg2"/>
              </a:solidFill>
            </a:ln>
            <a:effectLst>
              <a:outerShdw blurRad="152400" dist="76200" dir="54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929B0E6-66C1-6B7A-6B36-C8FE2161139E}"/>
                </a:ext>
              </a:extLst>
            </p:cNvPr>
            <p:cNvSpPr/>
            <p:nvPr/>
          </p:nvSpPr>
          <p:spPr>
            <a:xfrm>
              <a:off x="5035869" y="3796326"/>
              <a:ext cx="173887" cy="173887"/>
            </a:xfrm>
            <a:prstGeom prst="ellipse">
              <a:avLst/>
            </a:prstGeom>
            <a:ln w="38100">
              <a:solidFill>
                <a:schemeClr val="bg2"/>
              </a:solidFill>
            </a:ln>
            <a:effectLst>
              <a:outerShdw blurRad="152400" dist="76200" dir="54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C2CEF76-8EE0-66FB-D85F-265E6CF4D8C8}"/>
                </a:ext>
              </a:extLst>
            </p:cNvPr>
            <p:cNvSpPr/>
            <p:nvPr/>
          </p:nvSpPr>
          <p:spPr>
            <a:xfrm>
              <a:off x="7607117" y="3800238"/>
              <a:ext cx="173887" cy="173887"/>
            </a:xfrm>
            <a:prstGeom prst="ellipse">
              <a:avLst/>
            </a:prstGeom>
            <a:ln w="38100">
              <a:solidFill>
                <a:schemeClr val="bg2"/>
              </a:solidFill>
            </a:ln>
            <a:effectLst>
              <a:outerShdw blurRad="152400" dist="76200" dir="54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574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anim calcmode="lin" valueType="num">
                                      <p:cBhvr>
                                        <p:cTn id="7" dur="3000" fill="hold"/>
                                        <p:tgtEl>
                                          <p:spTgt spid="199"/>
                                        </p:tgtEl>
                                        <p:attrNameLst>
                                          <p:attrName>ppt_w</p:attrName>
                                        </p:attrNameLst>
                                      </p:cBhvr>
                                      <p:tavLst>
                                        <p:tav tm="0">
                                          <p:val>
                                            <p:strVal val="4/3*#ppt_w"/>
                                          </p:val>
                                        </p:tav>
                                        <p:tav tm="100000">
                                          <p:val>
                                            <p:strVal val="#ppt_w"/>
                                          </p:val>
                                        </p:tav>
                                      </p:tavLst>
                                    </p:anim>
                                    <p:anim calcmode="lin" valueType="num">
                                      <p:cBhvr>
                                        <p:cTn id="8" dur="3000" fill="hold"/>
                                        <p:tgtEl>
                                          <p:spTgt spid="199"/>
                                        </p:tgtEl>
                                        <p:attrNameLst>
                                          <p:attrName>ppt_h</p:attrName>
                                        </p:attrNameLst>
                                      </p:cBhvr>
                                      <p:tavLst>
                                        <p:tav tm="0">
                                          <p:val>
                                            <p:strVal val="4/3*#ppt_h"/>
                                          </p:val>
                                        </p:tav>
                                        <p:tav tm="100000">
                                          <p:val>
                                            <p:strVal val="#ppt_h"/>
                                          </p:val>
                                        </p:tav>
                                      </p:tavLst>
                                    </p:anim>
                                  </p:childTnLst>
                                </p:cTn>
                              </p:par>
                              <p:par>
                                <p:cTn id="9" presetID="23" presetClass="entr" presetSubtype="27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3000" fill="hold"/>
                                        <p:tgtEl>
                                          <p:spTgt spid="27"/>
                                        </p:tgtEl>
                                        <p:attrNameLst>
                                          <p:attrName>ppt_w</p:attrName>
                                        </p:attrNameLst>
                                      </p:cBhvr>
                                      <p:tavLst>
                                        <p:tav tm="0">
                                          <p:val>
                                            <p:strVal val="2/3*#ppt_w"/>
                                          </p:val>
                                        </p:tav>
                                        <p:tav tm="100000">
                                          <p:val>
                                            <p:strVal val="#ppt_w"/>
                                          </p:val>
                                        </p:tav>
                                      </p:tavLst>
                                    </p:anim>
                                    <p:anim calcmode="lin" valueType="num">
                                      <p:cBhvr>
                                        <p:cTn id="12" dur="3000" fill="hold"/>
                                        <p:tgtEl>
                                          <p:spTgt spid="27"/>
                                        </p:tgtEl>
                                        <p:attrNameLst>
                                          <p:attrName>ppt_h</p:attrName>
                                        </p:attrNameLst>
                                      </p:cBhvr>
                                      <p:tavLst>
                                        <p:tav tm="0">
                                          <p:val>
                                            <p:strVal val="2/3*#ppt_h"/>
                                          </p:val>
                                        </p:tav>
                                        <p:tav tm="100000">
                                          <p:val>
                                            <p:strVal val="#ppt_h"/>
                                          </p:val>
                                        </p:tav>
                                      </p:tavLst>
                                    </p:anim>
                                  </p:childTnLst>
                                </p:cTn>
                              </p:par>
                              <p:par>
                                <p:cTn id="13" presetID="6" presetClass="emph" presetSubtype="0" repeatCount="indefinite" autoRev="1" fill="hold" grpId="1" nodeType="withEffect">
                                  <p:stCondLst>
                                    <p:cond delay="3000"/>
                                  </p:stCondLst>
                                  <p:endCondLst>
                                    <p:cond evt="onNext" delay="0">
                                      <p:tgtEl>
                                        <p:sldTgt/>
                                      </p:tgtEl>
                                    </p:cond>
                                  </p:endCondLst>
                                  <p:childTnLst>
                                    <p:animScale>
                                      <p:cBhvr>
                                        <p:cTn id="14" dur="3000" fill="hold"/>
                                        <p:tgtEl>
                                          <p:spTgt spid="199"/>
                                        </p:tgtEl>
                                      </p:cBhvr>
                                      <p:by x="130000" y="130000"/>
                                    </p:animScale>
                                  </p:childTnLst>
                                </p:cTn>
                              </p:par>
                              <p:par>
                                <p:cTn id="15" presetID="6" presetClass="entr" presetSubtype="32" fill="hold" grpId="0" nodeType="withEffect">
                                  <p:stCondLst>
                                    <p:cond delay="1500"/>
                                  </p:stCondLst>
                                  <p:childTnLst>
                                    <p:set>
                                      <p:cBhvr>
                                        <p:cTn id="16" dur="1" fill="hold">
                                          <p:stCondLst>
                                            <p:cond delay="0"/>
                                          </p:stCondLst>
                                        </p:cTn>
                                        <p:tgtEl>
                                          <p:spTgt spid="29"/>
                                        </p:tgtEl>
                                        <p:attrNameLst>
                                          <p:attrName>style.visibility</p:attrName>
                                        </p:attrNameLst>
                                      </p:cBhvr>
                                      <p:to>
                                        <p:strVal val="visible"/>
                                      </p:to>
                                    </p:set>
                                    <p:animEffect transition="in" filter="circle(out)">
                                      <p:cBhvr>
                                        <p:cTn id="17" dur="2000"/>
                                        <p:tgtEl>
                                          <p:spTgt spid="29"/>
                                        </p:tgtEl>
                                      </p:cBhvr>
                                    </p:animEffect>
                                  </p:childTnLst>
                                </p:cTn>
                              </p:par>
                              <p:par>
                                <p:cTn id="18" presetID="8" presetClass="emph" presetSubtype="0" repeatCount="0" fill="hold" grpId="1" nodeType="withEffect">
                                  <p:stCondLst>
                                    <p:cond delay="0"/>
                                  </p:stCondLst>
                                  <p:childTnLst>
                                    <p:animRot by="21600000">
                                      <p:cBhvr>
                                        <p:cTn id="19" dur="10000" fill="hold"/>
                                        <p:tgtEl>
                                          <p:spTgt spid="29"/>
                                        </p:tgtEl>
                                        <p:attrNameLst>
                                          <p:attrName>r</p:attrName>
                                        </p:attrNameLst>
                                      </p:cBhvr>
                                    </p:animRot>
                                  </p:childTnLst>
                                </p:cTn>
                              </p:par>
                              <p:par>
                                <p:cTn id="20" presetID="26" presetClass="emph" presetSubtype="0" fill="hold" grpId="2" nodeType="withEffect">
                                  <p:stCondLst>
                                    <p:cond delay="2000"/>
                                  </p:stCondLst>
                                  <p:childTnLst>
                                    <p:animEffect transition="out" filter="fade">
                                      <p:cBhvr>
                                        <p:cTn id="21" dur="1500" tmFilter="0, 0; .2, .5; .8, .5; 1, 0"/>
                                        <p:tgtEl>
                                          <p:spTgt spid="29"/>
                                        </p:tgtEl>
                                      </p:cBhvr>
                                    </p:animEffect>
                                    <p:animScale>
                                      <p:cBhvr>
                                        <p:cTn id="22" dur="750" autoRev="1" fill="hold"/>
                                        <p:tgtEl>
                                          <p:spTgt spid="29"/>
                                        </p:tgtEl>
                                      </p:cBhvr>
                                      <p:by x="105000" y="105000"/>
                                    </p:animScale>
                                  </p:childTnLst>
                                </p:cTn>
                              </p:par>
                              <p:par>
                                <p:cTn id="23" presetID="55" presetClass="entr" presetSubtype="0" fill="hold" grpId="0" nodeType="withEffect">
                                  <p:stCondLst>
                                    <p:cond delay="2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strVal val="#ppt_w*0.70"/>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Effect transition="in" filter="fade">
                                      <p:cBhvr>
                                        <p:cTn id="27" dur="1000"/>
                                        <p:tgtEl>
                                          <p:spTgt spid="9"/>
                                        </p:tgtEl>
                                      </p:cBhvr>
                                    </p:animEffect>
                                  </p:childTnLst>
                                </p:cTn>
                              </p:par>
                              <p:par>
                                <p:cTn id="28" presetID="31" presetClass="entr" presetSubtype="0" fill="hold" nodeType="withEffect">
                                  <p:stCondLst>
                                    <p:cond delay="1500"/>
                                  </p:stCondLst>
                                  <p:childTnLst>
                                    <p:set>
                                      <p:cBhvr>
                                        <p:cTn id="29" dur="1" fill="hold">
                                          <p:stCondLst>
                                            <p:cond delay="0"/>
                                          </p:stCondLst>
                                        </p:cTn>
                                        <p:tgtEl>
                                          <p:spTgt spid="2"/>
                                        </p:tgtEl>
                                        <p:attrNameLst>
                                          <p:attrName>style.visibility</p:attrName>
                                        </p:attrNameLst>
                                      </p:cBhvr>
                                      <p:to>
                                        <p:strVal val="visible"/>
                                      </p:to>
                                    </p:set>
                                    <p:anim calcmode="lin" valueType="num">
                                      <p:cBhvr>
                                        <p:cTn id="30" dur="2000" fill="hold"/>
                                        <p:tgtEl>
                                          <p:spTgt spid="2"/>
                                        </p:tgtEl>
                                        <p:attrNameLst>
                                          <p:attrName>ppt_w</p:attrName>
                                        </p:attrNameLst>
                                      </p:cBhvr>
                                      <p:tavLst>
                                        <p:tav tm="0">
                                          <p:val>
                                            <p:fltVal val="0"/>
                                          </p:val>
                                        </p:tav>
                                        <p:tav tm="100000">
                                          <p:val>
                                            <p:strVal val="#ppt_w"/>
                                          </p:val>
                                        </p:tav>
                                      </p:tavLst>
                                    </p:anim>
                                    <p:anim calcmode="lin" valueType="num">
                                      <p:cBhvr>
                                        <p:cTn id="31" dur="2000" fill="hold"/>
                                        <p:tgtEl>
                                          <p:spTgt spid="2"/>
                                        </p:tgtEl>
                                        <p:attrNameLst>
                                          <p:attrName>ppt_h</p:attrName>
                                        </p:attrNameLst>
                                      </p:cBhvr>
                                      <p:tavLst>
                                        <p:tav tm="0">
                                          <p:val>
                                            <p:fltVal val="0"/>
                                          </p:val>
                                        </p:tav>
                                        <p:tav tm="100000">
                                          <p:val>
                                            <p:strVal val="#ppt_h"/>
                                          </p:val>
                                        </p:tav>
                                      </p:tavLst>
                                    </p:anim>
                                    <p:anim calcmode="lin" valueType="num">
                                      <p:cBhvr>
                                        <p:cTn id="32" dur="2000" fill="hold"/>
                                        <p:tgtEl>
                                          <p:spTgt spid="2"/>
                                        </p:tgtEl>
                                        <p:attrNameLst>
                                          <p:attrName>style.rotation</p:attrName>
                                        </p:attrNameLst>
                                      </p:cBhvr>
                                      <p:tavLst>
                                        <p:tav tm="0">
                                          <p:val>
                                            <p:fltVal val="90"/>
                                          </p:val>
                                        </p:tav>
                                        <p:tav tm="100000">
                                          <p:val>
                                            <p:fltVal val="0"/>
                                          </p:val>
                                        </p:tav>
                                      </p:tavLst>
                                    </p:anim>
                                    <p:animEffect transition="in" filter="fade">
                                      <p:cBhvr>
                                        <p:cTn id="33" dur="2000"/>
                                        <p:tgtEl>
                                          <p:spTgt spid="2"/>
                                        </p:tgtEl>
                                      </p:cBhvr>
                                    </p:animEffect>
                                  </p:childTnLst>
                                </p:cTn>
                              </p:par>
                              <p:par>
                                <p:cTn id="34" presetID="22" presetClass="entr" presetSubtype="8" fill="hold" nodeType="withEffect">
                                  <p:stCondLst>
                                    <p:cond delay="350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1500"/>
                                        <p:tgtEl>
                                          <p:spTgt spid="37"/>
                                        </p:tgtEl>
                                      </p:cBhvr>
                                    </p:animEffect>
                                  </p:childTnLst>
                                </p:cTn>
                              </p:par>
                              <p:par>
                                <p:cTn id="37" presetID="22" presetClass="entr" presetSubtype="8" fill="hold" nodeType="withEffect">
                                  <p:stCondLst>
                                    <p:cond delay="350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1500"/>
                                        <p:tgtEl>
                                          <p:spTgt spid="62"/>
                                        </p:tgtEl>
                                      </p:cBhvr>
                                    </p:animEffect>
                                  </p:childTnLst>
                                </p:cTn>
                              </p:par>
                              <p:par>
                                <p:cTn id="40" presetID="22" presetClass="entr" presetSubtype="2" fill="hold" nodeType="withEffect">
                                  <p:stCondLst>
                                    <p:cond delay="3500"/>
                                  </p:stCondLst>
                                  <p:childTnLst>
                                    <p:set>
                                      <p:cBhvr>
                                        <p:cTn id="41" dur="1" fill="hold">
                                          <p:stCondLst>
                                            <p:cond delay="0"/>
                                          </p:stCondLst>
                                        </p:cTn>
                                        <p:tgtEl>
                                          <p:spTgt spid="42"/>
                                        </p:tgtEl>
                                        <p:attrNameLst>
                                          <p:attrName>style.visibility</p:attrName>
                                        </p:attrNameLst>
                                      </p:cBhvr>
                                      <p:to>
                                        <p:strVal val="visible"/>
                                      </p:to>
                                    </p:set>
                                    <p:animEffect transition="in" filter="wipe(right)">
                                      <p:cBhvr>
                                        <p:cTn id="42" dur="1500"/>
                                        <p:tgtEl>
                                          <p:spTgt spid="42"/>
                                        </p:tgtEl>
                                      </p:cBhvr>
                                    </p:animEffect>
                                  </p:childTnLst>
                                </p:cTn>
                              </p:par>
                              <p:par>
                                <p:cTn id="43" presetID="22" presetClass="entr" presetSubtype="2" fill="hold" nodeType="withEffect">
                                  <p:stCondLst>
                                    <p:cond delay="3500"/>
                                  </p:stCondLst>
                                  <p:childTnLst>
                                    <p:set>
                                      <p:cBhvr>
                                        <p:cTn id="44" dur="1" fill="hold">
                                          <p:stCondLst>
                                            <p:cond delay="0"/>
                                          </p:stCondLst>
                                        </p:cTn>
                                        <p:tgtEl>
                                          <p:spTgt spid="56"/>
                                        </p:tgtEl>
                                        <p:attrNameLst>
                                          <p:attrName>style.visibility</p:attrName>
                                        </p:attrNameLst>
                                      </p:cBhvr>
                                      <p:to>
                                        <p:strVal val="visible"/>
                                      </p:to>
                                    </p:set>
                                    <p:animEffect transition="in" filter="wipe(right)">
                                      <p:cBhvr>
                                        <p:cTn id="45" dur="1500"/>
                                        <p:tgtEl>
                                          <p:spTgt spid="56"/>
                                        </p:tgtEl>
                                      </p:cBhvr>
                                    </p:animEffect>
                                  </p:childTnLst>
                                </p:cTn>
                              </p:par>
                              <p:par>
                                <p:cTn id="46" presetID="10" presetClass="entr" presetSubtype="0" fill="hold" grpId="0" nodeType="withEffect">
                                  <p:stCondLst>
                                    <p:cond delay="4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childTnLst>
                                </p:cTn>
                              </p:par>
                              <p:par>
                                <p:cTn id="49" presetID="10" presetClass="entr" presetSubtype="0" fill="hold" grpId="0" nodeType="withEffect">
                                  <p:stCondLst>
                                    <p:cond delay="400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childTnLst>
                                </p:cTn>
                              </p:par>
                              <p:par>
                                <p:cTn id="52" presetID="10" presetClass="entr" presetSubtype="0" fill="hold" grpId="0" nodeType="withEffect">
                                  <p:stCondLst>
                                    <p:cond delay="4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000"/>
                                        <p:tgtEl>
                                          <p:spTgt spid="45"/>
                                        </p:tgtEl>
                                      </p:cBhvr>
                                    </p:animEffect>
                                  </p:childTnLst>
                                </p:cTn>
                              </p:par>
                              <p:par>
                                <p:cTn id="55" presetID="10" presetClass="entr" presetSubtype="0" fill="hold" grpId="0" nodeType="withEffect">
                                  <p:stCondLst>
                                    <p:cond delay="40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childTnLst>
                                </p:cTn>
                              </p:par>
                              <p:par>
                                <p:cTn id="58" presetID="12" presetClass="entr" presetSubtype="4" fill="hold" grpId="0" nodeType="withEffect">
                                  <p:stCondLst>
                                    <p:cond delay="4000"/>
                                  </p:stCondLst>
                                  <p:childTnLst>
                                    <p:set>
                                      <p:cBhvr>
                                        <p:cTn id="59" dur="1" fill="hold">
                                          <p:stCondLst>
                                            <p:cond delay="0"/>
                                          </p:stCondLst>
                                        </p:cTn>
                                        <p:tgtEl>
                                          <p:spTgt spid="47"/>
                                        </p:tgtEl>
                                        <p:attrNameLst>
                                          <p:attrName>style.visibility</p:attrName>
                                        </p:attrNameLst>
                                      </p:cBhvr>
                                      <p:to>
                                        <p:strVal val="visible"/>
                                      </p:to>
                                    </p:set>
                                    <p:anim calcmode="lin" valueType="num">
                                      <p:cBhvr additive="base">
                                        <p:cTn id="60" dur="1500"/>
                                        <p:tgtEl>
                                          <p:spTgt spid="47"/>
                                        </p:tgtEl>
                                        <p:attrNameLst>
                                          <p:attrName>ppt_y</p:attrName>
                                        </p:attrNameLst>
                                      </p:cBhvr>
                                      <p:tavLst>
                                        <p:tav tm="0">
                                          <p:val>
                                            <p:strVal val="#ppt_y+#ppt_h*1.125000"/>
                                          </p:val>
                                        </p:tav>
                                        <p:tav tm="100000">
                                          <p:val>
                                            <p:strVal val="#ppt_y"/>
                                          </p:val>
                                        </p:tav>
                                      </p:tavLst>
                                    </p:anim>
                                    <p:animEffect transition="in" filter="wipe(up)">
                                      <p:cBhvr>
                                        <p:cTn id="61" dur="1500"/>
                                        <p:tgtEl>
                                          <p:spTgt spid="47"/>
                                        </p:tgtEl>
                                      </p:cBhvr>
                                    </p:animEffect>
                                  </p:childTnLst>
                                </p:cTn>
                              </p:par>
                              <p:par>
                                <p:cTn id="62" presetID="12" presetClass="entr" presetSubtype="4" fill="hold" grpId="0" nodeType="withEffect">
                                  <p:stCondLst>
                                    <p:cond delay="400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500"/>
                                        <p:tgtEl>
                                          <p:spTgt spid="33"/>
                                        </p:tgtEl>
                                        <p:attrNameLst>
                                          <p:attrName>ppt_y</p:attrName>
                                        </p:attrNameLst>
                                      </p:cBhvr>
                                      <p:tavLst>
                                        <p:tav tm="0">
                                          <p:val>
                                            <p:strVal val="#ppt_y+#ppt_h*1.125000"/>
                                          </p:val>
                                        </p:tav>
                                        <p:tav tm="100000">
                                          <p:val>
                                            <p:strVal val="#ppt_y"/>
                                          </p:val>
                                        </p:tav>
                                      </p:tavLst>
                                    </p:anim>
                                    <p:animEffect transition="in" filter="wipe(up)">
                                      <p:cBhvr>
                                        <p:cTn id="65" dur="1500"/>
                                        <p:tgtEl>
                                          <p:spTgt spid="33"/>
                                        </p:tgtEl>
                                      </p:cBhvr>
                                    </p:animEffect>
                                  </p:childTnLst>
                                </p:cTn>
                              </p:par>
                              <p:par>
                                <p:cTn id="66" presetID="12" presetClass="entr" presetSubtype="4" fill="hold" grpId="0" nodeType="withEffect">
                                  <p:stCondLst>
                                    <p:cond delay="400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1500"/>
                                        <p:tgtEl>
                                          <p:spTgt spid="59"/>
                                        </p:tgtEl>
                                        <p:attrNameLst>
                                          <p:attrName>ppt_y</p:attrName>
                                        </p:attrNameLst>
                                      </p:cBhvr>
                                      <p:tavLst>
                                        <p:tav tm="0">
                                          <p:val>
                                            <p:strVal val="#ppt_y+#ppt_h*1.125000"/>
                                          </p:val>
                                        </p:tav>
                                        <p:tav tm="100000">
                                          <p:val>
                                            <p:strVal val="#ppt_y"/>
                                          </p:val>
                                        </p:tav>
                                      </p:tavLst>
                                    </p:anim>
                                    <p:animEffect transition="in" filter="wipe(up)">
                                      <p:cBhvr>
                                        <p:cTn id="69" dur="1500"/>
                                        <p:tgtEl>
                                          <p:spTgt spid="59"/>
                                        </p:tgtEl>
                                      </p:cBhvr>
                                    </p:animEffect>
                                  </p:childTnLst>
                                </p:cTn>
                              </p:par>
                              <p:par>
                                <p:cTn id="70" presetID="12" presetClass="entr" presetSubtype="1" fill="hold" grpId="0" nodeType="withEffect">
                                  <p:stCondLst>
                                    <p:cond delay="4000"/>
                                  </p:stCondLst>
                                  <p:childTnLst>
                                    <p:set>
                                      <p:cBhvr>
                                        <p:cTn id="71" dur="1" fill="hold">
                                          <p:stCondLst>
                                            <p:cond delay="0"/>
                                          </p:stCondLst>
                                        </p:cTn>
                                        <p:tgtEl>
                                          <p:spTgt spid="52"/>
                                        </p:tgtEl>
                                        <p:attrNameLst>
                                          <p:attrName>style.visibility</p:attrName>
                                        </p:attrNameLst>
                                      </p:cBhvr>
                                      <p:to>
                                        <p:strVal val="visible"/>
                                      </p:to>
                                    </p:set>
                                    <p:anim calcmode="lin" valueType="num">
                                      <p:cBhvr additive="base">
                                        <p:cTn id="72" dur="1500"/>
                                        <p:tgtEl>
                                          <p:spTgt spid="52"/>
                                        </p:tgtEl>
                                        <p:attrNameLst>
                                          <p:attrName>ppt_y</p:attrName>
                                        </p:attrNameLst>
                                      </p:cBhvr>
                                      <p:tavLst>
                                        <p:tav tm="0">
                                          <p:val>
                                            <p:strVal val="#ppt_y-#ppt_h*1.125000"/>
                                          </p:val>
                                        </p:tav>
                                        <p:tav tm="100000">
                                          <p:val>
                                            <p:strVal val="#ppt_y"/>
                                          </p:val>
                                        </p:tav>
                                      </p:tavLst>
                                    </p:anim>
                                    <p:animEffect transition="in" filter="wipe(down)">
                                      <p:cBhvr>
                                        <p:cTn id="73"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animBg="1"/>
      <p:bldP spid="199" grpId="1" animBg="1"/>
      <p:bldP spid="27" grpId="0" animBg="1"/>
      <p:bldP spid="29" grpId="0" animBg="1"/>
      <p:bldP spid="29" grpId="1" animBg="1"/>
      <p:bldP spid="29" grpId="2" animBg="1"/>
      <p:bldP spid="9" grpId="0"/>
      <p:bldP spid="16" grpId="0"/>
      <p:bldP spid="17" grpId="0"/>
      <p:bldP spid="33" grpId="0"/>
      <p:bldP spid="45" grpId="0"/>
      <p:bldP spid="47" grpId="0"/>
      <p:bldP spid="51" grpId="0"/>
      <p:bldP spid="52" grpId="0"/>
      <p:bldP spid="5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3">
      <a:dk1>
        <a:srgbClr val="000000"/>
      </a:dk1>
      <a:lt1>
        <a:srgbClr val="FFFFFF"/>
      </a:lt1>
      <a:dk2>
        <a:srgbClr val="44546A"/>
      </a:dk2>
      <a:lt2>
        <a:srgbClr val="F2F3F8"/>
      </a:lt2>
      <a:accent1>
        <a:srgbClr val="2B71F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3">
      <a:dk1>
        <a:srgbClr val="000000"/>
      </a:dk1>
      <a:lt1>
        <a:srgbClr val="FFFFFF"/>
      </a:lt1>
      <a:dk2>
        <a:srgbClr val="44546A"/>
      </a:dk2>
      <a:lt2>
        <a:srgbClr val="F2F3F8"/>
      </a:lt2>
      <a:accent1>
        <a:srgbClr val="2B71F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0456505_TF33781529_Win32" id="{ABD14534-2C3E-48E3-9A76-5BE81590F7C2}" vid="{E6C0E7D3-6188-40D7-9BA0-5ED17575AE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6E811023E127A4E936DC34419991340" ma:contentTypeVersion="12" ma:contentTypeDescription="Ein neues Dokument erstellen." ma:contentTypeScope="" ma:versionID="0ece90d48a9ff0576d46dd0e97371c42">
  <xsd:schema xmlns:xsd="http://www.w3.org/2001/XMLSchema" xmlns:xs="http://www.w3.org/2001/XMLSchema" xmlns:p="http://schemas.microsoft.com/office/2006/metadata/properties" xmlns:ns2="be0c96c5-3d15-4e7c-9a1f-2234d99bdcf2" xmlns:ns3="012fe48d-de7f-4a69-9df2-d4b505036321" targetNamespace="http://schemas.microsoft.com/office/2006/metadata/properties" ma:root="true" ma:fieldsID="730adfeacb415a15d438a84fc0d836f6" ns2:_="" ns3:_="">
    <xsd:import namespace="be0c96c5-3d15-4e7c-9a1f-2234d99bdcf2"/>
    <xsd:import namespace="012fe48d-de7f-4a69-9df2-d4b5050363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c96c5-3d15-4e7c-9a1f-2234d99bd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ildmarkierungen" ma:readOnly="false" ma:fieldId="{5cf76f15-5ced-4ddc-b409-7134ff3c332f}" ma:taxonomyMulti="true" ma:sspId="9b5d82b9-d0d2-4a62-9871-0a7e8bf7329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2fe48d-de7f-4a69-9df2-d4b505036321"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ae313ff-b890-4018-adab-592562be8e12}" ma:internalName="TaxCatchAll" ma:showField="CatchAllData" ma:web="012fe48d-de7f-4a69-9df2-d4b50503632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A23A25-C3F6-45BB-A575-FC448437B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0c96c5-3d15-4e7c-9a1f-2234d99bdcf2"/>
    <ds:schemaRef ds:uri="012fe48d-de7f-4a69-9df2-d4b5050363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E0EFAA-3488-42C2-8FD3-84B4AEEE40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2187</Words>
  <Application>Microsoft Office PowerPoint</Application>
  <PresentationFormat>Breitbild</PresentationFormat>
  <Paragraphs>770</Paragraphs>
  <Slides>33</Slides>
  <Notes>33</Notes>
  <HiddenSlides>0</HiddenSlides>
  <MMClips>0</MMClips>
  <ScaleCrop>false</ScaleCrop>
  <HeadingPairs>
    <vt:vector size="4" baseType="variant">
      <vt:variant>
        <vt:lpstr>Design</vt:lpstr>
      </vt:variant>
      <vt:variant>
        <vt:i4>3</vt:i4>
      </vt:variant>
      <vt:variant>
        <vt:lpstr>Folientitel</vt:lpstr>
      </vt:variant>
      <vt:variant>
        <vt:i4>33</vt:i4>
      </vt:variant>
    </vt:vector>
  </HeadingPairs>
  <TitlesOfParts>
    <vt:vector size="36" baseType="lpstr">
      <vt:lpstr>Office Theme</vt:lpstr>
      <vt:lpstr>1_Office Theme</vt:lpstr>
      <vt:lpstr>Office-Design</vt:lpstr>
      <vt:lpstr>Service Bridge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Research</dc:title>
  <dc:subject>Market Research</dc:subject>
  <dc:creator/>
  <cp:keywords/>
  <dc:description/>
  <cp:lastModifiedBy>Zwezich, Sergej</cp:lastModifiedBy>
  <cp:revision>977</cp:revision>
  <dcterms:created xsi:type="dcterms:W3CDTF">2020-10-15T00:10:07Z</dcterms:created>
  <dcterms:modified xsi:type="dcterms:W3CDTF">2023-10-01T14:19:22Z</dcterms:modified>
  <cp:category/>
</cp:coreProperties>
</file>